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71" r:id="rId5"/>
  </p:sldMasterIdLst>
  <p:notesMasterIdLst>
    <p:notesMasterId r:id="rId192"/>
  </p:notesMasterIdLst>
  <p:handoutMasterIdLst>
    <p:handoutMasterId r:id="rId193"/>
  </p:handoutMasterIdLst>
  <p:sldIdLst>
    <p:sldId id="1116" r:id="rId6"/>
    <p:sldId id="1117" r:id="rId7"/>
    <p:sldId id="291" r:id="rId8"/>
    <p:sldId id="860" r:id="rId9"/>
    <p:sldId id="997" r:id="rId10"/>
    <p:sldId id="914" r:id="rId11"/>
    <p:sldId id="1057" r:id="rId12"/>
    <p:sldId id="998" r:id="rId13"/>
    <p:sldId id="505" r:id="rId14"/>
    <p:sldId id="519" r:id="rId15"/>
    <p:sldId id="587" r:id="rId16"/>
    <p:sldId id="660" r:id="rId17"/>
    <p:sldId id="828" r:id="rId18"/>
    <p:sldId id="1003" r:id="rId19"/>
    <p:sldId id="1006" r:id="rId20"/>
    <p:sldId id="1007" r:id="rId21"/>
    <p:sldId id="1008" r:id="rId22"/>
    <p:sldId id="1108" r:id="rId23"/>
    <p:sldId id="1099" r:id="rId24"/>
    <p:sldId id="908" r:id="rId25"/>
    <p:sldId id="872" r:id="rId26"/>
    <p:sldId id="996" r:id="rId27"/>
    <p:sldId id="873" r:id="rId28"/>
    <p:sldId id="874" r:id="rId29"/>
    <p:sldId id="1067" r:id="rId30"/>
    <p:sldId id="1066" r:id="rId31"/>
    <p:sldId id="1069" r:id="rId32"/>
    <p:sldId id="1068" r:id="rId33"/>
    <p:sldId id="985" r:id="rId34"/>
    <p:sldId id="926" r:id="rId35"/>
    <p:sldId id="918" r:id="rId36"/>
    <p:sldId id="880" r:id="rId37"/>
    <p:sldId id="810" r:id="rId38"/>
    <p:sldId id="829" r:id="rId39"/>
    <p:sldId id="845" r:id="rId40"/>
    <p:sldId id="846" r:id="rId41"/>
    <p:sldId id="849" r:id="rId42"/>
    <p:sldId id="857" r:id="rId43"/>
    <p:sldId id="858" r:id="rId44"/>
    <p:sldId id="861" r:id="rId45"/>
    <p:sldId id="870" r:id="rId46"/>
    <p:sldId id="884" r:id="rId47"/>
    <p:sldId id="871" r:id="rId48"/>
    <p:sldId id="853" r:id="rId49"/>
    <p:sldId id="855" r:id="rId50"/>
    <p:sldId id="811" r:id="rId51"/>
    <p:sldId id="886" r:id="rId52"/>
    <p:sldId id="887" r:id="rId53"/>
    <p:sldId id="895" r:id="rId54"/>
    <p:sldId id="921" r:id="rId55"/>
    <p:sldId id="1137" r:id="rId56"/>
    <p:sldId id="929" r:id="rId57"/>
    <p:sldId id="922" r:id="rId58"/>
    <p:sldId id="1058" r:id="rId59"/>
    <p:sldId id="916" r:id="rId60"/>
    <p:sldId id="917" r:id="rId61"/>
    <p:sldId id="1138" r:id="rId62"/>
    <p:sldId id="924" r:id="rId63"/>
    <p:sldId id="925" r:id="rId64"/>
    <p:sldId id="830" r:id="rId65"/>
    <p:sldId id="1044" r:id="rId66"/>
    <p:sldId id="1045" r:id="rId67"/>
    <p:sldId id="659" r:id="rId68"/>
    <p:sldId id="919" r:id="rId69"/>
    <p:sldId id="831" r:id="rId70"/>
    <p:sldId id="888" r:id="rId71"/>
    <p:sldId id="889" r:id="rId72"/>
    <p:sldId id="1046" r:id="rId73"/>
    <p:sldId id="1101" r:id="rId74"/>
    <p:sldId id="1100" r:id="rId75"/>
    <p:sldId id="891" r:id="rId76"/>
    <p:sldId id="894" r:id="rId77"/>
    <p:sldId id="1059" r:id="rId78"/>
    <p:sldId id="1139" r:id="rId79"/>
    <p:sldId id="1062" r:id="rId80"/>
    <p:sldId id="1096" r:id="rId81"/>
    <p:sldId id="1095" r:id="rId82"/>
    <p:sldId id="1104" r:id="rId83"/>
    <p:sldId id="897" r:id="rId84"/>
    <p:sldId id="833" r:id="rId85"/>
    <p:sldId id="905" r:id="rId86"/>
    <p:sldId id="907" r:id="rId87"/>
    <p:sldId id="920" r:id="rId88"/>
    <p:sldId id="834" r:id="rId89"/>
    <p:sldId id="927" r:id="rId90"/>
    <p:sldId id="973" r:id="rId91"/>
    <p:sldId id="1072" r:id="rId92"/>
    <p:sldId id="835" r:id="rId93"/>
    <p:sldId id="923" r:id="rId94"/>
    <p:sldId id="836" r:id="rId95"/>
    <p:sldId id="1073" r:id="rId96"/>
    <p:sldId id="1075" r:id="rId97"/>
    <p:sldId id="1128" r:id="rId98"/>
    <p:sldId id="1129" r:id="rId99"/>
    <p:sldId id="1143" r:id="rId100"/>
    <p:sldId id="1130" r:id="rId101"/>
    <p:sldId id="1131" r:id="rId102"/>
    <p:sldId id="1132" r:id="rId103"/>
    <p:sldId id="1133" r:id="rId104"/>
    <p:sldId id="1134" r:id="rId105"/>
    <p:sldId id="837" r:id="rId106"/>
    <p:sldId id="1076" r:id="rId107"/>
    <p:sldId id="1103" r:id="rId108"/>
    <p:sldId id="1135" r:id="rId109"/>
    <p:sldId id="1144" r:id="rId110"/>
    <p:sldId id="1083" r:id="rId111"/>
    <p:sldId id="1009" r:id="rId112"/>
    <p:sldId id="1084" r:id="rId113"/>
    <p:sldId id="499" r:id="rId114"/>
    <p:sldId id="675" r:id="rId115"/>
    <p:sldId id="1145" r:id="rId116"/>
    <p:sldId id="1155" r:id="rId117"/>
    <p:sldId id="1156" r:id="rId118"/>
    <p:sldId id="1157" r:id="rId119"/>
    <p:sldId id="1161" r:id="rId120"/>
    <p:sldId id="1158" r:id="rId121"/>
    <p:sldId id="1164" r:id="rId122"/>
    <p:sldId id="1163" r:id="rId123"/>
    <p:sldId id="1159" r:id="rId124"/>
    <p:sldId id="1165" r:id="rId125"/>
    <p:sldId id="1160" r:id="rId126"/>
    <p:sldId id="1166" r:id="rId127"/>
    <p:sldId id="1167" r:id="rId128"/>
    <p:sldId id="1168" r:id="rId129"/>
    <p:sldId id="1169" r:id="rId130"/>
    <p:sldId id="838" r:id="rId131"/>
    <p:sldId id="1085" r:id="rId132"/>
    <p:sldId id="839" r:id="rId133"/>
    <p:sldId id="987" r:id="rId134"/>
    <p:sldId id="832" r:id="rId135"/>
    <p:sldId id="1063" r:id="rId136"/>
    <p:sldId id="1005" r:id="rId137"/>
    <p:sldId id="1118" r:id="rId138"/>
    <p:sldId id="948" r:id="rId139"/>
    <p:sldId id="949" r:id="rId140"/>
    <p:sldId id="950" r:id="rId141"/>
    <p:sldId id="959" r:id="rId142"/>
    <p:sldId id="952" r:id="rId143"/>
    <p:sldId id="953" r:id="rId144"/>
    <p:sldId id="1119" r:id="rId145"/>
    <p:sldId id="1055" r:id="rId146"/>
    <p:sldId id="1056" r:id="rId147"/>
    <p:sldId id="272" r:id="rId148"/>
    <p:sldId id="1127" r:id="rId149"/>
    <p:sldId id="1121" r:id="rId150"/>
    <p:sldId id="1125" r:id="rId151"/>
    <p:sldId id="1126" r:id="rId152"/>
    <p:sldId id="1086" r:id="rId153"/>
    <p:sldId id="962" r:id="rId154"/>
    <p:sldId id="1078" r:id="rId155"/>
    <p:sldId id="964" r:id="rId156"/>
    <p:sldId id="1082" r:id="rId157"/>
    <p:sldId id="966" r:id="rId158"/>
    <p:sldId id="967" r:id="rId159"/>
    <p:sldId id="969" r:id="rId160"/>
    <p:sldId id="1088" r:id="rId161"/>
    <p:sldId id="971" r:id="rId162"/>
    <p:sldId id="972" r:id="rId163"/>
    <p:sldId id="975" r:id="rId164"/>
    <p:sldId id="1092" r:id="rId165"/>
    <p:sldId id="840" r:id="rId166"/>
    <p:sldId id="1038" r:id="rId167"/>
    <p:sldId id="1107" r:id="rId168"/>
    <p:sldId id="1106" r:id="rId169"/>
    <p:sldId id="1039" r:id="rId170"/>
    <p:sldId id="1037" r:id="rId171"/>
    <p:sldId id="490" r:id="rId172"/>
    <p:sldId id="1041" r:id="rId173"/>
    <p:sldId id="1042" r:id="rId174"/>
    <p:sldId id="1140" r:id="rId175"/>
    <p:sldId id="1153" r:id="rId176"/>
    <p:sldId id="1154" r:id="rId177"/>
    <p:sldId id="1146" r:id="rId178"/>
    <p:sldId id="1147" r:id="rId179"/>
    <p:sldId id="1148" r:id="rId180"/>
    <p:sldId id="841" r:id="rId181"/>
    <p:sldId id="1152" r:id="rId182"/>
    <p:sldId id="1151" r:id="rId183"/>
    <p:sldId id="1149" r:id="rId184"/>
    <p:sldId id="1110" r:id="rId185"/>
    <p:sldId id="1113" r:id="rId186"/>
    <p:sldId id="1114" r:id="rId187"/>
    <p:sldId id="843" r:id="rId188"/>
    <p:sldId id="824" r:id="rId189"/>
    <p:sldId id="1170" r:id="rId190"/>
    <p:sldId id="284" r:id="rId1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ompanying Slides for CCI Full Scope Business Guidance" id="{FA489A3C-C168-477F-9F46-4ECE9737AA24}">
          <p14:sldIdLst>
            <p14:sldId id="1116"/>
          </p14:sldIdLst>
        </p14:section>
        <p14:section name="Contents" id="{C7DB7508-612E-40CC-8022-64969E45CFB6}">
          <p14:sldIdLst>
            <p14:sldId id="1117"/>
          </p14:sldIdLst>
        </p14:section>
        <p14:section name="Introduction" id="{16B70410-9FF1-412F-A12D-39F7169438AD}">
          <p14:sldIdLst>
            <p14:sldId id="291"/>
            <p14:sldId id="860"/>
            <p14:sldId id="997"/>
            <p14:sldId id="914"/>
          </p14:sldIdLst>
        </p14:section>
        <p14:section name="Architecture" id="{208F4E93-CB83-4D81-91E2-CB88356369B1}">
          <p14:sldIdLst>
            <p14:sldId id="1057"/>
            <p14:sldId id="998"/>
            <p14:sldId id="505"/>
            <p14:sldId id="519"/>
            <p14:sldId id="587"/>
            <p14:sldId id="660"/>
          </p14:sldIdLst>
        </p14:section>
        <p14:section name="Main benefits for the traders using CCI simplification at EU level and UCC CCI system." id="{BBA721DA-5101-4669-BDD1-A6389F628B73}">
          <p14:sldIdLst>
            <p14:sldId id="828"/>
            <p14:sldId id="1003"/>
            <p14:sldId id="1006"/>
            <p14:sldId id="1007"/>
            <p14:sldId id="1008"/>
            <p14:sldId id="1108"/>
            <p14:sldId id="1099"/>
          </p14:sldIdLst>
        </p14:section>
        <p14:section name="UCC CCI System" id="{826CB246-9FAB-4FB7-A5C2-1BE1156985D8}">
          <p14:sldIdLst>
            <p14:sldId id="908"/>
            <p14:sldId id="872"/>
            <p14:sldId id="996"/>
            <p14:sldId id="873"/>
            <p14:sldId id="874"/>
            <p14:sldId id="1067"/>
            <p14:sldId id="1066"/>
            <p14:sldId id="1069"/>
            <p14:sldId id="1068"/>
            <p14:sldId id="985"/>
            <p14:sldId id="926"/>
            <p14:sldId id="918"/>
            <p14:sldId id="880"/>
          </p14:sldIdLst>
        </p14:section>
        <p14:section name="CCI Processes" id="{623954FB-7E65-43E1-A4A5-CDD820FCE67D}">
          <p14:sldIdLst>
            <p14:sldId id="810"/>
            <p14:sldId id="829"/>
            <p14:sldId id="845"/>
            <p14:sldId id="846"/>
            <p14:sldId id="849"/>
            <p14:sldId id="857"/>
            <p14:sldId id="858"/>
            <p14:sldId id="861"/>
            <p14:sldId id="870"/>
            <p14:sldId id="884"/>
            <p14:sldId id="871"/>
            <p14:sldId id="853"/>
            <p14:sldId id="855"/>
            <p14:sldId id="811"/>
            <p14:sldId id="886"/>
            <p14:sldId id="887"/>
            <p14:sldId id="895"/>
            <p14:sldId id="921"/>
            <p14:sldId id="1137"/>
            <p14:sldId id="929"/>
            <p14:sldId id="922"/>
            <p14:sldId id="1058"/>
            <p14:sldId id="916"/>
            <p14:sldId id="917"/>
            <p14:sldId id="1138"/>
            <p14:sldId id="924"/>
            <p14:sldId id="925"/>
            <p14:sldId id="830"/>
            <p14:sldId id="1044"/>
            <p14:sldId id="1045"/>
            <p14:sldId id="659"/>
            <p14:sldId id="919"/>
            <p14:sldId id="831"/>
            <p14:sldId id="888"/>
            <p14:sldId id="889"/>
            <p14:sldId id="1046"/>
            <p14:sldId id="1101"/>
            <p14:sldId id="1100"/>
            <p14:sldId id="891"/>
            <p14:sldId id="894"/>
            <p14:sldId id="1059"/>
            <p14:sldId id="1139"/>
            <p14:sldId id="1062"/>
            <p14:sldId id="1096"/>
            <p14:sldId id="1095"/>
            <p14:sldId id="1104"/>
            <p14:sldId id="897"/>
            <p14:sldId id="833"/>
            <p14:sldId id="905"/>
            <p14:sldId id="907"/>
            <p14:sldId id="920"/>
            <p14:sldId id="834"/>
            <p14:sldId id="927"/>
            <p14:sldId id="973"/>
            <p14:sldId id="1072"/>
            <p14:sldId id="835"/>
            <p14:sldId id="923"/>
            <p14:sldId id="836"/>
            <p14:sldId id="1073"/>
            <p14:sldId id="1075"/>
            <p14:sldId id="1128"/>
            <p14:sldId id="1129"/>
            <p14:sldId id="1143"/>
            <p14:sldId id="1130"/>
            <p14:sldId id="1131"/>
            <p14:sldId id="1132"/>
            <p14:sldId id="1133"/>
            <p14:sldId id="1134"/>
            <p14:sldId id="837"/>
            <p14:sldId id="1076"/>
            <p14:sldId id="1103"/>
            <p14:sldId id="1135"/>
            <p14:sldId id="1144"/>
            <p14:sldId id="1083"/>
            <p14:sldId id="1009"/>
            <p14:sldId id="1084"/>
            <p14:sldId id="499"/>
            <p14:sldId id="675"/>
            <p14:sldId id="1145"/>
            <p14:sldId id="1155"/>
            <p14:sldId id="1156"/>
            <p14:sldId id="1157"/>
            <p14:sldId id="1161"/>
            <p14:sldId id="1158"/>
            <p14:sldId id="1164"/>
            <p14:sldId id="1163"/>
            <p14:sldId id="1159"/>
            <p14:sldId id="1165"/>
            <p14:sldId id="1160"/>
            <p14:sldId id="1166"/>
            <p14:sldId id="1167"/>
            <p14:sldId id="1168"/>
            <p14:sldId id="1169"/>
            <p14:sldId id="838"/>
            <p14:sldId id="1085"/>
            <p14:sldId id="839"/>
            <p14:sldId id="987"/>
          </p14:sldIdLst>
        </p14:section>
        <p14:section name="Practical guide about usage of some D.G.s, D.E.s and messages" id="{A9960BB4-4509-4891-B1AF-1275428D0564}">
          <p14:sldIdLst>
            <p14:sldId id="832"/>
            <p14:sldId id="1063"/>
            <p14:sldId id="1005"/>
            <p14:sldId id="1118"/>
            <p14:sldId id="948"/>
            <p14:sldId id="949"/>
            <p14:sldId id="950"/>
            <p14:sldId id="959"/>
            <p14:sldId id="952"/>
            <p14:sldId id="953"/>
            <p14:sldId id="1119"/>
            <p14:sldId id="1055"/>
            <p14:sldId id="1056"/>
            <p14:sldId id="272"/>
            <p14:sldId id="1127"/>
            <p14:sldId id="1121"/>
            <p14:sldId id="1125"/>
            <p14:sldId id="1126"/>
            <p14:sldId id="1086"/>
            <p14:sldId id="962"/>
            <p14:sldId id="1078"/>
            <p14:sldId id="964"/>
            <p14:sldId id="1082"/>
            <p14:sldId id="966"/>
            <p14:sldId id="967"/>
            <p14:sldId id="969"/>
            <p14:sldId id="1088"/>
            <p14:sldId id="971"/>
            <p14:sldId id="972"/>
            <p14:sldId id="975"/>
            <p14:sldId id="1092"/>
          </p14:sldIdLst>
        </p14:section>
        <p14:section name="CCI Authorisation" id="{30EDAB70-D6FE-4AAE-A854-49D5DB5F4B4C}">
          <p14:sldIdLst>
            <p14:sldId id="840"/>
            <p14:sldId id="1038"/>
            <p14:sldId id="1107"/>
            <p14:sldId id="1106"/>
            <p14:sldId id="1039"/>
            <p14:sldId id="1037"/>
            <p14:sldId id="490"/>
            <p14:sldId id="1041"/>
            <p14:sldId id="1042"/>
          </p14:sldIdLst>
        </p14:section>
        <p14:section name="Integration of EU-CSW CERTEX with CCI Processes" id="{4EBB317B-648E-4A55-AC72-4F2F92AE0CC9}">
          <p14:sldIdLst>
            <p14:sldId id="1140"/>
            <p14:sldId id="1153"/>
            <p14:sldId id="1154"/>
            <p14:sldId id="1146"/>
            <p14:sldId id="1147"/>
            <p14:sldId id="1148"/>
          </p14:sldIdLst>
        </p14:section>
        <p14:section name="Post-Audit Controls on the Declaration under CCI" id="{0E7851A4-436A-43CA-9E3C-4B8E7681B4F2}">
          <p14:sldIdLst>
            <p14:sldId id="841"/>
            <p14:sldId id="1152"/>
            <p14:sldId id="1151"/>
          </p14:sldIdLst>
        </p14:section>
        <p14:section name="Formalities/Processes out of scope of CCI System" id="{3FB23BBB-0AED-4E56-A4F3-9E228E89B815}">
          <p14:sldIdLst>
            <p14:sldId id="1149"/>
            <p14:sldId id="1110"/>
            <p14:sldId id="1113"/>
            <p14:sldId id="1114"/>
          </p14:sldIdLst>
        </p14:section>
        <p14:section name="Legal Reference" id="{E2407A13-AACE-49E3-AD8E-3730F11411AB}">
          <p14:sldIdLst>
            <p14:sldId id="843"/>
            <p14:sldId id="824"/>
            <p14:sldId id="1170"/>
            <p14:sldId id="284"/>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E30D09-AC36-2BB9-5C67-641AD0841053}" name="FILIPPIDOU Maria" initials="PF" userId="S::mfilippi@netcompany.com::97a0eb8d-5b1b-4db1-8981-1050546fa452" providerId="AD"/>
  <p188:author id="{AD9CFF2B-BCD5-7467-6B7F-EE3FAC8904CF}" name="THEOFILOPOULOS Konstantinos" initials="TK" userId="S::ktheofil@netcompany-intrasoft.com::7e40d6aa-d7f7-44f3-b4d2-667e0b7011c5" providerId="AD"/>
  <p188:author id="{18573853-E0B1-D442-693D-859252496B4F}" name="KRUMOV Dinamir (TAXUD-EXT)" initials="DK" userId="S::Dinamir.KRUMOV@ext.ec.europa.eu::abc37901-2b45-4619-8aed-bfe0f38dfcf2" providerId="AD"/>
  <p188:author id="{BCE6FD61-1890-15D8-CB15-7BBF33839027}" name="PETROVA Elenka (TAXUD)" initials="P(" userId="S::elenka.petrova@ec.europa.eu::eb4fced4-d0d6-4f0b-be83-3635e33ada78" providerId="AD"/>
  <p188:author id="{4E86DC66-E56F-1B4B-44F1-0F3CFDAA3FFC}" name="RIZOU Argiro" initials="RA" userId="S::rizou@netcompany-intrasoft.com::0e49db0f-0b4f-485f-af24-923a5b2fa432" providerId="AD"/>
  <p188:author id="{D651D068-0461-DAA8-23F8-EC233E397DC8}" name="PETROVA Elenka (TAXUD)" initials="PE(" userId="S::Elenka.PETROVA@ec.europa.eu::eb4fced4-d0d6-4f0b-be83-3635e33ada78" providerId="AD"/>
  <p188:author id="{377A6778-E02C-F80A-B288-041702F96B2B}" name="FILIPPIDOU Maria" initials="FM" userId="S::mfilippi@netcompany-intrasoft.com::372ade98-f20c-43e3-8a99-7b34265f51b8" providerId="AD"/>
  <p188:author id="{1461298B-ED73-86A2-426A-5AE445D880BD}" name="KRUMOV Dinamir (TAXUD-EXT)" initials="K(" userId="S::dinamir.krumov@ext.ec.europa.eu::abc37901-2b45-4619-8aed-bfe0f38dfcf2" providerId="AD"/>
  <p188:author id="{91FC5FC1-166F-15C5-6449-88BBF920089E}" name="KOKKINIS Vasileios" initials="KV" userId="KOKKINIS Vasileios" providerId="None"/>
  <p188:author id="{36B5BDDB-F519-3267-C933-B4F108306F37}" name="KOKKINIS Vasileios" initials="KV" userId="S::vkokkini@netcompany-intrasoft.com::10f7f773-8350-4d96-bf83-d07d8bf2999f" providerId="AD"/>
  <p188:author id="{33BA55E1-CF8F-1CDA-40FD-DFCBEA6AF0E4}" name="PAOURI Iro" initials="PI" userId="S::ipaouri@netcompany-intrasoft.com::dcb6b099-b768-40eb-b884-74d192441430" providerId="AD"/>
  <p188:author id="{A8E7ACFE-9A58-93AD-9904-F576CD9C8F9B}" name="PAPPA Efthalia" initials="EP" userId="S::epappa@netcompany.com::3b204055-1a1f-4269-87fc-a75c91d14f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HEOFILOPOULOS Konstantinos" initials="TK" lastIdx="1" clrIdx="6">
    <p:extLst>
      <p:ext uri="{19B8F6BF-5375-455C-9EA6-DF929625EA0E}">
        <p15:presenceInfo xmlns:p15="http://schemas.microsoft.com/office/powerpoint/2012/main" userId="S::ktheofil@netcompany-intrasoft.com::7e40d6aa-d7f7-44f3-b4d2-667e0b7011c5" providerId="AD"/>
      </p:ext>
    </p:extLst>
  </p:cmAuthor>
  <p:cmAuthor id="1" name="TAMPOURIS Evaggelos" initials="TE" lastIdx="67" clrIdx="0">
    <p:extLst>
      <p:ext uri="{19B8F6BF-5375-455C-9EA6-DF929625EA0E}">
        <p15:presenceInfo xmlns:p15="http://schemas.microsoft.com/office/powerpoint/2012/main" userId="S::etampouris@intrasoft-intl.com::243ad9eb-4f51-44c8-966b-e9eef83b45c2" providerId="AD"/>
      </p:ext>
    </p:extLst>
  </p:cmAuthor>
  <p:cmAuthor id="8" name="FILIPPIDOU Maria" initials="FM" lastIdx="8" clrIdx="7">
    <p:extLst>
      <p:ext uri="{19B8F6BF-5375-455C-9EA6-DF929625EA0E}">
        <p15:presenceInfo xmlns:p15="http://schemas.microsoft.com/office/powerpoint/2012/main" userId="S::mfilippi@netcompany-intrasoft.com::372ade98-f20c-43e3-8a99-7b34265f51b8" providerId="AD"/>
      </p:ext>
    </p:extLst>
  </p:cmAuthor>
  <p:cmAuthor id="2" name="TSILINIKOS George" initials="TG" lastIdx="45" clrIdx="1">
    <p:extLst>
      <p:ext uri="{19B8F6BF-5375-455C-9EA6-DF929625EA0E}">
        <p15:presenceInfo xmlns:p15="http://schemas.microsoft.com/office/powerpoint/2012/main" userId="S::gtsilini@intrasoft-intl.com::1c7977a1-2854-4269-9b0d-3cb4a0baaec5" providerId="AD"/>
      </p:ext>
    </p:extLst>
  </p:cmAuthor>
  <p:cmAuthor id="3" name="PAPADIMITROPOULOU Vasileia" initials="PV" lastIdx="9" clrIdx="2">
    <p:extLst>
      <p:ext uri="{19B8F6BF-5375-455C-9EA6-DF929625EA0E}">
        <p15:presenceInfo xmlns:p15="http://schemas.microsoft.com/office/powerpoint/2012/main" userId="S::vpapadim@intrasoft-intl.com::bf946670-e917-4cab-bc10-3d291efe4309" providerId="AD"/>
      </p:ext>
    </p:extLst>
  </p:cmAuthor>
  <p:cmAuthor id="4" name="ECONOMIDOU Niki" initials="EN" lastIdx="5" clrIdx="3">
    <p:extLst>
      <p:ext uri="{19B8F6BF-5375-455C-9EA6-DF929625EA0E}">
        <p15:presenceInfo xmlns:p15="http://schemas.microsoft.com/office/powerpoint/2012/main" userId="S::economidou@intrasoft-intl.com::b80abfd8-e70e-4547-bc79-b7908bd69661" providerId="AD"/>
      </p:ext>
    </p:extLst>
  </p:cmAuthor>
  <p:cmAuthor id="5" name="KELESIDOU Smaro" initials="KS" lastIdx="143" clrIdx="4">
    <p:extLst>
      <p:ext uri="{19B8F6BF-5375-455C-9EA6-DF929625EA0E}">
        <p15:presenceInfo xmlns:p15="http://schemas.microsoft.com/office/powerpoint/2012/main" userId="S::skelesidou@intrasoft-intl.com::3952026b-bab4-4639-968e-616f82947bab" providerId="AD"/>
      </p:ext>
    </p:extLst>
  </p:cmAuthor>
  <p:cmAuthor id="6" name="RIZOU Argiro" initials="RA" lastIdx="12" clrIdx="5">
    <p:extLst>
      <p:ext uri="{19B8F6BF-5375-455C-9EA6-DF929625EA0E}">
        <p15:presenceInfo xmlns:p15="http://schemas.microsoft.com/office/powerpoint/2012/main" userId="S::rizou@netcompany-intrasoft.com::0e49db0f-0b4f-485f-af24-923a5b2fa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5"/>
    <a:srgbClr val="FFC000"/>
    <a:srgbClr val="1C58AC"/>
    <a:srgbClr val="004494"/>
    <a:srgbClr val="000000"/>
    <a:srgbClr val="D3E8F9"/>
    <a:srgbClr val="DDEBF7"/>
    <a:srgbClr val="FFFFFF"/>
    <a:srgbClr val="023B7A"/>
    <a:srgbClr val="03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194" autoAdjust="0"/>
    <p:restoredTop sz="94660"/>
  </p:normalViewPr>
  <p:slideViewPr>
    <p:cSldViewPr snapToGrid="0">
      <p:cViewPr varScale="1">
        <p:scale>
          <a:sx n="75" d="100"/>
          <a:sy n="75" d="100"/>
        </p:scale>
        <p:origin x="48" y="437"/>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notesMaster" Target="notesMasters/notesMaster1.xml"/><Relationship Id="rId197"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tableStyles" Target="tableStyles.xml"/><Relationship Id="rId172" Type="http://schemas.openxmlformats.org/officeDocument/2006/relationships/slide" Target="slides/slide167.xml"/><Relationship Id="rId193" Type="http://schemas.openxmlformats.org/officeDocument/2006/relationships/handoutMaster" Target="handoutMasters/handoutMaster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commentAuthors" Target="commentAuthors.xml"/><Relationship Id="rId199"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presProps" Target="presProps.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27/02/2026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68451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41</a:t>
            </a:fld>
            <a:endParaRPr lang="en-GB"/>
          </a:p>
        </p:txBody>
      </p:sp>
    </p:spTree>
    <p:extLst>
      <p:ext uri="{BB962C8B-B14F-4D97-AF65-F5344CB8AC3E}">
        <p14:creationId xmlns:p14="http://schemas.microsoft.com/office/powerpoint/2010/main" val="79634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42</a:t>
            </a:fld>
            <a:endParaRPr lang="en-GB"/>
          </a:p>
        </p:txBody>
      </p:sp>
    </p:spTree>
    <p:extLst>
      <p:ext uri="{BB962C8B-B14F-4D97-AF65-F5344CB8AC3E}">
        <p14:creationId xmlns:p14="http://schemas.microsoft.com/office/powerpoint/2010/main" val="399136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43</a:t>
            </a:fld>
            <a:endParaRPr lang="en-GB"/>
          </a:p>
        </p:txBody>
      </p:sp>
    </p:spTree>
    <p:extLst>
      <p:ext uri="{BB962C8B-B14F-4D97-AF65-F5344CB8AC3E}">
        <p14:creationId xmlns:p14="http://schemas.microsoft.com/office/powerpoint/2010/main" val="116617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45</a:t>
            </a:fld>
            <a:endParaRPr lang="en-GB"/>
          </a:p>
        </p:txBody>
      </p:sp>
    </p:spTree>
    <p:extLst>
      <p:ext uri="{BB962C8B-B14F-4D97-AF65-F5344CB8AC3E}">
        <p14:creationId xmlns:p14="http://schemas.microsoft.com/office/powerpoint/2010/main" val="25788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50</a:t>
            </a:fld>
            <a:endParaRPr lang="en-GB"/>
          </a:p>
        </p:txBody>
      </p:sp>
    </p:spTree>
    <p:extLst>
      <p:ext uri="{BB962C8B-B14F-4D97-AF65-F5344CB8AC3E}">
        <p14:creationId xmlns:p14="http://schemas.microsoft.com/office/powerpoint/2010/main" val="3649824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64</a:t>
            </a:fld>
            <a:endParaRPr lang="en-GB"/>
          </a:p>
        </p:txBody>
      </p:sp>
    </p:spTree>
    <p:extLst>
      <p:ext uri="{BB962C8B-B14F-4D97-AF65-F5344CB8AC3E}">
        <p14:creationId xmlns:p14="http://schemas.microsoft.com/office/powerpoint/2010/main" val="333657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67</a:t>
            </a:fld>
            <a:endParaRPr lang="en-GB"/>
          </a:p>
        </p:txBody>
      </p:sp>
    </p:spTree>
    <p:extLst>
      <p:ext uri="{BB962C8B-B14F-4D97-AF65-F5344CB8AC3E}">
        <p14:creationId xmlns:p14="http://schemas.microsoft.com/office/powerpoint/2010/main" val="249595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9CF2995-AB43-4B7C-B8CD-9DC7C3692A9C}" type="slidenum">
              <a:rPr lang="en-GB" smtClean="0"/>
              <a:t>68</a:t>
            </a:fld>
            <a:endParaRPr lang="en-GB"/>
          </a:p>
        </p:txBody>
      </p:sp>
    </p:spTree>
    <p:extLst>
      <p:ext uri="{BB962C8B-B14F-4D97-AF65-F5344CB8AC3E}">
        <p14:creationId xmlns:p14="http://schemas.microsoft.com/office/powerpoint/2010/main" val="161509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83</a:t>
            </a:fld>
            <a:endParaRPr lang="en-GB"/>
          </a:p>
        </p:txBody>
      </p:sp>
    </p:spTree>
    <p:extLst>
      <p:ext uri="{BB962C8B-B14F-4D97-AF65-F5344CB8AC3E}">
        <p14:creationId xmlns:p14="http://schemas.microsoft.com/office/powerpoint/2010/main" val="357225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89</a:t>
            </a:fld>
            <a:endParaRPr lang="en-GB"/>
          </a:p>
        </p:txBody>
      </p:sp>
    </p:spTree>
    <p:extLst>
      <p:ext uri="{BB962C8B-B14F-4D97-AF65-F5344CB8AC3E}">
        <p14:creationId xmlns:p14="http://schemas.microsoft.com/office/powerpoint/2010/main" val="266003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35644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102</a:t>
            </a:fld>
            <a:endParaRPr lang="en-GB"/>
          </a:p>
        </p:txBody>
      </p:sp>
    </p:spTree>
    <p:extLst>
      <p:ext uri="{BB962C8B-B14F-4D97-AF65-F5344CB8AC3E}">
        <p14:creationId xmlns:p14="http://schemas.microsoft.com/office/powerpoint/2010/main" val="88914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106</a:t>
            </a:fld>
            <a:endParaRPr lang="en-GB"/>
          </a:p>
        </p:txBody>
      </p:sp>
    </p:spTree>
    <p:extLst>
      <p:ext uri="{BB962C8B-B14F-4D97-AF65-F5344CB8AC3E}">
        <p14:creationId xmlns:p14="http://schemas.microsoft.com/office/powerpoint/2010/main" val="230963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107</a:t>
            </a:fld>
            <a:endParaRPr lang="en-GB"/>
          </a:p>
        </p:txBody>
      </p:sp>
    </p:spTree>
    <p:extLst>
      <p:ext uri="{BB962C8B-B14F-4D97-AF65-F5344CB8AC3E}">
        <p14:creationId xmlns:p14="http://schemas.microsoft.com/office/powerpoint/2010/main" val="29567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113</a:t>
            </a:fld>
            <a:endParaRPr lang="en-GB"/>
          </a:p>
        </p:txBody>
      </p:sp>
    </p:spTree>
    <p:extLst>
      <p:ext uri="{BB962C8B-B14F-4D97-AF65-F5344CB8AC3E}">
        <p14:creationId xmlns:p14="http://schemas.microsoft.com/office/powerpoint/2010/main" val="51102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155</a:t>
            </a:fld>
            <a:endParaRPr lang="en-GB"/>
          </a:p>
        </p:txBody>
      </p:sp>
    </p:spTree>
    <p:extLst>
      <p:ext uri="{BB962C8B-B14F-4D97-AF65-F5344CB8AC3E}">
        <p14:creationId xmlns:p14="http://schemas.microsoft.com/office/powerpoint/2010/main" val="374962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160</a:t>
            </a:fld>
            <a:endParaRPr lang="en-GB"/>
          </a:p>
        </p:txBody>
      </p:sp>
    </p:spTree>
    <p:extLst>
      <p:ext uri="{BB962C8B-B14F-4D97-AF65-F5344CB8AC3E}">
        <p14:creationId xmlns:p14="http://schemas.microsoft.com/office/powerpoint/2010/main" val="676895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62249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258052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35</a:t>
            </a:fld>
            <a:endParaRPr lang="en-GB"/>
          </a:p>
        </p:txBody>
      </p:sp>
    </p:spTree>
    <p:extLst>
      <p:ext uri="{BB962C8B-B14F-4D97-AF65-F5344CB8AC3E}">
        <p14:creationId xmlns:p14="http://schemas.microsoft.com/office/powerpoint/2010/main" val="403323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83791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362050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30206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2295915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506095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532173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095614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35056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09751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54668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014920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552683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25551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01385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938429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10615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663169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558530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2648436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320212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endParaRPr lang="en-GB"/>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endParaRPr lang="en-GB"/>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endParaRPr lang="en-GB"/>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endParaRPr lang="en-GB"/>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endParaRPr lang="en-GB"/>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endParaRPr lang="en-GB"/>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endParaRPr lang="en-GB"/>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endParaRPr lang="en-GB"/>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endParaRPr lang="en-GB"/>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243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92453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1269693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dirty="0"/>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dirty="0"/>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dirty="0"/>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333620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0202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61143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73670661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8.png"/><Relationship Id="rId3" Type="http://schemas.openxmlformats.org/officeDocument/2006/relationships/image" Target="../media/image9.svg"/><Relationship Id="rId7" Type="http://schemas.openxmlformats.org/officeDocument/2006/relationships/image" Target="../media/image40.svg"/><Relationship Id="rId12" Type="http://schemas.openxmlformats.org/officeDocument/2006/relationships/image" Target="../media/image32.sv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svg"/><Relationship Id="rId10" Type="http://schemas.openxmlformats.org/officeDocument/2006/relationships/image" Target="../media/image36.svg"/><Relationship Id="rId4" Type="http://schemas.openxmlformats.org/officeDocument/2006/relationships/image" Target="../media/image37.png"/><Relationship Id="rId9" Type="http://schemas.openxmlformats.org/officeDocument/2006/relationships/image" Target="../media/image41.svg"/><Relationship Id="rId14" Type="http://schemas.openxmlformats.org/officeDocument/2006/relationships/image" Target="../media/image42.svg"/></Relationships>
</file>

<file path=ppt/slides/_rels/slide100.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94.sv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10.xml"/><Relationship Id="rId5" Type="http://schemas.openxmlformats.org/officeDocument/2006/relationships/image" Target="../media/image94.svg"/><Relationship Id="rId4" Type="http://schemas.openxmlformats.org/officeDocument/2006/relationships/image" Target="../media/image93.png"/></Relationships>
</file>

<file path=ppt/slides/_rels/slide105.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10.xml"/><Relationship Id="rId6" Type="http://schemas.openxmlformats.org/officeDocument/2006/relationships/image" Target="../media/image123.png"/><Relationship Id="rId5" Type="http://schemas.openxmlformats.org/officeDocument/2006/relationships/image" Target="../media/image94.svg"/><Relationship Id="rId4" Type="http://schemas.openxmlformats.org/officeDocument/2006/relationships/image" Target="../media/image93.png"/></Relationships>
</file>

<file path=ppt/slides/_rels/slide106.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10.png"/><Relationship Id="rId7" Type="http://schemas.openxmlformats.org/officeDocument/2006/relationships/image" Target="../media/image39.png"/><Relationship Id="rId12" Type="http://schemas.openxmlformats.org/officeDocument/2006/relationships/image" Target="../media/image9.sv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95.svg"/><Relationship Id="rId11" Type="http://schemas.openxmlformats.org/officeDocument/2006/relationships/image" Target="../media/image40.svg"/><Relationship Id="rId5" Type="http://schemas.openxmlformats.org/officeDocument/2006/relationships/image" Target="../media/image8.png"/><Relationship Id="rId10" Type="http://schemas.openxmlformats.org/officeDocument/2006/relationships/image" Target="../media/image98.svg"/><Relationship Id="rId4" Type="http://schemas.openxmlformats.org/officeDocument/2006/relationships/image" Target="../media/image11.svg"/><Relationship Id="rId9" Type="http://schemas.openxmlformats.org/officeDocument/2006/relationships/image" Target="../media/image97.png"/></Relationships>
</file>

<file path=ppt/slides/_rels/slide10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22.sv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26" Type="http://schemas.openxmlformats.org/officeDocument/2006/relationships/image" Target="../media/image61.png"/><Relationship Id="rId39" Type="http://schemas.openxmlformats.org/officeDocument/2006/relationships/image" Target="../media/image74.svg"/><Relationship Id="rId3" Type="http://schemas.openxmlformats.org/officeDocument/2006/relationships/image" Target="../media/image32.svg"/><Relationship Id="rId21" Type="http://schemas.openxmlformats.org/officeDocument/2006/relationships/image" Target="../media/image56.svg"/><Relationship Id="rId34" Type="http://schemas.openxmlformats.org/officeDocument/2006/relationships/image" Target="../media/image69.png"/><Relationship Id="rId7" Type="http://schemas.openxmlformats.org/officeDocument/2006/relationships/image" Target="../media/image36.svg"/><Relationship Id="rId12" Type="http://schemas.openxmlformats.org/officeDocument/2006/relationships/image" Target="../media/image47.png"/><Relationship Id="rId17" Type="http://schemas.openxmlformats.org/officeDocument/2006/relationships/image" Target="../media/image52.svg"/><Relationship Id="rId25" Type="http://schemas.openxmlformats.org/officeDocument/2006/relationships/image" Target="../media/image60.svg"/><Relationship Id="rId33" Type="http://schemas.openxmlformats.org/officeDocument/2006/relationships/image" Target="../media/image68.svg"/><Relationship Id="rId38" Type="http://schemas.openxmlformats.org/officeDocument/2006/relationships/image" Target="../media/image73.png"/><Relationship Id="rId2" Type="http://schemas.openxmlformats.org/officeDocument/2006/relationships/image" Target="../media/image31.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svg"/><Relationship Id="rId1" Type="http://schemas.openxmlformats.org/officeDocument/2006/relationships/slideLayout" Target="../slideLayouts/slideLayout11.xml"/><Relationship Id="rId6" Type="http://schemas.openxmlformats.org/officeDocument/2006/relationships/image" Target="../media/image35.png"/><Relationship Id="rId11" Type="http://schemas.openxmlformats.org/officeDocument/2006/relationships/image" Target="../media/image46.svg"/><Relationship Id="rId24" Type="http://schemas.openxmlformats.org/officeDocument/2006/relationships/image" Target="../media/image59.png"/><Relationship Id="rId32" Type="http://schemas.openxmlformats.org/officeDocument/2006/relationships/image" Target="../media/image67.png"/><Relationship Id="rId37" Type="http://schemas.openxmlformats.org/officeDocument/2006/relationships/image" Target="../media/image72.svg"/><Relationship Id="rId5" Type="http://schemas.openxmlformats.org/officeDocument/2006/relationships/image" Target="../media/image42.svg"/><Relationship Id="rId15" Type="http://schemas.openxmlformats.org/officeDocument/2006/relationships/image" Target="../media/image50.svg"/><Relationship Id="rId23" Type="http://schemas.openxmlformats.org/officeDocument/2006/relationships/image" Target="../media/image58.svg"/><Relationship Id="rId28" Type="http://schemas.openxmlformats.org/officeDocument/2006/relationships/image" Target="../media/image63.png"/><Relationship Id="rId36" Type="http://schemas.openxmlformats.org/officeDocument/2006/relationships/image" Target="../media/image71.png"/><Relationship Id="rId10" Type="http://schemas.openxmlformats.org/officeDocument/2006/relationships/image" Target="../media/image45.png"/><Relationship Id="rId19" Type="http://schemas.openxmlformats.org/officeDocument/2006/relationships/image" Target="../media/image54.svg"/><Relationship Id="rId31" Type="http://schemas.openxmlformats.org/officeDocument/2006/relationships/image" Target="../media/image66.svg"/><Relationship Id="rId4" Type="http://schemas.openxmlformats.org/officeDocument/2006/relationships/image" Target="../media/image28.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svg"/><Relationship Id="rId30" Type="http://schemas.openxmlformats.org/officeDocument/2006/relationships/image" Target="../media/image65.png"/><Relationship Id="rId35" Type="http://schemas.openxmlformats.org/officeDocument/2006/relationships/image" Target="../media/image70.svg"/></Relationships>
</file>

<file path=ppt/slides/_rels/slide110.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96.svg"/><Relationship Id="rId4" Type="http://schemas.openxmlformats.org/officeDocument/2006/relationships/image" Target="../media/image3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80.svg"/><Relationship Id="rId4" Type="http://schemas.openxmlformats.org/officeDocument/2006/relationships/image" Target="../media/image79.svg"/></Relationships>
</file>

<file path=ppt/slides/_rels/slide114.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96.svg"/><Relationship Id="rId11" Type="http://schemas.openxmlformats.org/officeDocument/2006/relationships/image" Target="../media/image9.svg"/><Relationship Id="rId5" Type="http://schemas.openxmlformats.org/officeDocument/2006/relationships/image" Target="../media/image40.svg"/><Relationship Id="rId10" Type="http://schemas.openxmlformats.org/officeDocument/2006/relationships/image" Target="../media/image126.svg"/><Relationship Id="rId4" Type="http://schemas.openxmlformats.org/officeDocument/2006/relationships/image" Target="../media/image39.png"/><Relationship Id="rId9" Type="http://schemas.openxmlformats.org/officeDocument/2006/relationships/image" Target="../media/image125.png"/></Relationships>
</file>

<file path=ppt/slides/_rels/slide116.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96.svg"/><Relationship Id="rId5" Type="http://schemas.openxmlformats.org/officeDocument/2006/relationships/image" Target="../media/image40.svg"/><Relationship Id="rId4" Type="http://schemas.openxmlformats.org/officeDocument/2006/relationships/image" Target="../media/image39.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5.svg"/><Relationship Id="rId3" Type="http://schemas.openxmlformats.org/officeDocument/2006/relationships/image" Target="../media/image75.svg"/><Relationship Id="rId7" Type="http://schemas.openxmlformats.org/officeDocument/2006/relationships/image" Target="../media/image36.svg"/><Relationship Id="rId12" Type="http://schemas.openxmlformats.org/officeDocument/2006/relationships/image" Target="../media/image24.png"/><Relationship Id="rId2" Type="http://schemas.openxmlformats.org/officeDocument/2006/relationships/image" Target="../media/image45.png"/><Relationship Id="rId16" Type="http://schemas.openxmlformats.org/officeDocument/2006/relationships/image" Target="../media/image27.svg"/><Relationship Id="rId1" Type="http://schemas.openxmlformats.org/officeDocument/2006/relationships/slideLayout" Target="../slideLayouts/slideLayout11.xml"/><Relationship Id="rId6" Type="http://schemas.openxmlformats.org/officeDocument/2006/relationships/image" Target="../media/image35.png"/><Relationship Id="rId11" Type="http://schemas.openxmlformats.org/officeDocument/2006/relationships/image" Target="../media/image42.svg"/><Relationship Id="rId5" Type="http://schemas.openxmlformats.org/officeDocument/2006/relationships/image" Target="../media/image77.svg"/><Relationship Id="rId1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76.png"/><Relationship Id="rId9" Type="http://schemas.openxmlformats.org/officeDocument/2006/relationships/image" Target="../media/image32.svg"/><Relationship Id="rId14" Type="http://schemas.openxmlformats.org/officeDocument/2006/relationships/image" Target="../media/image30.svg"/></Relationships>
</file>

<file path=ppt/slides/_rels/slide120.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hyperlink" Target="https://www.pexels.com/photo/tax-documents-on-the-table-6863184/" TargetMode="External"/><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127.jpeg"/><Relationship Id="rId5" Type="http://schemas.openxmlformats.org/officeDocument/2006/relationships/image" Target="../media/image94.svg"/><Relationship Id="rId4" Type="http://schemas.openxmlformats.org/officeDocument/2006/relationships/image" Target="../media/image9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 Id="rId4" Type="http://schemas.openxmlformats.org/officeDocument/2006/relationships/image" Target="../media/image80.sv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 Id="rId4" Type="http://schemas.openxmlformats.org/officeDocument/2006/relationships/image" Target="../media/image80.svg"/></Relationships>
</file>

<file path=ppt/slides/_rels/slide14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3" Type="http://schemas.openxmlformats.org/officeDocument/2006/relationships/image" Target="../media/image129.svg"/><Relationship Id="rId7" Type="http://schemas.openxmlformats.org/officeDocument/2006/relationships/image" Target="../media/image133.svg"/><Relationship Id="rId2" Type="http://schemas.openxmlformats.org/officeDocument/2006/relationships/image" Target="../media/image128.png"/><Relationship Id="rId1" Type="http://schemas.openxmlformats.org/officeDocument/2006/relationships/slideLayout" Target="../slideLayouts/slideLayout9.xml"/><Relationship Id="rId6" Type="http://schemas.openxmlformats.org/officeDocument/2006/relationships/image" Target="../media/image132.png"/><Relationship Id="rId5" Type="http://schemas.openxmlformats.org/officeDocument/2006/relationships/image" Target="../media/image131.svg"/><Relationship Id="rId4" Type="http://schemas.openxmlformats.org/officeDocument/2006/relationships/image" Target="../media/image130.png"/></Relationships>
</file>

<file path=ppt/slides/_rels/slide146.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9.xml"/><Relationship Id="rId5" Type="http://schemas.openxmlformats.org/officeDocument/2006/relationships/image" Target="../media/image135.svg"/><Relationship Id="rId4" Type="http://schemas.openxmlformats.org/officeDocument/2006/relationships/image" Target="../media/image134.png"/></Relationships>
</file>

<file path=ppt/slides/_rels/slide147.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9.xml"/><Relationship Id="rId5" Type="http://schemas.openxmlformats.org/officeDocument/2006/relationships/image" Target="../media/image135.svg"/><Relationship Id="rId4" Type="http://schemas.openxmlformats.org/officeDocument/2006/relationships/image" Target="../media/image134.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image" Target="../media/image82.svg"/><Relationship Id="rId7" Type="http://schemas.openxmlformats.org/officeDocument/2006/relationships/image" Target="../media/image137.svg"/><Relationship Id="rId2" Type="http://schemas.openxmlformats.org/officeDocument/2006/relationships/image" Target="../media/image81.png"/><Relationship Id="rId1" Type="http://schemas.openxmlformats.org/officeDocument/2006/relationships/slideLayout" Target="../slideLayouts/slideLayout9.xml"/><Relationship Id="rId6" Type="http://schemas.openxmlformats.org/officeDocument/2006/relationships/image" Target="../media/image136.png"/><Relationship Id="rId5" Type="http://schemas.openxmlformats.org/officeDocument/2006/relationships/image" Target="../media/image96.svg"/><Relationship Id="rId4" Type="http://schemas.openxmlformats.org/officeDocument/2006/relationships/image" Target="../media/image39.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3" Type="http://schemas.openxmlformats.org/officeDocument/2006/relationships/hyperlink" Target="https://www.pexels.com/photo/warehouse-with-concrete-floors-4483610/" TargetMode="External"/><Relationship Id="rId2" Type="http://schemas.openxmlformats.org/officeDocument/2006/relationships/image" Target="../media/image138.jpeg"/><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3" Type="http://schemas.openxmlformats.org/officeDocument/2006/relationships/hyperlink" Target="https://www.middleeastmonitor.com/20170516-saudi-arabia-to-punish-with-imprisonment-vat-evaders-under-law/" TargetMode="External"/><Relationship Id="rId2" Type="http://schemas.openxmlformats.org/officeDocument/2006/relationships/image" Target="../media/image13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3" Type="http://schemas.openxmlformats.org/officeDocument/2006/relationships/image" Target="../media/image141.svg"/><Relationship Id="rId2" Type="http://schemas.openxmlformats.org/officeDocument/2006/relationships/image" Target="../media/image140.png"/><Relationship Id="rId1" Type="http://schemas.openxmlformats.org/officeDocument/2006/relationships/slideLayout" Target="../slideLayouts/slideLayout11.xml"/></Relationships>
</file>

<file path=ppt/slides/_rels/slide163.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3" Type="http://schemas.openxmlformats.org/officeDocument/2006/relationships/image" Target="../media/image145.svg"/><Relationship Id="rId2" Type="http://schemas.openxmlformats.org/officeDocument/2006/relationships/image" Target="../media/image144.png"/><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7.svg"/><Relationship Id="rId7" Type="http://schemas.openxmlformats.org/officeDocument/2006/relationships/image" Target="../media/image100.svg"/><Relationship Id="rId2" Type="http://schemas.openxmlformats.org/officeDocument/2006/relationships/image" Target="../media/image146.png"/><Relationship Id="rId1" Type="http://schemas.openxmlformats.org/officeDocument/2006/relationships/slideLayout" Target="../slideLayouts/slideLayout11.xml"/><Relationship Id="rId6" Type="http://schemas.openxmlformats.org/officeDocument/2006/relationships/image" Target="../media/image99.png"/><Relationship Id="rId5" Type="http://schemas.openxmlformats.org/officeDocument/2006/relationships/image" Target="../media/image149.svg"/><Relationship Id="rId4" Type="http://schemas.openxmlformats.org/officeDocument/2006/relationships/image" Target="../media/image148.png"/><Relationship Id="rId9" Type="http://schemas.openxmlformats.org/officeDocument/2006/relationships/image" Target="../media/image9.svg"/></Relationships>
</file>

<file path=ppt/slides/_rels/slide166.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 Id="rId4" Type="http://schemas.openxmlformats.org/officeDocument/2006/relationships/image" Target="../media/image80.svg"/></Relationships>
</file>

<file path=ppt/slides/_rels/slide167.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0.xml"/><Relationship Id="rId5" Type="http://schemas.openxmlformats.org/officeDocument/2006/relationships/image" Target="../media/image151.svg"/><Relationship Id="rId4" Type="http://schemas.openxmlformats.org/officeDocument/2006/relationships/image" Target="../media/image150.png"/></Relationships>
</file>

<file path=ppt/slides/_rels/slide172.xml.rels><?xml version="1.0" encoding="UTF-8" standalone="yes"?>
<Relationships xmlns="http://schemas.openxmlformats.org/package/2006/relationships"><Relationship Id="rId3" Type="http://schemas.openxmlformats.org/officeDocument/2006/relationships/image" Target="../media/image151.svg"/><Relationship Id="rId2" Type="http://schemas.openxmlformats.org/officeDocument/2006/relationships/image" Target="../media/image150.png"/><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85.sv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hyperlink" Target="https://www.flickr.com/photos/1000photosofnewyorkcity/5550878218" TargetMode="External"/><Relationship Id="rId4" Type="http://schemas.openxmlformats.org/officeDocument/2006/relationships/image" Target="../media/image83.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152.png"/></Relationships>
</file>

<file path=ppt/slides/_rels/slide19.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85.sv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hyperlink" Target="https://www.wisc-online.com/assetrepository/viewasset?id=2588" TargetMode="External"/><Relationship Id="rId4" Type="http://schemas.openxmlformats.org/officeDocument/2006/relationships/image" Target="../media/image8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40.sv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notesSlide" Target="../notesSlides/notesSlide4.xml"/><Relationship Id="rId7" Type="http://schemas.openxmlformats.org/officeDocument/2006/relationships/image" Target="../media/image89.e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package" Target="../embeddings/Microsoft_Excel_Worksheet.xlsx"/></Relationships>
</file>

<file path=ppt/slides/_rels/slide2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87.emf"/><Relationship Id="rId4" Type="http://schemas.openxmlformats.org/officeDocument/2006/relationships/package" Target="../embeddings/Microsoft_Excel_Worksheet.xlsx"/></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88.emf"/><Relationship Id="rId4" Type="http://schemas.openxmlformats.org/officeDocument/2006/relationships/image" Target="../media/image87.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89.emf"/><Relationship Id="rId4" Type="http://schemas.openxmlformats.org/officeDocument/2006/relationships/image" Target="../media/image87.emf"/></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9.xml"/><Relationship Id="rId4" Type="http://schemas.openxmlformats.org/officeDocument/2006/relationships/image" Target="../media/image9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9.xml"/><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10.png"/><Relationship Id="rId7" Type="http://schemas.openxmlformats.org/officeDocument/2006/relationships/image" Target="../media/image39.png"/><Relationship Id="rId12"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5.svg"/><Relationship Id="rId11" Type="http://schemas.openxmlformats.org/officeDocument/2006/relationships/image" Target="../media/image40.svg"/><Relationship Id="rId5" Type="http://schemas.openxmlformats.org/officeDocument/2006/relationships/image" Target="../media/image8.png"/><Relationship Id="rId10" Type="http://schemas.openxmlformats.org/officeDocument/2006/relationships/image" Target="../media/image98.svg"/><Relationship Id="rId4" Type="http://schemas.openxmlformats.org/officeDocument/2006/relationships/image" Target="../media/image11.svg"/><Relationship Id="rId9"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96.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0.svg"/><Relationship Id="rId11" Type="http://schemas.openxmlformats.org/officeDocument/2006/relationships/image" Target="../media/image75.sv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11.svg"/><Relationship Id="rId9" Type="http://schemas.openxmlformats.org/officeDocument/2006/relationships/image" Target="../media/image9.svg"/></Relationships>
</file>

<file path=ppt/slides/_rels/slide38.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99.png"/><Relationship Id="rId3" Type="http://schemas.openxmlformats.org/officeDocument/2006/relationships/image" Target="../media/image10.png"/><Relationship Id="rId7" Type="http://schemas.openxmlformats.org/officeDocument/2006/relationships/image" Target="../media/image39.png"/><Relationship Id="rId12" Type="http://schemas.openxmlformats.org/officeDocument/2006/relationships/image" Target="../media/image9.svg"/><Relationship Id="rId2" Type="http://schemas.openxmlformats.org/officeDocument/2006/relationships/notesSlide" Target="../notesSlides/notesSlide8.xml"/><Relationship Id="rId16" Type="http://schemas.openxmlformats.org/officeDocument/2006/relationships/image" Target="../media/image102.svg"/><Relationship Id="rId1" Type="http://schemas.openxmlformats.org/officeDocument/2006/relationships/slideLayout" Target="../slideLayouts/slideLayout8.xml"/><Relationship Id="rId6" Type="http://schemas.openxmlformats.org/officeDocument/2006/relationships/image" Target="../media/image95.svg"/><Relationship Id="rId11" Type="http://schemas.openxmlformats.org/officeDocument/2006/relationships/image" Target="../media/image40.svg"/><Relationship Id="rId5" Type="http://schemas.openxmlformats.org/officeDocument/2006/relationships/image" Target="../media/image8.png"/><Relationship Id="rId15" Type="http://schemas.openxmlformats.org/officeDocument/2006/relationships/image" Target="../media/image101.png"/><Relationship Id="rId10" Type="http://schemas.openxmlformats.org/officeDocument/2006/relationships/image" Target="../media/image98.svg"/><Relationship Id="rId4" Type="http://schemas.openxmlformats.org/officeDocument/2006/relationships/image" Target="../media/image11.svg"/><Relationship Id="rId9" Type="http://schemas.openxmlformats.org/officeDocument/2006/relationships/image" Target="../media/image97.png"/><Relationship Id="rId14" Type="http://schemas.openxmlformats.org/officeDocument/2006/relationships/image" Target="../media/image100.svg"/></Relationships>
</file>

<file path=ppt/slides/_rels/slide39.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8.xml"/><Relationship Id="rId5" Type="http://schemas.openxmlformats.org/officeDocument/2006/relationships/image" Target="../media/image104.svg"/><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96.svg"/><Relationship Id="rId12" Type="http://schemas.openxmlformats.org/officeDocument/2006/relationships/image" Target="../media/image100.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0.svg"/><Relationship Id="rId11" Type="http://schemas.openxmlformats.org/officeDocument/2006/relationships/image" Target="../media/image99.png"/><Relationship Id="rId5" Type="http://schemas.openxmlformats.org/officeDocument/2006/relationships/image" Target="../media/image39.png"/><Relationship Id="rId10" Type="http://schemas.openxmlformats.org/officeDocument/2006/relationships/image" Target="../media/image95.svg"/><Relationship Id="rId4" Type="http://schemas.openxmlformats.org/officeDocument/2006/relationships/image" Target="../media/image11.svg"/><Relationship Id="rId9" Type="http://schemas.openxmlformats.org/officeDocument/2006/relationships/image" Target="../media/image9.svg"/></Relationships>
</file>

<file path=ppt/slides/_rels/slide41.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95.svg"/><Relationship Id="rId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11.svg"/><Relationship Id="rId9" Type="http://schemas.openxmlformats.org/officeDocument/2006/relationships/image" Target="../media/image40.svg"/></Relationships>
</file>

<file path=ppt/slides/_rels/slide4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39.png"/><Relationship Id="rId7" Type="http://schemas.openxmlformats.org/officeDocument/2006/relationships/image" Target="../media/image95.sv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40.svg"/><Relationship Id="rId4" Type="http://schemas.openxmlformats.org/officeDocument/2006/relationships/image" Target="../media/image96.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1.svg"/><Relationship Id="rId7" Type="http://schemas.openxmlformats.org/officeDocument/2006/relationships/image" Target="../media/image96.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95.svg"/><Relationship Id="rId10" Type="http://schemas.openxmlformats.org/officeDocument/2006/relationships/image" Target="../media/image40.svg"/><Relationship Id="rId4" Type="http://schemas.openxmlformats.org/officeDocument/2006/relationships/image" Target="../media/image8.png"/><Relationship Id="rId9" Type="http://schemas.openxmlformats.org/officeDocument/2006/relationships/image" Target="../media/image98.svg"/></Relationships>
</file>

<file path=ppt/slides/_rels/slide48.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11.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40.sv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emf"/><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hyperlink" Target="https://vectorflags.com/spain/es-sphere-01"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9.svg"/></Relationships>
</file>

<file path=ppt/slides/_rels/slide51.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svg"/><Relationship Id="rId3" Type="http://schemas.openxmlformats.org/officeDocument/2006/relationships/image" Target="../media/image11.svg"/><Relationship Id="rId7" Type="http://schemas.openxmlformats.org/officeDocument/2006/relationships/image" Target="../media/image96.svg"/><Relationship Id="rId12" Type="http://schemas.openxmlformats.org/officeDocument/2006/relationships/image" Target="../media/image99.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9.svg"/><Relationship Id="rId5" Type="http://schemas.openxmlformats.org/officeDocument/2006/relationships/image" Target="../media/image95.svg"/><Relationship Id="rId15" Type="http://schemas.openxmlformats.org/officeDocument/2006/relationships/image" Target="../media/image102.svg"/><Relationship Id="rId10" Type="http://schemas.openxmlformats.org/officeDocument/2006/relationships/image" Target="../media/image40.svg"/><Relationship Id="rId4" Type="http://schemas.openxmlformats.org/officeDocument/2006/relationships/image" Target="../media/image8.png"/><Relationship Id="rId9" Type="http://schemas.openxmlformats.org/officeDocument/2006/relationships/image" Target="../media/image98.svg"/><Relationship Id="rId14" Type="http://schemas.openxmlformats.org/officeDocument/2006/relationships/image" Target="../media/image101.png"/></Relationships>
</file>

<file path=ppt/slides/_rels/slide5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svg"/><Relationship Id="rId3" Type="http://schemas.openxmlformats.org/officeDocument/2006/relationships/image" Target="../media/image11.svg"/><Relationship Id="rId7" Type="http://schemas.openxmlformats.org/officeDocument/2006/relationships/image" Target="../media/image96.svg"/><Relationship Id="rId12" Type="http://schemas.openxmlformats.org/officeDocument/2006/relationships/image" Target="../media/image99.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9.svg"/><Relationship Id="rId5" Type="http://schemas.openxmlformats.org/officeDocument/2006/relationships/image" Target="../media/image95.svg"/><Relationship Id="rId15" Type="http://schemas.openxmlformats.org/officeDocument/2006/relationships/image" Target="../media/image102.svg"/><Relationship Id="rId10" Type="http://schemas.openxmlformats.org/officeDocument/2006/relationships/image" Target="../media/image40.svg"/><Relationship Id="rId4" Type="http://schemas.openxmlformats.org/officeDocument/2006/relationships/image" Target="../media/image8.png"/><Relationship Id="rId9" Type="http://schemas.openxmlformats.org/officeDocument/2006/relationships/image" Target="../media/image98.svg"/><Relationship Id="rId14" Type="http://schemas.openxmlformats.org/officeDocument/2006/relationships/image" Target="../media/image10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01.png"/><Relationship Id="rId5" Type="http://schemas.openxmlformats.org/officeDocument/2006/relationships/image" Target="../media/image40.svg"/><Relationship Id="rId10" Type="http://schemas.openxmlformats.org/officeDocument/2006/relationships/image" Target="../media/image100.svg"/><Relationship Id="rId4" Type="http://schemas.openxmlformats.org/officeDocument/2006/relationships/image" Target="../media/image39.png"/><Relationship Id="rId9" Type="http://schemas.openxmlformats.org/officeDocument/2006/relationships/image" Target="../media/image99.png"/></Relationships>
</file>

<file path=ppt/slides/_rels/slide56.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95.svg"/><Relationship Id="rId5" Type="http://schemas.openxmlformats.org/officeDocument/2006/relationships/image" Target="../media/image8.png"/><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man-in-white-dress-shirt-sitting-on-black-rolling-chair-while-facing-black-computer-set-and-smiling-840996/"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remakelearning.org/opportunity/2020/04/21/google-tools-virtualclass/" TargetMode="External"/><Relationship Id="rId5" Type="http://schemas.openxmlformats.org/officeDocument/2006/relationships/image" Target="../media/image21.jpeg"/><Relationship Id="rId4" Type="http://schemas.openxmlformats.org/officeDocument/2006/relationships/hyperlink" Target="https://www.flickr.com/photos/theworldfishcenter/2894495780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0.svg"/><Relationship Id="rId7" Type="http://schemas.openxmlformats.org/officeDocument/2006/relationships/image" Target="../media/image75.sv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104.svg"/><Relationship Id="rId4" Type="http://schemas.openxmlformats.org/officeDocument/2006/relationships/image" Target="../media/image103.png"/><Relationship Id="rId9" Type="http://schemas.openxmlformats.org/officeDocument/2006/relationships/image" Target="../media/image11.svg"/></Relationships>
</file>

<file path=ppt/slides/_rels/slide6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04.svg"/><Relationship Id="rId7" Type="http://schemas.openxmlformats.org/officeDocument/2006/relationships/image" Target="../media/image11.svg"/><Relationship Id="rId2" Type="http://schemas.openxmlformats.org/officeDocument/2006/relationships/image" Target="../media/image103.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75.svg"/></Relationships>
</file>

<file path=ppt/slides/_rels/slide63.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96.svg"/><Relationship Id="rId4" Type="http://schemas.openxmlformats.org/officeDocument/2006/relationships/image" Target="../media/image40.sv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09.png"/><Relationship Id="rId18" Type="http://schemas.openxmlformats.org/officeDocument/2006/relationships/image" Target="../media/image114.svg"/><Relationship Id="rId3" Type="http://schemas.openxmlformats.org/officeDocument/2006/relationships/image" Target="../media/image10.png"/><Relationship Id="rId7" Type="http://schemas.openxmlformats.org/officeDocument/2006/relationships/image" Target="../media/image8.png"/><Relationship Id="rId12" Type="http://schemas.openxmlformats.org/officeDocument/2006/relationships/image" Target="../media/image98.svg"/><Relationship Id="rId17" Type="http://schemas.openxmlformats.org/officeDocument/2006/relationships/image" Target="../media/image113.png"/><Relationship Id="rId2" Type="http://schemas.openxmlformats.org/officeDocument/2006/relationships/notesSlide" Target="../notesSlides/notesSlide16.xml"/><Relationship Id="rId16" Type="http://schemas.openxmlformats.org/officeDocument/2006/relationships/image" Target="../media/image112.svg"/><Relationship Id="rId1" Type="http://schemas.openxmlformats.org/officeDocument/2006/relationships/slideLayout" Target="../slideLayouts/slideLayout8.xml"/><Relationship Id="rId6" Type="http://schemas.openxmlformats.org/officeDocument/2006/relationships/image" Target="../media/image40.svg"/><Relationship Id="rId11" Type="http://schemas.openxmlformats.org/officeDocument/2006/relationships/image" Target="../media/image97.png"/><Relationship Id="rId5" Type="http://schemas.openxmlformats.org/officeDocument/2006/relationships/image" Target="../media/image39.png"/><Relationship Id="rId15" Type="http://schemas.openxmlformats.org/officeDocument/2006/relationships/image" Target="../media/image111.png"/><Relationship Id="rId10" Type="http://schemas.openxmlformats.org/officeDocument/2006/relationships/image" Target="../media/image96.svg"/><Relationship Id="rId4" Type="http://schemas.openxmlformats.org/officeDocument/2006/relationships/image" Target="../media/image11.svg"/><Relationship Id="rId9" Type="http://schemas.openxmlformats.org/officeDocument/2006/relationships/image" Target="../media/image95.svg"/><Relationship Id="rId14" Type="http://schemas.openxmlformats.org/officeDocument/2006/relationships/image" Target="../media/image110.svg"/></Relationships>
</file>

<file path=ppt/slides/_rels/slide68.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9.png"/><Relationship Id="rId1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39.png"/><Relationship Id="rId12" Type="http://schemas.openxmlformats.org/officeDocument/2006/relationships/image" Target="../media/image9.svg"/><Relationship Id="rId17" Type="http://schemas.openxmlformats.org/officeDocument/2006/relationships/image" Target="../media/image12.png"/><Relationship Id="rId2" Type="http://schemas.openxmlformats.org/officeDocument/2006/relationships/notesSlide" Target="../notesSlides/notesSlide17.xml"/><Relationship Id="rId16" Type="http://schemas.openxmlformats.org/officeDocument/2006/relationships/image" Target="../media/image112.svg"/><Relationship Id="rId1" Type="http://schemas.openxmlformats.org/officeDocument/2006/relationships/slideLayout" Target="../slideLayouts/slideLayout8.xml"/><Relationship Id="rId6" Type="http://schemas.openxmlformats.org/officeDocument/2006/relationships/image" Target="../media/image95.svg"/><Relationship Id="rId11" Type="http://schemas.openxmlformats.org/officeDocument/2006/relationships/image" Target="../media/image40.svg"/><Relationship Id="rId5" Type="http://schemas.openxmlformats.org/officeDocument/2006/relationships/image" Target="../media/image8.png"/><Relationship Id="rId15" Type="http://schemas.openxmlformats.org/officeDocument/2006/relationships/image" Target="../media/image111.png"/><Relationship Id="rId10" Type="http://schemas.openxmlformats.org/officeDocument/2006/relationships/image" Target="../media/image98.svg"/><Relationship Id="rId4" Type="http://schemas.openxmlformats.org/officeDocument/2006/relationships/image" Target="../media/image11.svg"/><Relationship Id="rId9" Type="http://schemas.openxmlformats.org/officeDocument/2006/relationships/image" Target="../media/image97.png"/><Relationship Id="rId14" Type="http://schemas.openxmlformats.org/officeDocument/2006/relationships/image" Target="../media/image110.svg"/></Relationships>
</file>

<file path=ppt/slides/_rels/slide69.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16.svg"/><Relationship Id="rId2" Type="http://schemas.openxmlformats.org/officeDocument/2006/relationships/image" Target="../media/image115.png"/><Relationship Id="rId1" Type="http://schemas.openxmlformats.org/officeDocument/2006/relationships/slideLayout" Target="../slideLayouts/slideLayout8.xml"/><Relationship Id="rId5" Type="http://schemas.openxmlformats.org/officeDocument/2006/relationships/image" Target="../media/image118.svg"/><Relationship Id="rId4" Type="http://schemas.openxmlformats.org/officeDocument/2006/relationships/image" Target="../media/image11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0.svg"/><Relationship Id="rId7" Type="http://schemas.openxmlformats.org/officeDocument/2006/relationships/image" Target="../media/image96.svg"/><Relationship Id="rId2" Type="http://schemas.openxmlformats.org/officeDocument/2006/relationships/image" Target="../media/image109.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114.svg"/><Relationship Id="rId5" Type="http://schemas.openxmlformats.org/officeDocument/2006/relationships/image" Target="../media/image112.svg"/><Relationship Id="rId10" Type="http://schemas.openxmlformats.org/officeDocument/2006/relationships/image" Target="../media/image113.png"/><Relationship Id="rId4" Type="http://schemas.openxmlformats.org/officeDocument/2006/relationships/image" Target="../media/image111.png"/><Relationship Id="rId9" Type="http://schemas.openxmlformats.org/officeDocument/2006/relationships/image" Target="../media/image13.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95.svg"/><Relationship Id="rId5" Type="http://schemas.openxmlformats.org/officeDocument/2006/relationships/image" Target="../media/image8.png"/><Relationship Id="rId4" Type="http://schemas.openxmlformats.org/officeDocument/2006/relationships/image" Target="../media/image96.sv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4.svg"/><Relationship Id="rId7" Type="http://schemas.openxmlformats.org/officeDocument/2006/relationships/image" Target="../media/image11.svg"/><Relationship Id="rId2" Type="http://schemas.openxmlformats.org/officeDocument/2006/relationships/image" Target="../media/image103.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95.svg"/></Relationships>
</file>

<file path=ppt/slides/_rels/slide82.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95.sv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40.svg"/><Relationship Id="rId4" Type="http://schemas.openxmlformats.org/officeDocument/2006/relationships/image" Target="../media/image96.sv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6.svg"/><Relationship Id="rId7" Type="http://schemas.openxmlformats.org/officeDocument/2006/relationships/image" Target="../media/image98.sv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97.png"/><Relationship Id="rId11" Type="http://schemas.openxmlformats.org/officeDocument/2006/relationships/image" Target="../media/image104.svg"/><Relationship Id="rId5" Type="http://schemas.openxmlformats.org/officeDocument/2006/relationships/image" Target="../media/image120.svg"/><Relationship Id="rId10" Type="http://schemas.openxmlformats.org/officeDocument/2006/relationships/image" Target="../media/image103.png"/><Relationship Id="rId4" Type="http://schemas.openxmlformats.org/officeDocument/2006/relationships/image" Target="../media/image119.png"/><Relationship Id="rId9" Type="http://schemas.openxmlformats.org/officeDocument/2006/relationships/image" Target="../media/image112.svg"/></Relationships>
</file>

<file path=ppt/slides/_rels/slide8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6.svg"/><Relationship Id="rId7" Type="http://schemas.openxmlformats.org/officeDocument/2006/relationships/image" Target="../media/image98.sv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97.png"/><Relationship Id="rId11" Type="http://schemas.openxmlformats.org/officeDocument/2006/relationships/image" Target="../media/image104.svg"/><Relationship Id="rId5" Type="http://schemas.openxmlformats.org/officeDocument/2006/relationships/image" Target="../media/image120.svg"/><Relationship Id="rId10" Type="http://schemas.openxmlformats.org/officeDocument/2006/relationships/image" Target="../media/image103.png"/><Relationship Id="rId4" Type="http://schemas.openxmlformats.org/officeDocument/2006/relationships/image" Target="../media/image119.png"/><Relationship Id="rId9" Type="http://schemas.openxmlformats.org/officeDocument/2006/relationships/image" Target="../media/image112.sv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96.sv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1.sv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sv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4.svg"/><Relationship Id="rId7" Type="http://schemas.openxmlformats.org/officeDocument/2006/relationships/image" Target="../media/image40.svg"/><Relationship Id="rId2" Type="http://schemas.openxmlformats.org/officeDocument/2006/relationships/image" Target="../media/image103.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4.svg"/><Relationship Id="rId7" Type="http://schemas.openxmlformats.org/officeDocument/2006/relationships/image" Target="../media/image40.svg"/><Relationship Id="rId2" Type="http://schemas.openxmlformats.org/officeDocument/2006/relationships/image" Target="../media/image103.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4.svg"/><Relationship Id="rId7" Type="http://schemas.openxmlformats.org/officeDocument/2006/relationships/image" Target="../media/image40.svg"/><Relationship Id="rId2" Type="http://schemas.openxmlformats.org/officeDocument/2006/relationships/image" Target="../media/image103.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11658" y="1992572"/>
            <a:ext cx="11380342" cy="872647"/>
          </a:xfrm>
        </p:spPr>
        <p:txBody>
          <a:bodyPr anchor="t">
            <a:normAutofit fontScale="90000"/>
          </a:bodyPr>
          <a:lstStyle/>
          <a:p>
            <a:r>
              <a:rPr lang="en-GB" sz="4000" dirty="0"/>
              <a:t>Accompanying Slides for CCI Full System Business Guidance</a:t>
            </a:r>
          </a:p>
        </p:txBody>
      </p:sp>
      <p:sp>
        <p:nvSpPr>
          <p:cNvPr id="7" name="Subtitle 6"/>
          <p:cNvSpPr>
            <a:spLocks noGrp="1"/>
          </p:cNvSpPr>
          <p:nvPr>
            <p:ph type="subTitle" idx="1"/>
          </p:nvPr>
        </p:nvSpPr>
        <p:spPr>
          <a:xfrm>
            <a:off x="1071351" y="3067468"/>
            <a:ext cx="10065224" cy="897754"/>
          </a:xfrm>
        </p:spPr>
        <p:txBody>
          <a:bodyPr>
            <a:normAutofit/>
          </a:bodyPr>
          <a:lstStyle/>
          <a:p>
            <a:r>
              <a:rPr lang="en-GB" dirty="0"/>
              <a:t>DG TAXUD B1</a:t>
            </a:r>
          </a:p>
        </p:txBody>
      </p:sp>
      <p:sp>
        <p:nvSpPr>
          <p:cNvPr id="8" name="Text Placeholder 7"/>
          <p:cNvSpPr>
            <a:spLocks noGrp="1"/>
          </p:cNvSpPr>
          <p:nvPr>
            <p:ph type="body" sz="quarter" idx="13"/>
          </p:nvPr>
        </p:nvSpPr>
        <p:spPr>
          <a:xfrm>
            <a:off x="6096000" y="5783535"/>
            <a:ext cx="5040313" cy="528998"/>
          </a:xfrm>
        </p:spPr>
        <p:txBody>
          <a:bodyPr anchor="b">
            <a:normAutofit/>
          </a:bodyPr>
          <a:lstStyle/>
          <a:p>
            <a:r>
              <a:rPr lang="en-GB" dirty="0"/>
              <a:t>04/04/2025</a:t>
            </a:r>
          </a:p>
        </p:txBody>
      </p:sp>
      <p:sp>
        <p:nvSpPr>
          <p:cNvPr id="2" name="Slide Number Placeholder 1">
            <a:extLst>
              <a:ext uri="{FF2B5EF4-FFF2-40B4-BE49-F238E27FC236}">
                <a16:creationId xmlns:a16="http://schemas.microsoft.com/office/drawing/2014/main" id="{638CCB8B-8751-57AC-ACB3-69DA29EF5A48}"/>
              </a:ext>
            </a:extLst>
          </p:cNvPr>
          <p:cNvSpPr>
            <a:spLocks noGrp="1"/>
          </p:cNvSpPr>
          <p:nvPr>
            <p:ph type="sldNum" sz="quarter" idx="12"/>
          </p:nvPr>
        </p:nvSpPr>
        <p:spPr/>
        <p:txBody>
          <a:bodyPr/>
          <a:lstStyle/>
          <a:p>
            <a:fld id="{F46C79FD-C571-418B-AB0F-5EE936C85276}" type="slidenum">
              <a:rPr lang="en-GB" smtClean="0"/>
              <a:t>1</a:t>
            </a:fld>
            <a:endParaRPr lang="en-GB"/>
          </a:p>
        </p:txBody>
      </p:sp>
    </p:spTree>
    <p:extLst>
      <p:ext uri="{BB962C8B-B14F-4D97-AF65-F5344CB8AC3E}">
        <p14:creationId xmlns:p14="http://schemas.microsoft.com/office/powerpoint/2010/main" val="16382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104171"/>
            <a:ext cx="11444798" cy="1190665"/>
          </a:xfrm>
        </p:spPr>
        <p:txBody>
          <a:bodyPr/>
          <a:lstStyle/>
          <a:p>
            <a:r>
              <a:rPr lang="en-IE"/>
              <a:t>CCI Architecture </a:t>
            </a:r>
            <a:r>
              <a:rPr lang="el-GR"/>
              <a:t>&amp;</a:t>
            </a:r>
            <a:r>
              <a:rPr lang="en-IE"/>
              <a:t> Communications</a:t>
            </a:r>
            <a:r>
              <a:rPr lang="el-GR"/>
              <a:t> </a:t>
            </a:r>
            <a:r>
              <a:rPr lang="en-IE"/>
              <a:t>Example</a:t>
            </a:r>
            <a:endParaRPr lang="en-GB"/>
          </a:p>
        </p:txBody>
      </p:sp>
      <p:sp>
        <p:nvSpPr>
          <p:cNvPr id="16" name="Rectangle 15">
            <a:extLst>
              <a:ext uri="{FF2B5EF4-FFF2-40B4-BE49-F238E27FC236}">
                <a16:creationId xmlns:a16="http://schemas.microsoft.com/office/drawing/2014/main" id="{F14E7442-ADED-4C3F-97EE-1E7E14952DF3}"/>
              </a:ext>
            </a:extLst>
          </p:cNvPr>
          <p:cNvSpPr/>
          <p:nvPr/>
        </p:nvSpPr>
        <p:spPr>
          <a:xfrm>
            <a:off x="1484365" y="1964092"/>
            <a:ext cx="1413162" cy="1966750"/>
          </a:xfrm>
          <a:prstGeom prst="rect">
            <a:avLst/>
          </a:prstGeom>
          <a:solidFill>
            <a:schemeClr val="accent5">
              <a:lumMod val="75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FA8DC2-61C0-47B4-AFFB-CAD0A0B4B179}"/>
              </a:ext>
            </a:extLst>
          </p:cNvPr>
          <p:cNvSpPr/>
          <p:nvPr/>
        </p:nvSpPr>
        <p:spPr>
          <a:xfrm>
            <a:off x="3379037" y="1970334"/>
            <a:ext cx="1570182" cy="2383168"/>
          </a:xfrm>
          <a:prstGeom prst="rect">
            <a:avLst/>
          </a:prstGeom>
          <a:solidFill>
            <a:schemeClr val="accent1">
              <a:lumMod val="60000"/>
              <a:lumOff val="40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C669267-C4D3-44CB-BE83-7FD4447ABD61}"/>
              </a:ext>
            </a:extLst>
          </p:cNvPr>
          <p:cNvSpPr/>
          <p:nvPr/>
        </p:nvSpPr>
        <p:spPr>
          <a:xfrm>
            <a:off x="5448338" y="1970334"/>
            <a:ext cx="2951018" cy="2383168"/>
          </a:xfrm>
          <a:prstGeom prst="rect">
            <a:avLst/>
          </a:prstGeom>
          <a:solidFill>
            <a:schemeClr val="bg2"/>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FFF3741-CBD3-43D8-BAE4-998131D9C983}"/>
              </a:ext>
            </a:extLst>
          </p:cNvPr>
          <p:cNvSpPr txBox="1"/>
          <p:nvPr/>
        </p:nvSpPr>
        <p:spPr>
          <a:xfrm>
            <a:off x="5994688" y="1970334"/>
            <a:ext cx="1593273" cy="307777"/>
          </a:xfrm>
          <a:prstGeom prst="rect">
            <a:avLst/>
          </a:prstGeom>
          <a:noFill/>
        </p:spPr>
        <p:txBody>
          <a:bodyPr wrap="square" rtlCol="0">
            <a:spAutoFit/>
          </a:bodyPr>
          <a:lstStyle/>
          <a:p>
            <a:r>
              <a:rPr lang="en-US" sz="1400">
                <a:solidFill>
                  <a:srgbClr val="035DC1"/>
                </a:solidFill>
              </a:rPr>
              <a:t>Common Domain</a:t>
            </a:r>
          </a:p>
        </p:txBody>
      </p:sp>
      <p:sp>
        <p:nvSpPr>
          <p:cNvPr id="29" name="TextBox 28">
            <a:extLst>
              <a:ext uri="{FF2B5EF4-FFF2-40B4-BE49-F238E27FC236}">
                <a16:creationId xmlns:a16="http://schemas.microsoft.com/office/drawing/2014/main" id="{D21E3957-16E3-4267-B681-C5965ED52821}"/>
              </a:ext>
            </a:extLst>
          </p:cNvPr>
          <p:cNvSpPr txBox="1"/>
          <p:nvPr/>
        </p:nvSpPr>
        <p:spPr>
          <a:xfrm>
            <a:off x="3385622" y="1970332"/>
            <a:ext cx="1554480" cy="461665"/>
          </a:xfrm>
          <a:prstGeom prst="rect">
            <a:avLst/>
          </a:prstGeom>
          <a:noFill/>
        </p:spPr>
        <p:txBody>
          <a:bodyPr wrap="square" rtlCol="0">
            <a:spAutoFit/>
          </a:bodyPr>
          <a:lstStyle/>
          <a:p>
            <a:pPr algn="ctr"/>
            <a:r>
              <a:rPr lang="en-US" sz="1200">
                <a:solidFill>
                  <a:srgbClr val="035DC1"/>
                </a:solidFill>
              </a:rPr>
              <a:t>Spain’s National Domain</a:t>
            </a:r>
          </a:p>
        </p:txBody>
      </p:sp>
      <p:sp>
        <p:nvSpPr>
          <p:cNvPr id="30" name="TextBox 29">
            <a:extLst>
              <a:ext uri="{FF2B5EF4-FFF2-40B4-BE49-F238E27FC236}">
                <a16:creationId xmlns:a16="http://schemas.microsoft.com/office/drawing/2014/main" id="{4CCE9E6A-455E-464B-A8A8-91CA912B1DD1}"/>
              </a:ext>
            </a:extLst>
          </p:cNvPr>
          <p:cNvSpPr txBox="1"/>
          <p:nvPr/>
        </p:nvSpPr>
        <p:spPr>
          <a:xfrm>
            <a:off x="1480394" y="1970332"/>
            <a:ext cx="1396992" cy="461665"/>
          </a:xfrm>
          <a:prstGeom prst="rect">
            <a:avLst/>
          </a:prstGeom>
          <a:noFill/>
        </p:spPr>
        <p:txBody>
          <a:bodyPr wrap="square" rtlCol="0">
            <a:spAutoFit/>
          </a:bodyPr>
          <a:lstStyle/>
          <a:p>
            <a:pPr algn="ctr"/>
            <a:r>
              <a:rPr lang="en-US" sz="1200">
                <a:solidFill>
                  <a:srgbClr val="035DC1"/>
                </a:solidFill>
              </a:rPr>
              <a:t>Declarant’s External Domain</a:t>
            </a:r>
          </a:p>
        </p:txBody>
      </p:sp>
      <p:sp>
        <p:nvSpPr>
          <p:cNvPr id="31" name="TextBox 30">
            <a:extLst>
              <a:ext uri="{FF2B5EF4-FFF2-40B4-BE49-F238E27FC236}">
                <a16:creationId xmlns:a16="http://schemas.microsoft.com/office/drawing/2014/main" id="{B157D6F7-0877-43D1-A1AA-5760B38F4C97}"/>
              </a:ext>
            </a:extLst>
          </p:cNvPr>
          <p:cNvSpPr txBox="1"/>
          <p:nvPr/>
        </p:nvSpPr>
        <p:spPr>
          <a:xfrm>
            <a:off x="6597361" y="3642302"/>
            <a:ext cx="775855" cy="369332"/>
          </a:xfrm>
          <a:prstGeom prst="rect">
            <a:avLst/>
          </a:prstGeom>
          <a:noFill/>
        </p:spPr>
        <p:txBody>
          <a:bodyPr wrap="square" rtlCol="0">
            <a:spAutoFit/>
          </a:bodyPr>
          <a:lstStyle/>
          <a:p>
            <a:endParaRPr lang="en-US"/>
          </a:p>
        </p:txBody>
      </p:sp>
      <p:sp>
        <p:nvSpPr>
          <p:cNvPr id="48" name="Rectangle 47">
            <a:extLst>
              <a:ext uri="{FF2B5EF4-FFF2-40B4-BE49-F238E27FC236}">
                <a16:creationId xmlns:a16="http://schemas.microsoft.com/office/drawing/2014/main" id="{7BC194AC-02E8-48FF-962F-F23D6F53EB88}"/>
              </a:ext>
            </a:extLst>
          </p:cNvPr>
          <p:cNvSpPr/>
          <p:nvPr/>
        </p:nvSpPr>
        <p:spPr>
          <a:xfrm>
            <a:off x="8869496" y="1964091"/>
            <a:ext cx="1570182" cy="2383168"/>
          </a:xfrm>
          <a:prstGeom prst="rect">
            <a:avLst/>
          </a:prstGeom>
          <a:solidFill>
            <a:schemeClr val="accent1">
              <a:lumMod val="60000"/>
              <a:lumOff val="40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B99F49-8B0E-4F0B-9721-6397F9FA3F63}"/>
              </a:ext>
            </a:extLst>
          </p:cNvPr>
          <p:cNvSpPr txBox="1"/>
          <p:nvPr/>
        </p:nvSpPr>
        <p:spPr>
          <a:xfrm>
            <a:off x="8876080" y="1953107"/>
            <a:ext cx="1551573" cy="461665"/>
          </a:xfrm>
          <a:prstGeom prst="rect">
            <a:avLst/>
          </a:prstGeom>
          <a:noFill/>
        </p:spPr>
        <p:txBody>
          <a:bodyPr wrap="square" rtlCol="0">
            <a:spAutoFit/>
          </a:bodyPr>
          <a:lstStyle/>
          <a:p>
            <a:pPr algn="ctr"/>
            <a:r>
              <a:rPr lang="en-US" sz="1200">
                <a:solidFill>
                  <a:srgbClr val="035DC1"/>
                </a:solidFill>
              </a:rPr>
              <a:t>Italy’s National</a:t>
            </a:r>
          </a:p>
          <a:p>
            <a:pPr algn="ctr"/>
            <a:r>
              <a:rPr lang="en-US" sz="1200">
                <a:solidFill>
                  <a:srgbClr val="035DC1"/>
                </a:solidFill>
              </a:rPr>
              <a:t>Domain</a:t>
            </a:r>
          </a:p>
        </p:txBody>
      </p:sp>
      <p:sp>
        <p:nvSpPr>
          <p:cNvPr id="63" name="Speech Bubble: Rectangle 62">
            <a:extLst>
              <a:ext uri="{FF2B5EF4-FFF2-40B4-BE49-F238E27FC236}">
                <a16:creationId xmlns:a16="http://schemas.microsoft.com/office/drawing/2014/main" id="{A609E60D-9951-4369-A25D-FB9C34A54CB8}"/>
              </a:ext>
            </a:extLst>
          </p:cNvPr>
          <p:cNvSpPr/>
          <p:nvPr/>
        </p:nvSpPr>
        <p:spPr>
          <a:xfrm>
            <a:off x="1971675" y="4932756"/>
            <a:ext cx="2895600" cy="1188720"/>
          </a:xfrm>
          <a:prstGeom prst="wedgeRectCallout">
            <a:avLst>
              <a:gd name="adj1" fmla="val -35533"/>
              <a:gd name="adj2" fmla="val -206592"/>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solidFill>
                  <a:schemeClr val="tx1">
                    <a:lumMod val="50000"/>
                  </a:schemeClr>
                </a:solidFill>
              </a:rPr>
              <a:t>A Trader wants to import goods to </a:t>
            </a:r>
            <a:r>
              <a:rPr lang="en-US" sz="1100" b="1">
                <a:solidFill>
                  <a:schemeClr val="tx1">
                    <a:lumMod val="50000"/>
                  </a:schemeClr>
                </a:solidFill>
              </a:rPr>
              <a:t>Venice, Italy</a:t>
            </a:r>
            <a:r>
              <a:rPr lang="en-US" sz="1100">
                <a:solidFill>
                  <a:schemeClr val="tx1">
                    <a:lumMod val="50000"/>
                  </a:schemeClr>
                </a:solidFill>
              </a:rPr>
              <a:t>, while he is established in </a:t>
            </a:r>
            <a:r>
              <a:rPr lang="en-US" sz="1100" b="1">
                <a:solidFill>
                  <a:schemeClr val="tx1">
                    <a:lumMod val="50000"/>
                  </a:schemeClr>
                </a:solidFill>
              </a:rPr>
              <a:t>Barcelona, Spain</a:t>
            </a:r>
            <a:r>
              <a:rPr lang="en-US" sz="1100">
                <a:solidFill>
                  <a:schemeClr val="tx1">
                    <a:lumMod val="50000"/>
                  </a:schemeClr>
                </a:solidFill>
              </a:rPr>
              <a:t>. To simplify and speed up the procedure, decides to use the facilitations of Centralised Clearance for Import and submits a Customs Declaration at the SCI in </a:t>
            </a:r>
            <a:r>
              <a:rPr lang="en-US" sz="1100" b="1">
                <a:solidFill>
                  <a:schemeClr val="tx1">
                    <a:lumMod val="50000"/>
                  </a:schemeClr>
                </a:solidFill>
              </a:rPr>
              <a:t>Barcelona, Spain.</a:t>
            </a:r>
          </a:p>
        </p:txBody>
      </p:sp>
      <p:sp>
        <p:nvSpPr>
          <p:cNvPr id="65" name="Speech Bubble: Rectangle 64">
            <a:extLst>
              <a:ext uri="{FF2B5EF4-FFF2-40B4-BE49-F238E27FC236}">
                <a16:creationId xmlns:a16="http://schemas.microsoft.com/office/drawing/2014/main" id="{854210E7-F8FE-4B39-BC9C-6F7A866F5903}"/>
              </a:ext>
            </a:extLst>
          </p:cNvPr>
          <p:cNvSpPr/>
          <p:nvPr/>
        </p:nvSpPr>
        <p:spPr>
          <a:xfrm>
            <a:off x="6252212" y="4959128"/>
            <a:ext cx="1554480" cy="1188720"/>
          </a:xfrm>
          <a:prstGeom prst="wedgeRectCallout">
            <a:avLst>
              <a:gd name="adj1" fmla="val -81405"/>
              <a:gd name="adj2" fmla="val -213935"/>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solidFill>
                  <a:schemeClr val="tx1">
                    <a:lumMod val="50000"/>
                  </a:schemeClr>
                </a:solidFill>
              </a:rPr>
              <a:t>The SCI in </a:t>
            </a:r>
            <a:r>
              <a:rPr lang="en-US" sz="1100" b="1">
                <a:solidFill>
                  <a:schemeClr val="tx1">
                    <a:lumMod val="50000"/>
                  </a:schemeClr>
                </a:solidFill>
              </a:rPr>
              <a:t>Barcelona, Spain, </a:t>
            </a:r>
            <a:r>
              <a:rPr lang="en-US" sz="1100">
                <a:solidFill>
                  <a:schemeClr val="tx1">
                    <a:lumMod val="50000"/>
                  </a:schemeClr>
                </a:solidFill>
              </a:rPr>
              <a:t>communicates with the PCI in </a:t>
            </a:r>
            <a:r>
              <a:rPr lang="en-US" sz="1100" b="1">
                <a:solidFill>
                  <a:schemeClr val="tx1">
                    <a:lumMod val="50000"/>
                  </a:schemeClr>
                </a:solidFill>
              </a:rPr>
              <a:t>Venice, Italy</a:t>
            </a:r>
            <a:r>
              <a:rPr lang="en-US" sz="1100">
                <a:solidFill>
                  <a:schemeClr val="tx1">
                    <a:lumMod val="50000"/>
                  </a:schemeClr>
                </a:solidFill>
              </a:rPr>
              <a:t>.</a:t>
            </a:r>
          </a:p>
        </p:txBody>
      </p:sp>
      <p:sp>
        <p:nvSpPr>
          <p:cNvPr id="76" name="Rectangle 75">
            <a:extLst>
              <a:ext uri="{FF2B5EF4-FFF2-40B4-BE49-F238E27FC236}">
                <a16:creationId xmlns:a16="http://schemas.microsoft.com/office/drawing/2014/main" id="{5B4FB297-1534-4A70-BAF2-8DC8060C15CA}"/>
              </a:ext>
            </a:extLst>
          </p:cNvPr>
          <p:cNvSpPr/>
          <p:nvPr/>
        </p:nvSpPr>
        <p:spPr>
          <a:xfrm>
            <a:off x="5564550" y="3765563"/>
            <a:ext cx="2737482" cy="477957"/>
          </a:xfrm>
          <a:prstGeom prst="rect">
            <a:avLst/>
          </a:prstGeom>
          <a:solidFill>
            <a:schemeClr val="accent6">
              <a:lumMod val="20000"/>
              <a:lumOff val="80000"/>
              <a:alpha val="5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749AF4B-6D35-4650-B8F2-0AB16DFCB786}"/>
              </a:ext>
            </a:extLst>
          </p:cNvPr>
          <p:cNvSpPr txBox="1"/>
          <p:nvPr/>
        </p:nvSpPr>
        <p:spPr>
          <a:xfrm>
            <a:off x="6035377" y="3742789"/>
            <a:ext cx="1761227" cy="307777"/>
          </a:xfrm>
          <a:prstGeom prst="rect">
            <a:avLst/>
          </a:prstGeom>
          <a:noFill/>
        </p:spPr>
        <p:txBody>
          <a:bodyPr wrap="square" rtlCol="0">
            <a:spAutoFit/>
          </a:bodyPr>
          <a:lstStyle/>
          <a:p>
            <a:pPr algn="ctr"/>
            <a:r>
              <a:rPr lang="en-US" sz="1400">
                <a:solidFill>
                  <a:srgbClr val="035DC1"/>
                </a:solidFill>
              </a:rPr>
              <a:t>EC Domain</a:t>
            </a:r>
          </a:p>
        </p:txBody>
      </p:sp>
      <p:sp>
        <p:nvSpPr>
          <p:cNvPr id="78" name="Speech Bubble: Rectangle 77">
            <a:extLst>
              <a:ext uri="{FF2B5EF4-FFF2-40B4-BE49-F238E27FC236}">
                <a16:creationId xmlns:a16="http://schemas.microsoft.com/office/drawing/2014/main" id="{D6365EF2-AE40-41EA-ABFC-4E74ACDC7F8F}"/>
              </a:ext>
            </a:extLst>
          </p:cNvPr>
          <p:cNvSpPr/>
          <p:nvPr/>
        </p:nvSpPr>
        <p:spPr>
          <a:xfrm>
            <a:off x="9040007" y="4967687"/>
            <a:ext cx="1266322" cy="1172839"/>
          </a:xfrm>
          <a:prstGeom prst="wedgeRectCallout">
            <a:avLst>
              <a:gd name="adj1" fmla="val -6515"/>
              <a:gd name="adj2" fmla="val -187774"/>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solidFill>
                  <a:schemeClr val="tx1">
                    <a:lumMod val="50000"/>
                  </a:schemeClr>
                </a:solidFill>
              </a:rPr>
              <a:t>Goods are presented physically to PCI in </a:t>
            </a:r>
            <a:r>
              <a:rPr lang="en-US" sz="1100" b="1">
                <a:solidFill>
                  <a:schemeClr val="tx1">
                    <a:lumMod val="50000"/>
                  </a:schemeClr>
                </a:solidFill>
              </a:rPr>
              <a:t>Venice, Italy.</a:t>
            </a:r>
            <a:endParaRPr lang="en-US" sz="1100">
              <a:solidFill>
                <a:schemeClr val="tx1">
                  <a:lumMod val="50000"/>
                </a:schemeClr>
              </a:solidFill>
            </a:endParaRPr>
          </a:p>
        </p:txBody>
      </p:sp>
      <p:grpSp>
        <p:nvGrpSpPr>
          <p:cNvPr id="60" name="Group 59">
            <a:extLst>
              <a:ext uri="{FF2B5EF4-FFF2-40B4-BE49-F238E27FC236}">
                <a16:creationId xmlns:a16="http://schemas.microsoft.com/office/drawing/2014/main" id="{2DD4297B-D6FE-486D-BC03-BC4C16BC91E8}"/>
              </a:ext>
            </a:extLst>
          </p:cNvPr>
          <p:cNvGrpSpPr>
            <a:grpSpLocks noChangeAspect="1"/>
          </p:cNvGrpSpPr>
          <p:nvPr/>
        </p:nvGrpSpPr>
        <p:grpSpPr>
          <a:xfrm>
            <a:off x="1421831" y="2647379"/>
            <a:ext cx="1033702" cy="858924"/>
            <a:chOff x="1356075" y="2782563"/>
            <a:chExt cx="1749954" cy="1454070"/>
          </a:xfrm>
        </p:grpSpPr>
        <p:pic>
          <p:nvPicPr>
            <p:cNvPr id="62" name="Graphic 61" descr="User with solid fill">
              <a:extLst>
                <a:ext uri="{FF2B5EF4-FFF2-40B4-BE49-F238E27FC236}">
                  <a16:creationId xmlns:a16="http://schemas.microsoft.com/office/drawing/2014/main" id="{1E2F3031-0C5F-4347-9D53-8519ACBC5F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4578" y="2782563"/>
              <a:ext cx="914400" cy="914400"/>
            </a:xfrm>
            <a:prstGeom prst="rect">
              <a:avLst/>
            </a:prstGeom>
          </p:spPr>
        </p:pic>
        <p:sp>
          <p:nvSpPr>
            <p:cNvPr id="67" name="TextBox 66">
              <a:extLst>
                <a:ext uri="{FF2B5EF4-FFF2-40B4-BE49-F238E27FC236}">
                  <a16:creationId xmlns:a16="http://schemas.microsoft.com/office/drawing/2014/main" id="{15F83263-2703-4E8B-B8F2-479F052BACCE}"/>
                </a:ext>
              </a:extLst>
            </p:cNvPr>
            <p:cNvSpPr txBox="1"/>
            <p:nvPr/>
          </p:nvSpPr>
          <p:spPr>
            <a:xfrm>
              <a:off x="1356075" y="3559287"/>
              <a:ext cx="1749954" cy="677346"/>
            </a:xfrm>
            <a:prstGeom prst="rect">
              <a:avLst/>
            </a:prstGeom>
            <a:noFill/>
          </p:spPr>
          <p:txBody>
            <a:bodyPr wrap="square" rtlCol="0">
              <a:spAutoFit/>
            </a:bodyPr>
            <a:lstStyle/>
            <a:p>
              <a:pPr algn="ctr"/>
              <a:r>
                <a:rPr lang="en-US" sz="1000">
                  <a:solidFill>
                    <a:schemeClr val="tx2"/>
                  </a:solidFill>
                </a:rPr>
                <a:t>Declarant/</a:t>
              </a:r>
              <a:br>
                <a:rPr lang="en-US" sz="1000">
                  <a:solidFill>
                    <a:schemeClr val="tx2"/>
                  </a:solidFill>
                </a:rPr>
              </a:br>
              <a:r>
                <a:rPr lang="en-US" sz="1000">
                  <a:solidFill>
                    <a:schemeClr val="tx2"/>
                  </a:solidFill>
                </a:rPr>
                <a:t>Representative</a:t>
              </a:r>
            </a:p>
          </p:txBody>
        </p:sp>
      </p:grpSp>
      <p:pic>
        <p:nvPicPr>
          <p:cNvPr id="71" name="Graphic 70" descr="Internet">
            <a:extLst>
              <a:ext uri="{FF2B5EF4-FFF2-40B4-BE49-F238E27FC236}">
                <a16:creationId xmlns:a16="http://schemas.microsoft.com/office/drawing/2014/main" id="{E52ADBDA-769E-4457-8660-13D5357028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185554" y="2771775"/>
            <a:ext cx="457200" cy="457200"/>
          </a:xfrm>
          <a:prstGeom prst="rect">
            <a:avLst/>
          </a:prstGeom>
        </p:spPr>
      </p:pic>
      <p:grpSp>
        <p:nvGrpSpPr>
          <p:cNvPr id="73" name="Group 72">
            <a:extLst>
              <a:ext uri="{FF2B5EF4-FFF2-40B4-BE49-F238E27FC236}">
                <a16:creationId xmlns:a16="http://schemas.microsoft.com/office/drawing/2014/main" id="{4A11E450-D6F6-4FA8-A3A0-A579229A322C}"/>
              </a:ext>
            </a:extLst>
          </p:cNvPr>
          <p:cNvGrpSpPr>
            <a:grpSpLocks noChangeAspect="1"/>
          </p:cNvGrpSpPr>
          <p:nvPr/>
        </p:nvGrpSpPr>
        <p:grpSpPr>
          <a:xfrm>
            <a:off x="3742698" y="2637996"/>
            <a:ext cx="768404" cy="870853"/>
            <a:chOff x="2432106" y="3330989"/>
            <a:chExt cx="610180" cy="691536"/>
          </a:xfrm>
        </p:grpSpPr>
        <p:pic>
          <p:nvPicPr>
            <p:cNvPr id="74" name="Graphic 73" descr="Schoolhouse">
              <a:extLst>
                <a:ext uri="{FF2B5EF4-FFF2-40B4-BE49-F238E27FC236}">
                  <a16:creationId xmlns:a16="http://schemas.microsoft.com/office/drawing/2014/main" id="{63CEBBBC-EA99-4E0B-A8A5-328E5AF5C04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479737" y="3330989"/>
              <a:ext cx="531404" cy="531404"/>
            </a:xfrm>
            <a:prstGeom prst="rect">
              <a:avLst/>
            </a:prstGeom>
          </p:spPr>
        </p:pic>
        <p:sp>
          <p:nvSpPr>
            <p:cNvPr id="75" name="TextBox 74">
              <a:extLst>
                <a:ext uri="{FF2B5EF4-FFF2-40B4-BE49-F238E27FC236}">
                  <a16:creationId xmlns:a16="http://schemas.microsoft.com/office/drawing/2014/main" id="{2B79ECC4-C406-4040-ABD5-5BB267174D4E}"/>
                </a:ext>
              </a:extLst>
            </p:cNvPr>
            <p:cNvSpPr txBox="1"/>
            <p:nvPr/>
          </p:nvSpPr>
          <p:spPr>
            <a:xfrm>
              <a:off x="2432106" y="3753944"/>
              <a:ext cx="610180" cy="268581"/>
            </a:xfrm>
            <a:prstGeom prst="rect">
              <a:avLst/>
            </a:prstGeom>
            <a:noFill/>
          </p:spPr>
          <p:txBody>
            <a:bodyPr wrap="square" rtlCol="0">
              <a:spAutoFit/>
            </a:bodyPr>
            <a:lstStyle/>
            <a:p>
              <a:pPr algn="ctr"/>
              <a:r>
                <a:rPr lang="en-US" sz="1200" b="1">
                  <a:solidFill>
                    <a:schemeClr val="tx2"/>
                  </a:solidFill>
                </a:rPr>
                <a:t>SCI</a:t>
              </a:r>
            </a:p>
          </p:txBody>
        </p:sp>
      </p:grpSp>
      <p:grpSp>
        <p:nvGrpSpPr>
          <p:cNvPr id="83" name="Group 82">
            <a:extLst>
              <a:ext uri="{FF2B5EF4-FFF2-40B4-BE49-F238E27FC236}">
                <a16:creationId xmlns:a16="http://schemas.microsoft.com/office/drawing/2014/main" id="{93E5D8FE-F3EA-421C-8DFD-5650027C4ADC}"/>
              </a:ext>
            </a:extLst>
          </p:cNvPr>
          <p:cNvGrpSpPr>
            <a:grpSpLocks noChangeAspect="1"/>
          </p:cNvGrpSpPr>
          <p:nvPr/>
        </p:nvGrpSpPr>
        <p:grpSpPr>
          <a:xfrm>
            <a:off x="9272094" y="2676110"/>
            <a:ext cx="768096" cy="781989"/>
            <a:chOff x="2354823" y="3254179"/>
            <a:chExt cx="641350" cy="652948"/>
          </a:xfrm>
        </p:grpSpPr>
        <p:pic>
          <p:nvPicPr>
            <p:cNvPr id="84" name="Graphic 83" descr="Schoolhouse">
              <a:extLst>
                <a:ext uri="{FF2B5EF4-FFF2-40B4-BE49-F238E27FC236}">
                  <a16:creationId xmlns:a16="http://schemas.microsoft.com/office/drawing/2014/main" id="{ABDF333E-9658-45CC-97E4-782D63A7A3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410492" y="3254179"/>
              <a:ext cx="564999" cy="564997"/>
            </a:xfrm>
            <a:prstGeom prst="rect">
              <a:avLst/>
            </a:prstGeom>
          </p:spPr>
        </p:pic>
        <p:sp>
          <p:nvSpPr>
            <p:cNvPr id="85" name="TextBox 84">
              <a:extLst>
                <a:ext uri="{FF2B5EF4-FFF2-40B4-BE49-F238E27FC236}">
                  <a16:creationId xmlns:a16="http://schemas.microsoft.com/office/drawing/2014/main" id="{FAF12150-3BD9-4905-BA90-FF1EDE150CCE}"/>
                </a:ext>
              </a:extLst>
            </p:cNvPr>
            <p:cNvSpPr txBox="1"/>
            <p:nvPr/>
          </p:nvSpPr>
          <p:spPr>
            <a:xfrm>
              <a:off x="2354823" y="3681895"/>
              <a:ext cx="641350" cy="225232"/>
            </a:xfrm>
            <a:prstGeom prst="rect">
              <a:avLst/>
            </a:prstGeom>
            <a:noFill/>
          </p:spPr>
          <p:txBody>
            <a:bodyPr wrap="square" lIns="91440" tIns="45720" rIns="91440" bIns="45720" rtlCol="0" anchor="t">
              <a:spAutoFit/>
            </a:bodyPr>
            <a:lstStyle/>
            <a:p>
              <a:pPr algn="ctr"/>
              <a:r>
                <a:rPr lang="en-US" sz="1200" b="1">
                  <a:solidFill>
                    <a:schemeClr val="tx2"/>
                  </a:solidFill>
                </a:rPr>
                <a:t>PCI</a:t>
              </a:r>
            </a:p>
          </p:txBody>
        </p:sp>
      </p:grpSp>
      <p:cxnSp>
        <p:nvCxnSpPr>
          <p:cNvPr id="89" name="Straight Connector 88">
            <a:extLst>
              <a:ext uri="{FF2B5EF4-FFF2-40B4-BE49-F238E27FC236}">
                <a16:creationId xmlns:a16="http://schemas.microsoft.com/office/drawing/2014/main" id="{EE9137B1-F051-446A-AC1B-F0B4936B8EAC}"/>
              </a:ext>
            </a:extLst>
          </p:cNvPr>
          <p:cNvCxnSpPr>
            <a:cxnSpLocks/>
          </p:cNvCxnSpPr>
          <p:nvPr/>
        </p:nvCxnSpPr>
        <p:spPr>
          <a:xfrm>
            <a:off x="2698329" y="3003013"/>
            <a:ext cx="1175445" cy="0"/>
          </a:xfrm>
          <a:prstGeom prst="line">
            <a:avLst/>
          </a:prstGeom>
          <a:ln w="25400">
            <a:solidFill>
              <a:srgbClr val="035DC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36A23DB-8138-4D05-AFF5-1FE197BCAC48}"/>
              </a:ext>
            </a:extLst>
          </p:cNvPr>
          <p:cNvCxnSpPr>
            <a:cxnSpLocks/>
          </p:cNvCxnSpPr>
          <p:nvPr/>
        </p:nvCxnSpPr>
        <p:spPr>
          <a:xfrm>
            <a:off x="4421831" y="3003013"/>
            <a:ext cx="4945514" cy="28436"/>
          </a:xfrm>
          <a:prstGeom prst="line">
            <a:avLst/>
          </a:prstGeom>
          <a:ln w="25400">
            <a:solidFill>
              <a:srgbClr val="035DC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754618E8-945A-4AEB-B632-971A87C1367B}"/>
              </a:ext>
            </a:extLst>
          </p:cNvPr>
          <p:cNvSpPr>
            <a:spLocks noChangeAspect="1"/>
          </p:cNvSpPr>
          <p:nvPr/>
        </p:nvSpPr>
        <p:spPr>
          <a:xfrm>
            <a:off x="1639567" y="4834721"/>
            <a:ext cx="292493" cy="274320"/>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5"/>
                </a:solidFill>
              </a:rPr>
              <a:t>1</a:t>
            </a:r>
          </a:p>
        </p:txBody>
      </p:sp>
      <p:sp>
        <p:nvSpPr>
          <p:cNvPr id="108" name="Oval 107">
            <a:extLst>
              <a:ext uri="{FF2B5EF4-FFF2-40B4-BE49-F238E27FC236}">
                <a16:creationId xmlns:a16="http://schemas.microsoft.com/office/drawing/2014/main" id="{05070F1E-90BD-4F8B-8DE0-D0C5F9DC4855}"/>
              </a:ext>
            </a:extLst>
          </p:cNvPr>
          <p:cNvSpPr>
            <a:spLocks noChangeAspect="1"/>
          </p:cNvSpPr>
          <p:nvPr/>
        </p:nvSpPr>
        <p:spPr>
          <a:xfrm>
            <a:off x="5916107" y="4848231"/>
            <a:ext cx="292493" cy="274320"/>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5"/>
                </a:solidFill>
              </a:rPr>
              <a:t>2</a:t>
            </a:r>
          </a:p>
        </p:txBody>
      </p:sp>
      <p:sp>
        <p:nvSpPr>
          <p:cNvPr id="110" name="Oval 109">
            <a:extLst>
              <a:ext uri="{FF2B5EF4-FFF2-40B4-BE49-F238E27FC236}">
                <a16:creationId xmlns:a16="http://schemas.microsoft.com/office/drawing/2014/main" id="{E01B51A3-FC1A-44D4-9799-7F44C82900FB}"/>
              </a:ext>
            </a:extLst>
          </p:cNvPr>
          <p:cNvSpPr>
            <a:spLocks noChangeAspect="1"/>
          </p:cNvSpPr>
          <p:nvPr/>
        </p:nvSpPr>
        <p:spPr>
          <a:xfrm>
            <a:off x="8723120" y="4855715"/>
            <a:ext cx="292493" cy="274320"/>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5"/>
                </a:solidFill>
              </a:rPr>
              <a:t>3</a:t>
            </a:r>
          </a:p>
        </p:txBody>
      </p:sp>
      <p:cxnSp>
        <p:nvCxnSpPr>
          <p:cNvPr id="66" name="Straight Connector 65">
            <a:extLst>
              <a:ext uri="{FF2B5EF4-FFF2-40B4-BE49-F238E27FC236}">
                <a16:creationId xmlns:a16="http://schemas.microsoft.com/office/drawing/2014/main" id="{C77CF94A-C6C1-451A-A6A2-E3EAFFCD71F9}"/>
              </a:ext>
            </a:extLst>
          </p:cNvPr>
          <p:cNvCxnSpPr>
            <a:cxnSpLocks/>
          </p:cNvCxnSpPr>
          <p:nvPr/>
        </p:nvCxnSpPr>
        <p:spPr>
          <a:xfrm>
            <a:off x="2705157" y="3136285"/>
            <a:ext cx="1133622" cy="0"/>
          </a:xfrm>
          <a:prstGeom prst="line">
            <a:avLst/>
          </a:prstGeom>
          <a:ln w="25400">
            <a:solidFill>
              <a:srgbClr val="035DC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59EB1B-5A31-43A8-BB77-DA37AFA9E01B}"/>
              </a:ext>
            </a:extLst>
          </p:cNvPr>
          <p:cNvCxnSpPr>
            <a:cxnSpLocks/>
          </p:cNvCxnSpPr>
          <p:nvPr/>
        </p:nvCxnSpPr>
        <p:spPr>
          <a:xfrm>
            <a:off x="4398971" y="3146312"/>
            <a:ext cx="4945514" cy="28436"/>
          </a:xfrm>
          <a:prstGeom prst="line">
            <a:avLst/>
          </a:prstGeom>
          <a:ln w="25400">
            <a:solidFill>
              <a:srgbClr val="035DC1"/>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97675708-9A87-4FD3-8BD3-CBA5F428BDF9}"/>
              </a:ext>
            </a:extLst>
          </p:cNvPr>
          <p:cNvGrpSpPr/>
          <p:nvPr/>
        </p:nvGrpSpPr>
        <p:grpSpPr>
          <a:xfrm>
            <a:off x="5110706" y="2587746"/>
            <a:ext cx="642407" cy="731058"/>
            <a:chOff x="6586498" y="1033619"/>
            <a:chExt cx="514781" cy="731058"/>
          </a:xfrm>
        </p:grpSpPr>
        <p:sp>
          <p:nvSpPr>
            <p:cNvPr id="94" name="Rectangle 93">
              <a:extLst>
                <a:ext uri="{FF2B5EF4-FFF2-40B4-BE49-F238E27FC236}">
                  <a16:creationId xmlns:a16="http://schemas.microsoft.com/office/drawing/2014/main" id="{74C26879-616C-42EC-A4B2-A7AFD07D4531}"/>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22" name="TextBox 21">
              <a:extLst>
                <a:ext uri="{FF2B5EF4-FFF2-40B4-BE49-F238E27FC236}">
                  <a16:creationId xmlns:a16="http://schemas.microsoft.com/office/drawing/2014/main" id="{9F9C34A5-0883-4E38-9699-F9FDD3B1B6B0}"/>
                </a:ext>
              </a:extLst>
            </p:cNvPr>
            <p:cNvSpPr txBox="1"/>
            <p:nvPr/>
          </p:nvSpPr>
          <p:spPr>
            <a:xfrm>
              <a:off x="6586498" y="1033619"/>
              <a:ext cx="514781" cy="338554"/>
            </a:xfrm>
            <a:prstGeom prst="rect">
              <a:avLst/>
            </a:prstGeom>
            <a:noFill/>
          </p:spPr>
          <p:txBody>
            <a:bodyPr wrap="square" rtlCol="0">
              <a:spAutoFit/>
            </a:bodyPr>
            <a:lstStyle/>
            <a:p>
              <a:pPr algn="ctr"/>
              <a:r>
                <a:rPr lang="en-US" sz="800" b="1">
                  <a:solidFill>
                    <a:srgbClr val="0356B1"/>
                  </a:solidFill>
                </a:rPr>
                <a:t>CCN2 Endpoint</a:t>
              </a:r>
            </a:p>
          </p:txBody>
        </p:sp>
        <p:grpSp>
          <p:nvGrpSpPr>
            <p:cNvPr id="24" name="Group 23">
              <a:extLst>
                <a:ext uri="{FF2B5EF4-FFF2-40B4-BE49-F238E27FC236}">
                  <a16:creationId xmlns:a16="http://schemas.microsoft.com/office/drawing/2014/main" id="{E5DCBC4C-FD5C-4078-B56E-B05A1859AF09}"/>
                </a:ext>
              </a:extLst>
            </p:cNvPr>
            <p:cNvGrpSpPr/>
            <p:nvPr/>
          </p:nvGrpSpPr>
          <p:grpSpPr>
            <a:xfrm>
              <a:off x="6670245" y="1379423"/>
              <a:ext cx="365760" cy="365760"/>
              <a:chOff x="8162283" y="1240530"/>
              <a:chExt cx="365760" cy="365760"/>
            </a:xfrm>
          </p:grpSpPr>
          <p:pic>
            <p:nvPicPr>
              <p:cNvPr id="93" name="Graphic 92" descr="Traffic light">
                <a:extLst>
                  <a:ext uri="{FF2B5EF4-FFF2-40B4-BE49-F238E27FC236}">
                    <a16:creationId xmlns:a16="http://schemas.microsoft.com/office/drawing/2014/main" id="{AA047EAB-61E6-4A1C-BE3B-096921B80A9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162283" y="1240530"/>
                <a:ext cx="365760" cy="365760"/>
              </a:xfrm>
              <a:prstGeom prst="rect">
                <a:avLst/>
              </a:prstGeom>
            </p:spPr>
          </p:pic>
          <p:sp>
            <p:nvSpPr>
              <p:cNvPr id="23" name="Oval 22">
                <a:extLst>
                  <a:ext uri="{FF2B5EF4-FFF2-40B4-BE49-F238E27FC236}">
                    <a16:creationId xmlns:a16="http://schemas.microsoft.com/office/drawing/2014/main" id="{21ED9929-F9D9-436E-B52B-B852EE6F4E92}"/>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316A284-4FDB-4532-B1FC-642BC4C7F374}"/>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EC8B72F-C0CC-4718-96D3-5FA73F951A80}"/>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C171017C-7221-4785-B87F-2E7F5C32E3E6}"/>
              </a:ext>
            </a:extLst>
          </p:cNvPr>
          <p:cNvGrpSpPr/>
          <p:nvPr/>
        </p:nvGrpSpPr>
        <p:grpSpPr>
          <a:xfrm>
            <a:off x="8081522" y="2592413"/>
            <a:ext cx="640081" cy="731058"/>
            <a:chOff x="6586498" y="1033619"/>
            <a:chExt cx="514781" cy="731058"/>
          </a:xfrm>
        </p:grpSpPr>
        <p:sp>
          <p:nvSpPr>
            <p:cNvPr id="99" name="Rectangle 98">
              <a:extLst>
                <a:ext uri="{FF2B5EF4-FFF2-40B4-BE49-F238E27FC236}">
                  <a16:creationId xmlns:a16="http://schemas.microsoft.com/office/drawing/2014/main" id="{E10EFBB1-4AB1-49E3-A59F-310E98F33237}"/>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100" name="TextBox 99">
              <a:extLst>
                <a:ext uri="{FF2B5EF4-FFF2-40B4-BE49-F238E27FC236}">
                  <a16:creationId xmlns:a16="http://schemas.microsoft.com/office/drawing/2014/main" id="{EFC27784-11A4-4E9F-B2B8-B6F36D66DAB4}"/>
                </a:ext>
              </a:extLst>
            </p:cNvPr>
            <p:cNvSpPr txBox="1"/>
            <p:nvPr/>
          </p:nvSpPr>
          <p:spPr>
            <a:xfrm>
              <a:off x="6586498" y="1033619"/>
              <a:ext cx="514781" cy="461665"/>
            </a:xfrm>
            <a:prstGeom prst="rect">
              <a:avLst/>
            </a:prstGeom>
            <a:noFill/>
          </p:spPr>
          <p:txBody>
            <a:bodyPr wrap="square" rtlCol="0">
              <a:spAutoFit/>
            </a:bodyPr>
            <a:lstStyle/>
            <a:p>
              <a:pPr algn="ctr"/>
              <a:r>
                <a:rPr lang="en-US" sz="800" b="1">
                  <a:solidFill>
                    <a:srgbClr val="0356B1"/>
                  </a:solidFill>
                </a:rPr>
                <a:t>CCN2 Endpoint</a:t>
              </a:r>
            </a:p>
          </p:txBody>
        </p:sp>
        <p:grpSp>
          <p:nvGrpSpPr>
            <p:cNvPr id="101" name="Group 100">
              <a:extLst>
                <a:ext uri="{FF2B5EF4-FFF2-40B4-BE49-F238E27FC236}">
                  <a16:creationId xmlns:a16="http://schemas.microsoft.com/office/drawing/2014/main" id="{0BC599B8-32B5-49A8-BBEB-44691F5AFD37}"/>
                </a:ext>
              </a:extLst>
            </p:cNvPr>
            <p:cNvGrpSpPr/>
            <p:nvPr/>
          </p:nvGrpSpPr>
          <p:grpSpPr>
            <a:xfrm>
              <a:off x="6670245" y="1379423"/>
              <a:ext cx="365760" cy="365760"/>
              <a:chOff x="8162283" y="1240530"/>
              <a:chExt cx="365760" cy="365760"/>
            </a:xfrm>
          </p:grpSpPr>
          <p:pic>
            <p:nvPicPr>
              <p:cNvPr id="102" name="Graphic 101" descr="Traffic light">
                <a:extLst>
                  <a:ext uri="{FF2B5EF4-FFF2-40B4-BE49-F238E27FC236}">
                    <a16:creationId xmlns:a16="http://schemas.microsoft.com/office/drawing/2014/main" id="{550CFA71-E3A5-47FE-8D64-75B0CC8051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162283" y="1240530"/>
                <a:ext cx="365760" cy="365760"/>
              </a:xfrm>
              <a:prstGeom prst="rect">
                <a:avLst/>
              </a:prstGeom>
            </p:spPr>
          </p:pic>
          <p:sp>
            <p:nvSpPr>
              <p:cNvPr id="103" name="Oval 102">
                <a:extLst>
                  <a:ext uri="{FF2B5EF4-FFF2-40B4-BE49-F238E27FC236}">
                    <a16:creationId xmlns:a16="http://schemas.microsoft.com/office/drawing/2014/main" id="{C4DCD971-C953-4F6C-AC68-30C75EF0C806}"/>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505926B7-F99A-4B4B-AB85-F1951D7526FD}"/>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9793F03-0A09-447A-9273-698ED3250199}"/>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0752AEA0-1210-4C9B-89F0-CE0D43F82739}"/>
              </a:ext>
            </a:extLst>
          </p:cNvPr>
          <p:cNvGrpSpPr/>
          <p:nvPr/>
        </p:nvGrpSpPr>
        <p:grpSpPr>
          <a:xfrm>
            <a:off x="5731761" y="1821180"/>
            <a:ext cx="2398921" cy="2377440"/>
            <a:chOff x="5036436" y="2021205"/>
            <a:chExt cx="2398921" cy="2377440"/>
          </a:xfrm>
        </p:grpSpPr>
        <p:pic>
          <p:nvPicPr>
            <p:cNvPr id="21" name="Graphic 20" descr="Cloud">
              <a:extLst>
                <a:ext uri="{FF2B5EF4-FFF2-40B4-BE49-F238E27FC236}">
                  <a16:creationId xmlns:a16="http://schemas.microsoft.com/office/drawing/2014/main" id="{7185EB4A-DF07-4C50-9BC0-CD341FF8507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057917" y="2021205"/>
              <a:ext cx="2377440" cy="2377440"/>
            </a:xfrm>
            <a:prstGeom prst="rect">
              <a:avLst/>
            </a:prstGeom>
          </p:spPr>
        </p:pic>
        <p:sp>
          <p:nvSpPr>
            <p:cNvPr id="32" name="TextBox 31">
              <a:extLst>
                <a:ext uri="{FF2B5EF4-FFF2-40B4-BE49-F238E27FC236}">
                  <a16:creationId xmlns:a16="http://schemas.microsoft.com/office/drawing/2014/main" id="{B4EA53B8-B2F2-4B23-B982-46173E38B342}"/>
                </a:ext>
              </a:extLst>
            </p:cNvPr>
            <p:cNvSpPr txBox="1"/>
            <p:nvPr/>
          </p:nvSpPr>
          <p:spPr>
            <a:xfrm>
              <a:off x="5036436" y="3410570"/>
              <a:ext cx="2384172" cy="415498"/>
            </a:xfrm>
            <a:prstGeom prst="rect">
              <a:avLst/>
            </a:prstGeom>
            <a:noFill/>
          </p:spPr>
          <p:txBody>
            <a:bodyPr wrap="square" rtlCol="0">
              <a:spAutoFit/>
            </a:bodyPr>
            <a:lstStyle/>
            <a:p>
              <a:pPr algn="ctr"/>
              <a:r>
                <a:rPr lang="en-US" sz="1050">
                  <a:solidFill>
                    <a:srgbClr val="035DC1"/>
                  </a:solidFill>
                </a:rPr>
                <a:t>Common Communication </a:t>
              </a:r>
            </a:p>
            <a:p>
              <a:pPr algn="ctr"/>
              <a:r>
                <a:rPr lang="en-US" sz="1050">
                  <a:solidFill>
                    <a:srgbClr val="035DC1"/>
                  </a:solidFill>
                </a:rPr>
                <a:t>Network 2 (CCN2)</a:t>
              </a:r>
            </a:p>
          </p:txBody>
        </p:sp>
        <p:pic>
          <p:nvPicPr>
            <p:cNvPr id="37" name="Graphic 36" descr="Server">
              <a:extLst>
                <a:ext uri="{FF2B5EF4-FFF2-40B4-BE49-F238E27FC236}">
                  <a16:creationId xmlns:a16="http://schemas.microsoft.com/office/drawing/2014/main" id="{4703F4EB-4BFC-4BBE-983D-3B5D6C0280A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902036" y="2680674"/>
              <a:ext cx="274320" cy="274320"/>
            </a:xfrm>
            <a:prstGeom prst="rect">
              <a:avLst/>
            </a:prstGeom>
          </p:spPr>
        </p:pic>
      </p:grpSp>
      <p:sp>
        <p:nvSpPr>
          <p:cNvPr id="4" name="Slide Number Placeholder 3">
            <a:extLst>
              <a:ext uri="{FF2B5EF4-FFF2-40B4-BE49-F238E27FC236}">
                <a16:creationId xmlns:a16="http://schemas.microsoft.com/office/drawing/2014/main" id="{3AD8F735-1CE7-9AA7-A32B-88078C01391C}"/>
              </a:ext>
            </a:extLst>
          </p:cNvPr>
          <p:cNvSpPr>
            <a:spLocks noGrp="1"/>
          </p:cNvSpPr>
          <p:nvPr>
            <p:ph type="sldNum" sz="quarter" idx="12"/>
          </p:nvPr>
        </p:nvSpPr>
        <p:spPr/>
        <p:txBody>
          <a:bodyPr/>
          <a:lstStyle/>
          <a:p>
            <a:fld id="{F46C79FD-C571-418B-AB0F-5EE936C85276}" type="slidenum">
              <a:rPr lang="en-GB" smtClean="0"/>
              <a:t>10</a:t>
            </a:fld>
            <a:endParaRPr lang="en-GB"/>
          </a:p>
        </p:txBody>
      </p:sp>
    </p:spTree>
    <p:extLst>
      <p:ext uri="{BB962C8B-B14F-4D97-AF65-F5344CB8AC3E}">
        <p14:creationId xmlns:p14="http://schemas.microsoft.com/office/powerpoint/2010/main" val="32223029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6A0F8-4230-40EC-C76A-212B2379ED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1035A0-DE3B-9C4E-A7A2-5A6D1E574C75}"/>
              </a:ext>
            </a:extLst>
          </p:cNvPr>
          <p:cNvSpPr>
            <a:spLocks noGrp="1"/>
          </p:cNvSpPr>
          <p:nvPr>
            <p:ph type="title"/>
          </p:nvPr>
        </p:nvSpPr>
        <p:spPr/>
        <p:txBody>
          <a:bodyPr/>
          <a:lstStyle/>
          <a:p>
            <a:r>
              <a:rPr lang="en-US" sz="3200" dirty="0"/>
              <a:t>Customs Declaration for EU goods in the context of trade with special fiscal territories under CCI conditions</a:t>
            </a:r>
            <a:endParaRPr lang="el-GR" sz="3200" dirty="0"/>
          </a:p>
        </p:txBody>
      </p:sp>
      <p:sp>
        <p:nvSpPr>
          <p:cNvPr id="2" name="Rectangle: Rounded Corners 4">
            <a:extLst>
              <a:ext uri="{FF2B5EF4-FFF2-40B4-BE49-F238E27FC236}">
                <a16:creationId xmlns:a16="http://schemas.microsoft.com/office/drawing/2014/main" id="{0F5A36B6-A543-AAB8-8CCC-1D8DEF695E21}"/>
              </a:ext>
            </a:extLst>
          </p:cNvPr>
          <p:cNvSpPr txBox="1"/>
          <p:nvPr/>
        </p:nvSpPr>
        <p:spPr>
          <a:xfrm>
            <a:off x="838200" y="1317229"/>
            <a:ext cx="10501912" cy="734615"/>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a:ea typeface="Times New Roman" panose="02020603050405020304" pitchFamily="18" charset="0"/>
              </a:rPr>
              <a:t>An import declaration can be submitted, dispatched from a special fiscal territory to another part of the customs territory of the Union, which is not a special fiscal territory.</a:t>
            </a:r>
            <a:endParaRPr lang="en-US" sz="1800">
              <a:ea typeface="Times New Roman" panose="02020603050405020304" pitchFamily="18" charset="0"/>
            </a:endParaRPr>
          </a:p>
        </p:txBody>
      </p:sp>
      <p:grpSp>
        <p:nvGrpSpPr>
          <p:cNvPr id="3" name="Group 2">
            <a:extLst>
              <a:ext uri="{FF2B5EF4-FFF2-40B4-BE49-F238E27FC236}">
                <a16:creationId xmlns:a16="http://schemas.microsoft.com/office/drawing/2014/main" id="{EA3058A2-F86B-DD57-B654-C0195506FFA5}"/>
              </a:ext>
            </a:extLst>
          </p:cNvPr>
          <p:cNvGrpSpPr/>
          <p:nvPr/>
        </p:nvGrpSpPr>
        <p:grpSpPr>
          <a:xfrm>
            <a:off x="797395" y="2388877"/>
            <a:ext cx="10241668" cy="3252592"/>
            <a:chOff x="1252418" y="2712009"/>
            <a:chExt cx="9293338" cy="3147803"/>
          </a:xfrm>
          <a:effectLst>
            <a:outerShdw blurRad="50800" dist="38100" dir="2700000" algn="tl" rotWithShape="0">
              <a:prstClr val="black">
                <a:alpha val="40000"/>
              </a:prstClr>
            </a:outerShdw>
          </a:effectLst>
        </p:grpSpPr>
        <p:grpSp>
          <p:nvGrpSpPr>
            <p:cNvPr id="5" name="Group 4">
              <a:extLst>
                <a:ext uri="{FF2B5EF4-FFF2-40B4-BE49-F238E27FC236}">
                  <a16:creationId xmlns:a16="http://schemas.microsoft.com/office/drawing/2014/main" id="{0670016F-C67D-89D8-9B2F-2E136BD6F61C}"/>
                </a:ext>
              </a:extLst>
            </p:cNvPr>
            <p:cNvGrpSpPr/>
            <p:nvPr/>
          </p:nvGrpSpPr>
          <p:grpSpPr>
            <a:xfrm>
              <a:off x="1252418" y="4724796"/>
              <a:ext cx="9293338" cy="1135016"/>
              <a:chOff x="1252418" y="4724796"/>
              <a:chExt cx="9293338" cy="1135016"/>
            </a:xfrm>
          </p:grpSpPr>
          <p:sp>
            <p:nvSpPr>
              <p:cNvPr id="13" name="Rectangle: Rounded Corners 12">
                <a:extLst>
                  <a:ext uri="{FF2B5EF4-FFF2-40B4-BE49-F238E27FC236}">
                    <a16:creationId xmlns:a16="http://schemas.microsoft.com/office/drawing/2014/main" id="{EED8A90D-D152-4B77-C995-BE971DEB63F0}"/>
                  </a:ext>
                </a:extLst>
              </p:cNvPr>
              <p:cNvSpPr/>
              <p:nvPr/>
            </p:nvSpPr>
            <p:spPr>
              <a:xfrm>
                <a:off x="1446160" y="4944937"/>
                <a:ext cx="9099596"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pc="-1">
                    <a:solidFill>
                      <a:schemeClr val="tx1"/>
                    </a:solidFill>
                    <a:latin typeface="Arial" panose="020B0604020202020204" pitchFamily="34" charset="0"/>
                    <a:cs typeface="Arial" panose="020B0604020202020204" pitchFamily="34" charset="0"/>
                  </a:rPr>
                  <a:t>The Customs Declaration introducing goods in the context of trade with special fiscal territories covers only goods with Union status meaning that only VAT and/or excise is due which are handled by PCI. SCI will not handle Import duties.</a:t>
                </a:r>
              </a:p>
            </p:txBody>
          </p:sp>
          <p:pic>
            <p:nvPicPr>
              <p:cNvPr id="14" name="Graphic 13" descr="Pin with solid fill">
                <a:extLst>
                  <a:ext uri="{FF2B5EF4-FFF2-40B4-BE49-F238E27FC236}">
                    <a16:creationId xmlns:a16="http://schemas.microsoft.com/office/drawing/2014/main" id="{AE4C6B6E-9BD1-4320-C2A4-F421A1B75D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418" y="4724796"/>
                <a:ext cx="354296" cy="346567"/>
              </a:xfrm>
              <a:prstGeom prst="rect">
                <a:avLst/>
              </a:prstGeom>
              <a:effectLst/>
            </p:spPr>
          </p:pic>
        </p:grpSp>
        <p:grpSp>
          <p:nvGrpSpPr>
            <p:cNvPr id="7" name="Group 6">
              <a:extLst>
                <a:ext uri="{FF2B5EF4-FFF2-40B4-BE49-F238E27FC236}">
                  <a16:creationId xmlns:a16="http://schemas.microsoft.com/office/drawing/2014/main" id="{ADDCD6EF-9190-EDEE-8B4E-8B5C59D8D41D}"/>
                </a:ext>
              </a:extLst>
            </p:cNvPr>
            <p:cNvGrpSpPr/>
            <p:nvPr/>
          </p:nvGrpSpPr>
          <p:grpSpPr>
            <a:xfrm>
              <a:off x="1260855" y="3711653"/>
              <a:ext cx="9284900" cy="1119495"/>
              <a:chOff x="1260855" y="3711653"/>
              <a:chExt cx="9284900" cy="1119495"/>
            </a:xfrm>
          </p:grpSpPr>
          <p:sp>
            <p:nvSpPr>
              <p:cNvPr id="11" name="Rectangle: Rounded Corners 10">
                <a:extLst>
                  <a:ext uri="{FF2B5EF4-FFF2-40B4-BE49-F238E27FC236}">
                    <a16:creationId xmlns:a16="http://schemas.microsoft.com/office/drawing/2014/main" id="{4770B9FD-9271-6294-FE93-81598D16F836}"/>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H5 declaration for goods in the context of trade with special fiscal territories may contain the applicable Procedure codes 40, 42, 61, 63, 95, 96. Additional procedure code to be indicated is F15 “Goods introduced in the context of trade with special fiscal territories.”</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2" name="Graphic 11" descr="Pin with solid fill">
                <a:extLst>
                  <a:ext uri="{FF2B5EF4-FFF2-40B4-BE49-F238E27FC236}">
                    <a16:creationId xmlns:a16="http://schemas.microsoft.com/office/drawing/2014/main" id="{6185E85D-86BD-C19E-7BE7-819563AE23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0855" y="3711653"/>
                <a:ext cx="354296" cy="346567"/>
              </a:xfrm>
              <a:prstGeom prst="rect">
                <a:avLst/>
              </a:prstGeom>
              <a:effectLst/>
            </p:spPr>
          </p:pic>
        </p:grpSp>
        <p:grpSp>
          <p:nvGrpSpPr>
            <p:cNvPr id="8" name="Group 7">
              <a:extLst>
                <a:ext uri="{FF2B5EF4-FFF2-40B4-BE49-F238E27FC236}">
                  <a16:creationId xmlns:a16="http://schemas.microsoft.com/office/drawing/2014/main" id="{2705C90B-BEDA-FAA0-E8A8-3932754592F0}"/>
                </a:ext>
              </a:extLst>
            </p:cNvPr>
            <p:cNvGrpSpPr/>
            <p:nvPr/>
          </p:nvGrpSpPr>
          <p:grpSpPr>
            <a:xfrm>
              <a:off x="1260715" y="2712009"/>
              <a:ext cx="9276742" cy="1121164"/>
              <a:chOff x="1260715" y="2712009"/>
              <a:chExt cx="9276742" cy="1121164"/>
            </a:xfrm>
          </p:grpSpPr>
          <p:sp>
            <p:nvSpPr>
              <p:cNvPr id="9" name="Rectangle: Rounded Corners 8">
                <a:extLst>
                  <a:ext uri="{FF2B5EF4-FFF2-40B4-BE49-F238E27FC236}">
                    <a16:creationId xmlns:a16="http://schemas.microsoft.com/office/drawing/2014/main" id="{CBDCFD5F-97A5-A6E3-7202-8B72E9A203CE}"/>
                  </a:ext>
                </a:extLst>
              </p:cNvPr>
              <p:cNvSpPr/>
              <p:nvPr/>
            </p:nvSpPr>
            <p:spPr>
              <a:xfrm>
                <a:off x="1437863" y="2918298"/>
                <a:ext cx="9099594"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a:solidFill>
                      <a:schemeClr val="tx1"/>
                    </a:solidFill>
                    <a:ea typeface="Times New Roman" panose="02020603050405020304" pitchFamily="18" charset="0"/>
                    <a:cs typeface="Times New Roman" panose="02020603050405020304" pitchFamily="18" charset="0"/>
                  </a:rPr>
                  <a:t>The processing of the customs declaration under CCI for goods to be released in the context of trade with special fiscal territories is the same as in the case of goods imported from third countries.</a:t>
                </a:r>
                <a:endParaRPr lang="en-US" sz="1800">
                  <a:solidFill>
                    <a:schemeClr val="tx1"/>
                  </a:solidFill>
                  <a:effectLst/>
                  <a:ea typeface="Times New Roman" panose="02020603050405020304" pitchFamily="18" charset="0"/>
                  <a:cs typeface="Times New Roman" panose="02020603050405020304" pitchFamily="18" charset="0"/>
                </a:endParaRPr>
              </a:p>
            </p:txBody>
          </p:sp>
          <p:pic>
            <p:nvPicPr>
              <p:cNvPr id="10" name="Graphic 9" descr="Pin with solid fill">
                <a:extLst>
                  <a:ext uri="{FF2B5EF4-FFF2-40B4-BE49-F238E27FC236}">
                    <a16:creationId xmlns:a16="http://schemas.microsoft.com/office/drawing/2014/main" id="{28E47623-B771-478F-12C1-31B3C80C22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0715" y="2712009"/>
                <a:ext cx="354296" cy="346567"/>
              </a:xfrm>
              <a:prstGeom prst="rect">
                <a:avLst/>
              </a:prstGeom>
              <a:effectLst/>
            </p:spPr>
          </p:pic>
        </p:grpSp>
      </p:grpSp>
      <p:sp>
        <p:nvSpPr>
          <p:cNvPr id="6" name="Slide Number Placeholder 5">
            <a:extLst>
              <a:ext uri="{FF2B5EF4-FFF2-40B4-BE49-F238E27FC236}">
                <a16:creationId xmlns:a16="http://schemas.microsoft.com/office/drawing/2014/main" id="{AE3B8C5A-092C-7A6E-061B-0180CF5E86BD}"/>
              </a:ext>
            </a:extLst>
          </p:cNvPr>
          <p:cNvSpPr>
            <a:spLocks noGrp="1"/>
          </p:cNvSpPr>
          <p:nvPr>
            <p:ph type="sldNum" sz="quarter" idx="12"/>
          </p:nvPr>
        </p:nvSpPr>
        <p:spPr/>
        <p:txBody>
          <a:bodyPr/>
          <a:lstStyle/>
          <a:p>
            <a:fld id="{F46C79FD-C571-418B-AB0F-5EE936C85276}" type="slidenum">
              <a:rPr lang="en-GB" smtClean="0"/>
              <a:t>100</a:t>
            </a:fld>
            <a:endParaRPr lang="en-GB"/>
          </a:p>
        </p:txBody>
      </p:sp>
    </p:spTree>
    <p:extLst>
      <p:ext uri="{BB962C8B-B14F-4D97-AF65-F5344CB8AC3E}">
        <p14:creationId xmlns:p14="http://schemas.microsoft.com/office/powerpoint/2010/main" val="29096837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Simplified and Supplementary Declaration</a:t>
            </a:r>
            <a:endParaRPr lang="en-US"/>
          </a:p>
        </p:txBody>
      </p:sp>
      <p:sp>
        <p:nvSpPr>
          <p:cNvPr id="3" name="Slide Number Placeholder 2">
            <a:extLst>
              <a:ext uri="{FF2B5EF4-FFF2-40B4-BE49-F238E27FC236}">
                <a16:creationId xmlns:a16="http://schemas.microsoft.com/office/drawing/2014/main" id="{05A227BD-3E12-56DD-C0FD-AE2D9403A6D2}"/>
              </a:ext>
            </a:extLst>
          </p:cNvPr>
          <p:cNvSpPr>
            <a:spLocks noGrp="1"/>
          </p:cNvSpPr>
          <p:nvPr>
            <p:ph type="sldNum" sz="quarter" idx="12"/>
          </p:nvPr>
        </p:nvSpPr>
        <p:spPr/>
        <p:txBody>
          <a:bodyPr/>
          <a:lstStyle/>
          <a:p>
            <a:fld id="{F46C79FD-C571-418B-AB0F-5EE936C85276}" type="slidenum">
              <a:rPr lang="en-GB" smtClean="0"/>
              <a:pPr/>
              <a:t>101</a:t>
            </a:fld>
            <a:endParaRPr lang="en-GB"/>
          </a:p>
        </p:txBody>
      </p:sp>
    </p:spTree>
    <p:extLst>
      <p:ext uri="{BB962C8B-B14F-4D97-AF65-F5344CB8AC3E}">
        <p14:creationId xmlns:p14="http://schemas.microsoft.com/office/powerpoint/2010/main" val="38781353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C87372A5-C784-4844-9F67-B7A107657D92}"/>
              </a:ext>
            </a:extLst>
          </p:cNvPr>
          <p:cNvSpPr/>
          <p:nvPr/>
        </p:nvSpPr>
        <p:spPr>
          <a:xfrm>
            <a:off x="7354365" y="1464917"/>
            <a:ext cx="3393447" cy="436230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6B6D9775-C873-4B13-8A86-28C1803C10A5}"/>
              </a:ext>
            </a:extLst>
          </p:cNvPr>
          <p:cNvCxnSpPr>
            <a:cxnSpLocks/>
          </p:cNvCxnSpPr>
          <p:nvPr/>
        </p:nvCxnSpPr>
        <p:spPr>
          <a:xfrm>
            <a:off x="8991911" y="1672538"/>
            <a:ext cx="0" cy="3973829"/>
          </a:xfrm>
          <a:prstGeom prst="straightConnector1">
            <a:avLst/>
          </a:prstGeom>
          <a:ln>
            <a:solidFill>
              <a:schemeClr val="tx2"/>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2" name="Content Placeholder 1"/>
          <p:cNvSpPr>
            <a:spLocks noGrp="1"/>
          </p:cNvSpPr>
          <p:nvPr>
            <p:ph sz="half" idx="1"/>
          </p:nvPr>
        </p:nvSpPr>
        <p:spPr>
          <a:xfrm>
            <a:off x="842847" y="2350127"/>
            <a:ext cx="5854043" cy="1498200"/>
          </a:xfrm>
        </p:spPr>
        <p:txBody>
          <a:bodyPr/>
          <a:lstStyle/>
          <a:p>
            <a:pPr algn="just">
              <a:spcAft>
                <a:spcPts val="1200"/>
              </a:spcAft>
              <a:buFont typeface="Wingdings" panose="05000000000000000000" pitchFamily="2" charset="2"/>
              <a:buChar char="ü"/>
            </a:pPr>
            <a:r>
              <a:rPr lang="en-GB" sz="1700" dirty="0"/>
              <a:t>Where it may </a:t>
            </a:r>
            <a:r>
              <a:rPr lang="en-GB" sz="1700" b="1" dirty="0"/>
              <a:t>omit certain particulars</a:t>
            </a:r>
            <a:r>
              <a:rPr lang="en-GB" sz="1700" dirty="0"/>
              <a:t> required for standard declaration</a:t>
            </a:r>
          </a:p>
          <a:p>
            <a:pPr algn="just">
              <a:spcAft>
                <a:spcPts val="1200"/>
              </a:spcAft>
              <a:buFont typeface="Wingdings" panose="05000000000000000000" pitchFamily="2" charset="2"/>
              <a:buChar char="ü"/>
            </a:pPr>
            <a:r>
              <a:rPr lang="en-GB" sz="1700" dirty="0"/>
              <a:t>Where one or more </a:t>
            </a:r>
            <a:r>
              <a:rPr lang="en-GB" sz="1700" b="1" dirty="0"/>
              <a:t>required supporting documents </a:t>
            </a:r>
            <a:r>
              <a:rPr lang="en-GB" sz="1700" dirty="0"/>
              <a:t>are missing at the time of release of goods</a:t>
            </a:r>
          </a:p>
          <a:p>
            <a:pPr marL="0" indent="0" algn="just">
              <a:spcAft>
                <a:spcPts val="1200"/>
              </a:spcAft>
              <a:buNone/>
            </a:pPr>
            <a:r>
              <a:rPr lang="en-US" sz="1400" dirty="0"/>
              <a:t>	</a:t>
            </a:r>
            <a:endParaRPr lang="en-GB" sz="1400" dirty="0"/>
          </a:p>
        </p:txBody>
      </p:sp>
      <p:sp>
        <p:nvSpPr>
          <p:cNvPr id="4" name="Title 3"/>
          <p:cNvSpPr>
            <a:spLocks noGrp="1"/>
          </p:cNvSpPr>
          <p:nvPr>
            <p:ph type="title"/>
          </p:nvPr>
        </p:nvSpPr>
        <p:spPr/>
        <p:txBody>
          <a:bodyPr/>
          <a:lstStyle/>
          <a:p>
            <a:r>
              <a:rPr lang="en-GB"/>
              <a:t>Simplified Declaration</a:t>
            </a:r>
          </a:p>
        </p:txBody>
      </p:sp>
      <p:grpSp>
        <p:nvGrpSpPr>
          <p:cNvPr id="47" name="Group 46">
            <a:extLst>
              <a:ext uri="{FF2B5EF4-FFF2-40B4-BE49-F238E27FC236}">
                <a16:creationId xmlns:a16="http://schemas.microsoft.com/office/drawing/2014/main" id="{CE69AF18-E73C-42A7-B4D7-C09371DB7047}"/>
              </a:ext>
            </a:extLst>
          </p:cNvPr>
          <p:cNvGrpSpPr/>
          <p:nvPr/>
        </p:nvGrpSpPr>
        <p:grpSpPr>
          <a:xfrm>
            <a:off x="7553365" y="1852091"/>
            <a:ext cx="2907347" cy="644568"/>
            <a:chOff x="6915977" y="1455128"/>
            <a:chExt cx="4953640" cy="1059472"/>
          </a:xfrm>
        </p:grpSpPr>
        <p:sp>
          <p:nvSpPr>
            <p:cNvPr id="48" name="Arrow: Pentagon 47">
              <a:extLst>
                <a:ext uri="{FF2B5EF4-FFF2-40B4-BE49-F238E27FC236}">
                  <a16:creationId xmlns:a16="http://schemas.microsoft.com/office/drawing/2014/main" id="{676C6C92-F665-45CA-B5D4-4C308FFECBC5}"/>
                </a:ext>
              </a:extLst>
            </p:cNvPr>
            <p:cNvSpPr/>
            <p:nvPr/>
          </p:nvSpPr>
          <p:spPr>
            <a:xfrm rot="5400000">
              <a:off x="8863061" y="-491956"/>
              <a:ext cx="1059472" cy="4953640"/>
            </a:xfrm>
            <a:prstGeom prst="homePlate">
              <a:avLst/>
            </a:prstGeom>
            <a:solidFill>
              <a:schemeClr val="tx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92B54BD-D28C-452A-A46C-D6B05A2DF554}"/>
                </a:ext>
              </a:extLst>
            </p:cNvPr>
            <p:cNvSpPr txBox="1"/>
            <p:nvPr/>
          </p:nvSpPr>
          <p:spPr>
            <a:xfrm>
              <a:off x="7021519" y="1514911"/>
              <a:ext cx="4792015" cy="758836"/>
            </a:xfrm>
            <a:prstGeom prst="rect">
              <a:avLst/>
            </a:prstGeom>
            <a:noFill/>
          </p:spPr>
          <p:txBody>
            <a:bodyPr wrap="square" rtlCol="0">
              <a:spAutoFit/>
            </a:bodyPr>
            <a:lstStyle/>
            <a:p>
              <a:pPr algn="ctr"/>
              <a:r>
                <a:rPr lang="en-US" sz="1200" b="1">
                  <a:solidFill>
                    <a:schemeClr val="accent5"/>
                  </a:solidFill>
                </a:rPr>
                <a:t>Simplified Declaration is lodged</a:t>
              </a:r>
            </a:p>
          </p:txBody>
        </p:sp>
      </p:grpSp>
      <p:grpSp>
        <p:nvGrpSpPr>
          <p:cNvPr id="23" name="Group 22">
            <a:extLst>
              <a:ext uri="{FF2B5EF4-FFF2-40B4-BE49-F238E27FC236}">
                <a16:creationId xmlns:a16="http://schemas.microsoft.com/office/drawing/2014/main" id="{85C36BCF-C6CD-404B-B90B-EC79C371237B}"/>
              </a:ext>
            </a:extLst>
          </p:cNvPr>
          <p:cNvGrpSpPr/>
          <p:nvPr/>
        </p:nvGrpSpPr>
        <p:grpSpPr>
          <a:xfrm>
            <a:off x="7553365" y="3195049"/>
            <a:ext cx="2873381" cy="644568"/>
            <a:chOff x="6915977" y="1455128"/>
            <a:chExt cx="4953640" cy="1059472"/>
          </a:xfrm>
        </p:grpSpPr>
        <p:sp>
          <p:nvSpPr>
            <p:cNvPr id="24" name="Arrow: Pentagon 23">
              <a:extLst>
                <a:ext uri="{FF2B5EF4-FFF2-40B4-BE49-F238E27FC236}">
                  <a16:creationId xmlns:a16="http://schemas.microsoft.com/office/drawing/2014/main" id="{87843956-2111-4568-BF6F-E9D59A274BC1}"/>
                </a:ext>
              </a:extLst>
            </p:cNvPr>
            <p:cNvSpPr/>
            <p:nvPr/>
          </p:nvSpPr>
          <p:spPr>
            <a:xfrm rot="5400000">
              <a:off x="8863061" y="-491956"/>
              <a:ext cx="1059472" cy="4953640"/>
            </a:xfrm>
            <a:prstGeom prst="homePlate">
              <a:avLst/>
            </a:prstGeom>
            <a:solidFill>
              <a:schemeClr val="tx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47145F6-61D5-4D49-8D7C-EC060387B0E2}"/>
                </a:ext>
              </a:extLst>
            </p:cNvPr>
            <p:cNvSpPr txBox="1"/>
            <p:nvPr/>
          </p:nvSpPr>
          <p:spPr>
            <a:xfrm>
              <a:off x="7021519" y="1514912"/>
              <a:ext cx="4792015" cy="455301"/>
            </a:xfrm>
            <a:prstGeom prst="rect">
              <a:avLst/>
            </a:prstGeom>
            <a:noFill/>
          </p:spPr>
          <p:txBody>
            <a:bodyPr wrap="square" rtlCol="0">
              <a:spAutoFit/>
            </a:bodyPr>
            <a:lstStyle/>
            <a:p>
              <a:pPr algn="ctr"/>
              <a:r>
                <a:rPr lang="en-US" sz="1200" b="1">
                  <a:solidFill>
                    <a:schemeClr val="accent5"/>
                  </a:solidFill>
                </a:rPr>
                <a:t>Goods Released</a:t>
              </a:r>
            </a:p>
          </p:txBody>
        </p:sp>
      </p:grpSp>
      <p:grpSp>
        <p:nvGrpSpPr>
          <p:cNvPr id="29" name="Group 28">
            <a:extLst>
              <a:ext uri="{FF2B5EF4-FFF2-40B4-BE49-F238E27FC236}">
                <a16:creationId xmlns:a16="http://schemas.microsoft.com/office/drawing/2014/main" id="{92839A2A-0AFE-4D2C-8E24-D4C8E95511D5}"/>
              </a:ext>
            </a:extLst>
          </p:cNvPr>
          <p:cNvGrpSpPr/>
          <p:nvPr/>
        </p:nvGrpSpPr>
        <p:grpSpPr>
          <a:xfrm>
            <a:off x="7553368" y="4538006"/>
            <a:ext cx="2873380" cy="644568"/>
            <a:chOff x="6915977" y="1455128"/>
            <a:chExt cx="4953640" cy="1059472"/>
          </a:xfrm>
        </p:grpSpPr>
        <p:sp>
          <p:nvSpPr>
            <p:cNvPr id="30" name="Arrow: Pentagon 29">
              <a:extLst>
                <a:ext uri="{FF2B5EF4-FFF2-40B4-BE49-F238E27FC236}">
                  <a16:creationId xmlns:a16="http://schemas.microsoft.com/office/drawing/2014/main" id="{1509FFF1-213F-4BBD-9BBC-9F6F676AA909}"/>
                </a:ext>
              </a:extLst>
            </p:cNvPr>
            <p:cNvSpPr/>
            <p:nvPr/>
          </p:nvSpPr>
          <p:spPr>
            <a:xfrm rot="5400000">
              <a:off x="8863061" y="-491956"/>
              <a:ext cx="1059472" cy="4953640"/>
            </a:xfrm>
            <a:prstGeom prst="homePlate">
              <a:avLst/>
            </a:prstGeom>
            <a:solidFill>
              <a:schemeClr val="tx2"/>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E584685-BBF0-4F26-A8E0-89C520B3641B}"/>
                </a:ext>
              </a:extLst>
            </p:cNvPr>
            <p:cNvSpPr txBox="1"/>
            <p:nvPr/>
          </p:nvSpPr>
          <p:spPr>
            <a:xfrm>
              <a:off x="7021519" y="1514912"/>
              <a:ext cx="4792015" cy="758836"/>
            </a:xfrm>
            <a:prstGeom prst="rect">
              <a:avLst/>
            </a:prstGeom>
            <a:noFill/>
          </p:spPr>
          <p:txBody>
            <a:bodyPr wrap="square" rtlCol="0">
              <a:spAutoFit/>
            </a:bodyPr>
            <a:lstStyle/>
            <a:p>
              <a:pPr algn="ctr"/>
              <a:r>
                <a:rPr lang="en-US" sz="1200" b="1">
                  <a:solidFill>
                    <a:schemeClr val="accent5"/>
                  </a:solidFill>
                </a:rPr>
                <a:t>Supplementary Declaration is lodged</a:t>
              </a:r>
            </a:p>
          </p:txBody>
        </p:sp>
      </p:grpSp>
      <p:pic>
        <p:nvPicPr>
          <p:cNvPr id="3" name="Content Placeholder 8" descr="Warning">
            <a:extLst>
              <a:ext uri="{FF2B5EF4-FFF2-40B4-BE49-F238E27FC236}">
                <a16:creationId xmlns:a16="http://schemas.microsoft.com/office/drawing/2014/main" id="{A9F28274-3CDC-0B1B-946B-2A531C96663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9813" y="3980651"/>
            <a:ext cx="457200" cy="457200"/>
          </a:xfrm>
          <a:prstGeom prst="rect">
            <a:avLst/>
          </a:prstGeom>
          <a:scene3d>
            <a:camera prst="perspectiveAbove"/>
            <a:lightRig rig="freezing" dir="t"/>
          </a:scene3d>
          <a:sp3d prstMaterial="softEdge"/>
        </p:spPr>
      </p:pic>
      <p:sp>
        <p:nvSpPr>
          <p:cNvPr id="7" name="TextBox 6">
            <a:extLst>
              <a:ext uri="{FF2B5EF4-FFF2-40B4-BE49-F238E27FC236}">
                <a16:creationId xmlns:a16="http://schemas.microsoft.com/office/drawing/2014/main" id="{7A25304D-89EC-7A3E-FCA5-7228FB13C9A6}"/>
              </a:ext>
            </a:extLst>
          </p:cNvPr>
          <p:cNvSpPr txBox="1"/>
          <p:nvPr/>
        </p:nvSpPr>
        <p:spPr>
          <a:xfrm>
            <a:off x="1215588" y="3900750"/>
            <a:ext cx="5497568" cy="2339102"/>
          </a:xfrm>
          <a:prstGeom prst="rect">
            <a:avLst/>
          </a:prstGeom>
          <a:noFill/>
        </p:spPr>
        <p:txBody>
          <a:bodyPr wrap="square">
            <a:spAutoFit/>
          </a:bodyPr>
          <a:lstStyle/>
          <a:p>
            <a:pPr algn="just"/>
            <a:r>
              <a:rPr lang="el-CY" sz="1600" dirty="0"/>
              <a:t>Ι</a:t>
            </a:r>
            <a:r>
              <a:rPr lang="en-GB" sz="1600" dirty="0"/>
              <a:t>t is not allowed to use a Simplified Declaration on</a:t>
            </a:r>
            <a:r>
              <a:rPr lang="el-GR" sz="1600" dirty="0"/>
              <a:t> </a:t>
            </a:r>
            <a:r>
              <a:rPr lang="en-GB" sz="1600" b="1" dirty="0"/>
              <a:t>occasional basis</a:t>
            </a:r>
            <a:r>
              <a:rPr lang="en-GB" sz="1600" dirty="0"/>
              <a:t>. </a:t>
            </a:r>
            <a:r>
              <a:rPr lang="en-US" sz="1600" dirty="0"/>
              <a:t>This is because, when EO applies for CCI authorisation needs to indicate in his application the type of the Customs Declaration, he will use under CCI.  If EO indicates Simplified Declaration, this means that he knows in advance he will always use SD for all his customs operation under the CCI authorisation, which automatically classifies the SD as the one with a regular use and authorisation is required</a:t>
            </a:r>
            <a:r>
              <a:rPr lang="en-GB" dirty="0"/>
              <a:t>.</a:t>
            </a:r>
            <a:endParaRPr lang="en-US" dirty="0"/>
          </a:p>
        </p:txBody>
      </p:sp>
      <p:sp>
        <p:nvSpPr>
          <p:cNvPr id="5" name="Rectangle: Rounded Corners 4">
            <a:extLst>
              <a:ext uri="{FF2B5EF4-FFF2-40B4-BE49-F238E27FC236}">
                <a16:creationId xmlns:a16="http://schemas.microsoft.com/office/drawing/2014/main" id="{671DC098-62F8-2D7C-0755-34B45F6D056B}"/>
              </a:ext>
            </a:extLst>
          </p:cNvPr>
          <p:cNvSpPr txBox="1"/>
          <p:nvPr/>
        </p:nvSpPr>
        <p:spPr>
          <a:xfrm>
            <a:off x="881220" y="1435445"/>
            <a:ext cx="5854043" cy="782358"/>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spcAft>
                <a:spcPts val="1200"/>
              </a:spcAft>
              <a:buNone/>
            </a:pPr>
            <a:r>
              <a:rPr lang="en-US" sz="1800"/>
              <a:t>Simplified Declaration is accepted to place goods under an import customs procedure in the following cases:</a:t>
            </a:r>
          </a:p>
        </p:txBody>
      </p:sp>
      <p:sp>
        <p:nvSpPr>
          <p:cNvPr id="6" name="Slide Number Placeholder 5">
            <a:extLst>
              <a:ext uri="{FF2B5EF4-FFF2-40B4-BE49-F238E27FC236}">
                <a16:creationId xmlns:a16="http://schemas.microsoft.com/office/drawing/2014/main" id="{9540B15D-C86E-ACFF-0D6F-3377097A5945}"/>
              </a:ext>
            </a:extLst>
          </p:cNvPr>
          <p:cNvSpPr>
            <a:spLocks noGrp="1"/>
          </p:cNvSpPr>
          <p:nvPr>
            <p:ph type="sldNum" sz="quarter" idx="12"/>
          </p:nvPr>
        </p:nvSpPr>
        <p:spPr/>
        <p:txBody>
          <a:bodyPr/>
          <a:lstStyle/>
          <a:p>
            <a:fld id="{F46C79FD-C571-418B-AB0F-5EE936C85276}" type="slidenum">
              <a:rPr lang="en-GB" smtClean="0"/>
              <a:t>102</a:t>
            </a:fld>
            <a:endParaRPr lang="en-GB"/>
          </a:p>
        </p:txBody>
      </p:sp>
    </p:spTree>
    <p:extLst>
      <p:ext uri="{BB962C8B-B14F-4D97-AF65-F5344CB8AC3E}">
        <p14:creationId xmlns:p14="http://schemas.microsoft.com/office/powerpoint/2010/main" val="20962139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9B3215-4780-3BC5-3CC4-5B6C4FEE83DD}"/>
              </a:ext>
            </a:extLst>
          </p:cNvPr>
          <p:cNvSpPr>
            <a:spLocks noGrp="1"/>
          </p:cNvSpPr>
          <p:nvPr>
            <p:ph type="title"/>
          </p:nvPr>
        </p:nvSpPr>
        <p:spPr/>
        <p:txBody>
          <a:bodyPr/>
          <a:lstStyle/>
          <a:p>
            <a:r>
              <a:rPr lang="en-US"/>
              <a:t>Supplementary Declaration nature</a:t>
            </a:r>
            <a:endParaRPr lang="en-GB"/>
          </a:p>
        </p:txBody>
      </p:sp>
      <p:grpSp>
        <p:nvGrpSpPr>
          <p:cNvPr id="16" name="Group 15">
            <a:extLst>
              <a:ext uri="{FF2B5EF4-FFF2-40B4-BE49-F238E27FC236}">
                <a16:creationId xmlns:a16="http://schemas.microsoft.com/office/drawing/2014/main" id="{D81110F0-97D0-EC13-992C-3C5508969232}"/>
              </a:ext>
            </a:extLst>
          </p:cNvPr>
          <p:cNvGrpSpPr/>
          <p:nvPr/>
        </p:nvGrpSpPr>
        <p:grpSpPr>
          <a:xfrm>
            <a:off x="860042" y="5862965"/>
            <a:ext cx="9079065" cy="598723"/>
            <a:chOff x="2075094" y="5303228"/>
            <a:chExt cx="2787737" cy="457200"/>
          </a:xfrm>
        </p:grpSpPr>
        <p:sp>
          <p:nvSpPr>
            <p:cNvPr id="17" name="Rectangle 16">
              <a:extLst>
                <a:ext uri="{FF2B5EF4-FFF2-40B4-BE49-F238E27FC236}">
                  <a16:creationId xmlns:a16="http://schemas.microsoft.com/office/drawing/2014/main" id="{E07EF3FF-57B9-4DF9-9000-A260885F093D}"/>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8" name="Rectangle 17">
              <a:extLst>
                <a:ext uri="{FF2B5EF4-FFF2-40B4-BE49-F238E27FC236}">
                  <a16:creationId xmlns:a16="http://schemas.microsoft.com/office/drawing/2014/main" id="{F148F3A9-AD73-C53C-4A7D-B1A2BE2083A3}"/>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i="1">
                  <a:solidFill>
                    <a:schemeClr val="tx1"/>
                  </a:solidFill>
                  <a:latin typeface="Arial"/>
                  <a:ea typeface="Times New Roman" panose="02020603050405020304" pitchFamily="18" charset="0"/>
                </a:rPr>
                <a:t>Supplementary Declaration of general or periodic nature can be declared with additional declaration type “Y”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i="1">
                  <a:solidFill>
                    <a:schemeClr val="tx1"/>
                  </a:solidFill>
                  <a:latin typeface="Arial"/>
                  <a:ea typeface="Times New Roman" panose="02020603050405020304" pitchFamily="18" charset="0"/>
                </a:rPr>
                <a:t>and </a:t>
              </a:r>
              <a:r>
                <a:rPr lang="en-US" sz="1300" i="1">
                  <a:solidFill>
                    <a:schemeClr val="tx1"/>
                  </a:solidFill>
                  <a:latin typeface="Arial"/>
                  <a:ea typeface="Times New Roman" panose="02020603050405020304" pitchFamily="18" charset="0"/>
                </a:rPr>
                <a:t>Supplementary recapitulative Declaration should be declared with additional declaration type “U”</a:t>
              </a:r>
              <a:endParaRPr lang="en-GB" sz="1300" i="1">
                <a:solidFill>
                  <a:schemeClr val="tx1"/>
                </a:solidFill>
                <a:latin typeface="Arial"/>
                <a:ea typeface="Times New Roman" panose="02020603050405020304" pitchFamily="18" charset="0"/>
              </a:endParaRPr>
            </a:p>
          </p:txBody>
        </p:sp>
      </p:grpSp>
      <p:grpSp>
        <p:nvGrpSpPr>
          <p:cNvPr id="28" name="Group 27">
            <a:extLst>
              <a:ext uri="{FF2B5EF4-FFF2-40B4-BE49-F238E27FC236}">
                <a16:creationId xmlns:a16="http://schemas.microsoft.com/office/drawing/2014/main" id="{7D78D60B-5D99-0F82-38CF-370F9C38CCDB}"/>
              </a:ext>
            </a:extLst>
          </p:cNvPr>
          <p:cNvGrpSpPr/>
          <p:nvPr/>
        </p:nvGrpSpPr>
        <p:grpSpPr>
          <a:xfrm>
            <a:off x="4190999" y="2541946"/>
            <a:ext cx="3063240" cy="3170334"/>
            <a:chOff x="6945" y="1562374"/>
            <a:chExt cx="909009" cy="1289474"/>
          </a:xfrm>
          <a:solidFill>
            <a:schemeClr val="bg2"/>
          </a:solidFill>
        </p:grpSpPr>
        <p:sp>
          <p:nvSpPr>
            <p:cNvPr id="30" name="Rectangle: Rounded Corners 29">
              <a:extLst>
                <a:ext uri="{FF2B5EF4-FFF2-40B4-BE49-F238E27FC236}">
                  <a16:creationId xmlns:a16="http://schemas.microsoft.com/office/drawing/2014/main" id="{2D529A43-0826-928C-0674-27F24888742C}"/>
                </a:ext>
              </a:extLst>
            </p:cNvPr>
            <p:cNvSpPr/>
            <p:nvPr/>
          </p:nvSpPr>
          <p:spPr>
            <a:xfrm>
              <a:off x="6945" y="1562374"/>
              <a:ext cx="909009" cy="1289474"/>
            </a:xfrm>
            <a:prstGeom prst="roundRect">
              <a:avLst>
                <a:gd name="adj" fmla="val 10000"/>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31" name="Rectangle: Rounded Corners 4">
              <a:extLst>
                <a:ext uri="{FF2B5EF4-FFF2-40B4-BE49-F238E27FC236}">
                  <a16:creationId xmlns:a16="http://schemas.microsoft.com/office/drawing/2014/main" id="{7FE7AB8A-29DE-3B3E-0AE4-E45704F81309}"/>
                </a:ext>
              </a:extLst>
            </p:cNvPr>
            <p:cNvSpPr txBox="1"/>
            <p:nvPr/>
          </p:nvSpPr>
          <p:spPr>
            <a:xfrm>
              <a:off x="33569" y="1588996"/>
              <a:ext cx="855761" cy="123622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90000"/>
                </a:lnSpc>
                <a:spcAft>
                  <a:spcPts val="1200"/>
                </a:spcAft>
                <a:buNone/>
              </a:pPr>
              <a:r>
                <a:rPr lang="en-US" b="1" kern="1200">
                  <a:solidFill>
                    <a:schemeClr val="tx1"/>
                  </a:solidFill>
                </a:rPr>
                <a:t>Periodic nature </a:t>
              </a:r>
              <a:endParaRPr lang="en-US" sz="1600" b="1" kern="1200">
                <a:solidFill>
                  <a:schemeClr val="tx1"/>
                </a:solidFill>
              </a:endParaRPr>
            </a:p>
            <a:p>
              <a:pPr marL="0" lvl="0" indent="0" algn="just" defTabSz="711200">
                <a:spcBef>
                  <a:spcPct val="0"/>
                </a:spcBef>
                <a:spcAft>
                  <a:spcPts val="1200"/>
                </a:spcAft>
                <a:buNone/>
              </a:pPr>
              <a:r>
                <a:rPr lang="en-US" sz="1600" kern="1200">
                  <a:solidFill>
                    <a:schemeClr val="tx1"/>
                  </a:solidFill>
                </a:rPr>
                <a:t>Covering one simplified declaration</a:t>
              </a:r>
              <a:endParaRPr lang="el-GR" sz="1600" kern="1200">
                <a:solidFill>
                  <a:schemeClr val="tx1"/>
                </a:solidFill>
              </a:endParaRPr>
            </a:p>
            <a:p>
              <a:pPr marL="0" lvl="0" indent="0" algn="just" defTabSz="711200">
                <a:spcBef>
                  <a:spcPct val="0"/>
                </a:spcBef>
                <a:buNone/>
              </a:pPr>
              <a:r>
                <a:rPr lang="en-US" sz="1600" kern="1200">
                  <a:solidFill>
                    <a:schemeClr val="tx1"/>
                  </a:solidFill>
                </a:rPr>
                <a:t>Submitted 10 days following the end of period that</a:t>
              </a:r>
              <a:r>
                <a:rPr lang="el-GR" sz="1600" kern="1200">
                  <a:solidFill>
                    <a:schemeClr val="tx1"/>
                  </a:solidFill>
                </a:rPr>
                <a:t> </a:t>
              </a:r>
              <a:r>
                <a:rPr lang="en-US" sz="1600">
                  <a:solidFill>
                    <a:schemeClr val="tx1"/>
                  </a:solidFill>
                </a:rPr>
                <a:t>they</a:t>
              </a:r>
              <a:r>
                <a:rPr lang="en-US" sz="1600" kern="1200">
                  <a:solidFill>
                    <a:schemeClr val="tx1"/>
                  </a:solidFill>
                </a:rPr>
                <a:t> cover</a:t>
              </a:r>
              <a:r>
                <a:rPr lang="el-GR" sz="1600" kern="1200">
                  <a:solidFill>
                    <a:schemeClr val="tx1"/>
                  </a:solidFill>
                </a:rPr>
                <a:t>,</a:t>
              </a:r>
              <a:r>
                <a:rPr lang="en-US" sz="1600" kern="1200">
                  <a:solidFill>
                    <a:schemeClr val="tx1"/>
                  </a:solidFill>
                </a:rPr>
                <a:t> in which goods under this SD have been released</a:t>
              </a:r>
            </a:p>
          </p:txBody>
        </p:sp>
      </p:grpSp>
      <p:grpSp>
        <p:nvGrpSpPr>
          <p:cNvPr id="2" name="Group 1">
            <a:extLst>
              <a:ext uri="{FF2B5EF4-FFF2-40B4-BE49-F238E27FC236}">
                <a16:creationId xmlns:a16="http://schemas.microsoft.com/office/drawing/2014/main" id="{52D265E2-9423-45CF-3606-C3AF79E30D04}"/>
              </a:ext>
            </a:extLst>
          </p:cNvPr>
          <p:cNvGrpSpPr/>
          <p:nvPr/>
        </p:nvGrpSpPr>
        <p:grpSpPr>
          <a:xfrm>
            <a:off x="824806" y="1533538"/>
            <a:ext cx="9783649" cy="855089"/>
            <a:chOff x="6945" y="34"/>
            <a:chExt cx="10762668" cy="1289474"/>
          </a:xfrm>
          <a:solidFill>
            <a:srgbClr val="034EA2"/>
          </a:solidFill>
        </p:grpSpPr>
        <p:sp>
          <p:nvSpPr>
            <p:cNvPr id="3" name="Rectangle: Rounded Corners 2">
              <a:extLst>
                <a:ext uri="{FF2B5EF4-FFF2-40B4-BE49-F238E27FC236}">
                  <a16:creationId xmlns:a16="http://schemas.microsoft.com/office/drawing/2014/main" id="{99C62B50-E4C7-8111-EC01-F1790CFBB22E}"/>
                </a:ext>
              </a:extLst>
            </p:cNvPr>
            <p:cNvSpPr/>
            <p:nvPr/>
          </p:nvSpPr>
          <p:spPr>
            <a:xfrm>
              <a:off x="6945" y="34"/>
              <a:ext cx="10762668" cy="1289474"/>
            </a:xfrm>
            <a:prstGeom prst="roundRect">
              <a:avLst>
                <a:gd name="adj" fmla="val 10000"/>
              </a:avLst>
            </a:prstGeom>
            <a:grpFill/>
            <a:ln>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5" name="Rectangle: Rounded Corners 4">
              <a:extLst>
                <a:ext uri="{FF2B5EF4-FFF2-40B4-BE49-F238E27FC236}">
                  <a16:creationId xmlns:a16="http://schemas.microsoft.com/office/drawing/2014/main" id="{C2C480AE-04A9-7EE6-76ED-1BA936A14BDA}"/>
                </a:ext>
              </a:extLst>
            </p:cNvPr>
            <p:cNvSpPr txBox="1"/>
            <p:nvPr/>
          </p:nvSpPr>
          <p:spPr>
            <a:xfrm>
              <a:off x="44712" y="37801"/>
              <a:ext cx="10687134" cy="121394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2400" b="1">
                  <a:solidFill>
                    <a:schemeClr val="bg1"/>
                  </a:solidFill>
                </a:rPr>
                <a:t>Nature of Supplementary Declaration</a:t>
              </a:r>
            </a:p>
          </p:txBody>
        </p:sp>
      </p:grpSp>
      <p:grpSp>
        <p:nvGrpSpPr>
          <p:cNvPr id="7" name="Group 6">
            <a:extLst>
              <a:ext uri="{FF2B5EF4-FFF2-40B4-BE49-F238E27FC236}">
                <a16:creationId xmlns:a16="http://schemas.microsoft.com/office/drawing/2014/main" id="{9C85E908-4AB2-8EFC-A6D3-C04FFAF97765}"/>
              </a:ext>
            </a:extLst>
          </p:cNvPr>
          <p:cNvGrpSpPr/>
          <p:nvPr/>
        </p:nvGrpSpPr>
        <p:grpSpPr>
          <a:xfrm>
            <a:off x="838200" y="2540629"/>
            <a:ext cx="3062319" cy="3170334"/>
            <a:chOff x="6945" y="1562374"/>
            <a:chExt cx="909009" cy="1289474"/>
          </a:xfrm>
          <a:solidFill>
            <a:schemeClr val="bg2"/>
          </a:solidFill>
        </p:grpSpPr>
        <p:sp>
          <p:nvSpPr>
            <p:cNvPr id="19" name="Rectangle: Rounded Corners 18">
              <a:extLst>
                <a:ext uri="{FF2B5EF4-FFF2-40B4-BE49-F238E27FC236}">
                  <a16:creationId xmlns:a16="http://schemas.microsoft.com/office/drawing/2014/main" id="{95346929-72F3-6201-83A9-639DD17D50EA}"/>
                </a:ext>
              </a:extLst>
            </p:cNvPr>
            <p:cNvSpPr/>
            <p:nvPr/>
          </p:nvSpPr>
          <p:spPr>
            <a:xfrm>
              <a:off x="6945" y="1562374"/>
              <a:ext cx="909009" cy="1289474"/>
            </a:xfrm>
            <a:prstGeom prst="roundRect">
              <a:avLst>
                <a:gd name="adj" fmla="val 10000"/>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FDFED79A-CD7E-1A0C-B9C6-0FD2AA9EB11F}"/>
                </a:ext>
              </a:extLst>
            </p:cNvPr>
            <p:cNvSpPr txBox="1"/>
            <p:nvPr/>
          </p:nvSpPr>
          <p:spPr>
            <a:xfrm>
              <a:off x="33569" y="1588998"/>
              <a:ext cx="855761" cy="12362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1200"/>
                </a:spcAft>
                <a:buNone/>
              </a:pPr>
              <a:r>
                <a:rPr lang="en-US" b="1" kern="1200" dirty="0">
                  <a:solidFill>
                    <a:schemeClr val="tx1"/>
                  </a:solidFill>
                </a:rPr>
                <a:t>General nature</a:t>
              </a:r>
            </a:p>
            <a:p>
              <a:pPr marL="0" lvl="0" indent="0" algn="just" defTabSz="711200">
                <a:spcBef>
                  <a:spcPct val="0"/>
                </a:spcBef>
                <a:spcAft>
                  <a:spcPts val="1200"/>
                </a:spcAft>
                <a:buNone/>
              </a:pPr>
              <a:r>
                <a:rPr lang="en-US" sz="1600" kern="1200" dirty="0">
                  <a:solidFill>
                    <a:schemeClr val="tx1"/>
                  </a:solidFill>
                </a:rPr>
                <a:t>Covering one simplified declaration </a:t>
              </a:r>
            </a:p>
            <a:p>
              <a:pPr marL="0" lvl="0" indent="0" algn="just" defTabSz="711200">
                <a:spcBef>
                  <a:spcPct val="0"/>
                </a:spcBef>
                <a:spcAft>
                  <a:spcPts val="1200"/>
                </a:spcAft>
                <a:buNone/>
              </a:pPr>
              <a:r>
                <a:rPr lang="en-US" sz="1600" kern="1200" dirty="0">
                  <a:solidFill>
                    <a:schemeClr val="tx1"/>
                  </a:solidFill>
                </a:rPr>
                <a:t>Submitted 10 days from release of goods under Simplified Declaration</a:t>
              </a:r>
            </a:p>
          </p:txBody>
        </p:sp>
      </p:grpSp>
      <p:sp>
        <p:nvSpPr>
          <p:cNvPr id="9" name="Slide Number Placeholder 8">
            <a:extLst>
              <a:ext uri="{FF2B5EF4-FFF2-40B4-BE49-F238E27FC236}">
                <a16:creationId xmlns:a16="http://schemas.microsoft.com/office/drawing/2014/main" id="{57C530C1-6671-E82D-0806-6A8FD9F0A92B}"/>
              </a:ext>
            </a:extLst>
          </p:cNvPr>
          <p:cNvSpPr>
            <a:spLocks noGrp="1"/>
          </p:cNvSpPr>
          <p:nvPr>
            <p:ph type="sldNum" sz="quarter" idx="12"/>
          </p:nvPr>
        </p:nvSpPr>
        <p:spPr/>
        <p:txBody>
          <a:bodyPr/>
          <a:lstStyle/>
          <a:p>
            <a:fld id="{F46C79FD-C571-418B-AB0F-5EE936C85276}" type="slidenum">
              <a:rPr lang="en-GB" smtClean="0"/>
              <a:t>103</a:t>
            </a:fld>
            <a:endParaRPr lang="en-GB"/>
          </a:p>
        </p:txBody>
      </p:sp>
      <p:grpSp>
        <p:nvGrpSpPr>
          <p:cNvPr id="10" name="Group 9">
            <a:extLst>
              <a:ext uri="{FF2B5EF4-FFF2-40B4-BE49-F238E27FC236}">
                <a16:creationId xmlns:a16="http://schemas.microsoft.com/office/drawing/2014/main" id="{C1D84EBC-27DF-1952-C0C6-DF53A91A5A29}"/>
              </a:ext>
            </a:extLst>
          </p:cNvPr>
          <p:cNvGrpSpPr/>
          <p:nvPr/>
        </p:nvGrpSpPr>
        <p:grpSpPr>
          <a:xfrm>
            <a:off x="7546136" y="2539312"/>
            <a:ext cx="3062319" cy="3172968"/>
            <a:chOff x="6945" y="1562374"/>
            <a:chExt cx="909009" cy="1289474"/>
          </a:xfrm>
          <a:solidFill>
            <a:schemeClr val="bg2"/>
          </a:solidFill>
        </p:grpSpPr>
        <p:sp>
          <p:nvSpPr>
            <p:cNvPr id="11" name="Rectangle: Rounded Corners 10">
              <a:extLst>
                <a:ext uri="{FF2B5EF4-FFF2-40B4-BE49-F238E27FC236}">
                  <a16:creationId xmlns:a16="http://schemas.microsoft.com/office/drawing/2014/main" id="{EF5B6A27-D1DF-8725-FF14-DFFF4345ACFA}"/>
                </a:ext>
              </a:extLst>
            </p:cNvPr>
            <p:cNvSpPr/>
            <p:nvPr/>
          </p:nvSpPr>
          <p:spPr>
            <a:xfrm>
              <a:off x="6945" y="1562374"/>
              <a:ext cx="909009" cy="1289474"/>
            </a:xfrm>
            <a:prstGeom prst="roundRect">
              <a:avLst>
                <a:gd name="adj" fmla="val 10000"/>
              </a:avLst>
            </a:prstGeom>
            <a:grpFill/>
            <a:ln>
              <a:no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95DC914B-9D67-CB34-F7D2-0707DDF31C98}"/>
                </a:ext>
              </a:extLst>
            </p:cNvPr>
            <p:cNvSpPr txBox="1"/>
            <p:nvPr/>
          </p:nvSpPr>
          <p:spPr>
            <a:xfrm>
              <a:off x="33569" y="1588998"/>
              <a:ext cx="855761" cy="12362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1200"/>
                </a:spcAft>
                <a:buNone/>
              </a:pPr>
              <a:r>
                <a:rPr lang="en-US" b="1" kern="1200">
                  <a:solidFill>
                    <a:schemeClr val="tx1"/>
                  </a:solidFill>
                </a:rPr>
                <a:t>Recapitulative nature</a:t>
              </a:r>
            </a:p>
            <a:p>
              <a:pPr marL="0" lvl="0" indent="0" algn="just" defTabSz="711200">
                <a:spcBef>
                  <a:spcPct val="0"/>
                </a:spcBef>
                <a:spcAft>
                  <a:spcPts val="1200"/>
                </a:spcAft>
                <a:buNone/>
              </a:pPr>
              <a:r>
                <a:rPr lang="en-US" sz="1600">
                  <a:solidFill>
                    <a:schemeClr val="tx1"/>
                  </a:solidFill>
                </a:rPr>
                <a:t>C</a:t>
              </a:r>
              <a:r>
                <a:rPr lang="en-US" sz="1600" kern="1200">
                  <a:solidFill>
                    <a:schemeClr val="tx1"/>
                  </a:solidFill>
                </a:rPr>
                <a:t>overs more than one simplified declaration </a:t>
              </a:r>
              <a:endParaRPr lang="en-US" sz="1600">
                <a:solidFill>
                  <a:schemeClr val="tx1"/>
                </a:solidFill>
              </a:endParaRPr>
            </a:p>
            <a:p>
              <a:pPr marL="0" lvl="0" indent="0" algn="just" defTabSz="711200">
                <a:spcBef>
                  <a:spcPct val="0"/>
                </a:spcBef>
                <a:spcAft>
                  <a:spcPts val="1200"/>
                </a:spcAft>
                <a:buNone/>
              </a:pPr>
              <a:r>
                <a:rPr lang="en-US" sz="1600">
                  <a:solidFill>
                    <a:schemeClr val="tx1"/>
                  </a:solidFill>
                </a:rPr>
                <a:t>S</a:t>
              </a:r>
              <a:r>
                <a:rPr lang="en-US" sz="1600" kern="1200">
                  <a:solidFill>
                    <a:schemeClr val="tx1"/>
                  </a:solidFill>
                </a:rPr>
                <a:t>ubmitted 10 days following the end of the period that they cover in which the goods under these SDs have been released (the period should not exceed one calendar month) </a:t>
              </a:r>
            </a:p>
          </p:txBody>
        </p:sp>
      </p:grpSp>
    </p:spTree>
    <p:extLst>
      <p:ext uri="{BB962C8B-B14F-4D97-AF65-F5344CB8AC3E}">
        <p14:creationId xmlns:p14="http://schemas.microsoft.com/office/powerpoint/2010/main" val="1087054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99983-AC49-1805-D785-A80C044F3E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6172C1-153F-4DFF-890F-147FD3213774}"/>
              </a:ext>
            </a:extLst>
          </p:cNvPr>
          <p:cNvSpPr>
            <a:spLocks noGrp="1"/>
          </p:cNvSpPr>
          <p:nvPr>
            <p:ph type="title"/>
          </p:nvPr>
        </p:nvSpPr>
        <p:spPr/>
        <p:txBody>
          <a:bodyPr/>
          <a:lstStyle/>
          <a:p>
            <a:r>
              <a:rPr lang="en-US" dirty="0"/>
              <a:t>Supplementary Declaration with additional declaration type is “Y”</a:t>
            </a:r>
            <a:endParaRPr lang="en-GB" dirty="0"/>
          </a:p>
        </p:txBody>
      </p:sp>
      <p:sp>
        <p:nvSpPr>
          <p:cNvPr id="6" name="Content Placeholder 1">
            <a:extLst>
              <a:ext uri="{FF2B5EF4-FFF2-40B4-BE49-F238E27FC236}">
                <a16:creationId xmlns:a16="http://schemas.microsoft.com/office/drawing/2014/main" id="{2774D753-CE31-2973-1136-D8ED6A35A6B1}"/>
              </a:ext>
            </a:extLst>
          </p:cNvPr>
          <p:cNvSpPr txBox="1">
            <a:spLocks/>
          </p:cNvSpPr>
          <p:nvPr/>
        </p:nvSpPr>
        <p:spPr>
          <a:xfrm>
            <a:off x="838200" y="1485895"/>
            <a:ext cx="10515600" cy="75483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Font typeface="Arial" panose="020B0604020202020204" pitchFamily="34" charset="0"/>
              <a:buNone/>
            </a:pPr>
            <a:r>
              <a:rPr lang="en-GB" sz="1600" b="1" dirty="0"/>
              <a:t>Validation </a:t>
            </a:r>
            <a:r>
              <a:rPr lang="en-GB" sz="1600" dirty="0"/>
              <a:t>verifies that one of the MRNs</a:t>
            </a:r>
            <a:r>
              <a:rPr lang="en-GB" sz="1600" b="1" dirty="0"/>
              <a:t> declared as previous document </a:t>
            </a:r>
            <a:r>
              <a:rPr lang="en-GB" sz="1600" dirty="0"/>
              <a:t>in Supplementary Declaration is the </a:t>
            </a:r>
            <a:r>
              <a:rPr lang="en-GB" sz="1600" b="1" dirty="0"/>
              <a:t>MRN of Simplified Declaration</a:t>
            </a:r>
            <a:r>
              <a:rPr lang="en-GB" sz="1600" dirty="0"/>
              <a:t> and are generated </a:t>
            </a:r>
            <a:r>
              <a:rPr lang="en-GB" sz="1600" b="1" dirty="0"/>
              <a:t>independently</a:t>
            </a:r>
            <a:r>
              <a:rPr lang="en-GB" sz="1600" dirty="0"/>
              <a:t> from one another. </a:t>
            </a:r>
          </a:p>
        </p:txBody>
      </p:sp>
      <p:grpSp>
        <p:nvGrpSpPr>
          <p:cNvPr id="21" name="Group 20">
            <a:extLst>
              <a:ext uri="{FF2B5EF4-FFF2-40B4-BE49-F238E27FC236}">
                <a16:creationId xmlns:a16="http://schemas.microsoft.com/office/drawing/2014/main" id="{FF44A3BC-8415-A9A6-1A5B-630F77B67A6E}"/>
              </a:ext>
            </a:extLst>
          </p:cNvPr>
          <p:cNvGrpSpPr/>
          <p:nvPr/>
        </p:nvGrpSpPr>
        <p:grpSpPr>
          <a:xfrm>
            <a:off x="4351589" y="3316512"/>
            <a:ext cx="980577" cy="1121807"/>
            <a:chOff x="1602507" y="3006354"/>
            <a:chExt cx="1413164" cy="1363208"/>
          </a:xfrm>
        </p:grpSpPr>
        <p:pic>
          <p:nvPicPr>
            <p:cNvPr id="22" name="Graphic 21" descr="Document">
              <a:extLst>
                <a:ext uri="{FF2B5EF4-FFF2-40B4-BE49-F238E27FC236}">
                  <a16:creationId xmlns:a16="http://schemas.microsoft.com/office/drawing/2014/main" id="{8AE8E97C-5C3D-928C-EEE1-9C5A8058D8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1889" y="3006354"/>
              <a:ext cx="914400" cy="914400"/>
            </a:xfrm>
            <a:prstGeom prst="rect">
              <a:avLst/>
            </a:prstGeom>
          </p:spPr>
        </p:pic>
        <p:sp>
          <p:nvSpPr>
            <p:cNvPr id="23" name="TextBox 22">
              <a:extLst>
                <a:ext uri="{FF2B5EF4-FFF2-40B4-BE49-F238E27FC236}">
                  <a16:creationId xmlns:a16="http://schemas.microsoft.com/office/drawing/2014/main" id="{B5FAD861-7109-22E6-DE61-30C90B26FDA0}"/>
                </a:ext>
              </a:extLst>
            </p:cNvPr>
            <p:cNvSpPr txBox="1"/>
            <p:nvPr/>
          </p:nvSpPr>
          <p:spPr>
            <a:xfrm>
              <a:off x="1602507" y="3920753"/>
              <a:ext cx="1413164" cy="448809"/>
            </a:xfrm>
            <a:prstGeom prst="rect">
              <a:avLst/>
            </a:prstGeom>
            <a:noFill/>
            <a:ln>
              <a:solidFill>
                <a:schemeClr val="lt1">
                  <a:hueOff val="0"/>
                  <a:satOff val="0"/>
                  <a:lumOff val="0"/>
                </a:schemeClr>
              </a:solidFill>
            </a:ln>
          </p:spPr>
          <p:txBody>
            <a:bodyPr wrap="square" rtlCol="0">
              <a:spAutoFit/>
            </a:bodyPr>
            <a:lstStyle/>
            <a:p>
              <a:pPr algn="ctr"/>
              <a:r>
                <a:rPr lang="en-US" dirty="0">
                  <a:solidFill>
                    <a:schemeClr val="tx2"/>
                  </a:solidFill>
                </a:rPr>
                <a:t>IE429</a:t>
              </a:r>
            </a:p>
          </p:txBody>
        </p:sp>
      </p:grpSp>
      <p:sp>
        <p:nvSpPr>
          <p:cNvPr id="24" name="Arrow: Left 23">
            <a:extLst>
              <a:ext uri="{FF2B5EF4-FFF2-40B4-BE49-F238E27FC236}">
                <a16:creationId xmlns:a16="http://schemas.microsoft.com/office/drawing/2014/main" id="{E77BE0C5-B068-AF41-7487-1F3AEA2CEE4E}"/>
              </a:ext>
            </a:extLst>
          </p:cNvPr>
          <p:cNvSpPr/>
          <p:nvPr/>
        </p:nvSpPr>
        <p:spPr>
          <a:xfrm flipH="1">
            <a:off x="5845938" y="3460856"/>
            <a:ext cx="749090" cy="654472"/>
          </a:xfrm>
          <a:prstGeom prst="leftArrow">
            <a:avLst>
              <a:gd name="adj1" fmla="val 56681"/>
              <a:gd name="adj2" fmla="val 34967"/>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a:solidFill>
                  <a:srgbClr val="FFC000"/>
                </a:solidFill>
              </a:rPr>
              <a:t>MRN</a:t>
            </a:r>
          </a:p>
        </p:txBody>
      </p:sp>
      <p:grpSp>
        <p:nvGrpSpPr>
          <p:cNvPr id="25" name="Group 24">
            <a:extLst>
              <a:ext uri="{FF2B5EF4-FFF2-40B4-BE49-F238E27FC236}">
                <a16:creationId xmlns:a16="http://schemas.microsoft.com/office/drawing/2014/main" id="{E06BD245-8D11-A884-8AA2-C4272F6CB0A7}"/>
              </a:ext>
            </a:extLst>
          </p:cNvPr>
          <p:cNvGrpSpPr/>
          <p:nvPr/>
        </p:nvGrpSpPr>
        <p:grpSpPr>
          <a:xfrm>
            <a:off x="6619045" y="3319649"/>
            <a:ext cx="1325595" cy="1207246"/>
            <a:chOff x="1429322" y="3006354"/>
            <a:chExt cx="1861130" cy="1489364"/>
          </a:xfrm>
        </p:grpSpPr>
        <p:pic>
          <p:nvPicPr>
            <p:cNvPr id="26" name="Graphic 25" descr="Document">
              <a:extLst>
                <a:ext uri="{FF2B5EF4-FFF2-40B4-BE49-F238E27FC236}">
                  <a16:creationId xmlns:a16="http://schemas.microsoft.com/office/drawing/2014/main" id="{BF2D9F76-35CB-543C-0C32-2DE0FF0817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1889" y="3006354"/>
              <a:ext cx="914400" cy="914400"/>
            </a:xfrm>
            <a:prstGeom prst="rect">
              <a:avLst/>
            </a:prstGeom>
          </p:spPr>
        </p:pic>
        <p:sp>
          <p:nvSpPr>
            <p:cNvPr id="27" name="TextBox 26">
              <a:extLst>
                <a:ext uri="{FF2B5EF4-FFF2-40B4-BE49-F238E27FC236}">
                  <a16:creationId xmlns:a16="http://schemas.microsoft.com/office/drawing/2014/main" id="{33DF57B4-D3E7-4245-8AEF-A3F9AB37AD79}"/>
                </a:ext>
              </a:extLst>
            </p:cNvPr>
            <p:cNvSpPr txBox="1"/>
            <p:nvPr/>
          </p:nvSpPr>
          <p:spPr>
            <a:xfrm>
              <a:off x="1429322" y="3953106"/>
              <a:ext cx="1861130" cy="542612"/>
            </a:xfrm>
            <a:prstGeom prst="rect">
              <a:avLst/>
            </a:prstGeom>
            <a:noFill/>
          </p:spPr>
          <p:txBody>
            <a:bodyPr wrap="square" rtlCol="0">
              <a:spAutoFit/>
            </a:bodyPr>
            <a:lstStyle/>
            <a:p>
              <a:pPr algn="ctr"/>
              <a:r>
                <a:rPr lang="en-US">
                  <a:solidFill>
                    <a:schemeClr val="tx2"/>
                  </a:solidFill>
                </a:rPr>
                <a:t>IE415</a:t>
              </a:r>
            </a:p>
          </p:txBody>
        </p:sp>
      </p:grpSp>
      <p:sp>
        <p:nvSpPr>
          <p:cNvPr id="29" name="Speech Bubble: Rectangle 28">
            <a:extLst>
              <a:ext uri="{FF2B5EF4-FFF2-40B4-BE49-F238E27FC236}">
                <a16:creationId xmlns:a16="http://schemas.microsoft.com/office/drawing/2014/main" id="{51F29F4E-AD66-9F37-1A7C-7A0C3DDB2E4E}"/>
              </a:ext>
            </a:extLst>
          </p:cNvPr>
          <p:cNvSpPr/>
          <p:nvPr/>
        </p:nvSpPr>
        <p:spPr>
          <a:xfrm>
            <a:off x="3815343" y="2411389"/>
            <a:ext cx="2025790" cy="843605"/>
          </a:xfrm>
          <a:prstGeom prst="wedgeRectCallout">
            <a:avLst>
              <a:gd name="adj1" fmla="val 8413"/>
              <a:gd name="adj2" fmla="val 7027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chemeClr val="tx1"/>
                </a:solidFill>
              </a:rPr>
              <a:t>D.G. </a:t>
            </a:r>
            <a:r>
              <a:rPr lang="en-GB" sz="1200" b="1">
                <a:solidFill>
                  <a:schemeClr val="tx1"/>
                </a:solidFill>
              </a:rPr>
              <a:t>IMPORT OPERATION</a:t>
            </a:r>
            <a:r>
              <a:rPr lang="en-GB" sz="1200">
                <a:solidFill>
                  <a:schemeClr val="tx1"/>
                </a:solidFill>
              </a:rPr>
              <a:t> </a:t>
            </a:r>
            <a:r>
              <a:rPr lang="en-US" sz="1200">
                <a:solidFill>
                  <a:schemeClr val="tx1"/>
                </a:solidFill>
              </a:rPr>
              <a:t>contains the </a:t>
            </a:r>
            <a:r>
              <a:rPr lang="en-GB" sz="1200">
                <a:solidFill>
                  <a:schemeClr val="tx1"/>
                </a:solidFill>
              </a:rPr>
              <a:t>MRN of the Simplified Declaration.</a:t>
            </a:r>
          </a:p>
        </p:txBody>
      </p:sp>
      <p:sp>
        <p:nvSpPr>
          <p:cNvPr id="32" name="Speech Bubble: Rectangle 31">
            <a:extLst>
              <a:ext uri="{FF2B5EF4-FFF2-40B4-BE49-F238E27FC236}">
                <a16:creationId xmlns:a16="http://schemas.microsoft.com/office/drawing/2014/main" id="{96FA2603-DC0E-E9A8-3AA1-8B8B17CEDFA5}"/>
              </a:ext>
            </a:extLst>
          </p:cNvPr>
          <p:cNvSpPr/>
          <p:nvPr/>
        </p:nvSpPr>
        <p:spPr>
          <a:xfrm>
            <a:off x="6183111" y="2411389"/>
            <a:ext cx="2251246" cy="833711"/>
          </a:xfrm>
          <a:prstGeom prst="wedgeRectCallout">
            <a:avLst>
              <a:gd name="adj1" fmla="val 8545"/>
              <a:gd name="adj2" fmla="val 7194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a:solidFill>
                  <a:schemeClr val="tx1"/>
                </a:solidFill>
              </a:rPr>
              <a:t>D.G. </a:t>
            </a:r>
            <a:r>
              <a:rPr lang="en-GB" sz="1200" b="1">
                <a:solidFill>
                  <a:schemeClr val="tx1"/>
                </a:solidFill>
              </a:rPr>
              <a:t>PREVIOUS DOCUMENT </a:t>
            </a:r>
            <a:r>
              <a:rPr lang="en-GB" sz="1200">
                <a:solidFill>
                  <a:schemeClr val="tx1"/>
                </a:solidFill>
              </a:rPr>
              <a:t>contains the MRN of the Simplified Declaration.</a:t>
            </a:r>
            <a:endParaRPr lang="el-GR" sz="1200">
              <a:solidFill>
                <a:schemeClr val="tx1"/>
              </a:solidFill>
            </a:endParaRPr>
          </a:p>
        </p:txBody>
      </p:sp>
      <p:sp>
        <p:nvSpPr>
          <p:cNvPr id="34" name="TextBox 33">
            <a:extLst>
              <a:ext uri="{FF2B5EF4-FFF2-40B4-BE49-F238E27FC236}">
                <a16:creationId xmlns:a16="http://schemas.microsoft.com/office/drawing/2014/main" id="{26E9B8B4-395A-EBF2-443D-F0BDF65A78A4}"/>
              </a:ext>
            </a:extLst>
          </p:cNvPr>
          <p:cNvSpPr txBox="1"/>
          <p:nvPr/>
        </p:nvSpPr>
        <p:spPr>
          <a:xfrm>
            <a:off x="838200" y="4697554"/>
            <a:ext cx="10515600" cy="584775"/>
          </a:xfrm>
          <a:prstGeom prst="rect">
            <a:avLst/>
          </a:prstGeom>
          <a:noFill/>
        </p:spPr>
        <p:txBody>
          <a:bodyPr wrap="square">
            <a:spAutoFit/>
          </a:bodyPr>
          <a:lstStyle/>
          <a:p>
            <a:pPr lvl="1" algn="just">
              <a:spcAft>
                <a:spcPts val="600"/>
              </a:spcAft>
            </a:pPr>
            <a:r>
              <a:rPr lang="en-GB" sz="1600" b="1"/>
              <a:t>LRN verification </a:t>
            </a:r>
            <a:r>
              <a:rPr lang="en-GB" sz="1600"/>
              <a:t>is not performed. LRN of Supplementary Declaration might not be same with the one of Simplified Declaration.</a:t>
            </a:r>
            <a:endParaRPr lang="en-US" sz="1600"/>
          </a:p>
        </p:txBody>
      </p:sp>
      <p:pic>
        <p:nvPicPr>
          <p:cNvPr id="8" name="Content Placeholder 8" descr="Warning">
            <a:extLst>
              <a:ext uri="{FF2B5EF4-FFF2-40B4-BE49-F238E27FC236}">
                <a16:creationId xmlns:a16="http://schemas.microsoft.com/office/drawing/2014/main" id="{3399D15A-9191-ED15-CF8A-439DAF15916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32812" y="4803404"/>
            <a:ext cx="457200" cy="457200"/>
          </a:xfrm>
          <a:prstGeom prst="rect">
            <a:avLst/>
          </a:prstGeom>
          <a:scene3d>
            <a:camera prst="perspectiveAbove"/>
            <a:lightRig rig="freezing" dir="t"/>
          </a:scene3d>
          <a:sp3d prstMaterial="softEdge"/>
        </p:spPr>
      </p:pic>
      <p:sp>
        <p:nvSpPr>
          <p:cNvPr id="9" name="Slide Number Placeholder 8">
            <a:extLst>
              <a:ext uri="{FF2B5EF4-FFF2-40B4-BE49-F238E27FC236}">
                <a16:creationId xmlns:a16="http://schemas.microsoft.com/office/drawing/2014/main" id="{16A1CE83-E756-577C-07E1-09B20FE63703}"/>
              </a:ext>
            </a:extLst>
          </p:cNvPr>
          <p:cNvSpPr>
            <a:spLocks noGrp="1"/>
          </p:cNvSpPr>
          <p:nvPr>
            <p:ph type="sldNum" sz="quarter" idx="12"/>
          </p:nvPr>
        </p:nvSpPr>
        <p:spPr/>
        <p:txBody>
          <a:bodyPr/>
          <a:lstStyle/>
          <a:p>
            <a:fld id="{F46C79FD-C571-418B-AB0F-5EE936C85276}" type="slidenum">
              <a:rPr lang="en-GB" smtClean="0"/>
              <a:t>104</a:t>
            </a:fld>
            <a:endParaRPr lang="en-GB"/>
          </a:p>
        </p:txBody>
      </p:sp>
      <p:grpSp>
        <p:nvGrpSpPr>
          <p:cNvPr id="2" name="Group 1">
            <a:extLst>
              <a:ext uri="{FF2B5EF4-FFF2-40B4-BE49-F238E27FC236}">
                <a16:creationId xmlns:a16="http://schemas.microsoft.com/office/drawing/2014/main" id="{6F70E110-9F17-C5C8-2ACD-3AC14D1F6B61}"/>
              </a:ext>
            </a:extLst>
          </p:cNvPr>
          <p:cNvGrpSpPr/>
          <p:nvPr/>
        </p:nvGrpSpPr>
        <p:grpSpPr>
          <a:xfrm>
            <a:off x="3624053" y="5345609"/>
            <a:ext cx="5989984" cy="744836"/>
            <a:chOff x="2075094" y="5303226"/>
            <a:chExt cx="2787737" cy="457202"/>
          </a:xfrm>
        </p:grpSpPr>
        <p:sp>
          <p:nvSpPr>
            <p:cNvPr id="3" name="Rectangle 2">
              <a:extLst>
                <a:ext uri="{FF2B5EF4-FFF2-40B4-BE49-F238E27FC236}">
                  <a16:creationId xmlns:a16="http://schemas.microsoft.com/office/drawing/2014/main" id="{D6B8C5A2-9596-5F91-6F3B-C01396C85549}"/>
                </a:ext>
              </a:extLst>
            </p:cNvPr>
            <p:cNvSpPr/>
            <p:nvPr/>
          </p:nvSpPr>
          <p:spPr>
            <a:xfrm>
              <a:off x="2075094" y="5303226"/>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FrankRuehl" panose="020E0503060101010101" pitchFamily="34" charset="-79"/>
                  <a:cs typeface="FrankRuehl" panose="020E0503060101010101" pitchFamily="34" charset="-79"/>
                </a:rPr>
                <a:t>i</a:t>
              </a:r>
              <a:endParaRPr lang="en-US" sz="2800" b="1" dirty="0">
                <a:latin typeface="FrankRuehl" panose="020E0503060101010101" pitchFamily="34" charset="-79"/>
                <a:cs typeface="FrankRuehl" panose="020E0503060101010101" pitchFamily="34" charset="-79"/>
              </a:endParaRPr>
            </a:p>
          </p:txBody>
        </p:sp>
        <p:sp>
          <p:nvSpPr>
            <p:cNvPr id="5" name="Rectangle 4">
              <a:extLst>
                <a:ext uri="{FF2B5EF4-FFF2-40B4-BE49-F238E27FC236}">
                  <a16:creationId xmlns:a16="http://schemas.microsoft.com/office/drawing/2014/main" id="{8BD86AA7-E1C1-48FB-9E6C-B2917B6E112D}"/>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A declaration can be accepted but goods </a:t>
              </a:r>
              <a:r>
                <a:rPr lang="en-US" sz="1300" b="1" i="1" dirty="0">
                  <a:solidFill>
                    <a:schemeClr val="tx1"/>
                  </a:solidFill>
                  <a:latin typeface="Arial"/>
                  <a:ea typeface="Times New Roman" panose="02020603050405020304" pitchFamily="18" charset="0"/>
                </a:rPr>
                <a:t>may be not released</a:t>
              </a:r>
              <a:r>
                <a:rPr lang="en-US" sz="1300" i="1" dirty="0">
                  <a:solidFill>
                    <a:schemeClr val="tx1"/>
                  </a:solidFill>
                  <a:latin typeface="Arial"/>
                  <a:ea typeface="Times New Roman" panose="02020603050405020304" pitchFamily="18" charset="0"/>
                </a:rPr>
                <a:t>. In this case, a supplementary declaration </a:t>
              </a:r>
              <a:r>
                <a:rPr lang="en-US" sz="1300" b="1" i="1" dirty="0">
                  <a:solidFill>
                    <a:schemeClr val="tx1"/>
                  </a:solidFill>
                  <a:latin typeface="Arial"/>
                  <a:ea typeface="Times New Roman" panose="02020603050405020304" pitchFamily="18" charset="0"/>
                </a:rPr>
                <a:t>is not required</a:t>
              </a:r>
              <a:r>
                <a:rPr lang="en-US" sz="1300" i="1" dirty="0">
                  <a:solidFill>
                    <a:schemeClr val="tx1"/>
                  </a:solidFill>
                  <a:latin typeface="Arial"/>
                  <a:ea typeface="Times New Roman" panose="02020603050405020304" pitchFamily="18" charset="0"/>
                </a:rPr>
                <a:t>.</a:t>
              </a:r>
              <a:endParaRPr lang="en-GB" sz="1300" i="1" dirty="0">
                <a:solidFill>
                  <a:schemeClr val="tx1"/>
                </a:solidFill>
                <a:latin typeface="Arial"/>
                <a:ea typeface="Times New Roman" panose="02020603050405020304" pitchFamily="18" charset="0"/>
              </a:endParaRPr>
            </a:p>
          </p:txBody>
        </p:sp>
      </p:grpSp>
    </p:spTree>
    <p:extLst>
      <p:ext uri="{BB962C8B-B14F-4D97-AF65-F5344CB8AC3E}">
        <p14:creationId xmlns:p14="http://schemas.microsoft.com/office/powerpoint/2010/main" val="20092668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0ABF-0010-0F3C-F08C-731ADC0F50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FDF959-080F-4F01-41C2-8B9290FF40F1}"/>
              </a:ext>
            </a:extLst>
          </p:cNvPr>
          <p:cNvSpPr>
            <a:spLocks noGrp="1"/>
          </p:cNvSpPr>
          <p:nvPr>
            <p:ph type="title"/>
          </p:nvPr>
        </p:nvSpPr>
        <p:spPr/>
        <p:txBody>
          <a:bodyPr/>
          <a:lstStyle/>
          <a:p>
            <a:r>
              <a:rPr lang="en-US" dirty="0"/>
              <a:t>Recapitulative Supplementary Declaration with additional declaration type “U”</a:t>
            </a:r>
            <a:endParaRPr lang="en-GB" dirty="0"/>
          </a:p>
        </p:txBody>
      </p:sp>
      <p:sp>
        <p:nvSpPr>
          <p:cNvPr id="6" name="Content Placeholder 1">
            <a:extLst>
              <a:ext uri="{FF2B5EF4-FFF2-40B4-BE49-F238E27FC236}">
                <a16:creationId xmlns:a16="http://schemas.microsoft.com/office/drawing/2014/main" id="{66CFA76A-2E6D-1FB3-BADD-F1DD52FF5948}"/>
              </a:ext>
            </a:extLst>
          </p:cNvPr>
          <p:cNvSpPr txBox="1">
            <a:spLocks/>
          </p:cNvSpPr>
          <p:nvPr/>
        </p:nvSpPr>
        <p:spPr>
          <a:xfrm>
            <a:off x="838200" y="1485895"/>
            <a:ext cx="10515600" cy="112167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Font typeface="Arial" panose="020B0604020202020204" pitchFamily="34" charset="0"/>
              <a:buNone/>
            </a:pPr>
            <a:r>
              <a:rPr lang="en-US" sz="1600"/>
              <a:t>Validation verifies that the </a:t>
            </a:r>
            <a:r>
              <a:rPr lang="en-US" sz="1600" b="1"/>
              <a:t>MRNs declared as previous document </a:t>
            </a:r>
            <a:r>
              <a:rPr lang="en-US" sz="1600"/>
              <a:t>in the Supplementary Declaration are the MRNs of the simplified declarations under which the goods have been released for the period the recapitulative supplementary declaration cover.</a:t>
            </a:r>
            <a:endParaRPr lang="en-GB" sz="1600"/>
          </a:p>
        </p:txBody>
      </p:sp>
      <p:grpSp>
        <p:nvGrpSpPr>
          <p:cNvPr id="21" name="Group 20">
            <a:extLst>
              <a:ext uri="{FF2B5EF4-FFF2-40B4-BE49-F238E27FC236}">
                <a16:creationId xmlns:a16="http://schemas.microsoft.com/office/drawing/2014/main" id="{EA08B082-98BA-0B1A-1A51-A1320064D9E1}"/>
              </a:ext>
            </a:extLst>
          </p:cNvPr>
          <p:cNvGrpSpPr/>
          <p:nvPr/>
        </p:nvGrpSpPr>
        <p:grpSpPr>
          <a:xfrm>
            <a:off x="2013232" y="3464472"/>
            <a:ext cx="980577" cy="1121807"/>
            <a:chOff x="1602507" y="3006354"/>
            <a:chExt cx="1413164" cy="1363208"/>
          </a:xfrm>
        </p:grpSpPr>
        <p:pic>
          <p:nvPicPr>
            <p:cNvPr id="22" name="Graphic 21" descr="Document">
              <a:extLst>
                <a:ext uri="{FF2B5EF4-FFF2-40B4-BE49-F238E27FC236}">
                  <a16:creationId xmlns:a16="http://schemas.microsoft.com/office/drawing/2014/main" id="{1CD077E9-2BD0-B874-AC0F-B46E0D3239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1889" y="3006354"/>
              <a:ext cx="914400" cy="914400"/>
            </a:xfrm>
            <a:prstGeom prst="rect">
              <a:avLst/>
            </a:prstGeom>
          </p:spPr>
        </p:pic>
        <p:sp>
          <p:nvSpPr>
            <p:cNvPr id="23" name="TextBox 22">
              <a:extLst>
                <a:ext uri="{FF2B5EF4-FFF2-40B4-BE49-F238E27FC236}">
                  <a16:creationId xmlns:a16="http://schemas.microsoft.com/office/drawing/2014/main" id="{986FE149-6DAE-5800-99FE-E2F75224C654}"/>
                </a:ext>
              </a:extLst>
            </p:cNvPr>
            <p:cNvSpPr txBox="1"/>
            <p:nvPr/>
          </p:nvSpPr>
          <p:spPr>
            <a:xfrm>
              <a:off x="1602507" y="3920753"/>
              <a:ext cx="1413164" cy="448809"/>
            </a:xfrm>
            <a:prstGeom prst="rect">
              <a:avLst/>
            </a:prstGeom>
            <a:noFill/>
            <a:ln>
              <a:solidFill>
                <a:schemeClr val="lt1">
                  <a:hueOff val="0"/>
                  <a:satOff val="0"/>
                  <a:lumOff val="0"/>
                </a:schemeClr>
              </a:solidFill>
            </a:ln>
          </p:spPr>
          <p:txBody>
            <a:bodyPr wrap="square" rtlCol="0">
              <a:spAutoFit/>
            </a:bodyPr>
            <a:lstStyle/>
            <a:p>
              <a:pPr algn="ctr"/>
              <a:r>
                <a:rPr lang="en-US" dirty="0">
                  <a:solidFill>
                    <a:schemeClr val="tx2"/>
                  </a:solidFill>
                </a:rPr>
                <a:t>IE429</a:t>
              </a:r>
            </a:p>
          </p:txBody>
        </p:sp>
      </p:grpSp>
      <p:sp>
        <p:nvSpPr>
          <p:cNvPr id="24" name="Arrow: Left 23">
            <a:extLst>
              <a:ext uri="{FF2B5EF4-FFF2-40B4-BE49-F238E27FC236}">
                <a16:creationId xmlns:a16="http://schemas.microsoft.com/office/drawing/2014/main" id="{FD3657DF-6761-E5A9-CD47-847F12B1FF94}"/>
              </a:ext>
            </a:extLst>
          </p:cNvPr>
          <p:cNvSpPr/>
          <p:nvPr/>
        </p:nvSpPr>
        <p:spPr>
          <a:xfrm flipH="1">
            <a:off x="3367499" y="3608816"/>
            <a:ext cx="889172" cy="654472"/>
          </a:xfrm>
          <a:prstGeom prst="leftArrow">
            <a:avLst>
              <a:gd name="adj1" fmla="val 56681"/>
              <a:gd name="adj2" fmla="val 34967"/>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a:solidFill>
                  <a:srgbClr val="FFC000"/>
                </a:solidFill>
              </a:rPr>
              <a:t>MRNs</a:t>
            </a:r>
          </a:p>
        </p:txBody>
      </p:sp>
      <p:grpSp>
        <p:nvGrpSpPr>
          <p:cNvPr id="25" name="Group 24">
            <a:extLst>
              <a:ext uri="{FF2B5EF4-FFF2-40B4-BE49-F238E27FC236}">
                <a16:creationId xmlns:a16="http://schemas.microsoft.com/office/drawing/2014/main" id="{CFA10334-32F7-1374-B167-A00A342011B6}"/>
              </a:ext>
            </a:extLst>
          </p:cNvPr>
          <p:cNvGrpSpPr/>
          <p:nvPr/>
        </p:nvGrpSpPr>
        <p:grpSpPr>
          <a:xfrm>
            <a:off x="4280688" y="3467609"/>
            <a:ext cx="1325595" cy="1207246"/>
            <a:chOff x="1429322" y="3006354"/>
            <a:chExt cx="1861130" cy="1489364"/>
          </a:xfrm>
        </p:grpSpPr>
        <p:pic>
          <p:nvPicPr>
            <p:cNvPr id="26" name="Graphic 25" descr="Document">
              <a:extLst>
                <a:ext uri="{FF2B5EF4-FFF2-40B4-BE49-F238E27FC236}">
                  <a16:creationId xmlns:a16="http://schemas.microsoft.com/office/drawing/2014/main" id="{AAD921DD-190F-BAFB-90B6-1E5022692A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1889" y="3006354"/>
              <a:ext cx="914400" cy="914400"/>
            </a:xfrm>
            <a:prstGeom prst="rect">
              <a:avLst/>
            </a:prstGeom>
          </p:spPr>
        </p:pic>
        <p:sp>
          <p:nvSpPr>
            <p:cNvPr id="27" name="TextBox 26">
              <a:extLst>
                <a:ext uri="{FF2B5EF4-FFF2-40B4-BE49-F238E27FC236}">
                  <a16:creationId xmlns:a16="http://schemas.microsoft.com/office/drawing/2014/main" id="{211BB93F-2096-65D1-D47A-EEDE26332995}"/>
                </a:ext>
              </a:extLst>
            </p:cNvPr>
            <p:cNvSpPr txBox="1"/>
            <p:nvPr/>
          </p:nvSpPr>
          <p:spPr>
            <a:xfrm>
              <a:off x="1429322" y="3953106"/>
              <a:ext cx="1861130" cy="542612"/>
            </a:xfrm>
            <a:prstGeom prst="rect">
              <a:avLst/>
            </a:prstGeom>
            <a:noFill/>
          </p:spPr>
          <p:txBody>
            <a:bodyPr wrap="square" rtlCol="0">
              <a:spAutoFit/>
            </a:bodyPr>
            <a:lstStyle/>
            <a:p>
              <a:pPr algn="ctr"/>
              <a:r>
                <a:rPr lang="en-US">
                  <a:solidFill>
                    <a:schemeClr val="tx2"/>
                  </a:solidFill>
                </a:rPr>
                <a:t>IE415</a:t>
              </a:r>
            </a:p>
          </p:txBody>
        </p:sp>
      </p:grpSp>
      <p:sp>
        <p:nvSpPr>
          <p:cNvPr id="29" name="Speech Bubble: Rectangle 28">
            <a:extLst>
              <a:ext uri="{FF2B5EF4-FFF2-40B4-BE49-F238E27FC236}">
                <a16:creationId xmlns:a16="http://schemas.microsoft.com/office/drawing/2014/main" id="{E6EEC06B-3BD3-0A97-B227-5A6F22819494}"/>
              </a:ext>
            </a:extLst>
          </p:cNvPr>
          <p:cNvSpPr/>
          <p:nvPr/>
        </p:nvSpPr>
        <p:spPr>
          <a:xfrm>
            <a:off x="1476986" y="2559349"/>
            <a:ext cx="2025790" cy="843605"/>
          </a:xfrm>
          <a:prstGeom prst="wedgeRectCallout">
            <a:avLst>
              <a:gd name="adj1" fmla="val 8413"/>
              <a:gd name="adj2" fmla="val 7027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D.G. </a:t>
            </a:r>
            <a:r>
              <a:rPr lang="en-GB" sz="1200" b="1" dirty="0">
                <a:solidFill>
                  <a:schemeClr val="tx1"/>
                </a:solidFill>
              </a:rPr>
              <a:t>IMPORT OPERATION</a:t>
            </a:r>
            <a:r>
              <a:rPr lang="en-GB" sz="1200" dirty="0">
                <a:solidFill>
                  <a:schemeClr val="tx1"/>
                </a:solidFill>
              </a:rPr>
              <a:t> </a:t>
            </a:r>
            <a:r>
              <a:rPr lang="en-US" sz="1200" dirty="0">
                <a:solidFill>
                  <a:schemeClr val="tx1"/>
                </a:solidFill>
              </a:rPr>
              <a:t>contains the </a:t>
            </a:r>
            <a:r>
              <a:rPr lang="en-GB" sz="1200" dirty="0">
                <a:solidFill>
                  <a:schemeClr val="tx1"/>
                </a:solidFill>
              </a:rPr>
              <a:t>MRN of each Simplified Declaration.</a:t>
            </a:r>
          </a:p>
        </p:txBody>
      </p:sp>
      <p:sp>
        <p:nvSpPr>
          <p:cNvPr id="32" name="Speech Bubble: Rectangle 31">
            <a:extLst>
              <a:ext uri="{FF2B5EF4-FFF2-40B4-BE49-F238E27FC236}">
                <a16:creationId xmlns:a16="http://schemas.microsoft.com/office/drawing/2014/main" id="{75562C10-1DBC-4B3B-87BA-B7D16CFFF6A3}"/>
              </a:ext>
            </a:extLst>
          </p:cNvPr>
          <p:cNvSpPr/>
          <p:nvPr/>
        </p:nvSpPr>
        <p:spPr>
          <a:xfrm>
            <a:off x="3844754" y="2559349"/>
            <a:ext cx="2251246" cy="833711"/>
          </a:xfrm>
          <a:prstGeom prst="wedgeRectCallout">
            <a:avLst>
              <a:gd name="adj1" fmla="val 8545"/>
              <a:gd name="adj2" fmla="val 7194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a:solidFill>
                  <a:schemeClr val="tx1"/>
                </a:solidFill>
              </a:rPr>
              <a:t>D.G. </a:t>
            </a:r>
            <a:r>
              <a:rPr lang="en-GB" sz="1200" b="1">
                <a:solidFill>
                  <a:schemeClr val="tx1"/>
                </a:solidFill>
              </a:rPr>
              <a:t>PREVIOUS DOCUMENT </a:t>
            </a:r>
            <a:r>
              <a:rPr lang="en-GB" sz="1200">
                <a:solidFill>
                  <a:schemeClr val="tx1"/>
                </a:solidFill>
              </a:rPr>
              <a:t>contains the MRNs of the Simplified Declarations.</a:t>
            </a:r>
            <a:endParaRPr lang="el-GR" sz="1200">
              <a:solidFill>
                <a:schemeClr val="tx1"/>
              </a:solidFill>
            </a:endParaRPr>
          </a:p>
        </p:txBody>
      </p:sp>
      <p:sp>
        <p:nvSpPr>
          <p:cNvPr id="34" name="TextBox 33">
            <a:extLst>
              <a:ext uri="{FF2B5EF4-FFF2-40B4-BE49-F238E27FC236}">
                <a16:creationId xmlns:a16="http://schemas.microsoft.com/office/drawing/2014/main" id="{22341E74-4DEC-8105-D836-67FDFED722EF}"/>
              </a:ext>
            </a:extLst>
          </p:cNvPr>
          <p:cNvSpPr txBox="1"/>
          <p:nvPr/>
        </p:nvSpPr>
        <p:spPr>
          <a:xfrm>
            <a:off x="1243450" y="5168662"/>
            <a:ext cx="5076214" cy="830997"/>
          </a:xfrm>
          <a:prstGeom prst="rect">
            <a:avLst/>
          </a:prstGeom>
          <a:noFill/>
        </p:spPr>
        <p:txBody>
          <a:bodyPr wrap="square">
            <a:spAutoFit/>
          </a:bodyPr>
          <a:lstStyle/>
          <a:p>
            <a:pPr lvl="1" algn="just">
              <a:spcAft>
                <a:spcPts val="600"/>
              </a:spcAft>
            </a:pPr>
            <a:r>
              <a:rPr lang="en-GB" sz="1600" b="1"/>
              <a:t>LRN verification </a:t>
            </a:r>
            <a:r>
              <a:rPr lang="en-GB" sz="1600"/>
              <a:t>is not performed. LRN of Supplementary Declaration might not be same with the one of Simplified Declaration.</a:t>
            </a:r>
            <a:endParaRPr lang="en-US" sz="1600"/>
          </a:p>
        </p:txBody>
      </p:sp>
      <p:pic>
        <p:nvPicPr>
          <p:cNvPr id="8" name="Content Placeholder 8" descr="Warning">
            <a:extLst>
              <a:ext uri="{FF2B5EF4-FFF2-40B4-BE49-F238E27FC236}">
                <a16:creationId xmlns:a16="http://schemas.microsoft.com/office/drawing/2014/main" id="{D00631C3-C485-08A7-9B09-828E572E31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43450" y="5232450"/>
            <a:ext cx="457200" cy="457200"/>
          </a:xfrm>
          <a:prstGeom prst="rect">
            <a:avLst/>
          </a:prstGeom>
          <a:scene3d>
            <a:camera prst="perspectiveAbove"/>
            <a:lightRig rig="freezing" dir="t"/>
          </a:scene3d>
          <a:sp3d prstMaterial="softEdge"/>
        </p:spPr>
      </p:pic>
      <p:sp>
        <p:nvSpPr>
          <p:cNvPr id="9" name="Slide Number Placeholder 8">
            <a:extLst>
              <a:ext uri="{FF2B5EF4-FFF2-40B4-BE49-F238E27FC236}">
                <a16:creationId xmlns:a16="http://schemas.microsoft.com/office/drawing/2014/main" id="{A6896B1C-8B58-2E13-0578-F3DDAF0A4831}"/>
              </a:ext>
            </a:extLst>
          </p:cNvPr>
          <p:cNvSpPr>
            <a:spLocks noGrp="1"/>
          </p:cNvSpPr>
          <p:nvPr>
            <p:ph type="sldNum" sz="quarter" idx="12"/>
          </p:nvPr>
        </p:nvSpPr>
        <p:spPr/>
        <p:txBody>
          <a:bodyPr/>
          <a:lstStyle/>
          <a:p>
            <a:fld id="{F46C79FD-C571-418B-AB0F-5EE936C85276}" type="slidenum">
              <a:rPr lang="en-GB" smtClean="0"/>
              <a:t>105</a:t>
            </a:fld>
            <a:endParaRPr lang="en-GB"/>
          </a:p>
        </p:txBody>
      </p:sp>
      <p:pic>
        <p:nvPicPr>
          <p:cNvPr id="2" name="Graphic 1" descr="Document">
            <a:extLst>
              <a:ext uri="{FF2B5EF4-FFF2-40B4-BE49-F238E27FC236}">
                <a16:creationId xmlns:a16="http://schemas.microsoft.com/office/drawing/2014/main" id="{EAB7756B-E43D-6B58-39A5-775E1B4EE9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5916" y="3516026"/>
            <a:ext cx="634491" cy="752475"/>
          </a:xfrm>
          <a:prstGeom prst="rect">
            <a:avLst/>
          </a:prstGeom>
        </p:spPr>
      </p:pic>
      <p:pic>
        <p:nvPicPr>
          <p:cNvPr id="3" name="Graphic 2" descr="Document">
            <a:extLst>
              <a:ext uri="{FF2B5EF4-FFF2-40B4-BE49-F238E27FC236}">
                <a16:creationId xmlns:a16="http://schemas.microsoft.com/office/drawing/2014/main" id="{3B0CB5BD-DCA6-31F3-88C5-C1A57D6B51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7808" y="3572042"/>
            <a:ext cx="634491" cy="752475"/>
          </a:xfrm>
          <a:prstGeom prst="rect">
            <a:avLst/>
          </a:prstGeom>
        </p:spPr>
      </p:pic>
      <p:pic>
        <p:nvPicPr>
          <p:cNvPr id="5" name="Picture 4">
            <a:extLst>
              <a:ext uri="{FF2B5EF4-FFF2-40B4-BE49-F238E27FC236}">
                <a16:creationId xmlns:a16="http://schemas.microsoft.com/office/drawing/2014/main" id="{D26A8681-1285-4FA8-CAD6-25545ADF0EC7}"/>
              </a:ext>
            </a:extLst>
          </p:cNvPr>
          <p:cNvPicPr>
            <a:picLocks noChangeAspect="1"/>
          </p:cNvPicPr>
          <p:nvPr/>
        </p:nvPicPr>
        <p:blipFill>
          <a:blip r:embed="rId6"/>
          <a:srcRect r="62258"/>
          <a:stretch/>
        </p:blipFill>
        <p:spPr>
          <a:xfrm>
            <a:off x="6993844" y="2396791"/>
            <a:ext cx="1193889" cy="3855452"/>
          </a:xfrm>
          <a:prstGeom prst="rect">
            <a:avLst/>
          </a:prstGeom>
        </p:spPr>
      </p:pic>
      <p:cxnSp>
        <p:nvCxnSpPr>
          <p:cNvPr id="10" name="Straight Arrow Connector 9">
            <a:extLst>
              <a:ext uri="{FF2B5EF4-FFF2-40B4-BE49-F238E27FC236}">
                <a16:creationId xmlns:a16="http://schemas.microsoft.com/office/drawing/2014/main" id="{90D9DE52-7BDC-99E3-4BAA-6DBAA50E3225}"/>
              </a:ext>
            </a:extLst>
          </p:cNvPr>
          <p:cNvCxnSpPr>
            <a:cxnSpLocks/>
            <a:endCxn id="11" idx="1"/>
          </p:cNvCxnSpPr>
          <p:nvPr/>
        </p:nvCxnSpPr>
        <p:spPr>
          <a:xfrm>
            <a:off x="7550331" y="2607567"/>
            <a:ext cx="1535246" cy="1866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1">
            <a:extLst>
              <a:ext uri="{FF2B5EF4-FFF2-40B4-BE49-F238E27FC236}">
                <a16:creationId xmlns:a16="http://schemas.microsoft.com/office/drawing/2014/main" id="{7951D4B0-018B-06DD-C950-8A1C4E76527E}"/>
              </a:ext>
            </a:extLst>
          </p:cNvPr>
          <p:cNvSpPr txBox="1">
            <a:spLocks/>
          </p:cNvSpPr>
          <p:nvPr/>
        </p:nvSpPr>
        <p:spPr>
          <a:xfrm>
            <a:off x="9085577" y="2531630"/>
            <a:ext cx="2760157" cy="52507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Font typeface="Arial" panose="020B0604020202020204" pitchFamily="34" charset="0"/>
              <a:buNone/>
            </a:pPr>
            <a:r>
              <a:rPr lang="en-US" sz="1400" dirty="0"/>
              <a:t>Each GS corresponds to a specific simplified declaration.</a:t>
            </a:r>
            <a:endParaRPr lang="en-GB" sz="1400" dirty="0"/>
          </a:p>
        </p:txBody>
      </p:sp>
      <p:sp>
        <p:nvSpPr>
          <p:cNvPr id="17" name="Content Placeholder 1">
            <a:extLst>
              <a:ext uri="{FF2B5EF4-FFF2-40B4-BE49-F238E27FC236}">
                <a16:creationId xmlns:a16="http://schemas.microsoft.com/office/drawing/2014/main" id="{E8C42F8E-8DCC-15CF-E5BF-C6FFAD88F26D}"/>
              </a:ext>
            </a:extLst>
          </p:cNvPr>
          <p:cNvSpPr txBox="1">
            <a:spLocks/>
          </p:cNvSpPr>
          <p:nvPr/>
        </p:nvSpPr>
        <p:spPr>
          <a:xfrm>
            <a:off x="9085577" y="3642286"/>
            <a:ext cx="2760157" cy="13825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Font typeface="Arial" panose="020B0604020202020204" pitchFamily="34" charset="0"/>
              <a:buNone/>
            </a:pPr>
            <a:r>
              <a:rPr lang="en-US" sz="1400"/>
              <a:t>The MRN of the simplified declaration is declared under D.G. ‘Previous document’ of the corresponding Goods shipment level of the supplementary declaration. </a:t>
            </a:r>
            <a:endParaRPr lang="en-GB" sz="1400"/>
          </a:p>
        </p:txBody>
      </p:sp>
      <p:cxnSp>
        <p:nvCxnSpPr>
          <p:cNvPr id="18" name="Straight Arrow Connector 17">
            <a:extLst>
              <a:ext uri="{FF2B5EF4-FFF2-40B4-BE49-F238E27FC236}">
                <a16:creationId xmlns:a16="http://schemas.microsoft.com/office/drawing/2014/main" id="{2A92DD66-5503-7843-272C-4E06B025CD1C}"/>
              </a:ext>
            </a:extLst>
          </p:cNvPr>
          <p:cNvCxnSpPr>
            <a:cxnSpLocks/>
          </p:cNvCxnSpPr>
          <p:nvPr/>
        </p:nvCxnSpPr>
        <p:spPr>
          <a:xfrm flipV="1">
            <a:off x="8064137" y="4208802"/>
            <a:ext cx="1021440" cy="52507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306FC80-6B15-F2AF-1BE7-F883C6A74752}"/>
              </a:ext>
            </a:extLst>
          </p:cNvPr>
          <p:cNvGrpSpPr/>
          <p:nvPr/>
        </p:nvGrpSpPr>
        <p:grpSpPr>
          <a:xfrm>
            <a:off x="8318680" y="5090924"/>
            <a:ext cx="3539915" cy="908735"/>
            <a:chOff x="2075094" y="5303226"/>
            <a:chExt cx="2787737" cy="457202"/>
          </a:xfrm>
        </p:grpSpPr>
        <p:sp>
          <p:nvSpPr>
            <p:cNvPr id="12" name="Rectangle 11">
              <a:extLst>
                <a:ext uri="{FF2B5EF4-FFF2-40B4-BE49-F238E27FC236}">
                  <a16:creationId xmlns:a16="http://schemas.microsoft.com/office/drawing/2014/main" id="{C6D03001-470C-D528-445D-0CCF74250556}"/>
                </a:ext>
              </a:extLst>
            </p:cNvPr>
            <p:cNvSpPr/>
            <p:nvPr/>
          </p:nvSpPr>
          <p:spPr>
            <a:xfrm>
              <a:off x="2075094" y="5303226"/>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FrankRuehl" panose="020E0503060101010101" pitchFamily="34" charset="-79"/>
                  <a:cs typeface="FrankRuehl" panose="020E0503060101010101" pitchFamily="34" charset="-79"/>
                </a:rPr>
                <a:t>i</a:t>
              </a:r>
              <a:endParaRPr lang="en-US" sz="2800" b="1" dirty="0">
                <a:latin typeface="FrankRuehl" panose="020E0503060101010101" pitchFamily="34" charset="-79"/>
                <a:cs typeface="FrankRuehl" panose="020E0503060101010101" pitchFamily="34" charset="-79"/>
              </a:endParaRPr>
            </a:p>
          </p:txBody>
        </p:sp>
        <p:sp>
          <p:nvSpPr>
            <p:cNvPr id="13" name="Rectangle 12">
              <a:extLst>
                <a:ext uri="{FF2B5EF4-FFF2-40B4-BE49-F238E27FC236}">
                  <a16:creationId xmlns:a16="http://schemas.microsoft.com/office/drawing/2014/main" id="{541B671F-673D-041E-BDCD-F836526DEAEC}"/>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i="1" dirty="0">
                  <a:solidFill>
                    <a:schemeClr val="tx1"/>
                  </a:solidFill>
                  <a:latin typeface="Arial"/>
                  <a:ea typeface="Times New Roman" panose="02020603050405020304" pitchFamily="18" charset="0"/>
                </a:rPr>
                <a:t>During the period covered by the recapitulative supplementary declaration, goods are released with more than one simplified declaration.</a:t>
              </a:r>
            </a:p>
          </p:txBody>
        </p:sp>
      </p:grpSp>
    </p:spTree>
    <p:extLst>
      <p:ext uri="{BB962C8B-B14F-4D97-AF65-F5344CB8AC3E}">
        <p14:creationId xmlns:p14="http://schemas.microsoft.com/office/powerpoint/2010/main" val="42804773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Supplementary Declaration</a:t>
            </a:r>
            <a:endParaRPr lang="en-GB"/>
          </a:p>
        </p:txBody>
      </p:sp>
      <p:sp>
        <p:nvSpPr>
          <p:cNvPr id="43" name="Content Placeholder 1">
            <a:extLst>
              <a:ext uri="{FF2B5EF4-FFF2-40B4-BE49-F238E27FC236}">
                <a16:creationId xmlns:a16="http://schemas.microsoft.com/office/drawing/2014/main" id="{119FEB2C-BFED-47D9-BD5B-48BDA7DD02E5}"/>
              </a:ext>
            </a:extLst>
          </p:cNvPr>
          <p:cNvSpPr>
            <a:spLocks noGrp="1"/>
          </p:cNvSpPr>
          <p:nvPr>
            <p:ph sz="half" idx="1"/>
          </p:nvPr>
        </p:nvSpPr>
        <p:spPr>
          <a:xfrm>
            <a:off x="4643286" y="3113425"/>
            <a:ext cx="2910998" cy="1147729"/>
          </a:xfrm>
        </p:spPr>
        <p:txBody>
          <a:bodyPr/>
          <a:lstStyle/>
          <a:p>
            <a:pPr marL="0" indent="0" algn="just">
              <a:buNone/>
            </a:pPr>
            <a:r>
              <a:rPr lang="en-US" sz="1300"/>
              <a:t>After successful validation of Supplementary Declaration, the declaration data are reconciled, and PCI is </a:t>
            </a:r>
            <a:r>
              <a:rPr lang="en-GB" sz="1300"/>
              <a:t>notified (IE401).</a:t>
            </a:r>
          </a:p>
        </p:txBody>
      </p:sp>
      <p:sp>
        <p:nvSpPr>
          <p:cNvPr id="77" name="Content Placeholder 1">
            <a:extLst>
              <a:ext uri="{FF2B5EF4-FFF2-40B4-BE49-F238E27FC236}">
                <a16:creationId xmlns:a16="http://schemas.microsoft.com/office/drawing/2014/main" id="{9CD45756-5AC6-4217-BB61-AFC0C438C4DD}"/>
              </a:ext>
            </a:extLst>
          </p:cNvPr>
          <p:cNvSpPr txBox="1">
            <a:spLocks/>
          </p:cNvSpPr>
          <p:nvPr/>
        </p:nvSpPr>
        <p:spPr>
          <a:xfrm>
            <a:off x="1366059" y="3133675"/>
            <a:ext cx="2975122" cy="683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Declarant lodges a Supplementary Declaration at SCI (IE415).</a:t>
            </a:r>
            <a:endParaRPr lang="en-GB" sz="1400"/>
          </a:p>
          <a:p>
            <a:pPr marL="0" indent="0" algn="just">
              <a:buFont typeface="Arial" panose="020B0604020202020204" pitchFamily="34" charset="0"/>
              <a:buNone/>
            </a:pPr>
            <a:endParaRPr lang="en-GB" sz="1300"/>
          </a:p>
        </p:txBody>
      </p:sp>
      <p:sp>
        <p:nvSpPr>
          <p:cNvPr id="96" name="Rectangle 95">
            <a:extLst>
              <a:ext uri="{FF2B5EF4-FFF2-40B4-BE49-F238E27FC236}">
                <a16:creationId xmlns:a16="http://schemas.microsoft.com/office/drawing/2014/main" id="{B39D5E63-632B-4AFB-AFEC-F333C4021421}"/>
              </a:ext>
            </a:extLst>
          </p:cNvPr>
          <p:cNvSpPr/>
          <p:nvPr/>
        </p:nvSpPr>
        <p:spPr>
          <a:xfrm>
            <a:off x="4643286" y="4903921"/>
            <a:ext cx="2910998" cy="692497"/>
          </a:xfrm>
          <a:prstGeom prst="rect">
            <a:avLst/>
          </a:prstGeom>
        </p:spPr>
        <p:txBody>
          <a:bodyPr wrap="square">
            <a:spAutoFit/>
          </a:bodyPr>
          <a:lstStyle/>
          <a:p>
            <a:pPr algn="just"/>
            <a:r>
              <a:rPr lang="en-US" sz="1300"/>
              <a:t>SCI notifies Declarant about the registration and acceptance of Supplementary Declaration (IE429).</a:t>
            </a:r>
            <a:endParaRPr lang="en-GB" sz="1300"/>
          </a:p>
        </p:txBody>
      </p:sp>
      <p:sp>
        <p:nvSpPr>
          <p:cNvPr id="172" name="Oval 171">
            <a:extLst>
              <a:ext uri="{FF2B5EF4-FFF2-40B4-BE49-F238E27FC236}">
                <a16:creationId xmlns:a16="http://schemas.microsoft.com/office/drawing/2014/main" id="{378A1E0D-BF62-4C65-93F8-4EF0CC88BD6F}"/>
              </a:ext>
            </a:extLst>
          </p:cNvPr>
          <p:cNvSpPr>
            <a:spLocks/>
          </p:cNvSpPr>
          <p:nvPr/>
        </p:nvSpPr>
        <p:spPr>
          <a:xfrm>
            <a:off x="1366060" y="224617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10" name="Group 9">
            <a:extLst>
              <a:ext uri="{FF2B5EF4-FFF2-40B4-BE49-F238E27FC236}">
                <a16:creationId xmlns:a16="http://schemas.microsoft.com/office/drawing/2014/main" id="{BB154747-265E-46F9-8DF2-F5DD4C45CD52}"/>
              </a:ext>
            </a:extLst>
          </p:cNvPr>
          <p:cNvGrpSpPr/>
          <p:nvPr/>
        </p:nvGrpSpPr>
        <p:grpSpPr>
          <a:xfrm>
            <a:off x="1725442" y="2325496"/>
            <a:ext cx="2379245" cy="862429"/>
            <a:chOff x="1151449" y="20015"/>
            <a:chExt cx="2379245" cy="862429"/>
          </a:xfrm>
        </p:grpSpPr>
        <p:grpSp>
          <p:nvGrpSpPr>
            <p:cNvPr id="180" name="Group 179">
              <a:extLst>
                <a:ext uri="{FF2B5EF4-FFF2-40B4-BE49-F238E27FC236}">
                  <a16:creationId xmlns:a16="http://schemas.microsoft.com/office/drawing/2014/main" id="{D881D4F5-AC1A-422F-AAAF-9ABED1882750}"/>
                </a:ext>
              </a:extLst>
            </p:cNvPr>
            <p:cNvGrpSpPr/>
            <p:nvPr/>
          </p:nvGrpSpPr>
          <p:grpSpPr>
            <a:xfrm>
              <a:off x="1151449" y="20015"/>
              <a:ext cx="2379245" cy="862429"/>
              <a:chOff x="352896" y="2598967"/>
              <a:chExt cx="2379245" cy="862429"/>
            </a:xfrm>
          </p:grpSpPr>
          <p:pic>
            <p:nvPicPr>
              <p:cNvPr id="181" name="Graphic 180" descr="Envelope">
                <a:extLst>
                  <a:ext uri="{FF2B5EF4-FFF2-40B4-BE49-F238E27FC236}">
                    <a16:creationId xmlns:a16="http://schemas.microsoft.com/office/drawing/2014/main" id="{A7DFAD2B-59DF-410F-B468-E1DCACDBE2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2739360"/>
                <a:ext cx="391940" cy="337858"/>
              </a:xfrm>
              <a:prstGeom prst="rect">
                <a:avLst/>
              </a:prstGeom>
            </p:spPr>
          </p:pic>
          <p:sp>
            <p:nvSpPr>
              <p:cNvPr id="182" name="Arrow: Left 181">
                <a:extLst>
                  <a:ext uri="{FF2B5EF4-FFF2-40B4-BE49-F238E27FC236}">
                    <a16:creationId xmlns:a16="http://schemas.microsoft.com/office/drawing/2014/main" id="{CCA94F87-59D1-422A-87C2-FCBF49C555E8}"/>
                  </a:ext>
                </a:extLst>
              </p:cNvPr>
              <p:cNvSpPr/>
              <p:nvPr/>
            </p:nvSpPr>
            <p:spPr>
              <a:xfrm flipH="1">
                <a:off x="1444086" y="302248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IE415</a:t>
                </a:r>
              </a:p>
            </p:txBody>
          </p:sp>
          <p:pic>
            <p:nvPicPr>
              <p:cNvPr id="183" name="Graphic 182" descr="User">
                <a:extLst>
                  <a:ext uri="{FF2B5EF4-FFF2-40B4-BE49-F238E27FC236}">
                    <a16:creationId xmlns:a16="http://schemas.microsoft.com/office/drawing/2014/main" id="{966BAC05-C763-4FCC-BAB7-75F8D12627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2896" y="2622083"/>
                <a:ext cx="777240" cy="777240"/>
              </a:xfrm>
              <a:prstGeom prst="rect">
                <a:avLst/>
              </a:prstGeom>
            </p:spPr>
          </p:pic>
          <p:pic>
            <p:nvPicPr>
              <p:cNvPr id="185" name="Graphic 184" descr="Schoolhouse">
                <a:extLst>
                  <a:ext uri="{FF2B5EF4-FFF2-40B4-BE49-F238E27FC236}">
                    <a16:creationId xmlns:a16="http://schemas.microsoft.com/office/drawing/2014/main" id="{96DA3CDF-379E-40A3-8A9A-964EF7F7A1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2598967"/>
                <a:ext cx="777240" cy="777240"/>
              </a:xfrm>
              <a:prstGeom prst="rect">
                <a:avLst/>
              </a:prstGeom>
            </p:spPr>
          </p:pic>
          <p:sp>
            <p:nvSpPr>
              <p:cNvPr id="186" name="TextBox 185">
                <a:extLst>
                  <a:ext uri="{FF2B5EF4-FFF2-40B4-BE49-F238E27FC236}">
                    <a16:creationId xmlns:a16="http://schemas.microsoft.com/office/drawing/2014/main" id="{1789AC83-4292-493B-9736-C9F6EDDF7BB5}"/>
                  </a:ext>
                </a:extLst>
              </p:cNvPr>
              <p:cNvSpPr txBox="1"/>
              <p:nvPr/>
            </p:nvSpPr>
            <p:spPr>
              <a:xfrm>
                <a:off x="1948925" y="3215175"/>
                <a:ext cx="783216" cy="246221"/>
              </a:xfrm>
              <a:prstGeom prst="rect">
                <a:avLst/>
              </a:prstGeom>
              <a:noFill/>
            </p:spPr>
            <p:txBody>
              <a:bodyPr wrap="square" rtlCol="0">
                <a:spAutoFit/>
              </a:bodyPr>
              <a:lstStyle/>
              <a:p>
                <a:pPr algn="ctr"/>
                <a:r>
                  <a:rPr lang="en-US" sz="1000" b="1">
                    <a:solidFill>
                      <a:schemeClr val="tx2"/>
                    </a:solidFill>
                  </a:rPr>
                  <a:t>SCI</a:t>
                </a:r>
              </a:p>
            </p:txBody>
          </p:sp>
        </p:grpSp>
        <p:pic>
          <p:nvPicPr>
            <p:cNvPr id="187" name="Graphic 186" descr="Document">
              <a:extLst>
                <a:ext uri="{FF2B5EF4-FFF2-40B4-BE49-F238E27FC236}">
                  <a16:creationId xmlns:a16="http://schemas.microsoft.com/office/drawing/2014/main" id="{0AC39EF2-4A06-4821-ACBF-94712E2255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2790" y="177021"/>
              <a:ext cx="576994" cy="576994"/>
            </a:xfrm>
            <a:prstGeom prst="rect">
              <a:avLst/>
            </a:prstGeom>
          </p:spPr>
        </p:pic>
      </p:grpSp>
      <p:sp>
        <p:nvSpPr>
          <p:cNvPr id="204" name="Oval 203">
            <a:extLst>
              <a:ext uri="{FF2B5EF4-FFF2-40B4-BE49-F238E27FC236}">
                <a16:creationId xmlns:a16="http://schemas.microsoft.com/office/drawing/2014/main" id="{8386B20F-D955-4B93-93BC-69D33AD7F4FD}"/>
              </a:ext>
            </a:extLst>
          </p:cNvPr>
          <p:cNvSpPr>
            <a:spLocks/>
          </p:cNvSpPr>
          <p:nvPr/>
        </p:nvSpPr>
        <p:spPr>
          <a:xfrm>
            <a:off x="4540938" y="224617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213" name="Group 212">
            <a:extLst>
              <a:ext uri="{FF2B5EF4-FFF2-40B4-BE49-F238E27FC236}">
                <a16:creationId xmlns:a16="http://schemas.microsoft.com/office/drawing/2014/main" id="{8A744435-661B-45C5-9E25-93C61B4A4AC1}"/>
              </a:ext>
            </a:extLst>
          </p:cNvPr>
          <p:cNvGrpSpPr/>
          <p:nvPr/>
        </p:nvGrpSpPr>
        <p:grpSpPr>
          <a:xfrm>
            <a:off x="5114042" y="4068325"/>
            <a:ext cx="2073135" cy="862429"/>
            <a:chOff x="653543" y="1698098"/>
            <a:chExt cx="2073135" cy="862429"/>
          </a:xfrm>
        </p:grpSpPr>
        <p:pic>
          <p:nvPicPr>
            <p:cNvPr id="214" name="Graphic 213" descr="Envelope">
              <a:extLst>
                <a:ext uri="{FF2B5EF4-FFF2-40B4-BE49-F238E27FC236}">
                  <a16:creationId xmlns:a16="http://schemas.microsoft.com/office/drawing/2014/main" id="{FE6DDCF8-0458-4BAE-B5AA-7F3DCE52B4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215" name="Arrow: Left 214">
              <a:extLst>
                <a:ext uri="{FF2B5EF4-FFF2-40B4-BE49-F238E27FC236}">
                  <a16:creationId xmlns:a16="http://schemas.microsoft.com/office/drawing/2014/main" id="{92861BF5-33FF-4FE2-9960-7AE22B4E0E07}"/>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IE429</a:t>
              </a:r>
            </a:p>
          </p:txBody>
        </p:sp>
        <p:pic>
          <p:nvPicPr>
            <p:cNvPr id="216" name="Graphic 215" descr="Schoolhouse">
              <a:extLst>
                <a:ext uri="{FF2B5EF4-FFF2-40B4-BE49-F238E27FC236}">
                  <a16:creationId xmlns:a16="http://schemas.microsoft.com/office/drawing/2014/main" id="{9AB1C0F3-7E6A-425E-AE86-D20D308C48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217" name="TextBox 216">
              <a:extLst>
                <a:ext uri="{FF2B5EF4-FFF2-40B4-BE49-F238E27FC236}">
                  <a16:creationId xmlns:a16="http://schemas.microsoft.com/office/drawing/2014/main" id="{7F5A00C8-1A6D-4FA0-84A8-56777486BDE9}"/>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18" name="Graphic 217" descr="User with solid fill">
              <a:extLst>
                <a:ext uri="{FF2B5EF4-FFF2-40B4-BE49-F238E27FC236}">
                  <a16:creationId xmlns:a16="http://schemas.microsoft.com/office/drawing/2014/main" id="{E0811476-B81D-4EC6-894A-E453238149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49438" y="1698098"/>
              <a:ext cx="777240" cy="777240"/>
            </a:xfrm>
            <a:prstGeom prst="rect">
              <a:avLst/>
            </a:prstGeom>
          </p:spPr>
        </p:pic>
      </p:grpSp>
      <p:sp>
        <p:nvSpPr>
          <p:cNvPr id="229" name="Oval 228">
            <a:extLst>
              <a:ext uri="{FF2B5EF4-FFF2-40B4-BE49-F238E27FC236}">
                <a16:creationId xmlns:a16="http://schemas.microsoft.com/office/drawing/2014/main" id="{53F690A2-1D4E-4655-A8A1-7A062D96348F}"/>
              </a:ext>
            </a:extLst>
          </p:cNvPr>
          <p:cNvSpPr>
            <a:spLocks/>
          </p:cNvSpPr>
          <p:nvPr/>
        </p:nvSpPr>
        <p:spPr>
          <a:xfrm>
            <a:off x="4538808" y="406111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grpSp>
        <p:nvGrpSpPr>
          <p:cNvPr id="3" name="Group 2">
            <a:extLst>
              <a:ext uri="{FF2B5EF4-FFF2-40B4-BE49-F238E27FC236}">
                <a16:creationId xmlns:a16="http://schemas.microsoft.com/office/drawing/2014/main" id="{2CD249A9-5AF5-41E1-0DC1-5415F88523F5}"/>
              </a:ext>
            </a:extLst>
          </p:cNvPr>
          <p:cNvGrpSpPr/>
          <p:nvPr/>
        </p:nvGrpSpPr>
        <p:grpSpPr>
          <a:xfrm>
            <a:off x="5032207" y="2278438"/>
            <a:ext cx="2073135" cy="862429"/>
            <a:chOff x="653543" y="3522952"/>
            <a:chExt cx="2073135" cy="862429"/>
          </a:xfrm>
        </p:grpSpPr>
        <p:pic>
          <p:nvPicPr>
            <p:cNvPr id="4" name="Graphic 3" descr="Envelope">
              <a:extLst>
                <a:ext uri="{FF2B5EF4-FFF2-40B4-BE49-F238E27FC236}">
                  <a16:creationId xmlns:a16="http://schemas.microsoft.com/office/drawing/2014/main" id="{4703AA4A-CCCC-00F9-3F88-F06AEC0242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6" name="Arrow: Left 5">
              <a:extLst>
                <a:ext uri="{FF2B5EF4-FFF2-40B4-BE49-F238E27FC236}">
                  <a16:creationId xmlns:a16="http://schemas.microsoft.com/office/drawing/2014/main" id="{68D42866-B5AA-66E0-7A9F-FBD888ECB816}"/>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IE401</a:t>
              </a:r>
            </a:p>
          </p:txBody>
        </p:sp>
        <p:pic>
          <p:nvPicPr>
            <p:cNvPr id="7" name="Graphic 6" descr="Schoolhouse">
              <a:extLst>
                <a:ext uri="{FF2B5EF4-FFF2-40B4-BE49-F238E27FC236}">
                  <a16:creationId xmlns:a16="http://schemas.microsoft.com/office/drawing/2014/main" id="{B17EFD93-322B-77F2-8CE8-99AE5D78EC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8" name="TextBox 7">
              <a:extLst>
                <a:ext uri="{FF2B5EF4-FFF2-40B4-BE49-F238E27FC236}">
                  <a16:creationId xmlns:a16="http://schemas.microsoft.com/office/drawing/2014/main" id="{2441A8D5-63B4-E17B-9F1C-65BBFEC8AFA7}"/>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9" name="Graphic 8" descr="Schoolhouse">
              <a:extLst>
                <a:ext uri="{FF2B5EF4-FFF2-40B4-BE49-F238E27FC236}">
                  <a16:creationId xmlns:a16="http://schemas.microsoft.com/office/drawing/2014/main" id="{7BD07635-647E-A783-4C21-D146D77FA7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11" name="TextBox 10">
              <a:extLst>
                <a:ext uri="{FF2B5EF4-FFF2-40B4-BE49-F238E27FC236}">
                  <a16:creationId xmlns:a16="http://schemas.microsoft.com/office/drawing/2014/main" id="{A5BBE6B7-34A9-384E-B59C-C8702CB96CD1}"/>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42" name="Rectangle 241">
            <a:extLst>
              <a:ext uri="{FF2B5EF4-FFF2-40B4-BE49-F238E27FC236}">
                <a16:creationId xmlns:a16="http://schemas.microsoft.com/office/drawing/2014/main" id="{A02DB2BC-2473-DDA0-6316-D8282D5535F3}"/>
              </a:ext>
            </a:extLst>
          </p:cNvPr>
          <p:cNvSpPr/>
          <p:nvPr/>
        </p:nvSpPr>
        <p:spPr>
          <a:xfrm>
            <a:off x="1366060" y="4889316"/>
            <a:ext cx="2910998" cy="492443"/>
          </a:xfrm>
          <a:prstGeom prst="rect">
            <a:avLst/>
          </a:prstGeom>
        </p:spPr>
        <p:txBody>
          <a:bodyPr wrap="square">
            <a:spAutoFit/>
          </a:bodyPr>
          <a:lstStyle/>
          <a:p>
            <a:pPr algn="just">
              <a:spcAft>
                <a:spcPts val="1800"/>
              </a:spcAft>
              <a:buClr>
                <a:schemeClr val="tx2"/>
              </a:buClr>
            </a:pPr>
            <a:r>
              <a:rPr lang="en-GB" sz="1300"/>
              <a:t>SCI registers the Supplementary Declaration.</a:t>
            </a:r>
          </a:p>
        </p:txBody>
      </p:sp>
      <p:grpSp>
        <p:nvGrpSpPr>
          <p:cNvPr id="245" name="Group 244">
            <a:extLst>
              <a:ext uri="{FF2B5EF4-FFF2-40B4-BE49-F238E27FC236}">
                <a16:creationId xmlns:a16="http://schemas.microsoft.com/office/drawing/2014/main" id="{67C565E1-F055-713C-EDCD-92AAFDA2ACEE}"/>
              </a:ext>
            </a:extLst>
          </p:cNvPr>
          <p:cNvGrpSpPr/>
          <p:nvPr/>
        </p:nvGrpSpPr>
        <p:grpSpPr>
          <a:xfrm>
            <a:off x="2416423" y="4034879"/>
            <a:ext cx="783216" cy="839313"/>
            <a:chOff x="653543" y="3546068"/>
            <a:chExt cx="783216" cy="839313"/>
          </a:xfrm>
        </p:grpSpPr>
        <p:pic>
          <p:nvPicPr>
            <p:cNvPr id="32" name="Graphic 31" descr="Schoolhouse">
              <a:extLst>
                <a:ext uri="{FF2B5EF4-FFF2-40B4-BE49-F238E27FC236}">
                  <a16:creationId xmlns:a16="http://schemas.microsoft.com/office/drawing/2014/main" id="{466093B1-1AC5-055E-05FB-6E3DEA84533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33" name="TextBox 32">
              <a:extLst>
                <a:ext uri="{FF2B5EF4-FFF2-40B4-BE49-F238E27FC236}">
                  <a16:creationId xmlns:a16="http://schemas.microsoft.com/office/drawing/2014/main" id="{9E9B9DCC-0123-FE5E-4137-C970C6333C66}"/>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sp>
        <p:nvSpPr>
          <p:cNvPr id="34" name="Oval 33">
            <a:extLst>
              <a:ext uri="{FF2B5EF4-FFF2-40B4-BE49-F238E27FC236}">
                <a16:creationId xmlns:a16="http://schemas.microsoft.com/office/drawing/2014/main" id="{CD23A3D6-55BE-5E73-147B-E005912EE020}"/>
              </a:ext>
            </a:extLst>
          </p:cNvPr>
          <p:cNvSpPr>
            <a:spLocks/>
          </p:cNvSpPr>
          <p:nvPr/>
        </p:nvSpPr>
        <p:spPr>
          <a:xfrm>
            <a:off x="1361765" y="405949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sp>
        <p:nvSpPr>
          <p:cNvPr id="5" name="Content Placeholder 1">
            <a:extLst>
              <a:ext uri="{FF2B5EF4-FFF2-40B4-BE49-F238E27FC236}">
                <a16:creationId xmlns:a16="http://schemas.microsoft.com/office/drawing/2014/main" id="{AB63840A-8F87-AD58-1117-88C5478F0643}"/>
              </a:ext>
            </a:extLst>
          </p:cNvPr>
          <p:cNvSpPr txBox="1">
            <a:spLocks/>
          </p:cNvSpPr>
          <p:nvPr/>
        </p:nvSpPr>
        <p:spPr>
          <a:xfrm>
            <a:off x="7722464" y="3131991"/>
            <a:ext cx="2910999" cy="11477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PCI </a:t>
            </a:r>
            <a:r>
              <a:rPr lang="en-US" sz="1300"/>
              <a:t>validates </a:t>
            </a:r>
            <a:r>
              <a:rPr lang="en-GB" sz="1300"/>
              <a:t>the Supplementary Declaration and informs SCI (IE402). </a:t>
            </a:r>
            <a:r>
              <a:rPr lang="en-US" sz="1300"/>
              <a:t>In this scenario, the validation results are positive.</a:t>
            </a:r>
            <a:endParaRPr lang="en-GB" sz="1300"/>
          </a:p>
        </p:txBody>
      </p:sp>
      <p:sp>
        <p:nvSpPr>
          <p:cNvPr id="12" name="Oval 11">
            <a:extLst>
              <a:ext uri="{FF2B5EF4-FFF2-40B4-BE49-F238E27FC236}">
                <a16:creationId xmlns:a16="http://schemas.microsoft.com/office/drawing/2014/main" id="{61C4E89C-18D6-5BA3-1EB3-62EA8F79FBF1}"/>
              </a:ext>
            </a:extLst>
          </p:cNvPr>
          <p:cNvSpPr>
            <a:spLocks/>
          </p:cNvSpPr>
          <p:nvPr/>
        </p:nvSpPr>
        <p:spPr>
          <a:xfrm>
            <a:off x="7722923" y="220818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13" name="Group 12">
            <a:extLst>
              <a:ext uri="{FF2B5EF4-FFF2-40B4-BE49-F238E27FC236}">
                <a16:creationId xmlns:a16="http://schemas.microsoft.com/office/drawing/2014/main" id="{01C25371-083B-04B6-F5C9-BA119C7A6EC7}"/>
              </a:ext>
            </a:extLst>
          </p:cNvPr>
          <p:cNvGrpSpPr/>
          <p:nvPr/>
        </p:nvGrpSpPr>
        <p:grpSpPr>
          <a:xfrm>
            <a:off x="8277942" y="2240463"/>
            <a:ext cx="2073135" cy="862429"/>
            <a:chOff x="653543" y="3522952"/>
            <a:chExt cx="2073135" cy="862429"/>
          </a:xfrm>
        </p:grpSpPr>
        <p:pic>
          <p:nvPicPr>
            <p:cNvPr id="14" name="Graphic 13" descr="Envelope">
              <a:extLst>
                <a:ext uri="{FF2B5EF4-FFF2-40B4-BE49-F238E27FC236}">
                  <a16:creationId xmlns:a16="http://schemas.microsoft.com/office/drawing/2014/main" id="{C73FB663-EA72-BB1A-EE53-36DB1C2E02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15" name="Arrow: Left 14">
              <a:extLst>
                <a:ext uri="{FF2B5EF4-FFF2-40B4-BE49-F238E27FC236}">
                  <a16:creationId xmlns:a16="http://schemas.microsoft.com/office/drawing/2014/main" id="{6B81C2B0-88F2-8CCF-8AD0-A1EE3027AC7B}"/>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IE402</a:t>
              </a:r>
            </a:p>
          </p:txBody>
        </p:sp>
        <p:pic>
          <p:nvPicPr>
            <p:cNvPr id="16" name="Graphic 15" descr="Schoolhouse">
              <a:extLst>
                <a:ext uri="{FF2B5EF4-FFF2-40B4-BE49-F238E27FC236}">
                  <a16:creationId xmlns:a16="http://schemas.microsoft.com/office/drawing/2014/main" id="{1FCE307B-906C-CE6C-9277-E948235F2F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17" name="TextBox 16">
              <a:extLst>
                <a:ext uri="{FF2B5EF4-FFF2-40B4-BE49-F238E27FC236}">
                  <a16:creationId xmlns:a16="http://schemas.microsoft.com/office/drawing/2014/main" id="{A4686C79-F843-0CAD-7B33-867295BC51D4}"/>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18" name="Graphic 17" descr="Schoolhouse">
              <a:extLst>
                <a:ext uri="{FF2B5EF4-FFF2-40B4-BE49-F238E27FC236}">
                  <a16:creationId xmlns:a16="http://schemas.microsoft.com/office/drawing/2014/main" id="{F274F4A1-5A5A-B294-4923-9E671D8EF6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19" name="TextBox 18">
              <a:extLst>
                <a:ext uri="{FF2B5EF4-FFF2-40B4-BE49-F238E27FC236}">
                  <a16:creationId xmlns:a16="http://schemas.microsoft.com/office/drawing/2014/main" id="{FA689EFE-D285-3B2E-73AF-A991D4F7C3A9}"/>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24" name="TextBox 23">
            <a:extLst>
              <a:ext uri="{FF2B5EF4-FFF2-40B4-BE49-F238E27FC236}">
                <a16:creationId xmlns:a16="http://schemas.microsoft.com/office/drawing/2014/main" id="{BCB20B76-7E9D-904C-9571-D2E837BA7CD2}"/>
              </a:ext>
            </a:extLst>
          </p:cNvPr>
          <p:cNvSpPr txBox="1"/>
          <p:nvPr/>
        </p:nvSpPr>
        <p:spPr>
          <a:xfrm>
            <a:off x="1701373" y="2958072"/>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25" name="TextBox 24">
            <a:extLst>
              <a:ext uri="{FF2B5EF4-FFF2-40B4-BE49-F238E27FC236}">
                <a16:creationId xmlns:a16="http://schemas.microsoft.com/office/drawing/2014/main" id="{EAFA75F4-B505-4BA6-E0A8-8EE4D5A03AB8}"/>
              </a:ext>
            </a:extLst>
          </p:cNvPr>
          <p:cNvSpPr txBox="1"/>
          <p:nvPr/>
        </p:nvSpPr>
        <p:spPr>
          <a:xfrm>
            <a:off x="6405347" y="4692598"/>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grpSp>
        <p:nvGrpSpPr>
          <p:cNvPr id="26" name="Group 25">
            <a:extLst>
              <a:ext uri="{FF2B5EF4-FFF2-40B4-BE49-F238E27FC236}">
                <a16:creationId xmlns:a16="http://schemas.microsoft.com/office/drawing/2014/main" id="{905089D0-CA10-08D6-30B4-2224800EB362}"/>
              </a:ext>
            </a:extLst>
          </p:cNvPr>
          <p:cNvGrpSpPr/>
          <p:nvPr/>
        </p:nvGrpSpPr>
        <p:grpSpPr>
          <a:xfrm>
            <a:off x="1797684" y="5729941"/>
            <a:ext cx="8025554" cy="796144"/>
            <a:chOff x="2075093" y="5289337"/>
            <a:chExt cx="4603753" cy="471096"/>
          </a:xfrm>
        </p:grpSpPr>
        <p:sp>
          <p:nvSpPr>
            <p:cNvPr id="27" name="Rectangle 26">
              <a:extLst>
                <a:ext uri="{FF2B5EF4-FFF2-40B4-BE49-F238E27FC236}">
                  <a16:creationId xmlns:a16="http://schemas.microsoft.com/office/drawing/2014/main" id="{D4B62D49-D0A5-688C-35B2-DEE6EEFBC745}"/>
                </a:ext>
              </a:extLst>
            </p:cNvPr>
            <p:cNvSpPr/>
            <p:nvPr/>
          </p:nvSpPr>
          <p:spPr>
            <a:xfrm>
              <a:off x="2075093" y="5289337"/>
              <a:ext cx="457200"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8" name="Rectangle 27">
              <a:extLst>
                <a:ext uri="{FF2B5EF4-FFF2-40B4-BE49-F238E27FC236}">
                  <a16:creationId xmlns:a16="http://schemas.microsoft.com/office/drawing/2014/main" id="{166567CA-208E-C4C4-D603-6B0B7832E419}"/>
                </a:ext>
              </a:extLst>
            </p:cNvPr>
            <p:cNvSpPr/>
            <p:nvPr/>
          </p:nvSpPr>
          <p:spPr>
            <a:xfrm>
              <a:off x="2532293" y="5289337"/>
              <a:ext cx="4146553"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Nothing prevents Declarant from sending a Supplementary Declaration after the timer expiration. </a:t>
              </a:r>
            </a:p>
            <a:p>
              <a:r>
                <a:rPr lang="en-US" sz="1200" i="1">
                  <a:solidFill>
                    <a:schemeClr val="tx1"/>
                  </a:solidFill>
                </a:rPr>
                <a:t>The purpose of Supplementary Declaration is to provide the missing data of Simplified Declaration but shall not modify any of the data already provided in SD. </a:t>
              </a:r>
            </a:p>
          </p:txBody>
        </p:sp>
      </p:grpSp>
      <p:sp>
        <p:nvSpPr>
          <p:cNvPr id="21" name="Rectangle: Rounded Corners 4">
            <a:extLst>
              <a:ext uri="{FF2B5EF4-FFF2-40B4-BE49-F238E27FC236}">
                <a16:creationId xmlns:a16="http://schemas.microsoft.com/office/drawing/2014/main" id="{964944CA-7079-3000-44B2-D5EC9A8C374C}"/>
              </a:ext>
            </a:extLst>
          </p:cNvPr>
          <p:cNvSpPr txBox="1"/>
          <p:nvPr/>
        </p:nvSpPr>
        <p:spPr>
          <a:xfrm>
            <a:off x="881220" y="1456860"/>
            <a:ext cx="10224745" cy="684683"/>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spcAft>
                <a:spcPts val="0"/>
              </a:spcAft>
              <a:buClr>
                <a:schemeClr val="tx1"/>
              </a:buClr>
              <a:buFont typeface="Arial" panose="020B0604020202020204" pitchFamily="34" charset="0"/>
              <a:buNone/>
            </a:pPr>
            <a:r>
              <a:rPr lang="en-US" sz="1800"/>
              <a:t>Declarant has already submitted (a) Simplified Declaration(s) that is/are accepted, and goods have been released.</a:t>
            </a:r>
          </a:p>
        </p:txBody>
      </p:sp>
      <p:sp>
        <p:nvSpPr>
          <p:cNvPr id="20" name="Slide Number Placeholder 19">
            <a:extLst>
              <a:ext uri="{FF2B5EF4-FFF2-40B4-BE49-F238E27FC236}">
                <a16:creationId xmlns:a16="http://schemas.microsoft.com/office/drawing/2014/main" id="{8673DC3B-7493-2D4B-B0C2-7171542C52C9}"/>
              </a:ext>
            </a:extLst>
          </p:cNvPr>
          <p:cNvSpPr>
            <a:spLocks noGrp="1"/>
          </p:cNvSpPr>
          <p:nvPr>
            <p:ph type="sldNum" sz="quarter" idx="12"/>
          </p:nvPr>
        </p:nvSpPr>
        <p:spPr/>
        <p:txBody>
          <a:bodyPr/>
          <a:lstStyle/>
          <a:p>
            <a:fld id="{F46C79FD-C571-418B-AB0F-5EE936C85276}" type="slidenum">
              <a:rPr lang="en-GB" smtClean="0"/>
              <a:t>106</a:t>
            </a:fld>
            <a:endParaRPr lang="en-GB"/>
          </a:p>
        </p:txBody>
      </p:sp>
    </p:spTree>
    <p:extLst>
      <p:ext uri="{BB962C8B-B14F-4D97-AF65-F5344CB8AC3E}">
        <p14:creationId xmlns:p14="http://schemas.microsoft.com/office/powerpoint/2010/main" val="29204559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Document">
            <a:extLst>
              <a:ext uri="{FF2B5EF4-FFF2-40B4-BE49-F238E27FC236}">
                <a16:creationId xmlns:a16="http://schemas.microsoft.com/office/drawing/2014/main" id="{85287FB2-6FB3-8130-0107-1EFA46E0D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0166" y="3163131"/>
            <a:ext cx="1199904" cy="1216200"/>
          </a:xfrm>
          <a:prstGeom prst="rect">
            <a:avLst/>
          </a:prstGeom>
        </p:spPr>
      </p:pic>
      <p:sp>
        <p:nvSpPr>
          <p:cNvPr id="4" name="Title 3"/>
          <p:cNvSpPr>
            <a:spLocks noGrp="1"/>
          </p:cNvSpPr>
          <p:nvPr>
            <p:ph type="title"/>
          </p:nvPr>
        </p:nvSpPr>
        <p:spPr>
          <a:xfrm>
            <a:off x="838200" y="453690"/>
            <a:ext cx="10515600" cy="782357"/>
          </a:xfrm>
        </p:spPr>
        <p:txBody>
          <a:bodyPr/>
          <a:lstStyle/>
          <a:p>
            <a:r>
              <a:rPr lang="en-GB" dirty="0"/>
              <a:t>Reconciliation of Simplified &amp; Supplementary Declaration (1/2)</a:t>
            </a:r>
          </a:p>
        </p:txBody>
      </p:sp>
      <p:grpSp>
        <p:nvGrpSpPr>
          <p:cNvPr id="11" name="Group 10">
            <a:extLst>
              <a:ext uri="{FF2B5EF4-FFF2-40B4-BE49-F238E27FC236}">
                <a16:creationId xmlns:a16="http://schemas.microsoft.com/office/drawing/2014/main" id="{93B1F885-98B8-4A3D-AB52-DC7B82F51579}"/>
              </a:ext>
            </a:extLst>
          </p:cNvPr>
          <p:cNvGrpSpPr/>
          <p:nvPr/>
        </p:nvGrpSpPr>
        <p:grpSpPr>
          <a:xfrm>
            <a:off x="1637211" y="3189063"/>
            <a:ext cx="2132625" cy="1924087"/>
            <a:chOff x="1602507" y="3006354"/>
            <a:chExt cx="1413164" cy="1446625"/>
          </a:xfrm>
        </p:grpSpPr>
        <p:pic>
          <p:nvPicPr>
            <p:cNvPr id="9" name="Graphic 8" descr="Document">
              <a:extLst>
                <a:ext uri="{FF2B5EF4-FFF2-40B4-BE49-F238E27FC236}">
                  <a16:creationId xmlns:a16="http://schemas.microsoft.com/office/drawing/2014/main" id="{759D5F10-F002-4D8C-8475-E56C1411D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1888" y="3006354"/>
              <a:ext cx="795105" cy="914400"/>
            </a:xfrm>
            <a:prstGeom prst="rect">
              <a:avLst/>
            </a:prstGeom>
          </p:spPr>
        </p:pic>
        <p:sp>
          <p:nvSpPr>
            <p:cNvPr id="10" name="TextBox 9">
              <a:extLst>
                <a:ext uri="{FF2B5EF4-FFF2-40B4-BE49-F238E27FC236}">
                  <a16:creationId xmlns:a16="http://schemas.microsoft.com/office/drawing/2014/main" id="{1D051A8B-16C0-4A6C-ABE0-15BDEDDB694B}"/>
                </a:ext>
              </a:extLst>
            </p:cNvPr>
            <p:cNvSpPr txBox="1"/>
            <p:nvPr/>
          </p:nvSpPr>
          <p:spPr>
            <a:xfrm>
              <a:off x="1602507" y="3920755"/>
              <a:ext cx="1413164" cy="532224"/>
            </a:xfrm>
            <a:prstGeom prst="rect">
              <a:avLst/>
            </a:prstGeom>
            <a:noFill/>
            <a:ln>
              <a:solidFill>
                <a:schemeClr val="lt1">
                  <a:hueOff val="0"/>
                  <a:satOff val="0"/>
                  <a:lumOff val="0"/>
                </a:schemeClr>
              </a:solidFill>
            </a:ln>
          </p:spPr>
          <p:txBody>
            <a:bodyPr wrap="square" rtlCol="0">
              <a:spAutoFit/>
            </a:bodyPr>
            <a:lstStyle/>
            <a:p>
              <a:pPr algn="ctr"/>
              <a:r>
                <a:rPr lang="en-US" sz="2000" b="1">
                  <a:solidFill>
                    <a:schemeClr val="tx2"/>
                  </a:solidFill>
                </a:rPr>
                <a:t>Simplified Declaration(s)</a:t>
              </a:r>
            </a:p>
          </p:txBody>
        </p:sp>
      </p:grpSp>
      <p:sp>
        <p:nvSpPr>
          <p:cNvPr id="12" name="Cross 11">
            <a:extLst>
              <a:ext uri="{FF2B5EF4-FFF2-40B4-BE49-F238E27FC236}">
                <a16:creationId xmlns:a16="http://schemas.microsoft.com/office/drawing/2014/main" id="{958D50A4-B4FD-4E9C-9F79-A0139137A386}"/>
              </a:ext>
            </a:extLst>
          </p:cNvPr>
          <p:cNvSpPr/>
          <p:nvPr/>
        </p:nvSpPr>
        <p:spPr>
          <a:xfrm>
            <a:off x="3852374" y="3588686"/>
            <a:ext cx="669058" cy="681265"/>
          </a:xfrm>
          <a:prstGeom prst="plus">
            <a:avLst>
              <a:gd name="adj" fmla="val 4413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s 12">
            <a:extLst>
              <a:ext uri="{FF2B5EF4-FFF2-40B4-BE49-F238E27FC236}">
                <a16:creationId xmlns:a16="http://schemas.microsoft.com/office/drawing/2014/main" id="{D0EE30BE-8F0E-4DFC-A47E-2E8F1FD753BD}"/>
              </a:ext>
            </a:extLst>
          </p:cNvPr>
          <p:cNvSpPr/>
          <p:nvPr/>
        </p:nvSpPr>
        <p:spPr>
          <a:xfrm>
            <a:off x="6810419" y="3499468"/>
            <a:ext cx="1101160" cy="859655"/>
          </a:xfrm>
          <a:prstGeom prst="mathEqual">
            <a:avLst>
              <a:gd name="adj1" fmla="val 9338"/>
              <a:gd name="adj2" fmla="val 2796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208BFA2-3CA5-4B11-AD5D-7CF7755C9ADD}"/>
              </a:ext>
            </a:extLst>
          </p:cNvPr>
          <p:cNvSpPr txBox="1"/>
          <p:nvPr/>
        </p:nvSpPr>
        <p:spPr>
          <a:xfrm>
            <a:off x="4342613" y="4448294"/>
            <a:ext cx="2808659" cy="707885"/>
          </a:xfrm>
          <a:prstGeom prst="rect">
            <a:avLst/>
          </a:prstGeom>
          <a:noFill/>
        </p:spPr>
        <p:txBody>
          <a:bodyPr wrap="square" rtlCol="0">
            <a:spAutoFit/>
          </a:bodyPr>
          <a:lstStyle/>
          <a:p>
            <a:pPr algn="ctr"/>
            <a:r>
              <a:rPr lang="en-US" sz="2000" b="1">
                <a:solidFill>
                  <a:schemeClr val="tx2"/>
                </a:solidFill>
              </a:rPr>
              <a:t>Supplementary Declaration</a:t>
            </a:r>
          </a:p>
        </p:txBody>
      </p:sp>
      <p:grpSp>
        <p:nvGrpSpPr>
          <p:cNvPr id="2" name="Group 1">
            <a:extLst>
              <a:ext uri="{FF2B5EF4-FFF2-40B4-BE49-F238E27FC236}">
                <a16:creationId xmlns:a16="http://schemas.microsoft.com/office/drawing/2014/main" id="{42E9C871-702E-6955-DB70-F028E1747CA8}"/>
              </a:ext>
            </a:extLst>
          </p:cNvPr>
          <p:cNvGrpSpPr/>
          <p:nvPr/>
        </p:nvGrpSpPr>
        <p:grpSpPr>
          <a:xfrm>
            <a:off x="7911577" y="3233996"/>
            <a:ext cx="2617083" cy="1922952"/>
            <a:chOff x="1524282" y="3065679"/>
            <a:chExt cx="1734185" cy="1445771"/>
          </a:xfrm>
        </p:grpSpPr>
        <p:pic>
          <p:nvPicPr>
            <p:cNvPr id="5" name="Graphic 4" descr="Document">
              <a:extLst>
                <a:ext uri="{FF2B5EF4-FFF2-40B4-BE49-F238E27FC236}">
                  <a16:creationId xmlns:a16="http://schemas.microsoft.com/office/drawing/2014/main" id="{B3A43D71-A26A-2E86-C12B-1DA8D5E95E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8" y="3065679"/>
              <a:ext cx="795105" cy="866031"/>
            </a:xfrm>
            <a:prstGeom prst="rect">
              <a:avLst/>
            </a:prstGeom>
          </p:spPr>
        </p:pic>
        <p:sp>
          <p:nvSpPr>
            <p:cNvPr id="7" name="TextBox 6">
              <a:extLst>
                <a:ext uri="{FF2B5EF4-FFF2-40B4-BE49-F238E27FC236}">
                  <a16:creationId xmlns:a16="http://schemas.microsoft.com/office/drawing/2014/main" id="{390969B5-0753-FF73-64B1-790F4F890AB8}"/>
                </a:ext>
              </a:extLst>
            </p:cNvPr>
            <p:cNvSpPr txBox="1"/>
            <p:nvPr/>
          </p:nvSpPr>
          <p:spPr>
            <a:xfrm>
              <a:off x="1524282" y="3979226"/>
              <a:ext cx="1734185" cy="532224"/>
            </a:xfrm>
            <a:prstGeom prst="rect">
              <a:avLst/>
            </a:prstGeom>
            <a:noFill/>
            <a:ln>
              <a:solidFill>
                <a:schemeClr val="lt1">
                  <a:hueOff val="0"/>
                  <a:satOff val="0"/>
                  <a:lumOff val="0"/>
                </a:schemeClr>
              </a:solidFill>
            </a:ln>
          </p:spPr>
          <p:txBody>
            <a:bodyPr wrap="square" rtlCol="0">
              <a:spAutoFit/>
            </a:bodyPr>
            <a:lstStyle/>
            <a:p>
              <a:pPr algn="ctr"/>
              <a:r>
                <a:rPr lang="en-US" sz="2000" b="1">
                  <a:solidFill>
                    <a:schemeClr val="tx2"/>
                  </a:solidFill>
                </a:rPr>
                <a:t>A single indivisible instrument</a:t>
              </a:r>
            </a:p>
          </p:txBody>
        </p:sp>
      </p:grpSp>
      <p:pic>
        <p:nvPicPr>
          <p:cNvPr id="14" name="Graphic 13" descr="Document">
            <a:extLst>
              <a:ext uri="{FF2B5EF4-FFF2-40B4-BE49-F238E27FC236}">
                <a16:creationId xmlns:a16="http://schemas.microsoft.com/office/drawing/2014/main" id="{9B47FAAF-4B46-FCA4-1917-6839BA05E4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0345" y="3187509"/>
            <a:ext cx="1155679" cy="1216200"/>
          </a:xfrm>
          <a:prstGeom prst="rect">
            <a:avLst/>
          </a:prstGeom>
        </p:spPr>
      </p:pic>
      <p:sp>
        <p:nvSpPr>
          <p:cNvPr id="3" name="Content Placeholder 1">
            <a:extLst>
              <a:ext uri="{FF2B5EF4-FFF2-40B4-BE49-F238E27FC236}">
                <a16:creationId xmlns:a16="http://schemas.microsoft.com/office/drawing/2014/main" id="{4DAB888D-F11F-278B-7ACF-241816C71656}"/>
              </a:ext>
            </a:extLst>
          </p:cNvPr>
          <p:cNvSpPr>
            <a:spLocks noGrp="1"/>
          </p:cNvSpPr>
          <p:nvPr>
            <p:ph idx="1"/>
          </p:nvPr>
        </p:nvSpPr>
        <p:spPr>
          <a:xfrm>
            <a:off x="838200" y="1461493"/>
            <a:ext cx="10395857" cy="1549226"/>
          </a:xfrm>
        </p:spPr>
        <p:txBody>
          <a:bodyPr/>
          <a:lstStyle/>
          <a:p>
            <a:pPr marL="0" indent="0" algn="just">
              <a:spcAft>
                <a:spcPts val="600"/>
              </a:spcAft>
              <a:buNone/>
            </a:pPr>
            <a:r>
              <a:rPr lang="en-US" sz="1800" b="1" dirty="0"/>
              <a:t>Reconciliation</a:t>
            </a:r>
            <a:r>
              <a:rPr lang="en-US" sz="1800" dirty="0"/>
              <a:t> is the </a:t>
            </a:r>
            <a:r>
              <a:rPr lang="en-US" sz="1800" b="1" dirty="0"/>
              <a:t>matching of the data </a:t>
            </a:r>
            <a:r>
              <a:rPr lang="en-US" sz="1800" dirty="0"/>
              <a:t>of Simplified and Supplementary Declaration. </a:t>
            </a:r>
          </a:p>
          <a:p>
            <a:pPr marL="0" indent="0" algn="just">
              <a:spcAft>
                <a:spcPts val="0"/>
              </a:spcAft>
              <a:buNone/>
            </a:pPr>
            <a:r>
              <a:rPr lang="en-US" sz="1800" dirty="0"/>
              <a:t>Simplified Declaration(s) and Supplementary Declaration constitute a </a:t>
            </a:r>
            <a:r>
              <a:rPr lang="en-US" sz="1800" b="1" dirty="0"/>
              <a:t>single</a:t>
            </a:r>
            <a:r>
              <a:rPr lang="en-US" sz="1800" dirty="0"/>
              <a:t>, </a:t>
            </a:r>
            <a:r>
              <a:rPr lang="en-US" sz="1800" b="1" dirty="0"/>
              <a:t>indivisible instrument</a:t>
            </a:r>
            <a:r>
              <a:rPr lang="en-US" sz="1800" dirty="0"/>
              <a:t> taking effect on the date that the </a:t>
            </a:r>
            <a:r>
              <a:rPr lang="en-US" sz="1800" b="1" dirty="0"/>
              <a:t>Simplified Declaration(s) is/are accepted</a:t>
            </a:r>
            <a:r>
              <a:rPr lang="en-US" sz="1800" dirty="0"/>
              <a:t>. Both must be </a:t>
            </a:r>
            <a:r>
              <a:rPr lang="en-US" sz="1800" b="1" dirty="0"/>
              <a:t>maintained </a:t>
            </a:r>
            <a:r>
              <a:rPr lang="en-US" sz="1800" dirty="0"/>
              <a:t>in national databases, even after submission of Supplementary Declaration and reconciliation is completed.</a:t>
            </a:r>
          </a:p>
        </p:txBody>
      </p:sp>
      <p:sp>
        <p:nvSpPr>
          <p:cNvPr id="6" name="Slide Number Placeholder 5">
            <a:extLst>
              <a:ext uri="{FF2B5EF4-FFF2-40B4-BE49-F238E27FC236}">
                <a16:creationId xmlns:a16="http://schemas.microsoft.com/office/drawing/2014/main" id="{CB0657A2-1E05-10CD-D67A-BC50ACE3B202}"/>
              </a:ext>
            </a:extLst>
          </p:cNvPr>
          <p:cNvSpPr>
            <a:spLocks noGrp="1"/>
          </p:cNvSpPr>
          <p:nvPr>
            <p:ph type="sldNum" sz="quarter" idx="12"/>
          </p:nvPr>
        </p:nvSpPr>
        <p:spPr/>
        <p:txBody>
          <a:bodyPr/>
          <a:lstStyle/>
          <a:p>
            <a:fld id="{F46C79FD-C571-418B-AB0F-5EE936C85276}" type="slidenum">
              <a:rPr lang="en-GB" smtClean="0"/>
              <a:t>107</a:t>
            </a:fld>
            <a:endParaRPr lang="en-GB"/>
          </a:p>
        </p:txBody>
      </p:sp>
    </p:spTree>
    <p:extLst>
      <p:ext uri="{BB962C8B-B14F-4D97-AF65-F5344CB8AC3E}">
        <p14:creationId xmlns:p14="http://schemas.microsoft.com/office/powerpoint/2010/main" val="22596332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77BA965-3D08-BE88-53DE-B297F83A30CA}"/>
              </a:ext>
            </a:extLst>
          </p:cNvPr>
          <p:cNvSpPr>
            <a:spLocks noGrp="1"/>
          </p:cNvSpPr>
          <p:nvPr>
            <p:ph idx="1"/>
          </p:nvPr>
        </p:nvSpPr>
        <p:spPr>
          <a:xfrm>
            <a:off x="838200" y="1461493"/>
            <a:ext cx="10395857" cy="1549226"/>
          </a:xfrm>
        </p:spPr>
        <p:txBody>
          <a:bodyPr/>
          <a:lstStyle/>
          <a:p>
            <a:pPr marL="0" indent="0" algn="just">
              <a:buNone/>
            </a:pPr>
            <a:r>
              <a:rPr lang="en-US" sz="1800" dirty="0"/>
              <a:t>In CCI the automatic reconciliation is implemented via Rule R0596. </a:t>
            </a:r>
          </a:p>
        </p:txBody>
      </p:sp>
      <p:grpSp>
        <p:nvGrpSpPr>
          <p:cNvPr id="5" name="Group 4">
            <a:extLst>
              <a:ext uri="{FF2B5EF4-FFF2-40B4-BE49-F238E27FC236}">
                <a16:creationId xmlns:a16="http://schemas.microsoft.com/office/drawing/2014/main" id="{06D1FED4-59F1-B1B0-E66B-103CC85DBEF4}"/>
              </a:ext>
            </a:extLst>
          </p:cNvPr>
          <p:cNvGrpSpPr/>
          <p:nvPr/>
        </p:nvGrpSpPr>
        <p:grpSpPr>
          <a:xfrm>
            <a:off x="838200" y="1958234"/>
            <a:ext cx="10323679" cy="819008"/>
            <a:chOff x="6945" y="34"/>
            <a:chExt cx="10762668" cy="1289474"/>
          </a:xfrm>
          <a:solidFill>
            <a:srgbClr val="034EA2"/>
          </a:solidFill>
        </p:grpSpPr>
        <p:sp>
          <p:nvSpPr>
            <p:cNvPr id="6" name="Rectangle: Rounded Corners 5">
              <a:extLst>
                <a:ext uri="{FF2B5EF4-FFF2-40B4-BE49-F238E27FC236}">
                  <a16:creationId xmlns:a16="http://schemas.microsoft.com/office/drawing/2014/main" id="{B0871412-969B-752B-F98A-473C7DFA3200}"/>
                </a:ext>
              </a:extLst>
            </p:cNvPr>
            <p:cNvSpPr/>
            <p:nvPr/>
          </p:nvSpPr>
          <p:spPr>
            <a:xfrm>
              <a:off x="6945" y="34"/>
              <a:ext cx="10762668" cy="1289474"/>
            </a:xfrm>
            <a:prstGeom prst="roundRect">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F3C075DB-A1CC-18E4-8DB8-7DE093414E96}"/>
                </a:ext>
              </a:extLst>
            </p:cNvPr>
            <p:cNvSpPr txBox="1"/>
            <p:nvPr/>
          </p:nvSpPr>
          <p:spPr>
            <a:xfrm>
              <a:off x="44712" y="37802"/>
              <a:ext cx="10687134" cy="1213941"/>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2000" b="1" kern="1200">
                  <a:solidFill>
                    <a:schemeClr val="bg1"/>
                  </a:solidFill>
                </a:rPr>
                <a:t>Matched DEs in Simplified and Supplementary Declaration</a:t>
              </a:r>
            </a:p>
          </p:txBody>
        </p:sp>
      </p:grpSp>
      <p:grpSp>
        <p:nvGrpSpPr>
          <p:cNvPr id="8" name="Group 7">
            <a:extLst>
              <a:ext uri="{FF2B5EF4-FFF2-40B4-BE49-F238E27FC236}">
                <a16:creationId xmlns:a16="http://schemas.microsoft.com/office/drawing/2014/main" id="{C0565EF9-56C6-B6FA-3DBD-4D48C6E9B2F2}"/>
              </a:ext>
            </a:extLst>
          </p:cNvPr>
          <p:cNvGrpSpPr/>
          <p:nvPr/>
        </p:nvGrpSpPr>
        <p:grpSpPr>
          <a:xfrm>
            <a:off x="838200" y="2886984"/>
            <a:ext cx="2024108" cy="1124859"/>
            <a:chOff x="6945" y="1562374"/>
            <a:chExt cx="909009" cy="1289474"/>
          </a:xfrm>
          <a:noFill/>
        </p:grpSpPr>
        <p:sp>
          <p:nvSpPr>
            <p:cNvPr id="9" name="Rectangle: Rounded Corners 8">
              <a:extLst>
                <a:ext uri="{FF2B5EF4-FFF2-40B4-BE49-F238E27FC236}">
                  <a16:creationId xmlns:a16="http://schemas.microsoft.com/office/drawing/2014/main" id="{23087133-EA0F-580A-AEFA-5A2ADFCA50F4}"/>
                </a:ext>
              </a:extLst>
            </p:cNvPr>
            <p:cNvSpPr/>
            <p:nvPr/>
          </p:nvSpPr>
          <p:spPr>
            <a:xfrm>
              <a:off x="6945" y="1562374"/>
              <a:ext cx="909009" cy="1289474"/>
            </a:xfrm>
            <a:prstGeom prst="roundRect">
              <a:avLst/>
            </a:prstGeom>
            <a:grpFill/>
            <a:ln w="12700">
              <a:solidFill>
                <a:srgbClr val="034EA2"/>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10" name="Rectangle: Rounded Corners 4">
              <a:extLst>
                <a:ext uri="{FF2B5EF4-FFF2-40B4-BE49-F238E27FC236}">
                  <a16:creationId xmlns:a16="http://schemas.microsoft.com/office/drawing/2014/main" id="{E0D29201-949F-9785-FD1E-4EBC6CD68D9A}"/>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600" b="1" kern="1200">
                  <a:solidFill>
                    <a:schemeClr val="tx1"/>
                  </a:solidFill>
                </a:rPr>
                <a:t>Importer</a:t>
              </a:r>
            </a:p>
          </p:txBody>
        </p:sp>
      </p:grpSp>
      <p:grpSp>
        <p:nvGrpSpPr>
          <p:cNvPr id="14" name="Group 13">
            <a:extLst>
              <a:ext uri="{FF2B5EF4-FFF2-40B4-BE49-F238E27FC236}">
                <a16:creationId xmlns:a16="http://schemas.microsoft.com/office/drawing/2014/main" id="{6443E4BB-6EE8-DA03-FB8B-FA0833AF844A}"/>
              </a:ext>
            </a:extLst>
          </p:cNvPr>
          <p:cNvGrpSpPr/>
          <p:nvPr/>
        </p:nvGrpSpPr>
        <p:grpSpPr>
          <a:xfrm>
            <a:off x="4983199" y="2880132"/>
            <a:ext cx="2018177" cy="1124859"/>
            <a:chOff x="6945" y="1562374"/>
            <a:chExt cx="909009" cy="1289474"/>
          </a:xfrm>
          <a:noFill/>
        </p:grpSpPr>
        <p:sp>
          <p:nvSpPr>
            <p:cNvPr id="15" name="Rectangle: Rounded Corners 14">
              <a:extLst>
                <a:ext uri="{FF2B5EF4-FFF2-40B4-BE49-F238E27FC236}">
                  <a16:creationId xmlns:a16="http://schemas.microsoft.com/office/drawing/2014/main" id="{15B851B8-C4A2-57DA-A3BA-0B99BAB3D375}"/>
                </a:ext>
              </a:extLst>
            </p:cNvPr>
            <p:cNvSpPr/>
            <p:nvPr/>
          </p:nvSpPr>
          <p:spPr>
            <a:xfrm>
              <a:off x="6945" y="1562374"/>
              <a:ext cx="909009" cy="1289474"/>
            </a:xfrm>
            <a:prstGeom prst="roundRect">
              <a:avLst/>
            </a:prstGeom>
            <a:grpFill/>
            <a:ln w="12700">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16" name="Rectangle: Rounded Corners 4">
              <a:extLst>
                <a:ext uri="{FF2B5EF4-FFF2-40B4-BE49-F238E27FC236}">
                  <a16:creationId xmlns:a16="http://schemas.microsoft.com/office/drawing/2014/main" id="{E5697A2E-1BD6-4B00-DA4C-BF357DCDB72D}"/>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indent="0" algn="ctr" defTabSz="711200">
                <a:lnSpc>
                  <a:spcPct val="90000"/>
                </a:lnSpc>
                <a:spcBef>
                  <a:spcPct val="0"/>
                </a:spcBef>
                <a:buNone/>
              </a:pPr>
              <a:r>
                <a:rPr lang="en-US" sz="1600" b="1">
                  <a:solidFill>
                    <a:schemeClr val="tx1"/>
                  </a:solidFill>
                </a:rPr>
                <a:t>Person paying customs duty </a:t>
              </a:r>
            </a:p>
          </p:txBody>
        </p:sp>
      </p:grpSp>
      <p:grpSp>
        <p:nvGrpSpPr>
          <p:cNvPr id="17" name="Group 16">
            <a:extLst>
              <a:ext uri="{FF2B5EF4-FFF2-40B4-BE49-F238E27FC236}">
                <a16:creationId xmlns:a16="http://schemas.microsoft.com/office/drawing/2014/main" id="{C940B705-4DAA-22F5-B86A-D522C32EB59F}"/>
              </a:ext>
            </a:extLst>
          </p:cNvPr>
          <p:cNvGrpSpPr/>
          <p:nvPr/>
        </p:nvGrpSpPr>
        <p:grpSpPr>
          <a:xfrm>
            <a:off x="7060485" y="2882584"/>
            <a:ext cx="2018177" cy="1124859"/>
            <a:chOff x="6945" y="1562374"/>
            <a:chExt cx="909009" cy="1289474"/>
          </a:xfrm>
          <a:noFill/>
        </p:grpSpPr>
        <p:sp>
          <p:nvSpPr>
            <p:cNvPr id="18" name="Rectangle: Rounded Corners 17">
              <a:extLst>
                <a:ext uri="{FF2B5EF4-FFF2-40B4-BE49-F238E27FC236}">
                  <a16:creationId xmlns:a16="http://schemas.microsoft.com/office/drawing/2014/main" id="{E1FB9D3C-A6F8-B528-0A54-091D56CB1FD6}"/>
                </a:ext>
              </a:extLst>
            </p:cNvPr>
            <p:cNvSpPr/>
            <p:nvPr/>
          </p:nvSpPr>
          <p:spPr>
            <a:xfrm>
              <a:off x="6945" y="1562374"/>
              <a:ext cx="909009" cy="1289474"/>
            </a:xfrm>
            <a:prstGeom prst="roundRect">
              <a:avLst/>
            </a:prstGeom>
            <a:grpFill/>
            <a:ln w="12700">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19" name="Rectangle: Rounded Corners 4">
              <a:extLst>
                <a:ext uri="{FF2B5EF4-FFF2-40B4-BE49-F238E27FC236}">
                  <a16:creationId xmlns:a16="http://schemas.microsoft.com/office/drawing/2014/main" id="{18EE3BF1-8ECF-FCB2-37B7-1111D2C543B6}"/>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indent="0" algn="ctr" defTabSz="711200">
                <a:lnSpc>
                  <a:spcPct val="90000"/>
                </a:lnSpc>
                <a:spcBef>
                  <a:spcPct val="0"/>
                </a:spcBef>
                <a:buNone/>
              </a:pPr>
              <a:r>
                <a:rPr lang="en-US" sz="1600" b="1">
                  <a:solidFill>
                    <a:schemeClr val="tx1"/>
                  </a:solidFill>
                </a:rPr>
                <a:t>Customs office of presentation</a:t>
              </a:r>
            </a:p>
          </p:txBody>
        </p:sp>
      </p:grpSp>
      <p:grpSp>
        <p:nvGrpSpPr>
          <p:cNvPr id="20" name="Group 19">
            <a:extLst>
              <a:ext uri="{FF2B5EF4-FFF2-40B4-BE49-F238E27FC236}">
                <a16:creationId xmlns:a16="http://schemas.microsoft.com/office/drawing/2014/main" id="{9FB0736D-FA74-A880-A2FC-F0C7F7F354B9}"/>
              </a:ext>
            </a:extLst>
          </p:cNvPr>
          <p:cNvGrpSpPr/>
          <p:nvPr/>
        </p:nvGrpSpPr>
        <p:grpSpPr>
          <a:xfrm>
            <a:off x="9137771" y="2880132"/>
            <a:ext cx="2018177" cy="1124859"/>
            <a:chOff x="6945" y="1562374"/>
            <a:chExt cx="909009" cy="1289474"/>
          </a:xfrm>
          <a:noFill/>
        </p:grpSpPr>
        <p:sp>
          <p:nvSpPr>
            <p:cNvPr id="21" name="Rectangle: Rounded Corners 20">
              <a:extLst>
                <a:ext uri="{FF2B5EF4-FFF2-40B4-BE49-F238E27FC236}">
                  <a16:creationId xmlns:a16="http://schemas.microsoft.com/office/drawing/2014/main" id="{046E4189-A76A-DEAF-41F3-272AED6AB0AD}"/>
                </a:ext>
              </a:extLst>
            </p:cNvPr>
            <p:cNvSpPr/>
            <p:nvPr/>
          </p:nvSpPr>
          <p:spPr>
            <a:xfrm>
              <a:off x="6945" y="1562374"/>
              <a:ext cx="909009" cy="1289474"/>
            </a:xfrm>
            <a:prstGeom prst="roundRect">
              <a:avLst/>
            </a:prstGeom>
            <a:grpFill/>
            <a:ln w="12700">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22" name="Rectangle: Rounded Corners 4">
              <a:extLst>
                <a:ext uri="{FF2B5EF4-FFF2-40B4-BE49-F238E27FC236}">
                  <a16:creationId xmlns:a16="http://schemas.microsoft.com/office/drawing/2014/main" id="{5BB325C2-9F22-BB68-EDD2-2897AF65679F}"/>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pPr>
              <a:r>
                <a:rPr lang="en-US" sz="1600" b="1">
                  <a:solidFill>
                    <a:schemeClr val="tx1"/>
                  </a:solidFill>
                </a:rPr>
                <a:t>Declaration type</a:t>
              </a:r>
            </a:p>
          </p:txBody>
        </p:sp>
      </p:grpSp>
      <p:grpSp>
        <p:nvGrpSpPr>
          <p:cNvPr id="23" name="Group 22">
            <a:extLst>
              <a:ext uri="{FF2B5EF4-FFF2-40B4-BE49-F238E27FC236}">
                <a16:creationId xmlns:a16="http://schemas.microsoft.com/office/drawing/2014/main" id="{7B5C3703-CE57-FA58-C79E-5DA29FBB123C}"/>
              </a:ext>
            </a:extLst>
          </p:cNvPr>
          <p:cNvGrpSpPr/>
          <p:nvPr/>
        </p:nvGrpSpPr>
        <p:grpSpPr>
          <a:xfrm>
            <a:off x="1492190" y="4047602"/>
            <a:ext cx="2024108" cy="1124859"/>
            <a:chOff x="6945" y="1562374"/>
            <a:chExt cx="909009" cy="1289474"/>
          </a:xfrm>
          <a:noFill/>
        </p:grpSpPr>
        <p:sp>
          <p:nvSpPr>
            <p:cNvPr id="24" name="Rectangle: Rounded Corners 23">
              <a:extLst>
                <a:ext uri="{FF2B5EF4-FFF2-40B4-BE49-F238E27FC236}">
                  <a16:creationId xmlns:a16="http://schemas.microsoft.com/office/drawing/2014/main" id="{CEAC7DA4-4BB1-C485-4C51-8D3F091AA98E}"/>
                </a:ext>
              </a:extLst>
            </p:cNvPr>
            <p:cNvSpPr/>
            <p:nvPr/>
          </p:nvSpPr>
          <p:spPr>
            <a:xfrm>
              <a:off x="6945" y="1562374"/>
              <a:ext cx="909009" cy="1289474"/>
            </a:xfrm>
            <a:prstGeom prst="roundRect">
              <a:avLst/>
            </a:prstGeom>
            <a:grpFill/>
            <a:ln w="12700">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25" name="Rectangle: Rounded Corners 4">
              <a:extLst>
                <a:ext uri="{FF2B5EF4-FFF2-40B4-BE49-F238E27FC236}">
                  <a16:creationId xmlns:a16="http://schemas.microsoft.com/office/drawing/2014/main" id="{DCE891B0-27E8-C7EF-2DE9-AFEB816C5809}"/>
                </a:ext>
              </a:extLst>
            </p:cNvPr>
            <p:cNvSpPr txBox="1"/>
            <p:nvPr/>
          </p:nvSpPr>
          <p:spPr>
            <a:xfrm>
              <a:off x="33569" y="1562374"/>
              <a:ext cx="855761" cy="1275093"/>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pPr>
              <a:r>
                <a:rPr lang="en-US" sz="1600" b="1">
                  <a:solidFill>
                    <a:schemeClr val="tx1"/>
                  </a:solidFill>
                </a:rPr>
                <a:t>Additional fiscal reference</a:t>
              </a:r>
            </a:p>
          </p:txBody>
        </p:sp>
      </p:grpSp>
      <p:grpSp>
        <p:nvGrpSpPr>
          <p:cNvPr id="29" name="Group 28">
            <a:extLst>
              <a:ext uri="{FF2B5EF4-FFF2-40B4-BE49-F238E27FC236}">
                <a16:creationId xmlns:a16="http://schemas.microsoft.com/office/drawing/2014/main" id="{8A523609-DB94-C630-A6F3-F21988FB13D2}"/>
              </a:ext>
            </a:extLst>
          </p:cNvPr>
          <p:cNvGrpSpPr/>
          <p:nvPr/>
        </p:nvGrpSpPr>
        <p:grpSpPr>
          <a:xfrm>
            <a:off x="3575407" y="4050792"/>
            <a:ext cx="2018177" cy="1124859"/>
            <a:chOff x="6945" y="1562374"/>
            <a:chExt cx="909009" cy="1289474"/>
          </a:xfrm>
          <a:noFill/>
        </p:grpSpPr>
        <p:sp>
          <p:nvSpPr>
            <p:cNvPr id="30" name="Rectangle: Rounded Corners 29">
              <a:extLst>
                <a:ext uri="{FF2B5EF4-FFF2-40B4-BE49-F238E27FC236}">
                  <a16:creationId xmlns:a16="http://schemas.microsoft.com/office/drawing/2014/main" id="{FB73AE18-120B-24CF-6DE9-DD54479F87F9}"/>
                </a:ext>
              </a:extLst>
            </p:cNvPr>
            <p:cNvSpPr/>
            <p:nvPr/>
          </p:nvSpPr>
          <p:spPr>
            <a:xfrm>
              <a:off x="6945" y="1562374"/>
              <a:ext cx="909009" cy="1289474"/>
            </a:xfrm>
            <a:prstGeom prst="roundRect">
              <a:avLst/>
            </a:prstGeom>
            <a:grpFill/>
            <a:ln w="12700">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31" name="Rectangle: Rounded Corners 4">
              <a:extLst>
                <a:ext uri="{FF2B5EF4-FFF2-40B4-BE49-F238E27FC236}">
                  <a16:creationId xmlns:a16="http://schemas.microsoft.com/office/drawing/2014/main" id="{B5003CD2-5F04-6AF9-A007-E2080C5C00C7}"/>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600" b="1" kern="1200" dirty="0">
                  <a:solidFill>
                    <a:schemeClr val="tx1"/>
                  </a:solidFill>
                </a:rPr>
                <a:t>Harmonized system subheading code </a:t>
              </a:r>
            </a:p>
          </p:txBody>
        </p:sp>
      </p:grpSp>
      <p:grpSp>
        <p:nvGrpSpPr>
          <p:cNvPr id="32" name="Group 31">
            <a:extLst>
              <a:ext uri="{FF2B5EF4-FFF2-40B4-BE49-F238E27FC236}">
                <a16:creationId xmlns:a16="http://schemas.microsoft.com/office/drawing/2014/main" id="{804BF769-1DEB-FA3C-B718-712CF4954C67}"/>
              </a:ext>
            </a:extLst>
          </p:cNvPr>
          <p:cNvGrpSpPr/>
          <p:nvPr/>
        </p:nvGrpSpPr>
        <p:grpSpPr>
          <a:xfrm>
            <a:off x="5656657" y="4047602"/>
            <a:ext cx="2018177" cy="1124859"/>
            <a:chOff x="6945" y="1562374"/>
            <a:chExt cx="909009" cy="1289474"/>
          </a:xfrm>
          <a:noFill/>
        </p:grpSpPr>
        <p:sp>
          <p:nvSpPr>
            <p:cNvPr id="33" name="Rectangle: Rounded Corners 32">
              <a:extLst>
                <a:ext uri="{FF2B5EF4-FFF2-40B4-BE49-F238E27FC236}">
                  <a16:creationId xmlns:a16="http://schemas.microsoft.com/office/drawing/2014/main" id="{0C64DB78-B90A-55AA-701D-EC3788FCECF3}"/>
                </a:ext>
              </a:extLst>
            </p:cNvPr>
            <p:cNvSpPr/>
            <p:nvPr/>
          </p:nvSpPr>
          <p:spPr>
            <a:xfrm>
              <a:off x="6945" y="1562374"/>
              <a:ext cx="909009" cy="1289474"/>
            </a:xfrm>
            <a:prstGeom prst="roundRect">
              <a:avLst/>
            </a:prstGeom>
            <a:grpFill/>
            <a:ln w="12700">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34" name="Rectangle: Rounded Corners 4">
              <a:extLst>
                <a:ext uri="{FF2B5EF4-FFF2-40B4-BE49-F238E27FC236}">
                  <a16:creationId xmlns:a16="http://schemas.microsoft.com/office/drawing/2014/main" id="{6CE1E380-67D8-7CD8-8ADF-93B3BA3F8E26}"/>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indent="0" algn="ctr" defTabSz="711200">
                <a:lnSpc>
                  <a:spcPct val="90000"/>
                </a:lnSpc>
                <a:spcBef>
                  <a:spcPct val="0"/>
                </a:spcBef>
                <a:buNone/>
              </a:pPr>
              <a:r>
                <a:rPr lang="en-US" sz="1600" b="1">
                  <a:solidFill>
                    <a:schemeClr val="tx1"/>
                  </a:solidFill>
                </a:rPr>
                <a:t>Requested procedure</a:t>
              </a:r>
            </a:p>
          </p:txBody>
        </p:sp>
      </p:grpSp>
      <p:grpSp>
        <p:nvGrpSpPr>
          <p:cNvPr id="35" name="Group 34">
            <a:extLst>
              <a:ext uri="{FF2B5EF4-FFF2-40B4-BE49-F238E27FC236}">
                <a16:creationId xmlns:a16="http://schemas.microsoft.com/office/drawing/2014/main" id="{C36182F2-2597-7628-DB4A-9A57F60A190A}"/>
              </a:ext>
            </a:extLst>
          </p:cNvPr>
          <p:cNvGrpSpPr/>
          <p:nvPr/>
        </p:nvGrpSpPr>
        <p:grpSpPr>
          <a:xfrm>
            <a:off x="7733943" y="4047602"/>
            <a:ext cx="2018177" cy="1124859"/>
            <a:chOff x="6945" y="1562374"/>
            <a:chExt cx="909009" cy="1289474"/>
          </a:xfrm>
          <a:noFill/>
        </p:grpSpPr>
        <p:sp>
          <p:nvSpPr>
            <p:cNvPr id="36" name="Rectangle: Rounded Corners 35">
              <a:extLst>
                <a:ext uri="{FF2B5EF4-FFF2-40B4-BE49-F238E27FC236}">
                  <a16:creationId xmlns:a16="http://schemas.microsoft.com/office/drawing/2014/main" id="{1FC8F6C1-A9BC-2611-6B4A-8571F24E2F67}"/>
                </a:ext>
              </a:extLst>
            </p:cNvPr>
            <p:cNvSpPr/>
            <p:nvPr/>
          </p:nvSpPr>
          <p:spPr>
            <a:xfrm>
              <a:off x="6945" y="1562374"/>
              <a:ext cx="909009" cy="1289474"/>
            </a:xfrm>
            <a:prstGeom prst="roundRect">
              <a:avLst/>
            </a:prstGeom>
            <a:grpFill/>
            <a:ln w="12700">
              <a:solidFill>
                <a:srgbClr val="0356B1"/>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37" name="Rectangle: Rounded Corners 4">
              <a:extLst>
                <a:ext uri="{FF2B5EF4-FFF2-40B4-BE49-F238E27FC236}">
                  <a16:creationId xmlns:a16="http://schemas.microsoft.com/office/drawing/2014/main" id="{BB6C378C-1476-AF06-0450-717BC2D4E489}"/>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pPr>
              <a:r>
                <a:rPr lang="en-US" sz="1600" b="1">
                  <a:solidFill>
                    <a:schemeClr val="tx1"/>
                  </a:solidFill>
                </a:rPr>
                <a:t>Previous procedure</a:t>
              </a:r>
            </a:p>
          </p:txBody>
        </p:sp>
      </p:grpSp>
      <p:grpSp>
        <p:nvGrpSpPr>
          <p:cNvPr id="40" name="Group 39">
            <a:extLst>
              <a:ext uri="{FF2B5EF4-FFF2-40B4-BE49-F238E27FC236}">
                <a16:creationId xmlns:a16="http://schemas.microsoft.com/office/drawing/2014/main" id="{1C426083-B31C-E5C3-558F-E171B71955B0}"/>
              </a:ext>
            </a:extLst>
          </p:cNvPr>
          <p:cNvGrpSpPr/>
          <p:nvPr/>
        </p:nvGrpSpPr>
        <p:grpSpPr>
          <a:xfrm>
            <a:off x="2915486" y="2895515"/>
            <a:ext cx="2024108" cy="1124859"/>
            <a:chOff x="6945" y="1562374"/>
            <a:chExt cx="909009" cy="1289474"/>
          </a:xfrm>
          <a:noFill/>
        </p:grpSpPr>
        <p:sp>
          <p:nvSpPr>
            <p:cNvPr id="41" name="Rectangle: Rounded Corners 8">
              <a:extLst>
                <a:ext uri="{FF2B5EF4-FFF2-40B4-BE49-F238E27FC236}">
                  <a16:creationId xmlns:a16="http://schemas.microsoft.com/office/drawing/2014/main" id="{7A9BDF97-1ACB-AA8E-6E28-9D6B701497BE}"/>
                </a:ext>
              </a:extLst>
            </p:cNvPr>
            <p:cNvSpPr/>
            <p:nvPr/>
          </p:nvSpPr>
          <p:spPr>
            <a:xfrm>
              <a:off x="6945" y="1562374"/>
              <a:ext cx="909009" cy="1289474"/>
            </a:xfrm>
            <a:prstGeom prst="roundRect">
              <a:avLst/>
            </a:prstGeom>
            <a:grpFill/>
            <a:ln w="12700">
              <a:solidFill>
                <a:srgbClr val="034EA2"/>
              </a:solidFill>
            </a:ln>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ctr"/>
            <a:lstStyle/>
            <a:p>
              <a:endParaRPr lang="en-US">
                <a:solidFill>
                  <a:schemeClr val="tx1"/>
                </a:solidFill>
              </a:endParaRPr>
            </a:p>
          </p:txBody>
        </p:sp>
        <p:sp>
          <p:nvSpPr>
            <p:cNvPr id="42" name="Rectangle: Rounded Corners 4">
              <a:extLst>
                <a:ext uri="{FF2B5EF4-FFF2-40B4-BE49-F238E27FC236}">
                  <a16:creationId xmlns:a16="http://schemas.microsoft.com/office/drawing/2014/main" id="{CA930C1E-5306-9295-7BA1-751B71A3FFCA}"/>
                </a:ext>
              </a:extLst>
            </p:cNvPr>
            <p:cNvSpPr txBox="1"/>
            <p:nvPr/>
          </p:nvSpPr>
          <p:spPr>
            <a:xfrm>
              <a:off x="33569" y="1588998"/>
              <a:ext cx="855761" cy="1236226"/>
            </a:xfrm>
            <a:prstGeom prst="roundRect">
              <a:avLst/>
            </a:prstGeom>
            <a:grpFill/>
            <a:ln w="12700">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pPr>
              <a:r>
                <a:rPr lang="en-US" sz="1600" b="1">
                  <a:solidFill>
                    <a:schemeClr val="tx1"/>
                  </a:solidFill>
                </a:rPr>
                <a:t>Declarant</a:t>
              </a:r>
            </a:p>
          </p:txBody>
        </p:sp>
      </p:grpSp>
      <p:grpSp>
        <p:nvGrpSpPr>
          <p:cNvPr id="46" name="Group 45">
            <a:extLst>
              <a:ext uri="{FF2B5EF4-FFF2-40B4-BE49-F238E27FC236}">
                <a16:creationId xmlns:a16="http://schemas.microsoft.com/office/drawing/2014/main" id="{F62F2E38-D439-10D8-C89A-0EB3E5937F92}"/>
              </a:ext>
            </a:extLst>
          </p:cNvPr>
          <p:cNvGrpSpPr/>
          <p:nvPr/>
        </p:nvGrpSpPr>
        <p:grpSpPr>
          <a:xfrm>
            <a:off x="838198" y="5618412"/>
            <a:ext cx="8779002" cy="756728"/>
            <a:chOff x="2075094" y="5303228"/>
            <a:chExt cx="2787737" cy="457200"/>
          </a:xfrm>
        </p:grpSpPr>
        <p:sp>
          <p:nvSpPr>
            <p:cNvPr id="47" name="Rectangle 46">
              <a:extLst>
                <a:ext uri="{FF2B5EF4-FFF2-40B4-BE49-F238E27FC236}">
                  <a16:creationId xmlns:a16="http://schemas.microsoft.com/office/drawing/2014/main" id="{87E07EAF-7B4E-2B5E-0AED-74D28D8E2FFF}"/>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48" name="Rectangle 47">
              <a:extLst>
                <a:ext uri="{FF2B5EF4-FFF2-40B4-BE49-F238E27FC236}">
                  <a16:creationId xmlns:a16="http://schemas.microsoft.com/office/drawing/2014/main" id="{BD56117A-F819-1E34-90A7-4D4CDCF69B54}"/>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a:solidFill>
                    <a:schemeClr val="tx1"/>
                  </a:solidFill>
                  <a:latin typeface="Arial"/>
                  <a:ea typeface="Times New Roman" panose="02020603050405020304" pitchFamily="18" charset="0"/>
                </a:rPr>
                <a:t>All DEs of SD should be the same in Supplementary Declaration. Exceptions include a difference on D.G. Representative, since Declarant may appoint a Representative for lodging the SD and a different one for lodging the Supplementary Declaration.</a:t>
              </a:r>
            </a:p>
          </p:txBody>
        </p:sp>
      </p:grpSp>
      <p:sp>
        <p:nvSpPr>
          <p:cNvPr id="2" name="Slide Number Placeholder 1">
            <a:extLst>
              <a:ext uri="{FF2B5EF4-FFF2-40B4-BE49-F238E27FC236}">
                <a16:creationId xmlns:a16="http://schemas.microsoft.com/office/drawing/2014/main" id="{75C00044-E672-5BA1-D86F-C5862F37323E}"/>
              </a:ext>
            </a:extLst>
          </p:cNvPr>
          <p:cNvSpPr>
            <a:spLocks noGrp="1"/>
          </p:cNvSpPr>
          <p:nvPr>
            <p:ph type="sldNum" sz="quarter" idx="12"/>
          </p:nvPr>
        </p:nvSpPr>
        <p:spPr/>
        <p:txBody>
          <a:bodyPr/>
          <a:lstStyle/>
          <a:p>
            <a:fld id="{F46C79FD-C571-418B-AB0F-5EE936C85276}" type="slidenum">
              <a:rPr lang="en-GB" smtClean="0"/>
              <a:t>108</a:t>
            </a:fld>
            <a:endParaRPr lang="en-GB"/>
          </a:p>
        </p:txBody>
      </p:sp>
      <p:sp>
        <p:nvSpPr>
          <p:cNvPr id="13" name="Title 2">
            <a:extLst>
              <a:ext uri="{FF2B5EF4-FFF2-40B4-BE49-F238E27FC236}">
                <a16:creationId xmlns:a16="http://schemas.microsoft.com/office/drawing/2014/main" id="{3A076113-4ACB-E152-DE06-8C8A816DC453}"/>
              </a:ext>
            </a:extLst>
          </p:cNvPr>
          <p:cNvSpPr txBox="1">
            <a:spLocks/>
          </p:cNvSpPr>
          <p:nvPr/>
        </p:nvSpPr>
        <p:spPr>
          <a:xfrm>
            <a:off x="897484" y="467729"/>
            <a:ext cx="10973039"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dirty="0"/>
              <a:t>Reconciliation of Simplified and Supplementary Declaration (2/2)</a:t>
            </a:r>
          </a:p>
        </p:txBody>
      </p:sp>
    </p:spTree>
    <p:extLst>
      <p:ext uri="{BB962C8B-B14F-4D97-AF65-F5344CB8AC3E}">
        <p14:creationId xmlns:p14="http://schemas.microsoft.com/office/powerpoint/2010/main" val="23999564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EF29A-A450-4865-A5CB-D326701B495B}"/>
              </a:ext>
            </a:extLst>
          </p:cNvPr>
          <p:cNvSpPr>
            <a:spLocks noGrp="1"/>
          </p:cNvSpPr>
          <p:nvPr>
            <p:ph type="title"/>
          </p:nvPr>
        </p:nvSpPr>
        <p:spPr/>
        <p:txBody>
          <a:bodyPr/>
          <a:lstStyle/>
          <a:p>
            <a:r>
              <a:rPr lang="en-US"/>
              <a:t>Supplementary Declaration - Timer</a:t>
            </a:r>
          </a:p>
        </p:txBody>
      </p:sp>
      <p:graphicFrame>
        <p:nvGraphicFramePr>
          <p:cNvPr id="4" name="Table 4">
            <a:extLst>
              <a:ext uri="{FF2B5EF4-FFF2-40B4-BE49-F238E27FC236}">
                <a16:creationId xmlns:a16="http://schemas.microsoft.com/office/drawing/2014/main" id="{70DAF151-745A-4CD5-8AB7-6370251DAF8D}"/>
              </a:ext>
            </a:extLst>
          </p:cNvPr>
          <p:cNvGraphicFramePr>
            <a:graphicFrameLocks noGrp="1"/>
          </p:cNvGraphicFramePr>
          <p:nvPr>
            <p:extLst>
              <p:ext uri="{D42A27DB-BD31-4B8C-83A1-F6EECF244321}">
                <p14:modId xmlns:p14="http://schemas.microsoft.com/office/powerpoint/2010/main" val="870141652"/>
              </p:ext>
            </p:extLst>
          </p:nvPr>
        </p:nvGraphicFramePr>
        <p:xfrm>
          <a:off x="884223" y="2198167"/>
          <a:ext cx="10688598" cy="2461665"/>
        </p:xfrm>
        <a:graphic>
          <a:graphicData uri="http://schemas.openxmlformats.org/drawingml/2006/table">
            <a:tbl>
              <a:tblPr firstRow="1" bandRow="1">
                <a:tableStyleId>{35758FB7-9AC5-4552-8A53-C91805E547FA}</a:tableStyleId>
              </a:tblPr>
              <a:tblGrid>
                <a:gridCol w="1331534">
                  <a:extLst>
                    <a:ext uri="{9D8B030D-6E8A-4147-A177-3AD203B41FA5}">
                      <a16:colId xmlns:a16="http://schemas.microsoft.com/office/drawing/2014/main" val="1839619893"/>
                    </a:ext>
                  </a:extLst>
                </a:gridCol>
                <a:gridCol w="1871089">
                  <a:extLst>
                    <a:ext uri="{9D8B030D-6E8A-4147-A177-3AD203B41FA5}">
                      <a16:colId xmlns:a16="http://schemas.microsoft.com/office/drawing/2014/main" val="1607255235"/>
                    </a:ext>
                  </a:extLst>
                </a:gridCol>
                <a:gridCol w="1219768">
                  <a:extLst>
                    <a:ext uri="{9D8B030D-6E8A-4147-A177-3AD203B41FA5}">
                      <a16:colId xmlns:a16="http://schemas.microsoft.com/office/drawing/2014/main" val="2514938316"/>
                    </a:ext>
                  </a:extLst>
                </a:gridCol>
                <a:gridCol w="1512197">
                  <a:extLst>
                    <a:ext uri="{9D8B030D-6E8A-4147-A177-3AD203B41FA5}">
                      <a16:colId xmlns:a16="http://schemas.microsoft.com/office/drawing/2014/main" val="1555186124"/>
                    </a:ext>
                  </a:extLst>
                </a:gridCol>
                <a:gridCol w="1367246">
                  <a:extLst>
                    <a:ext uri="{9D8B030D-6E8A-4147-A177-3AD203B41FA5}">
                      <a16:colId xmlns:a16="http://schemas.microsoft.com/office/drawing/2014/main" val="3045388359"/>
                    </a:ext>
                  </a:extLst>
                </a:gridCol>
                <a:gridCol w="910546">
                  <a:extLst>
                    <a:ext uri="{9D8B030D-6E8A-4147-A177-3AD203B41FA5}">
                      <a16:colId xmlns:a16="http://schemas.microsoft.com/office/drawing/2014/main" val="2329775628"/>
                    </a:ext>
                  </a:extLst>
                </a:gridCol>
                <a:gridCol w="2476218">
                  <a:extLst>
                    <a:ext uri="{9D8B030D-6E8A-4147-A177-3AD203B41FA5}">
                      <a16:colId xmlns:a16="http://schemas.microsoft.com/office/drawing/2014/main" val="4002429000"/>
                    </a:ext>
                  </a:extLst>
                </a:gridCol>
              </a:tblGrid>
              <a:tr h="380110">
                <a:tc rowSpan="2">
                  <a:txBody>
                    <a:bodyPr/>
                    <a:lstStyle/>
                    <a:p>
                      <a:r>
                        <a:rPr lang="en-US" sz="1400">
                          <a:solidFill>
                            <a:schemeClr val="tx2"/>
                          </a:solidFill>
                        </a:rPr>
                        <a:t>Timer name</a:t>
                      </a:r>
                    </a:p>
                  </a:txBody>
                  <a:tcPr/>
                </a:tc>
                <a:tc rowSpan="2">
                  <a:txBody>
                    <a:bodyPr/>
                    <a:lstStyle/>
                    <a:p>
                      <a:r>
                        <a:rPr lang="en-US" sz="1400">
                          <a:solidFill>
                            <a:schemeClr val="tx2"/>
                          </a:solidFill>
                        </a:rPr>
                        <a:t>Description</a:t>
                      </a:r>
                    </a:p>
                  </a:txBody>
                  <a:tcPr/>
                </a:tc>
                <a:tc rowSpan="2">
                  <a:txBody>
                    <a:bodyPr/>
                    <a:lstStyle/>
                    <a:p>
                      <a:r>
                        <a:rPr lang="en-US" sz="1400">
                          <a:solidFill>
                            <a:schemeClr val="tx2"/>
                          </a:solidFill>
                        </a:rPr>
                        <a:t>Duration</a:t>
                      </a:r>
                    </a:p>
                  </a:txBody>
                  <a:tcPr/>
                </a:tc>
                <a:tc gridSpan="3">
                  <a:txBody>
                    <a:bodyPr/>
                    <a:lstStyle/>
                    <a:p>
                      <a:pPr algn="ctr"/>
                      <a:r>
                        <a:rPr lang="en-US" sz="1400">
                          <a:solidFill>
                            <a:schemeClr val="tx2"/>
                          </a:solidFill>
                        </a:rPr>
                        <a:t>Timer Actions</a:t>
                      </a:r>
                    </a:p>
                  </a:txBody>
                  <a:tcPr/>
                </a:tc>
                <a:tc hMerge="1">
                  <a:txBody>
                    <a:bodyPr/>
                    <a:lstStyle/>
                    <a:p>
                      <a:endParaRPr lang="en-US">
                        <a:solidFill>
                          <a:schemeClr val="tx2"/>
                        </a:solidFill>
                      </a:endParaRPr>
                    </a:p>
                  </a:txBody>
                  <a:tcPr/>
                </a:tc>
                <a:tc hMerge="1">
                  <a:txBody>
                    <a:bodyPr/>
                    <a:lstStyle/>
                    <a:p>
                      <a:endParaRPr lang="en-US">
                        <a:solidFill>
                          <a:schemeClr val="tx2"/>
                        </a:solidFill>
                      </a:endParaRPr>
                    </a:p>
                  </a:txBody>
                  <a:tcPr/>
                </a:tc>
                <a:tc rowSpan="2">
                  <a:txBody>
                    <a:bodyPr/>
                    <a:lstStyle/>
                    <a:p>
                      <a:r>
                        <a:rPr lang="en-US" sz="1400">
                          <a:solidFill>
                            <a:schemeClr val="tx2"/>
                          </a:solidFill>
                        </a:rPr>
                        <a:t>Event following Expiration</a:t>
                      </a:r>
                    </a:p>
                  </a:txBody>
                  <a:tcPr/>
                </a:tc>
                <a:extLst>
                  <a:ext uri="{0D108BD9-81ED-4DB2-BD59-A6C34878D82A}">
                    <a16:rowId xmlns:a16="http://schemas.microsoft.com/office/drawing/2014/main" val="3244965499"/>
                  </a:ext>
                </a:extLst>
              </a:tr>
              <a:tr h="3801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1">
                          <a:solidFill>
                            <a:schemeClr val="tx2"/>
                          </a:solidFill>
                        </a:rPr>
                        <a:t>Start</a:t>
                      </a:r>
                    </a:p>
                  </a:txBody>
                  <a:tcPr/>
                </a:tc>
                <a:tc>
                  <a:txBody>
                    <a:bodyPr/>
                    <a:lstStyle/>
                    <a:p>
                      <a:r>
                        <a:rPr lang="en-US" sz="1200" b="1">
                          <a:solidFill>
                            <a:schemeClr val="tx2"/>
                          </a:solidFill>
                        </a:rPr>
                        <a:t>Stop</a:t>
                      </a:r>
                    </a:p>
                  </a:txBody>
                  <a:tcPr/>
                </a:tc>
                <a:tc>
                  <a:txBody>
                    <a:bodyPr/>
                    <a:lstStyle/>
                    <a:p>
                      <a:r>
                        <a:rPr lang="en-US" sz="1200" b="1">
                          <a:solidFill>
                            <a:schemeClr val="tx2"/>
                          </a:solidFill>
                        </a:rPr>
                        <a:t>Reset</a:t>
                      </a:r>
                    </a:p>
                  </a:txBody>
                  <a:tcPr/>
                </a:tc>
                <a:tc vMerge="1">
                  <a:txBody>
                    <a:bodyPr/>
                    <a:lstStyle/>
                    <a:p>
                      <a:endParaRPr lang="en-US"/>
                    </a:p>
                  </a:txBody>
                  <a:tcPr/>
                </a:tc>
                <a:extLst>
                  <a:ext uri="{0D108BD9-81ED-4DB2-BD59-A6C34878D82A}">
                    <a16:rowId xmlns:a16="http://schemas.microsoft.com/office/drawing/2014/main" val="462887982"/>
                  </a:ext>
                </a:extLst>
              </a:tr>
              <a:tr h="1701445">
                <a:tc>
                  <a:txBody>
                    <a:bodyPr/>
                    <a:lstStyle/>
                    <a:p>
                      <a:pPr algn="just"/>
                      <a:r>
                        <a:rPr lang="en-GB" sz="1100" b="1">
                          <a:solidFill>
                            <a:schemeClr val="tx2"/>
                          </a:solidFill>
                        </a:rPr>
                        <a:t>Timer Awaiting Supplementary Declaration</a:t>
                      </a:r>
                      <a:r>
                        <a:rPr lang="en-US" sz="1100" b="1">
                          <a:solidFill>
                            <a:schemeClr val="tx2"/>
                          </a:solidFill>
                        </a:rPr>
                        <a:t> </a:t>
                      </a:r>
                    </a:p>
                  </a:txBody>
                  <a:tcPr/>
                </a:tc>
                <a:tc>
                  <a:txBody>
                    <a:bodyPr/>
                    <a:lstStyle/>
                    <a:p>
                      <a:pPr algn="just"/>
                      <a:r>
                        <a:rPr lang="en-US" sz="1100" dirty="0">
                          <a:solidFill>
                            <a:schemeClr val="tx2"/>
                          </a:solidFill>
                        </a:rPr>
                        <a:t>Defines the time limit set in the authorisation for Regular use of Simplified Declaration, for receiving a Supplementary Declaration (via a ‘Customs Declaration for Import’ E_IMP_DAT (IE415)) from the Declarant. </a:t>
                      </a:r>
                    </a:p>
                  </a:txBody>
                  <a:tcPr/>
                </a:tc>
                <a:tc>
                  <a:txBody>
                    <a:bodyPr/>
                    <a:lstStyle/>
                    <a:p>
                      <a:pPr algn="just">
                        <a:spcBef>
                          <a:spcPts val="1200"/>
                        </a:spcBef>
                      </a:pPr>
                      <a:r>
                        <a:rPr lang="en-GB" sz="1100" kern="1200">
                          <a:solidFill>
                            <a:schemeClr val="tx2"/>
                          </a:solidFill>
                          <a:latin typeface="+mn-lt"/>
                          <a:ea typeface="+mn-ea"/>
                          <a:cs typeface="+mn-cs"/>
                        </a:rPr>
                        <a:t>Within the time limit set in the authorisation for Regular use of Simplified Declaration</a:t>
                      </a:r>
                    </a:p>
                  </a:txBody>
                  <a:tcPr marL="114300" marR="114300" marT="0" marB="0"/>
                </a:tc>
                <a:tc>
                  <a:txBody>
                    <a:bodyPr/>
                    <a:lstStyle/>
                    <a:p>
                      <a:pPr algn="just"/>
                      <a:r>
                        <a:rPr lang="en-GB" sz="1100">
                          <a:solidFill>
                            <a:schemeClr val="tx2"/>
                          </a:solidFill>
                        </a:rPr>
                        <a:t>Release of movement, which refers to Simplified Declaration/EIDR Authorisation.</a:t>
                      </a:r>
                      <a:endParaRPr lang="en-US" sz="1100">
                        <a:solidFill>
                          <a:schemeClr val="tx2"/>
                        </a:solidFill>
                      </a:endParaRPr>
                    </a:p>
                  </a:txBody>
                  <a:tcPr/>
                </a:tc>
                <a:tc>
                  <a:txBody>
                    <a:bodyPr/>
                    <a:lstStyle/>
                    <a:p>
                      <a:pPr algn="just"/>
                      <a:r>
                        <a:rPr lang="en-GB" sz="1100" kern="1200">
                          <a:solidFill>
                            <a:schemeClr val="tx2"/>
                          </a:solidFill>
                          <a:latin typeface="+mn-lt"/>
                          <a:ea typeface="+mn-ea"/>
                          <a:cs typeface="+mn-cs"/>
                        </a:rPr>
                        <a:t>Receipt of valid Supplementary Declaration (Receive_IE415).</a:t>
                      </a:r>
                      <a:endParaRPr lang="en-US" sz="1100" kern="1200">
                        <a:solidFill>
                          <a:schemeClr val="tx2"/>
                        </a:solidFill>
                        <a:latin typeface="+mn-lt"/>
                        <a:ea typeface="+mn-ea"/>
                        <a:cs typeface="+mn-cs"/>
                      </a:endParaRPr>
                    </a:p>
                  </a:txBody>
                  <a:tcPr/>
                </a:tc>
                <a:tc>
                  <a:txBody>
                    <a:bodyPr/>
                    <a:lstStyle/>
                    <a:p>
                      <a:pPr algn="just"/>
                      <a:r>
                        <a:rPr lang="en-US" sz="1100" kern="1200">
                          <a:solidFill>
                            <a:schemeClr val="tx2"/>
                          </a:solidFill>
                          <a:latin typeface="+mn-lt"/>
                          <a:ea typeface="+mn-ea"/>
                          <a:cs typeface="+mn-cs"/>
                        </a:rPr>
                        <a:t>-</a:t>
                      </a:r>
                    </a:p>
                  </a:txBody>
                  <a:tcPr/>
                </a:tc>
                <a:tc>
                  <a:txBody>
                    <a:bodyPr/>
                    <a:lstStyle/>
                    <a:p>
                      <a:pPr marL="0" indent="0" algn="just">
                        <a:buFont typeface="Arial" panose="020B0604020202020204" pitchFamily="34" charset="0"/>
                        <a:buNone/>
                      </a:pPr>
                      <a:r>
                        <a:rPr lang="en-GB" sz="1100">
                          <a:solidFill>
                            <a:schemeClr val="tx2"/>
                          </a:solidFill>
                        </a:rPr>
                        <a:t>SCI informs the Declarant about the timer expiration (Send_IE431).</a:t>
                      </a:r>
                      <a:endParaRPr lang="en-US" sz="1100">
                        <a:solidFill>
                          <a:schemeClr val="tx2"/>
                        </a:solidFill>
                      </a:endParaRPr>
                    </a:p>
                    <a:p>
                      <a:pPr algn="just"/>
                      <a:endParaRPr lang="en-US" sz="1100">
                        <a:solidFill>
                          <a:schemeClr val="tx2"/>
                        </a:solidFill>
                      </a:endParaRPr>
                    </a:p>
                  </a:txBody>
                  <a:tcPr/>
                </a:tc>
                <a:extLst>
                  <a:ext uri="{0D108BD9-81ED-4DB2-BD59-A6C34878D82A}">
                    <a16:rowId xmlns:a16="http://schemas.microsoft.com/office/drawing/2014/main" val="3219598884"/>
                  </a:ext>
                </a:extLst>
              </a:tr>
            </a:tbl>
          </a:graphicData>
        </a:graphic>
      </p:graphicFrame>
      <p:pic>
        <p:nvPicPr>
          <p:cNvPr id="6" name="Graphic 5" descr="Stopwatch">
            <a:extLst>
              <a:ext uri="{FF2B5EF4-FFF2-40B4-BE49-F238E27FC236}">
                <a16:creationId xmlns:a16="http://schemas.microsoft.com/office/drawing/2014/main" id="{AD092AEB-65F3-4078-BF72-8ECA3F56C8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469" y="2198167"/>
            <a:ext cx="639309" cy="639309"/>
          </a:xfrm>
          <a:prstGeom prst="rect">
            <a:avLst/>
          </a:prstGeom>
        </p:spPr>
      </p:pic>
      <p:sp>
        <p:nvSpPr>
          <p:cNvPr id="2" name="Slide Number Placeholder 1">
            <a:extLst>
              <a:ext uri="{FF2B5EF4-FFF2-40B4-BE49-F238E27FC236}">
                <a16:creationId xmlns:a16="http://schemas.microsoft.com/office/drawing/2014/main" id="{26D0394B-96DE-6576-0EF3-BEF41C637B67}"/>
              </a:ext>
            </a:extLst>
          </p:cNvPr>
          <p:cNvSpPr>
            <a:spLocks noGrp="1"/>
          </p:cNvSpPr>
          <p:nvPr>
            <p:ph type="sldNum" sz="quarter" idx="12"/>
          </p:nvPr>
        </p:nvSpPr>
        <p:spPr/>
        <p:txBody>
          <a:bodyPr/>
          <a:lstStyle/>
          <a:p>
            <a:fld id="{F46C79FD-C571-418B-AB0F-5EE936C85276}" type="slidenum">
              <a:rPr lang="en-GB" smtClean="0"/>
              <a:t>109</a:t>
            </a:fld>
            <a:endParaRPr lang="en-GB"/>
          </a:p>
        </p:txBody>
      </p:sp>
    </p:spTree>
    <p:extLst>
      <p:ext uri="{BB962C8B-B14F-4D97-AF65-F5344CB8AC3E}">
        <p14:creationId xmlns:p14="http://schemas.microsoft.com/office/powerpoint/2010/main" val="190762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7">
            <a:extLst>
              <a:ext uri="{FF2B5EF4-FFF2-40B4-BE49-F238E27FC236}">
                <a16:creationId xmlns:a16="http://schemas.microsoft.com/office/drawing/2014/main" id="{A07B7941-A5D1-46CF-917E-59539713C801}"/>
              </a:ext>
            </a:extLst>
          </p:cNvPr>
          <p:cNvSpPr/>
          <p:nvPr/>
        </p:nvSpPr>
        <p:spPr>
          <a:xfrm>
            <a:off x="2552365" y="1500141"/>
            <a:ext cx="9202914" cy="5195018"/>
          </a:xfrm>
          <a:prstGeom prst="wedgeRectCallout">
            <a:avLst>
              <a:gd name="adj1" fmla="val -57914"/>
              <a:gd name="adj2" fmla="val 8615"/>
            </a:avLst>
          </a:prstGeom>
          <a:solidFill>
            <a:schemeClr val="bg1">
              <a:lumMod val="95000"/>
            </a:schemeClr>
          </a:solidFill>
          <a:ln w="22225">
            <a:solidFill>
              <a:srgbClr val="02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7DEDF93-25EB-4DB3-A09F-291EE14DE843}"/>
              </a:ext>
            </a:extLst>
          </p:cNvPr>
          <p:cNvGrpSpPr/>
          <p:nvPr/>
        </p:nvGrpSpPr>
        <p:grpSpPr>
          <a:xfrm>
            <a:off x="510304" y="2500923"/>
            <a:ext cx="1709020" cy="1463040"/>
            <a:chOff x="250421" y="1832273"/>
            <a:chExt cx="1709020" cy="1463040"/>
          </a:xfrm>
        </p:grpSpPr>
        <p:sp>
          <p:nvSpPr>
            <p:cNvPr id="2" name="Rectangle 1">
              <a:extLst>
                <a:ext uri="{FF2B5EF4-FFF2-40B4-BE49-F238E27FC236}">
                  <a16:creationId xmlns:a16="http://schemas.microsoft.com/office/drawing/2014/main" id="{BC669267-C4D3-44CB-BE83-7FD4447ABD61}"/>
                </a:ext>
              </a:extLst>
            </p:cNvPr>
            <p:cNvSpPr>
              <a:spLocks noChangeAspect="1"/>
            </p:cNvSpPr>
            <p:nvPr/>
          </p:nvSpPr>
          <p:spPr>
            <a:xfrm>
              <a:off x="250421" y="1915150"/>
              <a:ext cx="1709020" cy="1380163"/>
            </a:xfrm>
            <a:prstGeom prst="rect">
              <a:avLst/>
            </a:prstGeom>
            <a:solidFill>
              <a:schemeClr val="bg2"/>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TextBox 27">
              <a:extLst>
                <a:ext uri="{FF2B5EF4-FFF2-40B4-BE49-F238E27FC236}">
                  <a16:creationId xmlns:a16="http://schemas.microsoft.com/office/drawing/2014/main" id="{8FFF3741-CBD3-43D8-BAE4-998131D9C983}"/>
                </a:ext>
              </a:extLst>
            </p:cNvPr>
            <p:cNvSpPr txBox="1">
              <a:spLocks noChangeAspect="1"/>
            </p:cNvSpPr>
            <p:nvPr/>
          </p:nvSpPr>
          <p:spPr>
            <a:xfrm>
              <a:off x="528728" y="1915150"/>
              <a:ext cx="1228474" cy="246221"/>
            </a:xfrm>
            <a:prstGeom prst="rect">
              <a:avLst/>
            </a:prstGeom>
            <a:noFill/>
          </p:spPr>
          <p:txBody>
            <a:bodyPr wrap="square" rtlCol="0">
              <a:spAutoFit/>
            </a:bodyPr>
            <a:lstStyle/>
            <a:p>
              <a:r>
                <a:rPr lang="en-US" sz="1000">
                  <a:solidFill>
                    <a:srgbClr val="035DC1"/>
                  </a:solidFill>
                </a:rPr>
                <a:t>Common Domain</a:t>
              </a:r>
            </a:p>
          </p:txBody>
        </p:sp>
        <p:sp>
          <p:nvSpPr>
            <p:cNvPr id="31" name="TextBox 30">
              <a:extLst>
                <a:ext uri="{FF2B5EF4-FFF2-40B4-BE49-F238E27FC236}">
                  <a16:creationId xmlns:a16="http://schemas.microsoft.com/office/drawing/2014/main" id="{B157D6F7-0877-43D1-A1AA-5760B38F4C97}"/>
                </a:ext>
              </a:extLst>
            </p:cNvPr>
            <p:cNvSpPr txBox="1">
              <a:spLocks noChangeAspect="1"/>
            </p:cNvSpPr>
            <p:nvPr/>
          </p:nvSpPr>
          <p:spPr>
            <a:xfrm>
              <a:off x="915854" y="2883436"/>
              <a:ext cx="449320" cy="261610"/>
            </a:xfrm>
            <a:prstGeom prst="rect">
              <a:avLst/>
            </a:prstGeom>
            <a:noFill/>
          </p:spPr>
          <p:txBody>
            <a:bodyPr wrap="square" rtlCol="0">
              <a:spAutoFit/>
            </a:bodyPr>
            <a:lstStyle/>
            <a:p>
              <a:endParaRPr lang="en-US" sz="1100"/>
            </a:p>
          </p:txBody>
        </p:sp>
        <p:cxnSp>
          <p:nvCxnSpPr>
            <p:cNvPr id="46" name="Straight Connector 45">
              <a:extLst>
                <a:ext uri="{FF2B5EF4-FFF2-40B4-BE49-F238E27FC236}">
                  <a16:creationId xmlns:a16="http://schemas.microsoft.com/office/drawing/2014/main" id="{737BA192-A034-40F6-93C1-59ADBB115D9F}"/>
                </a:ext>
              </a:extLst>
            </p:cNvPr>
            <p:cNvCxnSpPr>
              <a:cxnSpLocks noChangeAspect="1"/>
            </p:cNvCxnSpPr>
            <p:nvPr/>
          </p:nvCxnSpPr>
          <p:spPr>
            <a:xfrm>
              <a:off x="250421" y="2674820"/>
              <a:ext cx="1709020" cy="0"/>
            </a:xfrm>
            <a:prstGeom prst="line">
              <a:avLst/>
            </a:prstGeom>
            <a:ln w="25400">
              <a:solidFill>
                <a:srgbClr val="035DC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2F891B-FF4F-4AC4-92D8-CFC5A85BBEB5}"/>
                </a:ext>
              </a:extLst>
            </p:cNvPr>
            <p:cNvCxnSpPr>
              <a:cxnSpLocks noChangeAspect="1"/>
            </p:cNvCxnSpPr>
            <p:nvPr/>
          </p:nvCxnSpPr>
          <p:spPr>
            <a:xfrm>
              <a:off x="250421" y="2776343"/>
              <a:ext cx="1709020" cy="0"/>
            </a:xfrm>
            <a:prstGeom prst="line">
              <a:avLst/>
            </a:prstGeom>
            <a:ln w="25400">
              <a:solidFill>
                <a:srgbClr val="035DC1"/>
              </a:solidFill>
              <a:prstDash val="sysDot"/>
            </a:ln>
          </p:spPr>
          <p:style>
            <a:lnRef idx="1">
              <a:schemeClr val="accent1"/>
            </a:lnRef>
            <a:fillRef idx="0">
              <a:schemeClr val="accent1"/>
            </a:fillRef>
            <a:effectRef idx="0">
              <a:schemeClr val="accent1"/>
            </a:effectRef>
            <a:fontRef idx="minor">
              <a:schemeClr val="tx1"/>
            </a:fontRef>
          </p:style>
        </p:cxnSp>
        <p:pic>
          <p:nvPicPr>
            <p:cNvPr id="21" name="Graphic 20" descr="Cloud">
              <a:extLst>
                <a:ext uri="{FF2B5EF4-FFF2-40B4-BE49-F238E27FC236}">
                  <a16:creationId xmlns:a16="http://schemas.microsoft.com/office/drawing/2014/main" id="{7185EB4A-DF07-4C50-9BC0-CD341FF8507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2373" y="1832273"/>
              <a:ext cx="1376844" cy="1376846"/>
            </a:xfrm>
            <a:prstGeom prst="rect">
              <a:avLst/>
            </a:prstGeom>
          </p:spPr>
        </p:pic>
        <p:sp>
          <p:nvSpPr>
            <p:cNvPr id="32" name="TextBox 31">
              <a:extLst>
                <a:ext uri="{FF2B5EF4-FFF2-40B4-BE49-F238E27FC236}">
                  <a16:creationId xmlns:a16="http://schemas.microsoft.com/office/drawing/2014/main" id="{B4EA53B8-B2F2-4B23-B982-46173E38B342}"/>
                </a:ext>
              </a:extLst>
            </p:cNvPr>
            <p:cNvSpPr txBox="1">
              <a:spLocks noChangeAspect="1"/>
            </p:cNvSpPr>
            <p:nvPr/>
          </p:nvSpPr>
          <p:spPr>
            <a:xfrm>
              <a:off x="414559" y="2566718"/>
              <a:ext cx="1380743" cy="307777"/>
            </a:xfrm>
            <a:prstGeom prst="rect">
              <a:avLst/>
            </a:prstGeom>
            <a:noFill/>
          </p:spPr>
          <p:txBody>
            <a:bodyPr wrap="square" rtlCol="0">
              <a:spAutoFit/>
            </a:bodyPr>
            <a:lstStyle/>
            <a:p>
              <a:pPr algn="ctr"/>
              <a:r>
                <a:rPr lang="en-US" sz="700">
                  <a:solidFill>
                    <a:srgbClr val="035DC1"/>
                  </a:solidFill>
                </a:rPr>
                <a:t>Common Communications </a:t>
              </a:r>
            </a:p>
            <a:p>
              <a:pPr algn="ctr"/>
              <a:r>
                <a:rPr lang="en-US" sz="700">
                  <a:solidFill>
                    <a:srgbClr val="035DC1"/>
                  </a:solidFill>
                </a:rPr>
                <a:t>Network (CCN)</a:t>
              </a:r>
            </a:p>
          </p:txBody>
        </p:sp>
        <p:pic>
          <p:nvPicPr>
            <p:cNvPr id="37" name="Graphic 36" descr="Server">
              <a:extLst>
                <a:ext uri="{FF2B5EF4-FFF2-40B4-BE49-F238E27FC236}">
                  <a16:creationId xmlns:a16="http://schemas.microsoft.com/office/drawing/2014/main" id="{4703F4EB-4BFC-4BBE-983D-3B5D6C0280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15854" y="2212423"/>
              <a:ext cx="158867" cy="158867"/>
            </a:xfrm>
            <a:prstGeom prst="rect">
              <a:avLst/>
            </a:prstGeom>
          </p:spPr>
        </p:pic>
        <p:sp>
          <p:nvSpPr>
            <p:cNvPr id="76" name="Rectangle 75">
              <a:extLst>
                <a:ext uri="{FF2B5EF4-FFF2-40B4-BE49-F238E27FC236}">
                  <a16:creationId xmlns:a16="http://schemas.microsoft.com/office/drawing/2014/main" id="{5B4FB297-1534-4A70-BAF2-8DC8060C15CA}"/>
                </a:ext>
              </a:extLst>
            </p:cNvPr>
            <p:cNvSpPr>
              <a:spLocks noChangeAspect="1"/>
            </p:cNvSpPr>
            <p:nvPr/>
          </p:nvSpPr>
          <p:spPr>
            <a:xfrm>
              <a:off x="317723" y="2954820"/>
              <a:ext cx="1585355" cy="276799"/>
            </a:xfrm>
            <a:prstGeom prst="rect">
              <a:avLst/>
            </a:prstGeom>
            <a:solidFill>
              <a:schemeClr val="accent6">
                <a:lumMod val="20000"/>
                <a:lumOff val="80000"/>
                <a:alpha val="5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7" name="TextBox 76">
              <a:extLst>
                <a:ext uri="{FF2B5EF4-FFF2-40B4-BE49-F238E27FC236}">
                  <a16:creationId xmlns:a16="http://schemas.microsoft.com/office/drawing/2014/main" id="{D749AF4B-6D35-4650-B8F2-0AB16DFCB786}"/>
                </a:ext>
              </a:extLst>
            </p:cNvPr>
            <p:cNvSpPr txBox="1">
              <a:spLocks noChangeAspect="1"/>
            </p:cNvSpPr>
            <p:nvPr/>
          </p:nvSpPr>
          <p:spPr>
            <a:xfrm>
              <a:off x="590392" y="2941630"/>
              <a:ext cx="1019978" cy="230832"/>
            </a:xfrm>
            <a:prstGeom prst="rect">
              <a:avLst/>
            </a:prstGeom>
            <a:noFill/>
          </p:spPr>
          <p:txBody>
            <a:bodyPr wrap="square" rtlCol="0">
              <a:spAutoFit/>
            </a:bodyPr>
            <a:lstStyle/>
            <a:p>
              <a:pPr algn="ctr"/>
              <a:r>
                <a:rPr lang="en-US" sz="900">
                  <a:solidFill>
                    <a:srgbClr val="035DC1"/>
                  </a:solidFill>
                </a:rPr>
                <a:t>EC Domain</a:t>
              </a:r>
            </a:p>
          </p:txBody>
        </p:sp>
        <p:grpSp>
          <p:nvGrpSpPr>
            <p:cNvPr id="96" name="Group 95">
              <a:extLst>
                <a:ext uri="{FF2B5EF4-FFF2-40B4-BE49-F238E27FC236}">
                  <a16:creationId xmlns:a16="http://schemas.microsoft.com/office/drawing/2014/main" id="{3731C7CE-7485-4B06-B220-962B61620E3B}"/>
                </a:ext>
              </a:extLst>
            </p:cNvPr>
            <p:cNvGrpSpPr>
              <a:grpSpLocks noChangeAspect="1"/>
            </p:cNvGrpSpPr>
            <p:nvPr/>
          </p:nvGrpSpPr>
          <p:grpSpPr>
            <a:xfrm>
              <a:off x="368868" y="2874495"/>
              <a:ext cx="298125" cy="411131"/>
              <a:chOff x="6586485" y="1054765"/>
              <a:chExt cx="514780" cy="709912"/>
            </a:xfrm>
          </p:grpSpPr>
          <p:sp>
            <p:nvSpPr>
              <p:cNvPr id="97" name="Rectangle 96">
                <a:extLst>
                  <a:ext uri="{FF2B5EF4-FFF2-40B4-BE49-F238E27FC236}">
                    <a16:creationId xmlns:a16="http://schemas.microsoft.com/office/drawing/2014/main" id="{C5A9F819-475B-4EE8-B9E2-ABF2442FF881}"/>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0356B1"/>
                  </a:solidFill>
                </a:endParaRPr>
              </a:p>
            </p:txBody>
          </p:sp>
          <p:sp>
            <p:nvSpPr>
              <p:cNvPr id="98" name="TextBox 97">
                <a:extLst>
                  <a:ext uri="{FF2B5EF4-FFF2-40B4-BE49-F238E27FC236}">
                    <a16:creationId xmlns:a16="http://schemas.microsoft.com/office/drawing/2014/main" id="{2AD37CC6-DF78-47C3-8584-38A8C9A10F81}"/>
                  </a:ext>
                </a:extLst>
              </p:cNvPr>
              <p:cNvSpPr txBox="1"/>
              <p:nvPr/>
            </p:nvSpPr>
            <p:spPr>
              <a:xfrm>
                <a:off x="6586485" y="1064105"/>
                <a:ext cx="514780" cy="372014"/>
              </a:xfrm>
              <a:prstGeom prst="rect">
                <a:avLst/>
              </a:prstGeom>
              <a:noFill/>
            </p:spPr>
            <p:txBody>
              <a:bodyPr wrap="square" rtlCol="0">
                <a:spAutoFit/>
              </a:bodyPr>
              <a:lstStyle/>
              <a:p>
                <a:pPr algn="ctr"/>
                <a:r>
                  <a:rPr lang="en-US" sz="400" b="1">
                    <a:solidFill>
                      <a:srgbClr val="0356B1"/>
                    </a:solidFill>
                  </a:rPr>
                  <a:t>CCN GW</a:t>
                </a:r>
              </a:p>
            </p:txBody>
          </p:sp>
          <p:grpSp>
            <p:nvGrpSpPr>
              <p:cNvPr id="99" name="Group 98">
                <a:extLst>
                  <a:ext uri="{FF2B5EF4-FFF2-40B4-BE49-F238E27FC236}">
                    <a16:creationId xmlns:a16="http://schemas.microsoft.com/office/drawing/2014/main" id="{A69FBF38-5EB0-4EF1-877E-1AD61AB2B691}"/>
                  </a:ext>
                </a:extLst>
              </p:cNvPr>
              <p:cNvGrpSpPr/>
              <p:nvPr/>
            </p:nvGrpSpPr>
            <p:grpSpPr>
              <a:xfrm>
                <a:off x="6670245" y="1379423"/>
                <a:ext cx="365760" cy="365760"/>
                <a:chOff x="8162283" y="1240530"/>
                <a:chExt cx="365760" cy="365760"/>
              </a:xfrm>
            </p:grpSpPr>
            <p:pic>
              <p:nvPicPr>
                <p:cNvPr id="100" name="Graphic 99" descr="Traffic light">
                  <a:extLst>
                    <a:ext uri="{FF2B5EF4-FFF2-40B4-BE49-F238E27FC236}">
                      <a16:creationId xmlns:a16="http://schemas.microsoft.com/office/drawing/2014/main" id="{D27F7617-A4E4-4343-96A6-4627408CFD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62283" y="1240530"/>
                  <a:ext cx="365760" cy="365760"/>
                </a:xfrm>
                <a:prstGeom prst="rect">
                  <a:avLst/>
                </a:prstGeom>
              </p:spPr>
            </p:pic>
            <p:sp>
              <p:nvSpPr>
                <p:cNvPr id="101" name="Oval 100">
                  <a:extLst>
                    <a:ext uri="{FF2B5EF4-FFF2-40B4-BE49-F238E27FC236}">
                      <a16:creationId xmlns:a16="http://schemas.microsoft.com/office/drawing/2014/main" id="{98F55592-152F-432F-8B7E-2E698386B664}"/>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2" name="Oval 101">
                  <a:extLst>
                    <a:ext uri="{FF2B5EF4-FFF2-40B4-BE49-F238E27FC236}">
                      <a16:creationId xmlns:a16="http://schemas.microsoft.com/office/drawing/2014/main" id="{0FA1C0FE-B575-4C8D-8D9F-A8EC222E4E21}"/>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3" name="Oval 102">
                  <a:extLst>
                    <a:ext uri="{FF2B5EF4-FFF2-40B4-BE49-F238E27FC236}">
                      <a16:creationId xmlns:a16="http://schemas.microsoft.com/office/drawing/2014/main" id="{ABD4E3CC-A8C9-4080-9480-C3553D18A6C1}"/>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pic>
        <p:nvPicPr>
          <p:cNvPr id="74" name="Graphic 73" descr="Magnifying glass">
            <a:extLst>
              <a:ext uri="{FF2B5EF4-FFF2-40B4-BE49-F238E27FC236}">
                <a16:creationId xmlns:a16="http://schemas.microsoft.com/office/drawing/2014/main" id="{A01F2D38-8C26-42C2-A245-774170387BA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7100000" flipH="1">
            <a:off x="821263" y="3279199"/>
            <a:ext cx="1219641" cy="1219641"/>
          </a:xfrm>
          <a:prstGeom prst="rect">
            <a:avLst/>
          </a:prstGeom>
        </p:spPr>
      </p:pic>
      <p:grpSp>
        <p:nvGrpSpPr>
          <p:cNvPr id="11" name="Group 10">
            <a:extLst>
              <a:ext uri="{FF2B5EF4-FFF2-40B4-BE49-F238E27FC236}">
                <a16:creationId xmlns:a16="http://schemas.microsoft.com/office/drawing/2014/main" id="{1216794F-E1D1-44E8-9FF4-548413DC7C4C}"/>
              </a:ext>
            </a:extLst>
          </p:cNvPr>
          <p:cNvGrpSpPr/>
          <p:nvPr/>
        </p:nvGrpSpPr>
        <p:grpSpPr>
          <a:xfrm>
            <a:off x="2772719" y="1633277"/>
            <a:ext cx="8705850" cy="1540471"/>
            <a:chOff x="2495550" y="1101889"/>
            <a:chExt cx="8705850" cy="1540471"/>
          </a:xfrm>
        </p:grpSpPr>
        <p:sp>
          <p:nvSpPr>
            <p:cNvPr id="104" name="Rectangle 103">
              <a:extLst>
                <a:ext uri="{FF2B5EF4-FFF2-40B4-BE49-F238E27FC236}">
                  <a16:creationId xmlns:a16="http://schemas.microsoft.com/office/drawing/2014/main" id="{8E6ECA01-ADE4-47E0-8A54-3677D9E80415}"/>
                </a:ext>
              </a:extLst>
            </p:cNvPr>
            <p:cNvSpPr/>
            <p:nvPr/>
          </p:nvSpPr>
          <p:spPr>
            <a:xfrm>
              <a:off x="10210800" y="1110909"/>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CSE/CTP Specs Manager</a:t>
              </a:r>
            </a:p>
          </p:txBody>
        </p:sp>
        <p:sp>
          <p:nvSpPr>
            <p:cNvPr id="113" name="Rectangle 112">
              <a:extLst>
                <a:ext uri="{FF2B5EF4-FFF2-40B4-BE49-F238E27FC236}">
                  <a16:creationId xmlns:a16="http://schemas.microsoft.com/office/drawing/2014/main" id="{B1A090A3-35C1-4331-9533-6BAF462DAC4E}"/>
                </a:ext>
              </a:extLst>
            </p:cNvPr>
            <p:cNvSpPr/>
            <p:nvPr/>
          </p:nvSpPr>
          <p:spPr>
            <a:xfrm>
              <a:off x="2496829" y="1104811"/>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EU Customs SW</a:t>
              </a:r>
            </a:p>
          </p:txBody>
        </p:sp>
        <p:sp>
          <p:nvSpPr>
            <p:cNvPr id="114" name="Rectangle 113">
              <a:extLst>
                <a:ext uri="{FF2B5EF4-FFF2-40B4-BE49-F238E27FC236}">
                  <a16:creationId xmlns:a16="http://schemas.microsoft.com/office/drawing/2014/main" id="{203544BD-AC2B-4E2E-9E24-071DB5453291}"/>
                </a:ext>
              </a:extLst>
            </p:cNvPr>
            <p:cNvSpPr/>
            <p:nvPr/>
          </p:nvSpPr>
          <p:spPr>
            <a:xfrm>
              <a:off x="3782704" y="1104811"/>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CRS</a:t>
              </a:r>
            </a:p>
          </p:txBody>
        </p:sp>
        <p:sp>
          <p:nvSpPr>
            <p:cNvPr id="116" name="Rectangle 115">
              <a:extLst>
                <a:ext uri="{FF2B5EF4-FFF2-40B4-BE49-F238E27FC236}">
                  <a16:creationId xmlns:a16="http://schemas.microsoft.com/office/drawing/2014/main" id="{8A1A396E-9CA0-4CE7-BCD4-14206629BD69}"/>
                </a:ext>
              </a:extLst>
            </p:cNvPr>
            <p:cNvSpPr/>
            <p:nvPr/>
          </p:nvSpPr>
          <p:spPr>
            <a:xfrm>
              <a:off x="5068579" y="1101890"/>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CS/RD2</a:t>
              </a:r>
            </a:p>
          </p:txBody>
        </p:sp>
        <p:sp>
          <p:nvSpPr>
            <p:cNvPr id="117" name="Rectangle 116">
              <a:extLst>
                <a:ext uri="{FF2B5EF4-FFF2-40B4-BE49-F238E27FC236}">
                  <a16:creationId xmlns:a16="http://schemas.microsoft.com/office/drawing/2014/main" id="{7841F506-F126-412A-A5A3-B87CBCEF6311}"/>
                </a:ext>
              </a:extLst>
            </p:cNvPr>
            <p:cNvSpPr/>
            <p:nvPr/>
          </p:nvSpPr>
          <p:spPr>
            <a:xfrm>
              <a:off x="6354454" y="1101889"/>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CS/MIS2</a:t>
              </a:r>
            </a:p>
          </p:txBody>
        </p:sp>
        <p:sp>
          <p:nvSpPr>
            <p:cNvPr id="118" name="Rectangle 117">
              <a:extLst>
                <a:ext uri="{FF2B5EF4-FFF2-40B4-BE49-F238E27FC236}">
                  <a16:creationId xmlns:a16="http://schemas.microsoft.com/office/drawing/2014/main" id="{DBB5E67B-2DC3-46E1-B22E-2225DFE9FEB5}"/>
                </a:ext>
              </a:extLst>
            </p:cNvPr>
            <p:cNvSpPr/>
            <p:nvPr/>
          </p:nvSpPr>
          <p:spPr>
            <a:xfrm>
              <a:off x="7640329" y="1102398"/>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CTA</a:t>
              </a:r>
            </a:p>
          </p:txBody>
        </p:sp>
        <p:sp>
          <p:nvSpPr>
            <p:cNvPr id="10" name="Speech Bubble: Rectangle 9">
              <a:extLst>
                <a:ext uri="{FF2B5EF4-FFF2-40B4-BE49-F238E27FC236}">
                  <a16:creationId xmlns:a16="http://schemas.microsoft.com/office/drawing/2014/main" id="{7024D8B6-F739-46ED-9F87-21F549F3BE3A}"/>
                </a:ext>
              </a:extLst>
            </p:cNvPr>
            <p:cNvSpPr/>
            <p:nvPr/>
          </p:nvSpPr>
          <p:spPr>
            <a:xfrm>
              <a:off x="2495550" y="1724468"/>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50000"/>
                    </a:schemeClr>
                  </a:solidFill>
                </a:rPr>
                <a:t>Automates the validity checks of the ODS certificates</a:t>
              </a:r>
            </a:p>
          </p:txBody>
        </p:sp>
        <p:sp>
          <p:nvSpPr>
            <p:cNvPr id="134" name="Speech Bubble: Rectangle 133">
              <a:extLst>
                <a:ext uri="{FF2B5EF4-FFF2-40B4-BE49-F238E27FC236}">
                  <a16:creationId xmlns:a16="http://schemas.microsoft.com/office/drawing/2014/main" id="{59C7590D-72A1-4F1E-B013-183870E40D1D}"/>
                </a:ext>
              </a:extLst>
            </p:cNvPr>
            <p:cNvSpPr/>
            <p:nvPr/>
          </p:nvSpPr>
          <p:spPr>
            <a:xfrm>
              <a:off x="6353175" y="1724467"/>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Monitors and audits CCI exchanges</a:t>
              </a:r>
              <a:endParaRPr lang="en-US" sz="900">
                <a:solidFill>
                  <a:schemeClr val="tx1">
                    <a:lumMod val="50000"/>
                  </a:schemeClr>
                </a:solidFill>
              </a:endParaRPr>
            </a:p>
          </p:txBody>
        </p:sp>
        <p:sp>
          <p:nvSpPr>
            <p:cNvPr id="135" name="Speech Bubble: Rectangle 134">
              <a:extLst>
                <a:ext uri="{FF2B5EF4-FFF2-40B4-BE49-F238E27FC236}">
                  <a16:creationId xmlns:a16="http://schemas.microsoft.com/office/drawing/2014/main" id="{A98EAD8D-ABF3-4903-8090-9E6E18410BDF}"/>
                </a:ext>
              </a:extLst>
            </p:cNvPr>
            <p:cNvSpPr/>
            <p:nvPr/>
          </p:nvSpPr>
          <p:spPr>
            <a:xfrm>
              <a:off x="5067300" y="1724468"/>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50000"/>
                    </a:schemeClr>
                  </a:solidFill>
                </a:rPr>
                <a:t>Validation of Customs Offices and other codes as defined by the TSS (DDNCA)</a:t>
              </a:r>
            </a:p>
          </p:txBody>
        </p:sp>
        <p:sp>
          <p:nvSpPr>
            <p:cNvPr id="136" name="Speech Bubble: Rectangle 135">
              <a:extLst>
                <a:ext uri="{FF2B5EF4-FFF2-40B4-BE49-F238E27FC236}">
                  <a16:creationId xmlns:a16="http://schemas.microsoft.com/office/drawing/2014/main" id="{BC6F6D46-BEFB-418E-AF5B-6BBFB987B779}"/>
                </a:ext>
              </a:extLst>
            </p:cNvPr>
            <p:cNvSpPr/>
            <p:nvPr/>
          </p:nvSpPr>
          <p:spPr>
            <a:xfrm>
              <a:off x="7638410" y="1727960"/>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Verification of conformance of NCA against FSS and TSS specifications</a:t>
              </a:r>
              <a:endParaRPr lang="en-US" sz="900">
                <a:solidFill>
                  <a:schemeClr val="tx1">
                    <a:lumMod val="50000"/>
                  </a:schemeClr>
                </a:solidFill>
              </a:endParaRPr>
            </a:p>
          </p:txBody>
        </p:sp>
        <p:sp>
          <p:nvSpPr>
            <p:cNvPr id="137" name="Speech Bubble: Rectangle 136">
              <a:extLst>
                <a:ext uri="{FF2B5EF4-FFF2-40B4-BE49-F238E27FC236}">
                  <a16:creationId xmlns:a16="http://schemas.microsoft.com/office/drawing/2014/main" id="{B865F411-28E9-4101-AE87-436A94247A8A}"/>
                </a:ext>
              </a:extLst>
            </p:cNvPr>
            <p:cNvSpPr/>
            <p:nvPr/>
          </p:nvSpPr>
          <p:spPr>
            <a:xfrm>
              <a:off x="10210800" y="1724466"/>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Generation and management of Test Messages, Scenarios and Reference Package </a:t>
              </a:r>
              <a:endParaRPr lang="en-US" sz="900">
                <a:solidFill>
                  <a:schemeClr val="tx1">
                    <a:lumMod val="50000"/>
                  </a:schemeClr>
                </a:solidFill>
              </a:endParaRPr>
            </a:p>
          </p:txBody>
        </p:sp>
        <p:sp>
          <p:nvSpPr>
            <p:cNvPr id="138" name="Speech Bubble: Rectangle 137">
              <a:extLst>
                <a:ext uri="{FF2B5EF4-FFF2-40B4-BE49-F238E27FC236}">
                  <a16:creationId xmlns:a16="http://schemas.microsoft.com/office/drawing/2014/main" id="{5CECE034-6E89-4E9C-8DA8-DDBF914376C7}"/>
                </a:ext>
              </a:extLst>
            </p:cNvPr>
            <p:cNvSpPr/>
            <p:nvPr/>
          </p:nvSpPr>
          <p:spPr>
            <a:xfrm>
              <a:off x="3781425" y="1724468"/>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50000"/>
                    </a:schemeClr>
                  </a:solidFill>
                </a:rPr>
                <a:t>Consultation for AEO, EORI and Customs Authorisations </a:t>
              </a:r>
            </a:p>
          </p:txBody>
        </p:sp>
      </p:grpSp>
      <p:sp>
        <p:nvSpPr>
          <p:cNvPr id="120" name="Rectangle 119">
            <a:extLst>
              <a:ext uri="{FF2B5EF4-FFF2-40B4-BE49-F238E27FC236}">
                <a16:creationId xmlns:a16="http://schemas.microsoft.com/office/drawing/2014/main" id="{4EA47D1F-EB3A-4E08-A3F4-F9E80896CCFE}"/>
              </a:ext>
            </a:extLst>
          </p:cNvPr>
          <p:cNvSpPr/>
          <p:nvPr/>
        </p:nvSpPr>
        <p:spPr>
          <a:xfrm>
            <a:off x="2774373" y="3346010"/>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DDS2</a:t>
            </a:r>
          </a:p>
        </p:txBody>
      </p:sp>
      <p:sp>
        <p:nvSpPr>
          <p:cNvPr id="121" name="Rectangle 120">
            <a:extLst>
              <a:ext uri="{FF2B5EF4-FFF2-40B4-BE49-F238E27FC236}">
                <a16:creationId xmlns:a16="http://schemas.microsoft.com/office/drawing/2014/main" id="{49E0C751-9292-4ACA-8522-BAB9C9071114}"/>
              </a:ext>
            </a:extLst>
          </p:cNvPr>
          <p:cNvSpPr/>
          <p:nvPr/>
        </p:nvSpPr>
        <p:spPr>
          <a:xfrm>
            <a:off x="4060248" y="3346010"/>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TARIC3</a:t>
            </a:r>
          </a:p>
        </p:txBody>
      </p:sp>
      <p:sp>
        <p:nvSpPr>
          <p:cNvPr id="122" name="Rectangle 121">
            <a:extLst>
              <a:ext uri="{FF2B5EF4-FFF2-40B4-BE49-F238E27FC236}">
                <a16:creationId xmlns:a16="http://schemas.microsoft.com/office/drawing/2014/main" id="{372883FC-386F-4775-AFBB-EAEDF0643610}"/>
              </a:ext>
            </a:extLst>
          </p:cNvPr>
          <p:cNvSpPr/>
          <p:nvPr/>
        </p:nvSpPr>
        <p:spPr>
          <a:xfrm>
            <a:off x="9203748" y="3343088"/>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ECICS2</a:t>
            </a:r>
          </a:p>
        </p:txBody>
      </p:sp>
      <p:sp>
        <p:nvSpPr>
          <p:cNvPr id="123" name="Rectangle 122">
            <a:extLst>
              <a:ext uri="{FF2B5EF4-FFF2-40B4-BE49-F238E27FC236}">
                <a16:creationId xmlns:a16="http://schemas.microsoft.com/office/drawing/2014/main" id="{9D98935D-92AB-45A3-976D-92AB1D8A95A6}"/>
              </a:ext>
            </a:extLst>
          </p:cNvPr>
          <p:cNvSpPr/>
          <p:nvPr/>
        </p:nvSpPr>
        <p:spPr>
          <a:xfrm>
            <a:off x="5346123" y="3343089"/>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ITSM SMT</a:t>
            </a:r>
          </a:p>
        </p:txBody>
      </p:sp>
      <p:sp>
        <p:nvSpPr>
          <p:cNvPr id="124" name="Rectangle 123">
            <a:extLst>
              <a:ext uri="{FF2B5EF4-FFF2-40B4-BE49-F238E27FC236}">
                <a16:creationId xmlns:a16="http://schemas.microsoft.com/office/drawing/2014/main" id="{3E44ACFD-86E2-4348-881C-6E85B5181783}"/>
              </a:ext>
            </a:extLst>
          </p:cNvPr>
          <p:cNvSpPr/>
          <p:nvPr/>
        </p:nvSpPr>
        <p:spPr>
          <a:xfrm>
            <a:off x="6631998" y="3343088"/>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CDMS</a:t>
            </a:r>
          </a:p>
        </p:txBody>
      </p:sp>
      <p:sp>
        <p:nvSpPr>
          <p:cNvPr id="125" name="Rectangle 124">
            <a:extLst>
              <a:ext uri="{FF2B5EF4-FFF2-40B4-BE49-F238E27FC236}">
                <a16:creationId xmlns:a16="http://schemas.microsoft.com/office/drawing/2014/main" id="{29CE9D6F-C895-4DFD-920E-702A4C9E74BB}"/>
              </a:ext>
            </a:extLst>
          </p:cNvPr>
          <p:cNvSpPr/>
          <p:nvPr/>
        </p:nvSpPr>
        <p:spPr>
          <a:xfrm>
            <a:off x="7917873" y="3343597"/>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EOS</a:t>
            </a:r>
          </a:p>
        </p:txBody>
      </p:sp>
      <p:sp>
        <p:nvSpPr>
          <p:cNvPr id="139" name="Speech Bubble: Rectangle 138">
            <a:extLst>
              <a:ext uri="{FF2B5EF4-FFF2-40B4-BE49-F238E27FC236}">
                <a16:creationId xmlns:a16="http://schemas.microsoft.com/office/drawing/2014/main" id="{21B0DEF1-1B63-44E8-AF28-572C9958EBFF}"/>
              </a:ext>
            </a:extLst>
          </p:cNvPr>
          <p:cNvSpPr/>
          <p:nvPr/>
        </p:nvSpPr>
        <p:spPr>
          <a:xfrm>
            <a:off x="2773094" y="3953693"/>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Online services for public consultation via the EUROPA Web portal</a:t>
            </a:r>
            <a:endParaRPr lang="en-US" sz="900">
              <a:solidFill>
                <a:schemeClr val="tx1">
                  <a:lumMod val="50000"/>
                </a:schemeClr>
              </a:solidFill>
            </a:endParaRPr>
          </a:p>
        </p:txBody>
      </p:sp>
      <p:sp>
        <p:nvSpPr>
          <p:cNvPr id="140" name="Speech Bubble: Rectangle 139">
            <a:extLst>
              <a:ext uri="{FF2B5EF4-FFF2-40B4-BE49-F238E27FC236}">
                <a16:creationId xmlns:a16="http://schemas.microsoft.com/office/drawing/2014/main" id="{8754BE52-04C3-47AA-8FC1-BBE7492A35D9}"/>
              </a:ext>
            </a:extLst>
          </p:cNvPr>
          <p:cNvSpPr/>
          <p:nvPr/>
        </p:nvSpPr>
        <p:spPr>
          <a:xfrm>
            <a:off x="9202469" y="3953691"/>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A tool for all parties concerned with chemicals</a:t>
            </a:r>
            <a:endParaRPr lang="en-US" sz="900">
              <a:solidFill>
                <a:schemeClr val="tx1">
                  <a:lumMod val="50000"/>
                </a:schemeClr>
              </a:solidFill>
            </a:endParaRPr>
          </a:p>
        </p:txBody>
      </p:sp>
      <p:sp>
        <p:nvSpPr>
          <p:cNvPr id="141" name="Speech Bubble: Rectangle 140">
            <a:extLst>
              <a:ext uri="{FF2B5EF4-FFF2-40B4-BE49-F238E27FC236}">
                <a16:creationId xmlns:a16="http://schemas.microsoft.com/office/drawing/2014/main" id="{C458EDE8-60B3-4B06-B3B5-3FE22F73EDF4}"/>
              </a:ext>
            </a:extLst>
          </p:cNvPr>
          <p:cNvSpPr/>
          <p:nvPr/>
        </p:nvSpPr>
        <p:spPr>
          <a:xfrm>
            <a:off x="6630719" y="3953692"/>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Platform for  electronic processing and storage of applications for authorisation </a:t>
            </a:r>
            <a:endParaRPr lang="en-US" sz="900">
              <a:solidFill>
                <a:schemeClr val="tx1">
                  <a:lumMod val="50000"/>
                </a:schemeClr>
              </a:solidFill>
            </a:endParaRPr>
          </a:p>
        </p:txBody>
      </p:sp>
      <p:sp>
        <p:nvSpPr>
          <p:cNvPr id="142" name="Speech Bubble: Rectangle 141">
            <a:extLst>
              <a:ext uri="{FF2B5EF4-FFF2-40B4-BE49-F238E27FC236}">
                <a16:creationId xmlns:a16="http://schemas.microsoft.com/office/drawing/2014/main" id="{9EFAC60E-A984-4CB5-8EB6-E4023A1A2C66}"/>
              </a:ext>
            </a:extLst>
          </p:cNvPr>
          <p:cNvSpPr/>
          <p:nvPr/>
        </p:nvSpPr>
        <p:spPr>
          <a:xfrm>
            <a:off x="5344844" y="3953693"/>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Interchange of operational information </a:t>
            </a:r>
            <a:r>
              <a:rPr lang="en-US" sz="900">
                <a:solidFill>
                  <a:schemeClr val="tx1">
                    <a:lumMod val="50000"/>
                  </a:schemeClr>
                </a:solidFill>
              </a:rPr>
              <a:t>in scope of ITSM Framework contracts</a:t>
            </a:r>
            <a:r>
              <a:rPr lang="en-GB" sz="900">
                <a:solidFill>
                  <a:schemeClr val="tx1">
                    <a:lumMod val="50000"/>
                  </a:schemeClr>
                </a:solidFill>
              </a:rPr>
              <a:t> </a:t>
            </a:r>
            <a:endParaRPr lang="en-US" sz="900">
              <a:solidFill>
                <a:schemeClr val="tx1">
                  <a:lumMod val="50000"/>
                </a:schemeClr>
              </a:solidFill>
            </a:endParaRPr>
          </a:p>
        </p:txBody>
      </p:sp>
      <p:sp>
        <p:nvSpPr>
          <p:cNvPr id="143" name="Speech Bubble: Rectangle 142">
            <a:extLst>
              <a:ext uri="{FF2B5EF4-FFF2-40B4-BE49-F238E27FC236}">
                <a16:creationId xmlns:a16="http://schemas.microsoft.com/office/drawing/2014/main" id="{DEE0C9E5-B8BA-4480-A569-461C8C71E838}"/>
              </a:ext>
            </a:extLst>
          </p:cNvPr>
          <p:cNvSpPr/>
          <p:nvPr/>
        </p:nvSpPr>
        <p:spPr>
          <a:xfrm>
            <a:off x="7915954" y="3957185"/>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Central repository  for economic operator registration and identification</a:t>
            </a:r>
            <a:endParaRPr lang="en-US" sz="900">
              <a:solidFill>
                <a:schemeClr val="tx1">
                  <a:lumMod val="50000"/>
                </a:schemeClr>
              </a:solidFill>
            </a:endParaRPr>
          </a:p>
        </p:txBody>
      </p:sp>
      <p:sp>
        <p:nvSpPr>
          <p:cNvPr id="145" name="Speech Bubble: Rectangle 144">
            <a:extLst>
              <a:ext uri="{FF2B5EF4-FFF2-40B4-BE49-F238E27FC236}">
                <a16:creationId xmlns:a16="http://schemas.microsoft.com/office/drawing/2014/main" id="{F39C4BBF-2A6C-4318-BBE8-52BFC45B0E11}"/>
              </a:ext>
            </a:extLst>
          </p:cNvPr>
          <p:cNvSpPr/>
          <p:nvPr/>
        </p:nvSpPr>
        <p:spPr>
          <a:xfrm>
            <a:off x="4058969" y="3953693"/>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Compilation of the community tariff, commercial and agricultural legislation</a:t>
            </a:r>
            <a:endParaRPr lang="en-US" sz="900">
              <a:solidFill>
                <a:schemeClr val="tx1">
                  <a:lumMod val="50000"/>
                </a:schemeClr>
              </a:solidFill>
            </a:endParaRPr>
          </a:p>
        </p:txBody>
      </p:sp>
      <p:sp>
        <p:nvSpPr>
          <p:cNvPr id="127" name="Rectangle 126">
            <a:extLst>
              <a:ext uri="{FF2B5EF4-FFF2-40B4-BE49-F238E27FC236}">
                <a16:creationId xmlns:a16="http://schemas.microsoft.com/office/drawing/2014/main" id="{DB0896DF-5EB8-4143-A81F-05F5E64DB156}"/>
              </a:ext>
            </a:extLst>
          </p:cNvPr>
          <p:cNvSpPr/>
          <p:nvPr/>
        </p:nvSpPr>
        <p:spPr>
          <a:xfrm>
            <a:off x="9219843" y="1673801"/>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SURV3</a:t>
            </a:r>
          </a:p>
        </p:txBody>
      </p:sp>
      <p:sp>
        <p:nvSpPr>
          <p:cNvPr id="130" name="Rectangle 129">
            <a:extLst>
              <a:ext uri="{FF2B5EF4-FFF2-40B4-BE49-F238E27FC236}">
                <a16:creationId xmlns:a16="http://schemas.microsoft.com/office/drawing/2014/main" id="{32024BD7-D633-4C68-B194-AB03CF874F42}"/>
              </a:ext>
            </a:extLst>
          </p:cNvPr>
          <p:cNvSpPr/>
          <p:nvPr/>
        </p:nvSpPr>
        <p:spPr>
          <a:xfrm>
            <a:off x="10495722" y="3339502"/>
            <a:ext cx="990600" cy="419725"/>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CRMS2</a:t>
            </a:r>
          </a:p>
        </p:txBody>
      </p:sp>
      <p:sp>
        <p:nvSpPr>
          <p:cNvPr id="146" name="Speech Bubble: Rectangle 145">
            <a:extLst>
              <a:ext uri="{FF2B5EF4-FFF2-40B4-BE49-F238E27FC236}">
                <a16:creationId xmlns:a16="http://schemas.microsoft.com/office/drawing/2014/main" id="{654CC520-2C82-4B2D-8967-C6C594D7578A}"/>
              </a:ext>
            </a:extLst>
          </p:cNvPr>
          <p:cNvSpPr/>
          <p:nvPr/>
        </p:nvSpPr>
        <p:spPr>
          <a:xfrm>
            <a:off x="9219843" y="2303142"/>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lumMod val="50000"/>
                  </a:schemeClr>
                </a:solidFill>
              </a:rPr>
              <a:t>Info from accepted customs declarations regarding volume and value</a:t>
            </a:r>
            <a:endParaRPr lang="en-US" sz="800">
              <a:solidFill>
                <a:schemeClr val="tx1">
                  <a:lumMod val="50000"/>
                </a:schemeClr>
              </a:solidFill>
            </a:endParaRPr>
          </a:p>
        </p:txBody>
      </p:sp>
      <p:sp>
        <p:nvSpPr>
          <p:cNvPr id="149" name="Speech Bubble: Rectangle 148">
            <a:extLst>
              <a:ext uri="{FF2B5EF4-FFF2-40B4-BE49-F238E27FC236}">
                <a16:creationId xmlns:a16="http://schemas.microsoft.com/office/drawing/2014/main" id="{EBA65C77-72CB-4CCC-A709-6D6432DF65B7}"/>
              </a:ext>
            </a:extLst>
          </p:cNvPr>
          <p:cNvSpPr/>
          <p:nvPr/>
        </p:nvSpPr>
        <p:spPr>
          <a:xfrm>
            <a:off x="10495722" y="3971764"/>
            <a:ext cx="990600" cy="914400"/>
          </a:xfrm>
          <a:prstGeom prst="wedgeRectCallout">
            <a:avLst>
              <a:gd name="adj1" fmla="val -1603"/>
              <a:gd name="adj2" fmla="val -77358"/>
            </a:avLst>
          </a:prstGeom>
          <a:solidFill>
            <a:srgbClr val="FFC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lumMod val="50000"/>
                  </a:schemeClr>
                </a:solidFill>
              </a:rPr>
              <a:t>EU risk collaboration platform</a:t>
            </a:r>
            <a:endParaRPr lang="en-US" sz="900">
              <a:solidFill>
                <a:schemeClr val="tx1">
                  <a:lumMod val="50000"/>
                </a:schemeClr>
              </a:solidFill>
            </a:endParaRPr>
          </a:p>
        </p:txBody>
      </p:sp>
      <p:grpSp>
        <p:nvGrpSpPr>
          <p:cNvPr id="14" name="Group 13">
            <a:extLst>
              <a:ext uri="{FF2B5EF4-FFF2-40B4-BE49-F238E27FC236}">
                <a16:creationId xmlns:a16="http://schemas.microsoft.com/office/drawing/2014/main" id="{8E238E09-C450-4346-B4BC-190C6CD92430}"/>
              </a:ext>
            </a:extLst>
          </p:cNvPr>
          <p:cNvGrpSpPr/>
          <p:nvPr/>
        </p:nvGrpSpPr>
        <p:grpSpPr>
          <a:xfrm>
            <a:off x="3442368" y="5011955"/>
            <a:ext cx="7427728" cy="1546662"/>
            <a:chOff x="7655696" y="4333863"/>
            <a:chExt cx="3562990" cy="1546662"/>
          </a:xfrm>
        </p:grpSpPr>
        <p:sp>
          <p:nvSpPr>
            <p:cNvPr id="153" name="Rectangle 152">
              <a:extLst>
                <a:ext uri="{FF2B5EF4-FFF2-40B4-BE49-F238E27FC236}">
                  <a16:creationId xmlns:a16="http://schemas.microsoft.com/office/drawing/2014/main" id="{824E0787-4EBC-4616-B1E3-A0B643094374}"/>
                </a:ext>
              </a:extLst>
            </p:cNvPr>
            <p:cNvSpPr/>
            <p:nvPr/>
          </p:nvSpPr>
          <p:spPr>
            <a:xfrm>
              <a:off x="7655696" y="4333863"/>
              <a:ext cx="3562990" cy="1546662"/>
            </a:xfrm>
            <a:prstGeom prst="rect">
              <a:avLst/>
            </a:prstGeom>
            <a:solidFill>
              <a:srgbClr val="024EA2"/>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b="1"/>
                <a:t>Shared Services</a:t>
              </a:r>
            </a:p>
          </p:txBody>
        </p:sp>
        <p:sp>
          <p:nvSpPr>
            <p:cNvPr id="157" name="Speech Bubble: Rectangle 156">
              <a:extLst>
                <a:ext uri="{FF2B5EF4-FFF2-40B4-BE49-F238E27FC236}">
                  <a16:creationId xmlns:a16="http://schemas.microsoft.com/office/drawing/2014/main" id="{D74F311F-AAD0-48A8-882B-CD4852E5B517}"/>
                </a:ext>
              </a:extLst>
            </p:cNvPr>
            <p:cNvSpPr/>
            <p:nvPr/>
          </p:nvSpPr>
          <p:spPr>
            <a:xfrm>
              <a:off x="7800331" y="5054366"/>
              <a:ext cx="3262834" cy="716410"/>
            </a:xfrm>
            <a:prstGeom prst="wedgeRectCallout">
              <a:avLst>
                <a:gd name="adj1" fmla="val -1019"/>
                <a:gd name="adj2" fmla="val -12127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tx1">
                      <a:lumMod val="50000"/>
                    </a:schemeClr>
                  </a:solidFill>
                </a:rPr>
                <a:t>NAs and DG TAXUD mature operational processes, implemented by a set of shared services such as logging, monitoring and auditing. These services allow the respective Operations Teams to monitor the health and performance of the system</a:t>
              </a:r>
              <a:endParaRPr lang="en-US" sz="1000">
                <a:solidFill>
                  <a:schemeClr val="tx1">
                    <a:lumMod val="50000"/>
                  </a:schemeClr>
                </a:solidFill>
              </a:endParaRPr>
            </a:p>
          </p:txBody>
        </p:sp>
        <p:sp>
          <p:nvSpPr>
            <p:cNvPr id="154" name="Rectangle 153">
              <a:extLst>
                <a:ext uri="{FF2B5EF4-FFF2-40B4-BE49-F238E27FC236}">
                  <a16:creationId xmlns:a16="http://schemas.microsoft.com/office/drawing/2014/main" id="{31AF4D61-66C6-4459-A9C3-FC42C7BD6545}"/>
                </a:ext>
              </a:extLst>
            </p:cNvPr>
            <p:cNvSpPr/>
            <p:nvPr/>
          </p:nvSpPr>
          <p:spPr>
            <a:xfrm>
              <a:off x="7800331" y="4618978"/>
              <a:ext cx="990600" cy="304460"/>
            </a:xfrm>
            <a:prstGeom prst="rect">
              <a:avLst/>
            </a:prstGeom>
            <a:solidFill>
              <a:schemeClr val="bg2">
                <a:lumMod val="50000"/>
              </a:scheme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Logging</a:t>
              </a:r>
            </a:p>
          </p:txBody>
        </p:sp>
        <p:sp>
          <p:nvSpPr>
            <p:cNvPr id="155" name="Rectangle 154">
              <a:extLst>
                <a:ext uri="{FF2B5EF4-FFF2-40B4-BE49-F238E27FC236}">
                  <a16:creationId xmlns:a16="http://schemas.microsoft.com/office/drawing/2014/main" id="{0A31B436-8B6B-4D91-8BE8-FACABDF7A906}"/>
                </a:ext>
              </a:extLst>
            </p:cNvPr>
            <p:cNvSpPr/>
            <p:nvPr/>
          </p:nvSpPr>
          <p:spPr>
            <a:xfrm>
              <a:off x="8935566" y="4622472"/>
              <a:ext cx="990600" cy="304460"/>
            </a:xfrm>
            <a:prstGeom prst="rect">
              <a:avLst/>
            </a:prstGeom>
            <a:solidFill>
              <a:schemeClr val="bg2">
                <a:lumMod val="50000"/>
              </a:scheme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Auditing</a:t>
              </a:r>
            </a:p>
          </p:txBody>
        </p:sp>
        <p:sp>
          <p:nvSpPr>
            <p:cNvPr id="156" name="Rectangle 155">
              <a:extLst>
                <a:ext uri="{FF2B5EF4-FFF2-40B4-BE49-F238E27FC236}">
                  <a16:creationId xmlns:a16="http://schemas.microsoft.com/office/drawing/2014/main" id="{6815E571-31FC-4AB9-8AEB-7A8E10F81A6C}"/>
                </a:ext>
              </a:extLst>
            </p:cNvPr>
            <p:cNvSpPr/>
            <p:nvPr/>
          </p:nvSpPr>
          <p:spPr>
            <a:xfrm>
              <a:off x="10070801" y="4618977"/>
              <a:ext cx="990600" cy="304460"/>
            </a:xfrm>
            <a:prstGeom prst="rect">
              <a:avLst/>
            </a:prstGeom>
            <a:solidFill>
              <a:schemeClr val="bg2">
                <a:lumMod val="50000"/>
              </a:scheme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Monitoring</a:t>
              </a:r>
            </a:p>
          </p:txBody>
        </p:sp>
      </p:grpSp>
      <p:grpSp>
        <p:nvGrpSpPr>
          <p:cNvPr id="22" name="Group 21">
            <a:extLst>
              <a:ext uri="{FF2B5EF4-FFF2-40B4-BE49-F238E27FC236}">
                <a16:creationId xmlns:a16="http://schemas.microsoft.com/office/drawing/2014/main" id="{597C32F0-8612-4346-9618-70B96FC35EA9}"/>
              </a:ext>
            </a:extLst>
          </p:cNvPr>
          <p:cNvGrpSpPr/>
          <p:nvPr/>
        </p:nvGrpSpPr>
        <p:grpSpPr>
          <a:xfrm>
            <a:off x="2606431" y="2095678"/>
            <a:ext cx="365760" cy="365760"/>
            <a:chOff x="1650012" y="1299976"/>
            <a:chExt cx="365760" cy="365760"/>
          </a:xfrm>
        </p:grpSpPr>
        <p:sp>
          <p:nvSpPr>
            <p:cNvPr id="20" name="Oval 19">
              <a:extLst>
                <a:ext uri="{FF2B5EF4-FFF2-40B4-BE49-F238E27FC236}">
                  <a16:creationId xmlns:a16="http://schemas.microsoft.com/office/drawing/2014/main" id="{12660084-D2EF-4F49-8FDE-E7E802EEDF19}"/>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98C3A7E1-B94C-4935-889C-BC57E44A37B1}"/>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Graphic 159" descr="Gears">
              <a:extLst>
                <a:ext uri="{FF2B5EF4-FFF2-40B4-BE49-F238E27FC236}">
                  <a16:creationId xmlns:a16="http://schemas.microsoft.com/office/drawing/2014/main" id="{C159F9FB-0C81-4394-B757-CFCE5334ECE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650012" y="1299976"/>
              <a:ext cx="365760" cy="365760"/>
            </a:xfrm>
            <a:prstGeom prst="rect">
              <a:avLst/>
            </a:prstGeom>
          </p:spPr>
        </p:pic>
      </p:grpSp>
      <p:grpSp>
        <p:nvGrpSpPr>
          <p:cNvPr id="40" name="Group 39">
            <a:extLst>
              <a:ext uri="{FF2B5EF4-FFF2-40B4-BE49-F238E27FC236}">
                <a16:creationId xmlns:a16="http://schemas.microsoft.com/office/drawing/2014/main" id="{9F5A6E35-C8AD-4CAB-84E6-BB456D723660}"/>
              </a:ext>
            </a:extLst>
          </p:cNvPr>
          <p:cNvGrpSpPr/>
          <p:nvPr/>
        </p:nvGrpSpPr>
        <p:grpSpPr>
          <a:xfrm>
            <a:off x="7732699" y="3825273"/>
            <a:ext cx="365760" cy="365760"/>
            <a:chOff x="11632579" y="3340411"/>
            <a:chExt cx="365760" cy="365760"/>
          </a:xfrm>
        </p:grpSpPr>
        <p:sp>
          <p:nvSpPr>
            <p:cNvPr id="39" name="Rectangle 38">
              <a:extLst>
                <a:ext uri="{FF2B5EF4-FFF2-40B4-BE49-F238E27FC236}">
                  <a16:creationId xmlns:a16="http://schemas.microsoft.com/office/drawing/2014/main" id="{93BF6AEE-9EC4-44FE-9F05-A6040F482942}"/>
                </a:ext>
              </a:extLst>
            </p:cNvPr>
            <p:cNvSpPr/>
            <p:nvPr/>
          </p:nvSpPr>
          <p:spPr>
            <a:xfrm>
              <a:off x="11709780" y="3402806"/>
              <a:ext cx="21263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Graphic 160" descr="Database">
              <a:extLst>
                <a:ext uri="{FF2B5EF4-FFF2-40B4-BE49-F238E27FC236}">
                  <a16:creationId xmlns:a16="http://schemas.microsoft.com/office/drawing/2014/main" id="{B0A2F058-0546-4258-9ACE-7C3E18D5FFA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1632579" y="3340411"/>
              <a:ext cx="365760" cy="365760"/>
            </a:xfrm>
            <a:prstGeom prst="rect">
              <a:avLst/>
            </a:prstGeom>
          </p:spPr>
        </p:pic>
      </p:grpSp>
      <p:pic>
        <p:nvPicPr>
          <p:cNvPr id="163" name="Graphic 162" descr="Employee badge">
            <a:extLst>
              <a:ext uri="{FF2B5EF4-FFF2-40B4-BE49-F238E27FC236}">
                <a16:creationId xmlns:a16="http://schemas.microsoft.com/office/drawing/2014/main" id="{5CBECCCB-236D-45E6-AECA-C50753BF444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875074" y="2099846"/>
            <a:ext cx="365760" cy="365760"/>
          </a:xfrm>
          <a:prstGeom prst="rect">
            <a:avLst/>
          </a:prstGeom>
        </p:spPr>
      </p:pic>
      <p:grpSp>
        <p:nvGrpSpPr>
          <p:cNvPr id="24" name="Group 23">
            <a:extLst>
              <a:ext uri="{FF2B5EF4-FFF2-40B4-BE49-F238E27FC236}">
                <a16:creationId xmlns:a16="http://schemas.microsoft.com/office/drawing/2014/main" id="{6594526A-6E89-476F-82C4-2DBBF8FA0505}"/>
              </a:ext>
            </a:extLst>
          </p:cNvPr>
          <p:cNvGrpSpPr/>
          <p:nvPr/>
        </p:nvGrpSpPr>
        <p:grpSpPr>
          <a:xfrm>
            <a:off x="5179416" y="2114789"/>
            <a:ext cx="365760" cy="365760"/>
            <a:chOff x="1541424" y="1232531"/>
            <a:chExt cx="365760" cy="365760"/>
          </a:xfrm>
        </p:grpSpPr>
        <p:sp>
          <p:nvSpPr>
            <p:cNvPr id="23" name="Rectangle 22">
              <a:extLst>
                <a:ext uri="{FF2B5EF4-FFF2-40B4-BE49-F238E27FC236}">
                  <a16:creationId xmlns:a16="http://schemas.microsoft.com/office/drawing/2014/main" id="{21D99C36-ED67-43FA-9626-2FBF678E4510}"/>
                </a:ext>
              </a:extLst>
            </p:cNvPr>
            <p:cNvSpPr/>
            <p:nvPr/>
          </p:nvSpPr>
          <p:spPr>
            <a:xfrm>
              <a:off x="1613065" y="1271939"/>
              <a:ext cx="222878" cy="28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Graphic 163" descr="Checklist RTL">
              <a:extLst>
                <a:ext uri="{FF2B5EF4-FFF2-40B4-BE49-F238E27FC236}">
                  <a16:creationId xmlns:a16="http://schemas.microsoft.com/office/drawing/2014/main" id="{BE668A23-A26B-43DD-9ACD-1ECD336AB37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541424" y="1232531"/>
              <a:ext cx="365760" cy="365760"/>
            </a:xfrm>
            <a:prstGeom prst="rect">
              <a:avLst/>
            </a:prstGeom>
          </p:spPr>
        </p:pic>
      </p:grpSp>
      <p:pic>
        <p:nvPicPr>
          <p:cNvPr id="165" name="Graphic 164" descr="Research">
            <a:extLst>
              <a:ext uri="{FF2B5EF4-FFF2-40B4-BE49-F238E27FC236}">
                <a16:creationId xmlns:a16="http://schemas.microsoft.com/office/drawing/2014/main" id="{748EBB87-7004-4A4D-9CAA-473B56BE539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flipH="1">
            <a:off x="6512839" y="2108028"/>
            <a:ext cx="365760" cy="365760"/>
          </a:xfrm>
          <a:prstGeom prst="rect">
            <a:avLst/>
          </a:prstGeom>
        </p:spPr>
      </p:pic>
      <p:grpSp>
        <p:nvGrpSpPr>
          <p:cNvPr id="38" name="Group 37">
            <a:extLst>
              <a:ext uri="{FF2B5EF4-FFF2-40B4-BE49-F238E27FC236}">
                <a16:creationId xmlns:a16="http://schemas.microsoft.com/office/drawing/2014/main" id="{BE66A93D-42B3-4A15-9BF7-77AF0C1A076F}"/>
              </a:ext>
            </a:extLst>
          </p:cNvPr>
          <p:cNvGrpSpPr/>
          <p:nvPr/>
        </p:nvGrpSpPr>
        <p:grpSpPr>
          <a:xfrm>
            <a:off x="10287272" y="2102964"/>
            <a:ext cx="365760" cy="365760"/>
            <a:chOff x="11504042" y="1461397"/>
            <a:chExt cx="365760" cy="365760"/>
          </a:xfrm>
        </p:grpSpPr>
        <p:sp>
          <p:nvSpPr>
            <p:cNvPr id="25" name="Oval 24">
              <a:extLst>
                <a:ext uri="{FF2B5EF4-FFF2-40B4-BE49-F238E27FC236}">
                  <a16:creationId xmlns:a16="http://schemas.microsoft.com/office/drawing/2014/main" id="{00297C86-628D-440D-81AC-D2B1DEDD4F82}"/>
                </a:ext>
              </a:extLst>
            </p:cNvPr>
            <p:cNvSpPr/>
            <p:nvPr/>
          </p:nvSpPr>
          <p:spPr>
            <a:xfrm>
              <a:off x="11623699" y="1504593"/>
              <a:ext cx="197564" cy="197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Graphic 165" descr="Bug under magnifying glass">
              <a:extLst>
                <a:ext uri="{FF2B5EF4-FFF2-40B4-BE49-F238E27FC236}">
                  <a16:creationId xmlns:a16="http://schemas.microsoft.com/office/drawing/2014/main" id="{F8822B13-29F6-48F8-9741-205C9A50ABB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11504042" y="1461397"/>
              <a:ext cx="365760" cy="365760"/>
            </a:xfrm>
            <a:prstGeom prst="rect">
              <a:avLst/>
            </a:prstGeom>
          </p:spPr>
        </p:pic>
      </p:grpSp>
      <p:pic>
        <p:nvPicPr>
          <p:cNvPr id="169" name="Graphic 168" descr="Checkmark">
            <a:extLst>
              <a:ext uri="{FF2B5EF4-FFF2-40B4-BE49-F238E27FC236}">
                <a16:creationId xmlns:a16="http://schemas.microsoft.com/office/drawing/2014/main" id="{4BB6C806-2A43-4A6B-92D1-A483D47F0A6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7789242" y="2070365"/>
            <a:ext cx="365760" cy="365760"/>
          </a:xfrm>
          <a:prstGeom prst="rect">
            <a:avLst/>
          </a:prstGeom>
        </p:spPr>
      </p:pic>
      <p:pic>
        <p:nvPicPr>
          <p:cNvPr id="171" name="Graphic 170" descr="Beaker">
            <a:extLst>
              <a:ext uri="{FF2B5EF4-FFF2-40B4-BE49-F238E27FC236}">
                <a16:creationId xmlns:a16="http://schemas.microsoft.com/office/drawing/2014/main" id="{3343E9CB-2C88-4E85-AE61-D2379A567B9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9035988" y="3762813"/>
            <a:ext cx="365760" cy="365760"/>
          </a:xfrm>
          <a:prstGeom prst="rect">
            <a:avLst/>
          </a:prstGeom>
        </p:spPr>
      </p:pic>
      <p:pic>
        <p:nvPicPr>
          <p:cNvPr id="175" name="Graphic 174" descr="Gavel">
            <a:extLst>
              <a:ext uri="{FF2B5EF4-FFF2-40B4-BE49-F238E27FC236}">
                <a16:creationId xmlns:a16="http://schemas.microsoft.com/office/drawing/2014/main" id="{76EC4FAB-102F-49E7-884E-111F99FF22A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3890560" y="3762813"/>
            <a:ext cx="365760" cy="365760"/>
          </a:xfrm>
          <a:prstGeom prst="rect">
            <a:avLst/>
          </a:prstGeom>
        </p:spPr>
      </p:pic>
      <p:grpSp>
        <p:nvGrpSpPr>
          <p:cNvPr id="44" name="Group 43">
            <a:extLst>
              <a:ext uri="{FF2B5EF4-FFF2-40B4-BE49-F238E27FC236}">
                <a16:creationId xmlns:a16="http://schemas.microsoft.com/office/drawing/2014/main" id="{4BF898E5-8371-49D8-BE31-C641191C2A89}"/>
              </a:ext>
            </a:extLst>
          </p:cNvPr>
          <p:cNvGrpSpPr/>
          <p:nvPr/>
        </p:nvGrpSpPr>
        <p:grpSpPr>
          <a:xfrm>
            <a:off x="8954820" y="2025653"/>
            <a:ext cx="464495" cy="508635"/>
            <a:chOff x="1208004" y="4556034"/>
            <a:chExt cx="464495" cy="508635"/>
          </a:xfrm>
        </p:grpSpPr>
        <p:sp>
          <p:nvSpPr>
            <p:cNvPr id="43" name="Rectangle 42">
              <a:extLst>
                <a:ext uri="{FF2B5EF4-FFF2-40B4-BE49-F238E27FC236}">
                  <a16:creationId xmlns:a16="http://schemas.microsoft.com/office/drawing/2014/main" id="{48553AFE-0338-4647-8DDA-107038888921}"/>
                </a:ext>
              </a:extLst>
            </p:cNvPr>
            <p:cNvSpPr/>
            <p:nvPr/>
          </p:nvSpPr>
          <p:spPr>
            <a:xfrm>
              <a:off x="1385888" y="4826327"/>
              <a:ext cx="204804" cy="190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908BD17-AAC3-435E-B00D-08936C36875B}"/>
                </a:ext>
              </a:extLst>
            </p:cNvPr>
            <p:cNvGrpSpPr/>
            <p:nvPr/>
          </p:nvGrpSpPr>
          <p:grpSpPr>
            <a:xfrm>
              <a:off x="1208004" y="4556034"/>
              <a:ext cx="464495" cy="508635"/>
              <a:chOff x="1183288" y="5403193"/>
              <a:chExt cx="464495" cy="508635"/>
            </a:xfrm>
          </p:grpSpPr>
          <p:pic>
            <p:nvPicPr>
              <p:cNvPr id="177" name="Graphic 176" descr="Information">
                <a:extLst>
                  <a:ext uri="{FF2B5EF4-FFF2-40B4-BE49-F238E27FC236}">
                    <a16:creationId xmlns:a16="http://schemas.microsoft.com/office/drawing/2014/main" id="{3420546A-7F49-45CB-86D6-EF7D90ACB87E}"/>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1183288" y="5403193"/>
                <a:ext cx="270293" cy="270293"/>
              </a:xfrm>
              <a:prstGeom prst="rect">
                <a:avLst/>
              </a:prstGeom>
            </p:spPr>
          </p:pic>
          <p:pic>
            <p:nvPicPr>
              <p:cNvPr id="178" name="Graphic 177" descr="Document">
                <a:extLst>
                  <a:ext uri="{FF2B5EF4-FFF2-40B4-BE49-F238E27FC236}">
                    <a16:creationId xmlns:a16="http://schemas.microsoft.com/office/drawing/2014/main" id="{8ED07F92-5F4F-4151-989E-CD2C56B5633F}"/>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1282023" y="5546068"/>
                <a:ext cx="365760" cy="365760"/>
              </a:xfrm>
              <a:prstGeom prst="rect">
                <a:avLst/>
              </a:prstGeom>
            </p:spPr>
          </p:pic>
        </p:grpSp>
      </p:grpSp>
      <p:grpSp>
        <p:nvGrpSpPr>
          <p:cNvPr id="69" name="Group 68">
            <a:extLst>
              <a:ext uri="{FF2B5EF4-FFF2-40B4-BE49-F238E27FC236}">
                <a16:creationId xmlns:a16="http://schemas.microsoft.com/office/drawing/2014/main" id="{CC2C4B74-339F-4FE7-A42A-5E123F0D0429}"/>
              </a:ext>
            </a:extLst>
          </p:cNvPr>
          <p:cNvGrpSpPr/>
          <p:nvPr/>
        </p:nvGrpSpPr>
        <p:grpSpPr>
          <a:xfrm>
            <a:off x="10311562" y="3825780"/>
            <a:ext cx="365760" cy="365760"/>
            <a:chOff x="968978" y="5014391"/>
            <a:chExt cx="365760" cy="365760"/>
          </a:xfrm>
        </p:grpSpPr>
        <p:sp>
          <p:nvSpPr>
            <p:cNvPr id="45" name="Rectangle 44">
              <a:extLst>
                <a:ext uri="{FF2B5EF4-FFF2-40B4-BE49-F238E27FC236}">
                  <a16:creationId xmlns:a16="http://schemas.microsoft.com/office/drawing/2014/main" id="{8E8CAC6D-E398-4254-9D97-3256A179B60E}"/>
                </a:ext>
              </a:extLst>
            </p:cNvPr>
            <p:cNvSpPr/>
            <p:nvPr/>
          </p:nvSpPr>
          <p:spPr>
            <a:xfrm>
              <a:off x="1057029" y="5078900"/>
              <a:ext cx="205253" cy="23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Graphic 172" descr="Playbook">
              <a:extLst>
                <a:ext uri="{FF2B5EF4-FFF2-40B4-BE49-F238E27FC236}">
                  <a16:creationId xmlns:a16="http://schemas.microsoft.com/office/drawing/2014/main" id="{9C3E9C6F-E570-40A7-89F8-17B8FDF7707E}"/>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a:xfrm>
              <a:off x="968978" y="5014391"/>
              <a:ext cx="365760" cy="365760"/>
            </a:xfrm>
            <a:prstGeom prst="rect">
              <a:avLst/>
            </a:prstGeom>
          </p:spPr>
        </p:pic>
      </p:grpSp>
      <p:grpSp>
        <p:nvGrpSpPr>
          <p:cNvPr id="72" name="Group 71">
            <a:extLst>
              <a:ext uri="{FF2B5EF4-FFF2-40B4-BE49-F238E27FC236}">
                <a16:creationId xmlns:a16="http://schemas.microsoft.com/office/drawing/2014/main" id="{214EAD44-B746-48C6-9045-C8C26572D7AB}"/>
              </a:ext>
            </a:extLst>
          </p:cNvPr>
          <p:cNvGrpSpPr/>
          <p:nvPr/>
        </p:nvGrpSpPr>
        <p:grpSpPr>
          <a:xfrm>
            <a:off x="6447199" y="3778556"/>
            <a:ext cx="365760" cy="365760"/>
            <a:chOff x="1744453" y="3388314"/>
            <a:chExt cx="365760" cy="365760"/>
          </a:xfrm>
        </p:grpSpPr>
        <p:sp>
          <p:nvSpPr>
            <p:cNvPr id="71" name="Rectangle 70">
              <a:extLst>
                <a:ext uri="{FF2B5EF4-FFF2-40B4-BE49-F238E27FC236}">
                  <a16:creationId xmlns:a16="http://schemas.microsoft.com/office/drawing/2014/main" id="{3AB68342-27B0-4E56-8316-EBC505DE9EF5}"/>
                </a:ext>
              </a:extLst>
            </p:cNvPr>
            <p:cNvSpPr/>
            <p:nvPr/>
          </p:nvSpPr>
          <p:spPr>
            <a:xfrm>
              <a:off x="1814350" y="3469980"/>
              <a:ext cx="220845" cy="16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Graphic 158" descr="Internet">
              <a:extLst>
                <a:ext uri="{FF2B5EF4-FFF2-40B4-BE49-F238E27FC236}">
                  <a16:creationId xmlns:a16="http://schemas.microsoft.com/office/drawing/2014/main" id="{4E14BB2E-4121-4518-86D5-6CC8294AE84C}"/>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744453" y="3388314"/>
              <a:ext cx="365760" cy="365760"/>
            </a:xfrm>
            <a:prstGeom prst="rect">
              <a:avLst/>
            </a:prstGeom>
          </p:spPr>
        </p:pic>
      </p:grpSp>
      <p:grpSp>
        <p:nvGrpSpPr>
          <p:cNvPr id="75" name="Group 74">
            <a:extLst>
              <a:ext uri="{FF2B5EF4-FFF2-40B4-BE49-F238E27FC236}">
                <a16:creationId xmlns:a16="http://schemas.microsoft.com/office/drawing/2014/main" id="{198A0CD3-AD83-40ED-8B53-962A082E9336}"/>
              </a:ext>
            </a:extLst>
          </p:cNvPr>
          <p:cNvGrpSpPr/>
          <p:nvPr/>
        </p:nvGrpSpPr>
        <p:grpSpPr>
          <a:xfrm>
            <a:off x="5160309" y="3809829"/>
            <a:ext cx="365760" cy="365760"/>
            <a:chOff x="1691031" y="3379808"/>
            <a:chExt cx="365760" cy="365760"/>
          </a:xfrm>
        </p:grpSpPr>
        <p:sp>
          <p:nvSpPr>
            <p:cNvPr id="73" name="Rectangle 72">
              <a:extLst>
                <a:ext uri="{FF2B5EF4-FFF2-40B4-BE49-F238E27FC236}">
                  <a16:creationId xmlns:a16="http://schemas.microsoft.com/office/drawing/2014/main" id="{0C23BF8F-6528-4E2C-8F69-C4FDA3A932C6}"/>
                </a:ext>
              </a:extLst>
            </p:cNvPr>
            <p:cNvSpPr/>
            <p:nvPr/>
          </p:nvSpPr>
          <p:spPr>
            <a:xfrm>
              <a:off x="1773158" y="3410095"/>
              <a:ext cx="209357" cy="295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Graphic 173" descr="Contract RTL">
              <a:extLst>
                <a:ext uri="{FF2B5EF4-FFF2-40B4-BE49-F238E27FC236}">
                  <a16:creationId xmlns:a16="http://schemas.microsoft.com/office/drawing/2014/main" id="{18A04170-1537-416C-BA69-9AAFC0C2F8D2}"/>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p:blipFill>
          <p:spPr>
            <a:xfrm>
              <a:off x="1691031" y="3379808"/>
              <a:ext cx="365760" cy="365760"/>
            </a:xfrm>
            <a:prstGeom prst="rect">
              <a:avLst/>
            </a:prstGeom>
          </p:spPr>
        </p:pic>
      </p:grpSp>
      <p:grpSp>
        <p:nvGrpSpPr>
          <p:cNvPr id="188" name="Group 187">
            <a:extLst>
              <a:ext uri="{FF2B5EF4-FFF2-40B4-BE49-F238E27FC236}">
                <a16:creationId xmlns:a16="http://schemas.microsoft.com/office/drawing/2014/main" id="{0BBD836C-B1EC-495C-9173-44679F88FF5F}"/>
              </a:ext>
            </a:extLst>
          </p:cNvPr>
          <p:cNvGrpSpPr/>
          <p:nvPr/>
        </p:nvGrpSpPr>
        <p:grpSpPr>
          <a:xfrm>
            <a:off x="2589652" y="3784430"/>
            <a:ext cx="365760" cy="365760"/>
            <a:chOff x="1744453" y="3388314"/>
            <a:chExt cx="365760" cy="365760"/>
          </a:xfrm>
        </p:grpSpPr>
        <p:sp>
          <p:nvSpPr>
            <p:cNvPr id="189" name="Rectangle 188">
              <a:extLst>
                <a:ext uri="{FF2B5EF4-FFF2-40B4-BE49-F238E27FC236}">
                  <a16:creationId xmlns:a16="http://schemas.microsoft.com/office/drawing/2014/main" id="{D1F4B472-A0F6-4F61-B9D8-FFD4E438A863}"/>
                </a:ext>
              </a:extLst>
            </p:cNvPr>
            <p:cNvSpPr/>
            <p:nvPr/>
          </p:nvSpPr>
          <p:spPr>
            <a:xfrm>
              <a:off x="1814350" y="3469980"/>
              <a:ext cx="220845" cy="16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Graphic 189" descr="Internet">
              <a:extLst>
                <a:ext uri="{FF2B5EF4-FFF2-40B4-BE49-F238E27FC236}">
                  <a16:creationId xmlns:a16="http://schemas.microsoft.com/office/drawing/2014/main" id="{5058D4BD-B1AD-4335-90CF-43D90F635B5A}"/>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744453" y="3388314"/>
              <a:ext cx="365760" cy="365760"/>
            </a:xfrm>
            <a:prstGeom prst="rect">
              <a:avLst/>
            </a:prstGeom>
          </p:spPr>
        </p:pic>
      </p:grpSp>
      <p:pic>
        <p:nvPicPr>
          <p:cNvPr id="191" name="Graphic 190" descr="Network">
            <a:extLst>
              <a:ext uri="{FF2B5EF4-FFF2-40B4-BE49-F238E27FC236}">
                <a16:creationId xmlns:a16="http://schemas.microsoft.com/office/drawing/2014/main" id="{A2E6A9BE-C347-4CD2-8D3C-911C231AB1FE}"/>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10552828" y="5002504"/>
            <a:ext cx="304460" cy="304460"/>
          </a:xfrm>
          <a:prstGeom prst="rect">
            <a:avLst/>
          </a:prstGeom>
        </p:spPr>
      </p:pic>
      <p:sp>
        <p:nvSpPr>
          <p:cNvPr id="4" name="Title 3">
            <a:extLst>
              <a:ext uri="{FF2B5EF4-FFF2-40B4-BE49-F238E27FC236}">
                <a16:creationId xmlns:a16="http://schemas.microsoft.com/office/drawing/2014/main" id="{76A807CB-1A5A-4758-85EF-FD93C4982147}"/>
              </a:ext>
            </a:extLst>
          </p:cNvPr>
          <p:cNvSpPr>
            <a:spLocks noGrp="1"/>
          </p:cNvSpPr>
          <p:nvPr>
            <p:ph type="title"/>
          </p:nvPr>
        </p:nvSpPr>
        <p:spPr/>
        <p:txBody>
          <a:bodyPr/>
          <a:lstStyle/>
          <a:p>
            <a:r>
              <a:rPr lang="en-US"/>
              <a:t>Central Services in EC Domain</a:t>
            </a:r>
          </a:p>
        </p:txBody>
      </p:sp>
      <p:sp>
        <p:nvSpPr>
          <p:cNvPr id="3" name="Slide Number Placeholder 2">
            <a:extLst>
              <a:ext uri="{FF2B5EF4-FFF2-40B4-BE49-F238E27FC236}">
                <a16:creationId xmlns:a16="http://schemas.microsoft.com/office/drawing/2014/main" id="{6A041324-D44F-69EF-3A39-CE6732014856}"/>
              </a:ext>
            </a:extLst>
          </p:cNvPr>
          <p:cNvSpPr>
            <a:spLocks noGrp="1"/>
          </p:cNvSpPr>
          <p:nvPr>
            <p:ph type="sldNum" sz="quarter" idx="12"/>
          </p:nvPr>
        </p:nvSpPr>
        <p:spPr/>
        <p:txBody>
          <a:bodyPr/>
          <a:lstStyle/>
          <a:p>
            <a:fld id="{F46C79FD-C571-418B-AB0F-5EE936C85276}" type="slidenum">
              <a:rPr lang="en-GB" smtClean="0"/>
              <a:t>11</a:t>
            </a:fld>
            <a:endParaRPr lang="en-GB"/>
          </a:p>
        </p:txBody>
      </p:sp>
    </p:spTree>
    <p:extLst>
      <p:ext uri="{BB962C8B-B14F-4D97-AF65-F5344CB8AC3E}">
        <p14:creationId xmlns:p14="http://schemas.microsoft.com/office/powerpoint/2010/main" val="8719978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Information Exchanges</a:t>
            </a:r>
          </a:p>
        </p:txBody>
      </p:sp>
      <p:sp>
        <p:nvSpPr>
          <p:cNvPr id="93" name="object 5">
            <a:extLst>
              <a:ext uri="{FF2B5EF4-FFF2-40B4-BE49-F238E27FC236}">
                <a16:creationId xmlns:a16="http://schemas.microsoft.com/office/drawing/2014/main" id="{C5D6AA5D-5D53-400D-BBF2-C455E93F6864}"/>
              </a:ext>
            </a:extLst>
          </p:cNvPr>
          <p:cNvSpPr/>
          <p:nvPr/>
        </p:nvSpPr>
        <p:spPr>
          <a:xfrm>
            <a:off x="2689591" y="2049799"/>
            <a:ext cx="2639822" cy="2073267"/>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5" name="object 7">
            <a:extLst>
              <a:ext uri="{FF2B5EF4-FFF2-40B4-BE49-F238E27FC236}">
                <a16:creationId xmlns:a16="http://schemas.microsoft.com/office/drawing/2014/main" id="{9C038111-BDF2-43D1-A99D-563889E68590}"/>
              </a:ext>
            </a:extLst>
          </p:cNvPr>
          <p:cNvSpPr/>
          <p:nvPr/>
        </p:nvSpPr>
        <p:spPr>
          <a:xfrm>
            <a:off x="2689591" y="1650420"/>
            <a:ext cx="2639822" cy="44442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6" name="object 8">
            <a:extLst>
              <a:ext uri="{FF2B5EF4-FFF2-40B4-BE49-F238E27FC236}">
                <a16:creationId xmlns:a16="http://schemas.microsoft.com/office/drawing/2014/main" id="{5A986A78-5AAC-40C1-8596-9E25CF607E25}"/>
              </a:ext>
            </a:extLst>
          </p:cNvPr>
          <p:cNvSpPr/>
          <p:nvPr/>
        </p:nvSpPr>
        <p:spPr>
          <a:xfrm>
            <a:off x="2689591" y="1733217"/>
            <a:ext cx="2639822" cy="362021"/>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7" name="object 9">
            <a:extLst>
              <a:ext uri="{FF2B5EF4-FFF2-40B4-BE49-F238E27FC236}">
                <a16:creationId xmlns:a16="http://schemas.microsoft.com/office/drawing/2014/main" id="{06A2F0A9-D0A6-4E7B-97CA-71173221122D}"/>
              </a:ext>
            </a:extLst>
          </p:cNvPr>
          <p:cNvSpPr/>
          <p:nvPr/>
        </p:nvSpPr>
        <p:spPr>
          <a:xfrm>
            <a:off x="2690187" y="2267895"/>
            <a:ext cx="2640320" cy="29768"/>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8" name="object 10">
            <a:extLst>
              <a:ext uri="{FF2B5EF4-FFF2-40B4-BE49-F238E27FC236}">
                <a16:creationId xmlns:a16="http://schemas.microsoft.com/office/drawing/2014/main" id="{C5BECD58-C780-4AC5-A8D9-AA4DF67265C6}"/>
              </a:ext>
            </a:extLst>
          </p:cNvPr>
          <p:cNvSpPr/>
          <p:nvPr/>
        </p:nvSpPr>
        <p:spPr>
          <a:xfrm>
            <a:off x="2689094" y="2088944"/>
            <a:ext cx="2640320" cy="11924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9" name="TextBox 98">
            <a:extLst>
              <a:ext uri="{FF2B5EF4-FFF2-40B4-BE49-F238E27FC236}">
                <a16:creationId xmlns:a16="http://schemas.microsoft.com/office/drawing/2014/main" id="{23AE9A4A-A9DC-4FEF-BCD0-0B792D59B728}"/>
              </a:ext>
            </a:extLst>
          </p:cNvPr>
          <p:cNvSpPr txBox="1"/>
          <p:nvPr/>
        </p:nvSpPr>
        <p:spPr>
          <a:xfrm>
            <a:off x="2795666" y="2550482"/>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100" name="TextBox 99">
            <a:extLst>
              <a:ext uri="{FF2B5EF4-FFF2-40B4-BE49-F238E27FC236}">
                <a16:creationId xmlns:a16="http://schemas.microsoft.com/office/drawing/2014/main" id="{217AF490-6146-46CB-A2E5-5065F445AAAA}"/>
              </a:ext>
            </a:extLst>
          </p:cNvPr>
          <p:cNvSpPr txBox="1"/>
          <p:nvPr/>
        </p:nvSpPr>
        <p:spPr>
          <a:xfrm>
            <a:off x="2684587" y="3331244"/>
            <a:ext cx="2639821" cy="1823562"/>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a:t>
            </a:r>
            <a:r>
              <a:rPr lang="en-GB" sz="1200" b="1">
                <a:solidFill>
                  <a:schemeClr val="tx2"/>
                </a:solidFill>
              </a:rPr>
              <a:t>less data </a:t>
            </a:r>
            <a:r>
              <a:rPr lang="en-GB" sz="1200">
                <a:solidFill>
                  <a:schemeClr val="tx2"/>
                </a:solidFill>
              </a:rPr>
              <a:t>than a standard Declaration</a:t>
            </a:r>
            <a:endParaRPr lang="en-US" sz="1200">
              <a:solidFill>
                <a:schemeClr val="tx2"/>
              </a:solidFill>
            </a:endParaRPr>
          </a:p>
        </p:txBody>
      </p:sp>
      <p:sp>
        <p:nvSpPr>
          <p:cNvPr id="101" name="TextBox 100">
            <a:extLst>
              <a:ext uri="{FF2B5EF4-FFF2-40B4-BE49-F238E27FC236}">
                <a16:creationId xmlns:a16="http://schemas.microsoft.com/office/drawing/2014/main" id="{1B1DA428-3756-43A4-AE4B-1209A800D0C8}"/>
              </a:ext>
            </a:extLst>
          </p:cNvPr>
          <p:cNvSpPr txBox="1"/>
          <p:nvPr/>
        </p:nvSpPr>
        <p:spPr>
          <a:xfrm>
            <a:off x="2690969" y="1660414"/>
            <a:ext cx="2639822" cy="430887"/>
          </a:xfrm>
          <a:prstGeom prst="rect">
            <a:avLst/>
          </a:prstGeom>
          <a:noFill/>
        </p:spPr>
        <p:txBody>
          <a:bodyPr wrap="square" rtlCol="0">
            <a:spAutoFit/>
          </a:bodyPr>
          <a:lstStyle/>
          <a:p>
            <a:pPr algn="ctr"/>
            <a:r>
              <a:rPr lang="en-US" sz="1100" b="1">
                <a:solidFill>
                  <a:schemeClr val="accent5"/>
                </a:solidFill>
              </a:rPr>
              <a:t>CUSTOMS DECLARATION (SIMPLIFIED) (IE415)</a:t>
            </a:r>
          </a:p>
        </p:txBody>
      </p:sp>
      <p:sp>
        <p:nvSpPr>
          <p:cNvPr id="80" name="object 5">
            <a:extLst>
              <a:ext uri="{FF2B5EF4-FFF2-40B4-BE49-F238E27FC236}">
                <a16:creationId xmlns:a16="http://schemas.microsoft.com/office/drawing/2014/main" id="{41E1DB36-9800-4263-AAB4-5CF390B3701B}"/>
              </a:ext>
            </a:extLst>
          </p:cNvPr>
          <p:cNvSpPr/>
          <p:nvPr/>
        </p:nvSpPr>
        <p:spPr>
          <a:xfrm>
            <a:off x="5721675" y="2049799"/>
            <a:ext cx="2639822" cy="2073267"/>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1" name="object 7">
            <a:extLst>
              <a:ext uri="{FF2B5EF4-FFF2-40B4-BE49-F238E27FC236}">
                <a16:creationId xmlns:a16="http://schemas.microsoft.com/office/drawing/2014/main" id="{265BF305-18B9-4745-A6A6-EEB47A45061B}"/>
              </a:ext>
            </a:extLst>
          </p:cNvPr>
          <p:cNvSpPr/>
          <p:nvPr/>
        </p:nvSpPr>
        <p:spPr>
          <a:xfrm>
            <a:off x="5721675" y="1650420"/>
            <a:ext cx="2639822" cy="44442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2" name="object 8">
            <a:extLst>
              <a:ext uri="{FF2B5EF4-FFF2-40B4-BE49-F238E27FC236}">
                <a16:creationId xmlns:a16="http://schemas.microsoft.com/office/drawing/2014/main" id="{5F5E1EE1-7CEB-4F20-A682-BF8A33142849}"/>
              </a:ext>
            </a:extLst>
          </p:cNvPr>
          <p:cNvSpPr/>
          <p:nvPr/>
        </p:nvSpPr>
        <p:spPr>
          <a:xfrm>
            <a:off x="5721675" y="1733217"/>
            <a:ext cx="2639822" cy="362021"/>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3" name="object 9">
            <a:extLst>
              <a:ext uri="{FF2B5EF4-FFF2-40B4-BE49-F238E27FC236}">
                <a16:creationId xmlns:a16="http://schemas.microsoft.com/office/drawing/2014/main" id="{7088F347-F4C8-404A-BAD2-AF31B1318404}"/>
              </a:ext>
            </a:extLst>
          </p:cNvPr>
          <p:cNvSpPr/>
          <p:nvPr/>
        </p:nvSpPr>
        <p:spPr>
          <a:xfrm>
            <a:off x="5722271" y="2267895"/>
            <a:ext cx="2640320" cy="29768"/>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4" name="object 10">
            <a:extLst>
              <a:ext uri="{FF2B5EF4-FFF2-40B4-BE49-F238E27FC236}">
                <a16:creationId xmlns:a16="http://schemas.microsoft.com/office/drawing/2014/main" id="{A52D9CDB-10DA-4ED5-A7BC-5E83B1611958}"/>
              </a:ext>
            </a:extLst>
          </p:cNvPr>
          <p:cNvSpPr/>
          <p:nvPr/>
        </p:nvSpPr>
        <p:spPr>
          <a:xfrm>
            <a:off x="5721178" y="2088944"/>
            <a:ext cx="2640320" cy="11924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5" name="TextBox 84">
            <a:extLst>
              <a:ext uri="{FF2B5EF4-FFF2-40B4-BE49-F238E27FC236}">
                <a16:creationId xmlns:a16="http://schemas.microsoft.com/office/drawing/2014/main" id="{234840D6-CEA0-4B8D-9632-CBFB8D8F4AE0}"/>
              </a:ext>
            </a:extLst>
          </p:cNvPr>
          <p:cNvSpPr txBox="1"/>
          <p:nvPr/>
        </p:nvSpPr>
        <p:spPr>
          <a:xfrm>
            <a:off x="5827750" y="2550482"/>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86" name="TextBox 85">
            <a:extLst>
              <a:ext uri="{FF2B5EF4-FFF2-40B4-BE49-F238E27FC236}">
                <a16:creationId xmlns:a16="http://schemas.microsoft.com/office/drawing/2014/main" id="{AA0275BA-F5FB-4123-B2C1-CFEEA479D43D}"/>
              </a:ext>
            </a:extLst>
          </p:cNvPr>
          <p:cNvSpPr txBox="1"/>
          <p:nvPr/>
        </p:nvSpPr>
        <p:spPr>
          <a:xfrm>
            <a:off x="5716671" y="3340122"/>
            <a:ext cx="2639821" cy="1823562"/>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GB" sz="1200">
                <a:solidFill>
                  <a:schemeClr val="tx2"/>
                </a:solidFill>
              </a:rPr>
              <a:t>Supplements the </a:t>
            </a:r>
            <a:r>
              <a:rPr lang="en-GB" sz="1200" b="1">
                <a:solidFill>
                  <a:schemeClr val="tx2"/>
                </a:solidFill>
              </a:rPr>
              <a:t>information</a:t>
            </a:r>
            <a:r>
              <a:rPr lang="en-GB" sz="1200">
                <a:solidFill>
                  <a:schemeClr val="tx2"/>
                </a:solidFill>
              </a:rPr>
              <a:t> </a:t>
            </a:r>
            <a:r>
              <a:rPr lang="en-GB" sz="1200" b="1">
                <a:solidFill>
                  <a:schemeClr val="tx2"/>
                </a:solidFill>
              </a:rPr>
              <a:t>not</a:t>
            </a:r>
            <a:r>
              <a:rPr lang="en-GB" sz="1200">
                <a:solidFill>
                  <a:schemeClr val="tx2"/>
                </a:solidFill>
              </a:rPr>
              <a:t> </a:t>
            </a:r>
            <a:r>
              <a:rPr lang="en-GB" sz="1200" b="1">
                <a:solidFill>
                  <a:schemeClr val="tx2"/>
                </a:solidFill>
              </a:rPr>
              <a:t>provided </a:t>
            </a:r>
            <a:r>
              <a:rPr lang="en-GB" sz="1200">
                <a:solidFill>
                  <a:schemeClr val="tx2"/>
                </a:solidFill>
              </a:rPr>
              <a:t>with Simplified Declaration</a:t>
            </a:r>
            <a:endParaRPr lang="en-US" sz="1200">
              <a:solidFill>
                <a:schemeClr val="tx2"/>
              </a:solidFill>
            </a:endParaRPr>
          </a:p>
        </p:txBody>
      </p:sp>
      <p:sp>
        <p:nvSpPr>
          <p:cNvPr id="87" name="TextBox 86">
            <a:extLst>
              <a:ext uri="{FF2B5EF4-FFF2-40B4-BE49-F238E27FC236}">
                <a16:creationId xmlns:a16="http://schemas.microsoft.com/office/drawing/2014/main" id="{57545996-0A3D-4672-B4C7-776EEB9741F5}"/>
              </a:ext>
            </a:extLst>
          </p:cNvPr>
          <p:cNvSpPr txBox="1"/>
          <p:nvPr/>
        </p:nvSpPr>
        <p:spPr>
          <a:xfrm>
            <a:off x="5723053" y="1660414"/>
            <a:ext cx="2639822" cy="430887"/>
          </a:xfrm>
          <a:prstGeom prst="rect">
            <a:avLst/>
          </a:prstGeom>
          <a:noFill/>
        </p:spPr>
        <p:txBody>
          <a:bodyPr wrap="square" rtlCol="0">
            <a:spAutoFit/>
          </a:bodyPr>
          <a:lstStyle/>
          <a:p>
            <a:pPr algn="ctr"/>
            <a:r>
              <a:rPr lang="en-US" sz="1100" b="1">
                <a:solidFill>
                  <a:schemeClr val="accent5"/>
                </a:solidFill>
              </a:rPr>
              <a:t>CUSTOMS DECLARATION (SUPPLEMENTARY) (IE415)</a:t>
            </a:r>
          </a:p>
        </p:txBody>
      </p:sp>
      <p:grpSp>
        <p:nvGrpSpPr>
          <p:cNvPr id="109" name="Group 108">
            <a:extLst>
              <a:ext uri="{FF2B5EF4-FFF2-40B4-BE49-F238E27FC236}">
                <a16:creationId xmlns:a16="http://schemas.microsoft.com/office/drawing/2014/main" id="{C2E5EBA9-3DA8-4273-A3A0-ED3D0CC20894}"/>
              </a:ext>
            </a:extLst>
          </p:cNvPr>
          <p:cNvGrpSpPr/>
          <p:nvPr/>
        </p:nvGrpSpPr>
        <p:grpSpPr>
          <a:xfrm>
            <a:off x="3046469" y="2357372"/>
            <a:ext cx="1870430" cy="750122"/>
            <a:chOff x="7088805" y="2533031"/>
            <a:chExt cx="1870430" cy="750122"/>
          </a:xfrm>
        </p:grpSpPr>
        <p:pic>
          <p:nvPicPr>
            <p:cNvPr id="110" name="Graphic 109" descr="User">
              <a:extLst>
                <a:ext uri="{FF2B5EF4-FFF2-40B4-BE49-F238E27FC236}">
                  <a16:creationId xmlns:a16="http://schemas.microsoft.com/office/drawing/2014/main" id="{1E3D101D-1D76-4867-86EF-FE19883125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61944" y="2533031"/>
              <a:ext cx="640080" cy="640080"/>
            </a:xfrm>
            <a:prstGeom prst="rect">
              <a:avLst/>
            </a:prstGeom>
          </p:spPr>
        </p:pic>
        <p:sp>
          <p:nvSpPr>
            <p:cNvPr id="111" name="TextBox 110">
              <a:extLst>
                <a:ext uri="{FF2B5EF4-FFF2-40B4-BE49-F238E27FC236}">
                  <a16:creationId xmlns:a16="http://schemas.microsoft.com/office/drawing/2014/main" id="{CB061077-82C0-476A-A721-1AF255CEF003}"/>
                </a:ext>
              </a:extLst>
            </p:cNvPr>
            <p:cNvSpPr txBox="1"/>
            <p:nvPr/>
          </p:nvSpPr>
          <p:spPr>
            <a:xfrm>
              <a:off x="7088805" y="3036932"/>
              <a:ext cx="1171783"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pic>
          <p:nvPicPr>
            <p:cNvPr id="112" name="Graphic 111" descr="Schoolhouse">
              <a:extLst>
                <a:ext uri="{FF2B5EF4-FFF2-40B4-BE49-F238E27FC236}">
                  <a16:creationId xmlns:a16="http://schemas.microsoft.com/office/drawing/2014/main" id="{2F7AB67C-2B84-45F4-AEDF-ECDF134243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42461" y="2549275"/>
              <a:ext cx="640080" cy="640080"/>
            </a:xfrm>
            <a:prstGeom prst="rect">
              <a:avLst/>
            </a:prstGeom>
          </p:spPr>
        </p:pic>
        <p:sp>
          <p:nvSpPr>
            <p:cNvPr id="113" name="TextBox 112">
              <a:extLst>
                <a:ext uri="{FF2B5EF4-FFF2-40B4-BE49-F238E27FC236}">
                  <a16:creationId xmlns:a16="http://schemas.microsoft.com/office/drawing/2014/main" id="{4207BAA3-1151-4DF6-B8B8-0CBEC270D9F9}"/>
                </a:ext>
              </a:extLst>
            </p:cNvPr>
            <p:cNvSpPr txBox="1"/>
            <p:nvPr/>
          </p:nvSpPr>
          <p:spPr>
            <a:xfrm>
              <a:off x="8176019" y="3036932"/>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14" name="Straight Arrow Connector 113">
              <a:extLst>
                <a:ext uri="{FF2B5EF4-FFF2-40B4-BE49-F238E27FC236}">
                  <a16:creationId xmlns:a16="http://schemas.microsoft.com/office/drawing/2014/main" id="{AC564C58-5579-4BF5-B0CB-57318E2627FE}"/>
                </a:ext>
              </a:extLst>
            </p:cNvPr>
            <p:cNvCxnSpPr>
              <a:cxnSpLocks/>
            </p:cNvCxnSpPr>
            <p:nvPr/>
          </p:nvCxnSpPr>
          <p:spPr>
            <a:xfrm>
              <a:off x="7974154" y="2990464"/>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D40EBDE9-B075-43AB-B8F8-10B92882B9B5}"/>
              </a:ext>
            </a:extLst>
          </p:cNvPr>
          <p:cNvGrpSpPr/>
          <p:nvPr/>
        </p:nvGrpSpPr>
        <p:grpSpPr>
          <a:xfrm>
            <a:off x="6114475" y="2408029"/>
            <a:ext cx="1840891" cy="750122"/>
            <a:chOff x="7118344" y="2533031"/>
            <a:chExt cx="1840891" cy="750122"/>
          </a:xfrm>
        </p:grpSpPr>
        <p:pic>
          <p:nvPicPr>
            <p:cNvPr id="116" name="Graphic 115" descr="User">
              <a:extLst>
                <a:ext uri="{FF2B5EF4-FFF2-40B4-BE49-F238E27FC236}">
                  <a16:creationId xmlns:a16="http://schemas.microsoft.com/office/drawing/2014/main" id="{27EE4952-BD27-4B8B-95DF-1C49C585A7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61944" y="2533031"/>
              <a:ext cx="640080" cy="640080"/>
            </a:xfrm>
            <a:prstGeom prst="rect">
              <a:avLst/>
            </a:prstGeom>
          </p:spPr>
        </p:pic>
        <p:sp>
          <p:nvSpPr>
            <p:cNvPr id="117" name="TextBox 116">
              <a:extLst>
                <a:ext uri="{FF2B5EF4-FFF2-40B4-BE49-F238E27FC236}">
                  <a16:creationId xmlns:a16="http://schemas.microsoft.com/office/drawing/2014/main" id="{228ACFB0-51C9-47FA-AB2D-CE483E708A29}"/>
                </a:ext>
              </a:extLst>
            </p:cNvPr>
            <p:cNvSpPr txBox="1"/>
            <p:nvPr/>
          </p:nvSpPr>
          <p:spPr>
            <a:xfrm>
              <a:off x="7118344" y="3027406"/>
              <a:ext cx="1127279"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pic>
          <p:nvPicPr>
            <p:cNvPr id="118" name="Graphic 117" descr="Schoolhouse">
              <a:extLst>
                <a:ext uri="{FF2B5EF4-FFF2-40B4-BE49-F238E27FC236}">
                  <a16:creationId xmlns:a16="http://schemas.microsoft.com/office/drawing/2014/main" id="{41D8ABC9-C9D1-48C6-B1F1-61512536D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42461" y="2549275"/>
              <a:ext cx="640080" cy="640080"/>
            </a:xfrm>
            <a:prstGeom prst="rect">
              <a:avLst/>
            </a:prstGeom>
          </p:spPr>
        </p:pic>
        <p:sp>
          <p:nvSpPr>
            <p:cNvPr id="119" name="TextBox 118">
              <a:extLst>
                <a:ext uri="{FF2B5EF4-FFF2-40B4-BE49-F238E27FC236}">
                  <a16:creationId xmlns:a16="http://schemas.microsoft.com/office/drawing/2014/main" id="{D2EBE1B8-C0C8-40C6-B7B3-AFC1366B3CB7}"/>
                </a:ext>
              </a:extLst>
            </p:cNvPr>
            <p:cNvSpPr txBox="1"/>
            <p:nvPr/>
          </p:nvSpPr>
          <p:spPr>
            <a:xfrm>
              <a:off x="8176019" y="3036932"/>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20" name="Straight Arrow Connector 119">
              <a:extLst>
                <a:ext uri="{FF2B5EF4-FFF2-40B4-BE49-F238E27FC236}">
                  <a16:creationId xmlns:a16="http://schemas.microsoft.com/office/drawing/2014/main" id="{FF4D6405-C2AA-47EB-ABA7-DCB9430D1218}"/>
                </a:ext>
              </a:extLst>
            </p:cNvPr>
            <p:cNvCxnSpPr>
              <a:cxnSpLocks/>
            </p:cNvCxnSpPr>
            <p:nvPr/>
          </p:nvCxnSpPr>
          <p:spPr>
            <a:xfrm>
              <a:off x="7974154" y="2990464"/>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1C14EBDE-4C96-A990-54FD-5545EF17362F}"/>
              </a:ext>
            </a:extLst>
          </p:cNvPr>
          <p:cNvSpPr>
            <a:spLocks noGrp="1"/>
          </p:cNvSpPr>
          <p:nvPr>
            <p:ph type="sldNum" sz="quarter" idx="12"/>
          </p:nvPr>
        </p:nvSpPr>
        <p:spPr/>
        <p:txBody>
          <a:bodyPr/>
          <a:lstStyle/>
          <a:p>
            <a:fld id="{F46C79FD-C571-418B-AB0F-5EE936C85276}" type="slidenum">
              <a:rPr lang="en-GB" smtClean="0"/>
              <a:t>110</a:t>
            </a:fld>
            <a:endParaRPr lang="en-GB"/>
          </a:p>
        </p:txBody>
      </p:sp>
    </p:spTree>
    <p:extLst>
      <p:ext uri="{BB962C8B-B14F-4D97-AF65-F5344CB8AC3E}">
        <p14:creationId xmlns:p14="http://schemas.microsoft.com/office/powerpoint/2010/main" val="27000261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B568-A8CB-1640-D6B0-7D3B7AE59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15C74-87EA-3552-6EC7-87468FF71178}"/>
              </a:ext>
            </a:extLst>
          </p:cNvPr>
          <p:cNvSpPr>
            <a:spLocks noGrp="1"/>
          </p:cNvSpPr>
          <p:nvPr>
            <p:ph type="ctrTitle"/>
          </p:nvPr>
        </p:nvSpPr>
        <p:spPr/>
        <p:txBody>
          <a:bodyPr/>
          <a:lstStyle/>
          <a:p>
            <a:r>
              <a:rPr lang="en-GB"/>
              <a:t>EIDR under CCI</a:t>
            </a:r>
            <a:endParaRPr lang="en-US"/>
          </a:p>
        </p:txBody>
      </p:sp>
      <p:sp>
        <p:nvSpPr>
          <p:cNvPr id="3" name="Slide Number Placeholder 2">
            <a:extLst>
              <a:ext uri="{FF2B5EF4-FFF2-40B4-BE49-F238E27FC236}">
                <a16:creationId xmlns:a16="http://schemas.microsoft.com/office/drawing/2014/main" id="{6BBA15EE-197B-88CA-2A55-B5D9FDCEEADB}"/>
              </a:ext>
            </a:extLst>
          </p:cNvPr>
          <p:cNvSpPr>
            <a:spLocks noGrp="1"/>
          </p:cNvSpPr>
          <p:nvPr>
            <p:ph type="sldNum" sz="quarter" idx="12"/>
          </p:nvPr>
        </p:nvSpPr>
        <p:spPr/>
        <p:txBody>
          <a:bodyPr/>
          <a:lstStyle/>
          <a:p>
            <a:fld id="{F46C79FD-C571-418B-AB0F-5EE936C85276}" type="slidenum">
              <a:rPr lang="en-GB" smtClean="0"/>
              <a:pPr/>
              <a:t>111</a:t>
            </a:fld>
            <a:endParaRPr lang="en-GB"/>
          </a:p>
        </p:txBody>
      </p:sp>
    </p:spTree>
    <p:extLst>
      <p:ext uri="{BB962C8B-B14F-4D97-AF65-F5344CB8AC3E}">
        <p14:creationId xmlns:p14="http://schemas.microsoft.com/office/powerpoint/2010/main" val="3954332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65214-0BAE-FB65-6377-9C703C6924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6F457C-12F0-BB30-00C2-6B4AAF5CE4B5}"/>
              </a:ext>
            </a:extLst>
          </p:cNvPr>
          <p:cNvSpPr>
            <a:spLocks noGrp="1"/>
          </p:cNvSpPr>
          <p:nvPr>
            <p:ph type="title"/>
          </p:nvPr>
        </p:nvSpPr>
        <p:spPr/>
        <p:txBody>
          <a:bodyPr/>
          <a:lstStyle/>
          <a:p>
            <a:r>
              <a:rPr lang="en-US" sz="3200" dirty="0"/>
              <a:t>EIDR under CCI</a:t>
            </a:r>
            <a:endParaRPr lang="el-GR" sz="3200" dirty="0"/>
          </a:p>
        </p:txBody>
      </p:sp>
      <p:grpSp>
        <p:nvGrpSpPr>
          <p:cNvPr id="5" name="Group 4">
            <a:extLst>
              <a:ext uri="{FF2B5EF4-FFF2-40B4-BE49-F238E27FC236}">
                <a16:creationId xmlns:a16="http://schemas.microsoft.com/office/drawing/2014/main" id="{43744C71-6BF4-4E72-766F-E63C6105C0D1}"/>
              </a:ext>
            </a:extLst>
          </p:cNvPr>
          <p:cNvGrpSpPr/>
          <p:nvPr/>
        </p:nvGrpSpPr>
        <p:grpSpPr>
          <a:xfrm>
            <a:off x="797395" y="3894734"/>
            <a:ext cx="10241668" cy="1172800"/>
            <a:chOff x="1252418" y="4724796"/>
            <a:chExt cx="9293338" cy="1135016"/>
          </a:xfrm>
        </p:grpSpPr>
        <p:sp>
          <p:nvSpPr>
            <p:cNvPr id="13" name="Rectangle: Rounded Corners 12">
              <a:extLst>
                <a:ext uri="{FF2B5EF4-FFF2-40B4-BE49-F238E27FC236}">
                  <a16:creationId xmlns:a16="http://schemas.microsoft.com/office/drawing/2014/main" id="{F8440450-9E19-E2BB-D2BC-F6D9B31D4315}"/>
                </a:ext>
              </a:extLst>
            </p:cNvPr>
            <p:cNvSpPr/>
            <p:nvPr/>
          </p:nvSpPr>
          <p:spPr>
            <a:xfrm>
              <a:off x="1446160" y="4944937"/>
              <a:ext cx="9099596"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pc="-1" dirty="0">
                  <a:solidFill>
                    <a:schemeClr val="tx1"/>
                  </a:solidFill>
                  <a:latin typeface="Arial" panose="020B0604020202020204" pitchFamily="34" charset="0"/>
                  <a:cs typeface="Arial" panose="020B0604020202020204" pitchFamily="34" charset="0"/>
                </a:rPr>
                <a:t>Customs declaration under EIDR (either with PN or PN waiver) can be used for all types of goods. It should be a decision of the MSs whether they would grant a combined authorisation for CCI and EIDR with PN waiver, based on the conducted pre-audits and consultation procedure. </a:t>
              </a:r>
            </a:p>
          </p:txBody>
        </p:sp>
        <p:pic>
          <p:nvPicPr>
            <p:cNvPr id="14" name="Graphic 13" descr="Pin with solid fill">
              <a:extLst>
                <a:ext uri="{FF2B5EF4-FFF2-40B4-BE49-F238E27FC236}">
                  <a16:creationId xmlns:a16="http://schemas.microsoft.com/office/drawing/2014/main" id="{51E7E297-6157-3ADC-0E52-F9CA97423C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418" y="4724796"/>
              <a:ext cx="354296" cy="346567"/>
            </a:xfrm>
            <a:prstGeom prst="rect">
              <a:avLst/>
            </a:prstGeom>
            <a:effectLst/>
          </p:spPr>
        </p:pic>
      </p:grpSp>
      <p:grpSp>
        <p:nvGrpSpPr>
          <p:cNvPr id="7" name="Group 6">
            <a:extLst>
              <a:ext uri="{FF2B5EF4-FFF2-40B4-BE49-F238E27FC236}">
                <a16:creationId xmlns:a16="http://schemas.microsoft.com/office/drawing/2014/main" id="{F40CE43E-D069-1714-CE02-A4568BAAF1CE}"/>
              </a:ext>
            </a:extLst>
          </p:cNvPr>
          <p:cNvGrpSpPr/>
          <p:nvPr/>
        </p:nvGrpSpPr>
        <p:grpSpPr>
          <a:xfrm>
            <a:off x="806693" y="2641036"/>
            <a:ext cx="10232369" cy="1156763"/>
            <a:chOff x="1260855" y="3711653"/>
            <a:chExt cx="9284900" cy="1119495"/>
          </a:xfrm>
        </p:grpSpPr>
        <p:sp>
          <p:nvSpPr>
            <p:cNvPr id="11" name="Rectangle: Rounded Corners 10">
              <a:extLst>
                <a:ext uri="{FF2B5EF4-FFF2-40B4-BE49-F238E27FC236}">
                  <a16:creationId xmlns:a16="http://schemas.microsoft.com/office/drawing/2014/main" id="{C353DD32-1564-FE02-1D8B-68779D48AFE6}"/>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The data of customs declaration under EIDR is not processed by the CCI system, since it is not submitted and stored there. Data may be stored in different locations and/or different IT-systems accessible by SCI and must allow identifying the audit trail of each operation.</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2" name="Graphic 11" descr="Pin with solid fill">
              <a:extLst>
                <a:ext uri="{FF2B5EF4-FFF2-40B4-BE49-F238E27FC236}">
                  <a16:creationId xmlns:a16="http://schemas.microsoft.com/office/drawing/2014/main" id="{57FD687E-B77B-D6DF-BF0D-F222AF3D1E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0855" y="3711653"/>
              <a:ext cx="354296" cy="346567"/>
            </a:xfrm>
            <a:prstGeom prst="rect">
              <a:avLst/>
            </a:prstGeom>
            <a:effectLst/>
          </p:spPr>
        </p:pic>
      </p:grpSp>
      <p:grpSp>
        <p:nvGrpSpPr>
          <p:cNvPr id="8" name="Group 7">
            <a:extLst>
              <a:ext uri="{FF2B5EF4-FFF2-40B4-BE49-F238E27FC236}">
                <a16:creationId xmlns:a16="http://schemas.microsoft.com/office/drawing/2014/main" id="{943A6323-8FD1-AD6E-AE03-8C2F2BD929FA}"/>
              </a:ext>
            </a:extLst>
          </p:cNvPr>
          <p:cNvGrpSpPr/>
          <p:nvPr/>
        </p:nvGrpSpPr>
        <p:grpSpPr>
          <a:xfrm>
            <a:off x="806539" y="1390394"/>
            <a:ext cx="10223378" cy="1158487"/>
            <a:chOff x="1260715" y="2712009"/>
            <a:chExt cx="9276742" cy="1121164"/>
          </a:xfrm>
        </p:grpSpPr>
        <p:sp>
          <p:nvSpPr>
            <p:cNvPr id="9" name="Rectangle: Rounded Corners 8">
              <a:extLst>
                <a:ext uri="{FF2B5EF4-FFF2-40B4-BE49-F238E27FC236}">
                  <a16:creationId xmlns:a16="http://schemas.microsoft.com/office/drawing/2014/main" id="{F1B53E3C-4123-E8AB-47F2-666B540867EE}"/>
                </a:ext>
              </a:extLst>
            </p:cNvPr>
            <p:cNvSpPr/>
            <p:nvPr/>
          </p:nvSpPr>
          <p:spPr>
            <a:xfrm>
              <a:off x="1437863" y="2918298"/>
              <a:ext cx="9099594"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Particulars of customs declaration are at the disposal of the customs authorities in the declarant's electronic system at the time when the customs declaration in the form of an EIDR is lodged.</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0" name="Graphic 9" descr="Pin with solid fill">
              <a:extLst>
                <a:ext uri="{FF2B5EF4-FFF2-40B4-BE49-F238E27FC236}">
                  <a16:creationId xmlns:a16="http://schemas.microsoft.com/office/drawing/2014/main" id="{BE2C2564-7288-E51E-0808-73BED17B00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0715" y="2712009"/>
              <a:ext cx="354296" cy="346567"/>
            </a:xfrm>
            <a:prstGeom prst="rect">
              <a:avLst/>
            </a:prstGeom>
            <a:effectLst/>
          </p:spPr>
        </p:pic>
      </p:grpSp>
      <p:sp>
        <p:nvSpPr>
          <p:cNvPr id="6" name="Slide Number Placeholder 5">
            <a:extLst>
              <a:ext uri="{FF2B5EF4-FFF2-40B4-BE49-F238E27FC236}">
                <a16:creationId xmlns:a16="http://schemas.microsoft.com/office/drawing/2014/main" id="{DFFF1BC6-F391-3F94-6211-B864793E53E6}"/>
              </a:ext>
            </a:extLst>
          </p:cNvPr>
          <p:cNvSpPr>
            <a:spLocks noGrp="1"/>
          </p:cNvSpPr>
          <p:nvPr>
            <p:ph type="sldNum" sz="quarter" idx="12"/>
          </p:nvPr>
        </p:nvSpPr>
        <p:spPr/>
        <p:txBody>
          <a:bodyPr/>
          <a:lstStyle/>
          <a:p>
            <a:fld id="{F46C79FD-C571-418B-AB0F-5EE936C85276}" type="slidenum">
              <a:rPr lang="en-GB" smtClean="0"/>
              <a:t>112</a:t>
            </a:fld>
            <a:endParaRPr lang="en-GB"/>
          </a:p>
        </p:txBody>
      </p:sp>
    </p:spTree>
    <p:extLst>
      <p:ext uri="{BB962C8B-B14F-4D97-AF65-F5344CB8AC3E}">
        <p14:creationId xmlns:p14="http://schemas.microsoft.com/office/powerpoint/2010/main" val="7896951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9454-BF77-9CEE-DBAE-3A9D3EFA9327}"/>
            </a:ext>
          </a:extLst>
        </p:cNvPr>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2EEBDA27-9528-FA9E-579C-7699959282E1}"/>
              </a:ext>
            </a:extLst>
          </p:cNvPr>
          <p:cNvSpPr/>
          <p:nvPr/>
        </p:nvSpPr>
        <p:spPr>
          <a:xfrm>
            <a:off x="843142" y="1363409"/>
            <a:ext cx="10515599" cy="78235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sz="2000" spc="-1" dirty="0">
                <a:solidFill>
                  <a:schemeClr val="bg1"/>
                </a:solidFill>
                <a:latin typeface="Arial" panose="020B0604020202020204" pitchFamily="34" charset="0"/>
                <a:cs typeface="Arial" panose="020B0604020202020204" pitchFamily="34" charset="0"/>
              </a:rPr>
              <a:t>All import customs procedures are possible under CCI with EIDR, with restrictions:</a:t>
            </a:r>
          </a:p>
        </p:txBody>
      </p:sp>
      <p:sp>
        <p:nvSpPr>
          <p:cNvPr id="3" name="Title 2">
            <a:extLst>
              <a:ext uri="{FF2B5EF4-FFF2-40B4-BE49-F238E27FC236}">
                <a16:creationId xmlns:a16="http://schemas.microsoft.com/office/drawing/2014/main" id="{159CBF5E-8E1A-6391-949A-A89D04F698EB}"/>
              </a:ext>
            </a:extLst>
          </p:cNvPr>
          <p:cNvSpPr>
            <a:spLocks noGrp="1"/>
          </p:cNvSpPr>
          <p:nvPr>
            <p:ph type="title"/>
          </p:nvPr>
        </p:nvSpPr>
        <p:spPr/>
        <p:txBody>
          <a:bodyPr/>
          <a:lstStyle/>
          <a:p>
            <a:r>
              <a:rPr lang="en-GB" sz="3600" dirty="0"/>
              <a:t>Restrictions for procedures covered under CCI combination with EIDR</a:t>
            </a:r>
            <a:endParaRPr lang="el-GR" sz="3600" dirty="0"/>
          </a:p>
        </p:txBody>
      </p:sp>
      <p:grpSp>
        <p:nvGrpSpPr>
          <p:cNvPr id="31" name="Group 30">
            <a:extLst>
              <a:ext uri="{FF2B5EF4-FFF2-40B4-BE49-F238E27FC236}">
                <a16:creationId xmlns:a16="http://schemas.microsoft.com/office/drawing/2014/main" id="{07D56969-EE7B-2986-212E-F4061FF97C49}"/>
              </a:ext>
            </a:extLst>
          </p:cNvPr>
          <p:cNvGrpSpPr/>
          <p:nvPr/>
        </p:nvGrpSpPr>
        <p:grpSpPr>
          <a:xfrm>
            <a:off x="844601" y="2145768"/>
            <a:ext cx="10251696" cy="3729518"/>
            <a:chOff x="1309541" y="1651628"/>
            <a:chExt cx="9236214" cy="3336869"/>
          </a:xfrm>
        </p:grpSpPr>
        <p:sp>
          <p:nvSpPr>
            <p:cNvPr id="10" name="Rectangle: Rounded Corners 9">
              <a:extLst>
                <a:ext uri="{FF2B5EF4-FFF2-40B4-BE49-F238E27FC236}">
                  <a16:creationId xmlns:a16="http://schemas.microsoft.com/office/drawing/2014/main" id="{04F6111E-0C32-5B4C-B19D-501F5ACF3067}"/>
                </a:ext>
              </a:extLst>
            </p:cNvPr>
            <p:cNvSpPr/>
            <p:nvPr/>
          </p:nvSpPr>
          <p:spPr>
            <a:xfrm>
              <a:off x="1453817" y="1778006"/>
              <a:ext cx="9091938" cy="989779"/>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600"/>
                </a:spcBef>
                <a:buClr>
                  <a:schemeClr val="tx2">
                    <a:lumMod val="75000"/>
                  </a:schemeClr>
                </a:buClr>
              </a:pPr>
              <a:r>
                <a:rPr lang="en-US" dirty="0">
                  <a:solidFill>
                    <a:schemeClr val="tx1"/>
                  </a:solidFill>
                  <a:ea typeface="Times New Roman" panose="02020603050405020304" pitchFamily="18" charset="0"/>
                  <a:cs typeface="Times New Roman"/>
                </a:rPr>
                <a:t>EIDR can neither be used for release for free circulation of goods which are exempted from VAT because of an intra-Union dispatch nor for goods which are moved under an excise duty suspension within the EU territory</a:t>
              </a:r>
            </a:p>
          </p:txBody>
        </p:sp>
        <p:grpSp>
          <p:nvGrpSpPr>
            <p:cNvPr id="29" name="Group 28">
              <a:extLst>
                <a:ext uri="{FF2B5EF4-FFF2-40B4-BE49-F238E27FC236}">
                  <a16:creationId xmlns:a16="http://schemas.microsoft.com/office/drawing/2014/main" id="{653A4117-5748-57FF-D1D2-CC3B33019AA7}"/>
                </a:ext>
              </a:extLst>
            </p:cNvPr>
            <p:cNvGrpSpPr/>
            <p:nvPr/>
          </p:nvGrpSpPr>
          <p:grpSpPr>
            <a:xfrm>
              <a:off x="1328479" y="3631301"/>
              <a:ext cx="9217276" cy="1357196"/>
              <a:chOff x="1328479" y="3631301"/>
              <a:chExt cx="9217276" cy="1357196"/>
            </a:xfrm>
          </p:grpSpPr>
          <p:sp>
            <p:nvSpPr>
              <p:cNvPr id="13" name="Rectangle: Rounded Corners 12">
                <a:extLst>
                  <a:ext uri="{FF2B5EF4-FFF2-40B4-BE49-F238E27FC236}">
                    <a16:creationId xmlns:a16="http://schemas.microsoft.com/office/drawing/2014/main" id="{FA40790A-763A-9CF5-80EA-24BBD2B67A82}"/>
                  </a:ext>
                </a:extLst>
              </p:cNvPr>
              <p:cNvSpPr/>
              <p:nvPr/>
            </p:nvSpPr>
            <p:spPr>
              <a:xfrm>
                <a:off x="1446160" y="3803432"/>
                <a:ext cx="9099595" cy="118506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tx1"/>
                    </a:solidFill>
                    <a:effectLst/>
                    <a:ea typeface="Times New Roman" panose="02020603050405020304" pitchFamily="18" charset="0"/>
                    <a:cs typeface="Times New Roman"/>
                  </a:rPr>
                  <a:t>EIDR must not be applied where the customs declaration shall be lodged for inward processing where information has to be exchanged between customs authorities in more than one MS by using an INF, except if the customs authorities, instead of INF, agree on other means of electronic exchange of information</a:t>
                </a:r>
                <a:endParaRPr lang="en-IE" sz="1800" dirty="0">
                  <a:solidFill>
                    <a:schemeClr val="tx1"/>
                  </a:solidFill>
                  <a:effectLst/>
                  <a:ea typeface="Times New Roman" panose="02020603050405020304" pitchFamily="18" charset="0"/>
                  <a:cs typeface="Times New Roman"/>
                </a:endParaRPr>
              </a:p>
            </p:txBody>
          </p:sp>
          <p:pic>
            <p:nvPicPr>
              <p:cNvPr id="6" name="Graphic 5" descr="Pin with solid fill">
                <a:extLst>
                  <a:ext uri="{FF2B5EF4-FFF2-40B4-BE49-F238E27FC236}">
                    <a16:creationId xmlns:a16="http://schemas.microsoft.com/office/drawing/2014/main" id="{7A107833-52C7-1223-0F8F-04338826B2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28479" y="3631301"/>
                <a:ext cx="354296" cy="346567"/>
              </a:xfrm>
              <a:prstGeom prst="rect">
                <a:avLst/>
              </a:prstGeom>
            </p:spPr>
          </p:pic>
        </p:grpSp>
        <p:grpSp>
          <p:nvGrpSpPr>
            <p:cNvPr id="30" name="Group 29">
              <a:extLst>
                <a:ext uri="{FF2B5EF4-FFF2-40B4-BE49-F238E27FC236}">
                  <a16:creationId xmlns:a16="http://schemas.microsoft.com/office/drawing/2014/main" id="{A7C6079A-5D77-F499-565E-92D8C69605D6}"/>
                </a:ext>
              </a:extLst>
            </p:cNvPr>
            <p:cNvGrpSpPr/>
            <p:nvPr/>
          </p:nvGrpSpPr>
          <p:grpSpPr>
            <a:xfrm>
              <a:off x="1309541" y="2634241"/>
              <a:ext cx="9236214" cy="1075339"/>
              <a:chOff x="1309541" y="2634241"/>
              <a:chExt cx="9236214" cy="1075339"/>
            </a:xfrm>
          </p:grpSpPr>
          <p:sp>
            <p:nvSpPr>
              <p:cNvPr id="16" name="Rectangle: Rounded Corners 15">
                <a:extLst>
                  <a:ext uri="{FF2B5EF4-FFF2-40B4-BE49-F238E27FC236}">
                    <a16:creationId xmlns:a16="http://schemas.microsoft.com/office/drawing/2014/main" id="{FA7624FF-67B2-895A-03A4-9849ABEA5881}"/>
                  </a:ext>
                </a:extLst>
              </p:cNvPr>
              <p:cNvSpPr/>
              <p:nvPr/>
            </p:nvSpPr>
            <p:spPr>
              <a:xfrm>
                <a:off x="1446161" y="2852209"/>
                <a:ext cx="9099594" cy="857371"/>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600"/>
                  </a:spcBef>
                  <a:buClr>
                    <a:schemeClr val="tx2">
                      <a:lumMod val="75000"/>
                    </a:schemeClr>
                  </a:buClr>
                </a:pPr>
                <a:r>
                  <a:rPr lang="en-US" dirty="0">
                    <a:solidFill>
                      <a:schemeClr val="tx1"/>
                    </a:solidFill>
                    <a:effectLst/>
                    <a:ea typeface="Times New Roman" panose="02020603050405020304" pitchFamily="18" charset="0"/>
                    <a:cs typeface="Times New Roman"/>
                  </a:rPr>
                  <a:t>EIDR cannot be used where the customs declaration shall constitute the application for an authorisation for a special procedure for all types of declarations. The authorisation for the use of a special procedures, should be granted in advance to lodge a declaration for SPE</a:t>
                </a:r>
              </a:p>
            </p:txBody>
          </p:sp>
          <p:pic>
            <p:nvPicPr>
              <p:cNvPr id="8" name="Graphic 7" descr="Pin with solid fill">
                <a:extLst>
                  <a:ext uri="{FF2B5EF4-FFF2-40B4-BE49-F238E27FC236}">
                    <a16:creationId xmlns:a16="http://schemas.microsoft.com/office/drawing/2014/main" id="{817F97B9-66EC-A199-C507-497BC94EF2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09541" y="2634241"/>
                <a:ext cx="354296" cy="346567"/>
              </a:xfrm>
              <a:prstGeom prst="rect">
                <a:avLst/>
              </a:prstGeom>
            </p:spPr>
          </p:pic>
        </p:grpSp>
        <p:pic>
          <p:nvPicPr>
            <p:cNvPr id="11" name="Graphic 10" descr="Pin with solid fill">
              <a:extLst>
                <a:ext uri="{FF2B5EF4-FFF2-40B4-BE49-F238E27FC236}">
                  <a16:creationId xmlns:a16="http://schemas.microsoft.com/office/drawing/2014/main" id="{E1016E23-7930-FB6D-8C4B-6944C97DAA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28479" y="1651628"/>
              <a:ext cx="354296" cy="346567"/>
            </a:xfrm>
            <a:prstGeom prst="rect">
              <a:avLst/>
            </a:prstGeom>
          </p:spPr>
        </p:pic>
      </p:grpSp>
      <p:sp>
        <p:nvSpPr>
          <p:cNvPr id="4" name="Slide Number Placeholder 3">
            <a:extLst>
              <a:ext uri="{FF2B5EF4-FFF2-40B4-BE49-F238E27FC236}">
                <a16:creationId xmlns:a16="http://schemas.microsoft.com/office/drawing/2014/main" id="{A1E63735-F7B9-D82F-8C23-9D794B29B157}"/>
              </a:ext>
            </a:extLst>
          </p:cNvPr>
          <p:cNvSpPr>
            <a:spLocks noGrp="1"/>
          </p:cNvSpPr>
          <p:nvPr>
            <p:ph type="sldNum" sz="quarter" idx="12"/>
          </p:nvPr>
        </p:nvSpPr>
        <p:spPr/>
        <p:txBody>
          <a:bodyPr/>
          <a:lstStyle/>
          <a:p>
            <a:fld id="{F46C79FD-C571-418B-AB0F-5EE936C85276}" type="slidenum">
              <a:rPr lang="en-GB" smtClean="0"/>
              <a:t>113</a:t>
            </a:fld>
            <a:endParaRPr lang="en-GB"/>
          </a:p>
        </p:txBody>
      </p:sp>
    </p:spTree>
    <p:extLst>
      <p:ext uri="{BB962C8B-B14F-4D97-AF65-F5344CB8AC3E}">
        <p14:creationId xmlns:p14="http://schemas.microsoft.com/office/powerpoint/2010/main" val="18704946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78273F-0738-61AD-1DEF-26259516F73E}"/>
              </a:ext>
            </a:extLst>
          </p:cNvPr>
          <p:cNvSpPr>
            <a:spLocks noGrp="1"/>
          </p:cNvSpPr>
          <p:nvPr>
            <p:ph type="sldNum" sz="quarter" idx="12"/>
          </p:nvPr>
        </p:nvSpPr>
        <p:spPr/>
        <p:txBody>
          <a:bodyPr/>
          <a:lstStyle/>
          <a:p>
            <a:fld id="{F46C79FD-C571-418B-AB0F-5EE936C85276}" type="slidenum">
              <a:rPr lang="en-GB" smtClean="0"/>
              <a:t>114</a:t>
            </a:fld>
            <a:endParaRPr lang="en-GB"/>
          </a:p>
        </p:txBody>
      </p:sp>
      <p:sp>
        <p:nvSpPr>
          <p:cNvPr id="4" name="Title 3">
            <a:extLst>
              <a:ext uri="{FF2B5EF4-FFF2-40B4-BE49-F238E27FC236}">
                <a16:creationId xmlns:a16="http://schemas.microsoft.com/office/drawing/2014/main" id="{5E2EEABB-DCA1-1557-08F9-B9770B0CE836}"/>
              </a:ext>
            </a:extLst>
          </p:cNvPr>
          <p:cNvSpPr>
            <a:spLocks noGrp="1"/>
          </p:cNvSpPr>
          <p:nvPr>
            <p:ph type="title"/>
          </p:nvPr>
        </p:nvSpPr>
        <p:spPr>
          <a:xfrm>
            <a:off x="970722" y="482860"/>
            <a:ext cx="5619264" cy="782357"/>
          </a:xfrm>
        </p:spPr>
        <p:txBody>
          <a:bodyPr/>
          <a:lstStyle/>
          <a:p>
            <a:r>
              <a:rPr lang="en-US" dirty="0"/>
              <a:t>EIDR with Presentation Notification (1/2)</a:t>
            </a:r>
          </a:p>
        </p:txBody>
      </p:sp>
      <p:sp>
        <p:nvSpPr>
          <p:cNvPr id="9" name="Rectangle: Rounded Corners 4">
            <a:extLst>
              <a:ext uri="{FF2B5EF4-FFF2-40B4-BE49-F238E27FC236}">
                <a16:creationId xmlns:a16="http://schemas.microsoft.com/office/drawing/2014/main" id="{4D4CDA5A-93D7-C2FC-639F-8EEBC3D05360}"/>
              </a:ext>
            </a:extLst>
          </p:cNvPr>
          <p:cNvSpPr txBox="1"/>
          <p:nvPr/>
        </p:nvSpPr>
        <p:spPr>
          <a:xfrm>
            <a:off x="881220" y="1435445"/>
            <a:ext cx="6112178" cy="1569012"/>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spcAft>
                <a:spcPts val="1200"/>
              </a:spcAft>
              <a:buNone/>
            </a:pPr>
            <a:r>
              <a:rPr lang="en-US" sz="1800" dirty="0"/>
              <a:t>The presentation of the goods aims at informing customs of the arrival and availability of the goods for controls. In the context of EIDR, the presentation of the goods means notification to customs that the goods concerned are at their disposal and are entered in the records</a:t>
            </a:r>
          </a:p>
        </p:txBody>
      </p:sp>
      <p:sp>
        <p:nvSpPr>
          <p:cNvPr id="13" name="Content Placeholder 1">
            <a:extLst>
              <a:ext uri="{FF2B5EF4-FFF2-40B4-BE49-F238E27FC236}">
                <a16:creationId xmlns:a16="http://schemas.microsoft.com/office/drawing/2014/main" id="{F4CCD848-86F5-A6B7-8F4E-969E31F311DD}"/>
              </a:ext>
            </a:extLst>
          </p:cNvPr>
          <p:cNvSpPr>
            <a:spLocks noGrp="1"/>
          </p:cNvSpPr>
          <p:nvPr>
            <p:ph sz="half" idx="1"/>
          </p:nvPr>
        </p:nvSpPr>
        <p:spPr>
          <a:xfrm>
            <a:off x="853332" y="3288374"/>
            <a:ext cx="6140066" cy="3569626"/>
          </a:xfrm>
        </p:spPr>
        <p:txBody>
          <a:bodyPr/>
          <a:lstStyle/>
          <a:p>
            <a:pPr algn="just">
              <a:spcAft>
                <a:spcPts val="1200"/>
              </a:spcAft>
              <a:buFont typeface="Wingdings" panose="05000000000000000000" pitchFamily="2" charset="2"/>
              <a:buChar char="ü"/>
            </a:pPr>
            <a:r>
              <a:rPr lang="en-US" sz="1700" dirty="0"/>
              <a:t>The declarant should submit the PN immediately when the particulars are entered in his records, because this is the moment, when the declaration made by EIDR is deemed to be accepted. </a:t>
            </a:r>
          </a:p>
          <a:p>
            <a:pPr algn="just">
              <a:spcAft>
                <a:spcPts val="1200"/>
              </a:spcAft>
              <a:buFont typeface="Wingdings" panose="05000000000000000000" pitchFamily="2" charset="2"/>
              <a:buChar char="ü"/>
            </a:pPr>
            <a:r>
              <a:rPr lang="en-US" sz="1700" dirty="0"/>
              <a:t>The declarant is obliged to enter the date of the notification of presentation in the records, which is also the date of acceptance of the customs declaration made by EIDR.</a:t>
            </a:r>
            <a:r>
              <a:rPr lang="el-GR" sz="1700" dirty="0"/>
              <a:t> </a:t>
            </a:r>
            <a:endParaRPr lang="en-US" sz="1700" dirty="0"/>
          </a:p>
          <a:p>
            <a:pPr algn="just">
              <a:spcAft>
                <a:spcPts val="1200"/>
              </a:spcAft>
              <a:buFont typeface="Wingdings" panose="05000000000000000000" pitchFamily="2" charset="2"/>
              <a:buChar char="ü"/>
            </a:pPr>
            <a:r>
              <a:rPr lang="en-US" sz="1700" dirty="0"/>
              <a:t>The process starts when SCI receives the PN from the Declarant with </a:t>
            </a:r>
            <a:r>
              <a:rPr lang="en-US" sz="1700" b="1" dirty="0"/>
              <a:t>IE433</a:t>
            </a:r>
            <a:r>
              <a:rPr lang="en-US" sz="1700" dirty="0"/>
              <a:t>, which is used only for the cases when the customs declaration is made through the EIDR. </a:t>
            </a:r>
            <a:endParaRPr lang="en-GB" sz="1700" dirty="0"/>
          </a:p>
        </p:txBody>
      </p:sp>
      <p:pic>
        <p:nvPicPr>
          <p:cNvPr id="5" name="Picture 4">
            <a:extLst>
              <a:ext uri="{FF2B5EF4-FFF2-40B4-BE49-F238E27FC236}">
                <a16:creationId xmlns:a16="http://schemas.microsoft.com/office/drawing/2014/main" id="{11646C63-3C3D-D408-5ED2-DF2F77A0C785}"/>
              </a:ext>
            </a:extLst>
          </p:cNvPr>
          <p:cNvPicPr>
            <a:picLocks noChangeAspect="1"/>
          </p:cNvPicPr>
          <p:nvPr/>
        </p:nvPicPr>
        <p:blipFill>
          <a:blip r:embed="rId2"/>
          <a:stretch>
            <a:fillRect/>
          </a:stretch>
        </p:blipFill>
        <p:spPr>
          <a:xfrm>
            <a:off x="7120827" y="31414"/>
            <a:ext cx="4538924" cy="5975818"/>
          </a:xfrm>
          <a:prstGeom prst="rect">
            <a:avLst/>
          </a:prstGeom>
        </p:spPr>
      </p:pic>
    </p:spTree>
    <p:extLst>
      <p:ext uri="{BB962C8B-B14F-4D97-AF65-F5344CB8AC3E}">
        <p14:creationId xmlns:p14="http://schemas.microsoft.com/office/powerpoint/2010/main" val="1755871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46681-5B06-2343-9DFF-C63F15B0DD2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0EFE2F-EDC0-72D8-9DE8-CEF8A2F32349}"/>
              </a:ext>
            </a:extLst>
          </p:cNvPr>
          <p:cNvSpPr>
            <a:spLocks noGrp="1"/>
          </p:cNvSpPr>
          <p:nvPr>
            <p:ph type="sldNum" sz="quarter" idx="12"/>
          </p:nvPr>
        </p:nvSpPr>
        <p:spPr/>
        <p:txBody>
          <a:bodyPr/>
          <a:lstStyle/>
          <a:p>
            <a:fld id="{F46C79FD-C571-418B-AB0F-5EE936C85276}" type="slidenum">
              <a:rPr lang="en-GB" smtClean="0"/>
              <a:t>115</a:t>
            </a:fld>
            <a:endParaRPr lang="en-GB"/>
          </a:p>
        </p:txBody>
      </p:sp>
      <p:sp>
        <p:nvSpPr>
          <p:cNvPr id="4" name="Title 3">
            <a:extLst>
              <a:ext uri="{FF2B5EF4-FFF2-40B4-BE49-F238E27FC236}">
                <a16:creationId xmlns:a16="http://schemas.microsoft.com/office/drawing/2014/main" id="{5D37EFEE-5F06-0746-FB19-CD2CABE781BA}"/>
              </a:ext>
            </a:extLst>
          </p:cNvPr>
          <p:cNvSpPr>
            <a:spLocks noGrp="1"/>
          </p:cNvSpPr>
          <p:nvPr>
            <p:ph type="title"/>
          </p:nvPr>
        </p:nvSpPr>
        <p:spPr>
          <a:xfrm>
            <a:off x="970721" y="482860"/>
            <a:ext cx="9294507" cy="782357"/>
          </a:xfrm>
        </p:spPr>
        <p:txBody>
          <a:bodyPr/>
          <a:lstStyle/>
          <a:p>
            <a:r>
              <a:rPr lang="en-US" dirty="0"/>
              <a:t>EIDR with Presentation Notification (2/2)</a:t>
            </a:r>
          </a:p>
        </p:txBody>
      </p:sp>
      <p:sp>
        <p:nvSpPr>
          <p:cNvPr id="7" name="Oval 6">
            <a:extLst>
              <a:ext uri="{FF2B5EF4-FFF2-40B4-BE49-F238E27FC236}">
                <a16:creationId xmlns:a16="http://schemas.microsoft.com/office/drawing/2014/main" id="{20A80DA2-B643-0445-D672-0AD9A8422DBF}"/>
              </a:ext>
            </a:extLst>
          </p:cNvPr>
          <p:cNvSpPr>
            <a:spLocks/>
          </p:cNvSpPr>
          <p:nvPr/>
        </p:nvSpPr>
        <p:spPr>
          <a:xfrm>
            <a:off x="1066276" y="259240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8" name="TextBox 17">
            <a:extLst>
              <a:ext uri="{FF2B5EF4-FFF2-40B4-BE49-F238E27FC236}">
                <a16:creationId xmlns:a16="http://schemas.microsoft.com/office/drawing/2014/main" id="{4471B6F5-17DA-1210-1199-434BB9535E64}"/>
              </a:ext>
            </a:extLst>
          </p:cNvPr>
          <p:cNvSpPr txBox="1"/>
          <p:nvPr/>
        </p:nvSpPr>
        <p:spPr>
          <a:xfrm>
            <a:off x="1061149" y="3445523"/>
            <a:ext cx="2952001" cy="692497"/>
          </a:xfrm>
          <a:prstGeom prst="rect">
            <a:avLst/>
          </a:prstGeom>
          <a:noFill/>
        </p:spPr>
        <p:txBody>
          <a:bodyPr wrap="square" lIns="91440" tIns="45720" rIns="91440" bIns="45720" anchor="t">
            <a:spAutoFit/>
          </a:bodyPr>
          <a:lstStyle/>
          <a:p>
            <a:pPr algn="just"/>
            <a:r>
              <a:rPr lang="en-GB" sz="1300" dirty="0"/>
              <a:t>SCI receives Presentation Notification (IE433) from Declarant by entering into the Declarant’s records.</a:t>
            </a:r>
          </a:p>
        </p:txBody>
      </p:sp>
      <p:sp>
        <p:nvSpPr>
          <p:cNvPr id="19" name="Oval 18">
            <a:extLst>
              <a:ext uri="{FF2B5EF4-FFF2-40B4-BE49-F238E27FC236}">
                <a16:creationId xmlns:a16="http://schemas.microsoft.com/office/drawing/2014/main" id="{46278BDB-8251-2B50-BEB4-55BAE18549B2}"/>
              </a:ext>
            </a:extLst>
          </p:cNvPr>
          <p:cNvSpPr>
            <a:spLocks/>
          </p:cNvSpPr>
          <p:nvPr/>
        </p:nvSpPr>
        <p:spPr>
          <a:xfrm>
            <a:off x="4733517" y="259141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20" name="Group 19">
            <a:extLst>
              <a:ext uri="{FF2B5EF4-FFF2-40B4-BE49-F238E27FC236}">
                <a16:creationId xmlns:a16="http://schemas.microsoft.com/office/drawing/2014/main" id="{EAA5EDA6-D8E6-1E21-A276-D4AD2AE36B41}"/>
              </a:ext>
            </a:extLst>
          </p:cNvPr>
          <p:cNvGrpSpPr/>
          <p:nvPr/>
        </p:nvGrpSpPr>
        <p:grpSpPr>
          <a:xfrm>
            <a:off x="5359732" y="2587814"/>
            <a:ext cx="2073135" cy="862429"/>
            <a:chOff x="653543" y="3522952"/>
            <a:chExt cx="2073135" cy="862429"/>
          </a:xfrm>
        </p:grpSpPr>
        <p:pic>
          <p:nvPicPr>
            <p:cNvPr id="21" name="Graphic 20" descr="Envelope">
              <a:extLst>
                <a:ext uri="{FF2B5EF4-FFF2-40B4-BE49-F238E27FC236}">
                  <a16:creationId xmlns:a16="http://schemas.microsoft.com/office/drawing/2014/main" id="{6B4662B9-B9D0-9090-0A40-F5287CD268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22" name="Arrow: Left 21">
              <a:extLst>
                <a:ext uri="{FF2B5EF4-FFF2-40B4-BE49-F238E27FC236}">
                  <a16:creationId xmlns:a16="http://schemas.microsoft.com/office/drawing/2014/main" id="{ADE0B021-07D7-38E3-958E-A5D3F6024C08}"/>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IE458</a:t>
              </a:r>
            </a:p>
          </p:txBody>
        </p:sp>
        <p:pic>
          <p:nvPicPr>
            <p:cNvPr id="23" name="Graphic 22" descr="Schoolhouse">
              <a:extLst>
                <a:ext uri="{FF2B5EF4-FFF2-40B4-BE49-F238E27FC236}">
                  <a16:creationId xmlns:a16="http://schemas.microsoft.com/office/drawing/2014/main" id="{E11EF0BF-6130-1C23-90A4-550D36AAF1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24" name="TextBox 23">
              <a:extLst>
                <a:ext uri="{FF2B5EF4-FFF2-40B4-BE49-F238E27FC236}">
                  <a16:creationId xmlns:a16="http://schemas.microsoft.com/office/drawing/2014/main" id="{C44FFB75-3CFD-2D29-26D6-480EB35CFE1D}"/>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5" name="Graphic 24" descr="Schoolhouse">
              <a:extLst>
                <a:ext uri="{FF2B5EF4-FFF2-40B4-BE49-F238E27FC236}">
                  <a16:creationId xmlns:a16="http://schemas.microsoft.com/office/drawing/2014/main" id="{E242C5FE-A2D0-2E2D-44E0-9154895403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49438" y="3522952"/>
              <a:ext cx="777240" cy="777240"/>
            </a:xfrm>
            <a:prstGeom prst="rect">
              <a:avLst/>
            </a:prstGeom>
          </p:spPr>
        </p:pic>
        <p:sp>
          <p:nvSpPr>
            <p:cNvPr id="26" name="TextBox 25">
              <a:extLst>
                <a:ext uri="{FF2B5EF4-FFF2-40B4-BE49-F238E27FC236}">
                  <a16:creationId xmlns:a16="http://schemas.microsoft.com/office/drawing/2014/main" id="{85A034B2-6E33-4D2A-B885-F942558B68BA}"/>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7" name="TextBox 26">
            <a:extLst>
              <a:ext uri="{FF2B5EF4-FFF2-40B4-BE49-F238E27FC236}">
                <a16:creationId xmlns:a16="http://schemas.microsoft.com/office/drawing/2014/main" id="{3A3CD687-59CB-2883-8897-0C52A981ABA2}"/>
              </a:ext>
            </a:extLst>
          </p:cNvPr>
          <p:cNvSpPr txBox="1"/>
          <p:nvPr/>
        </p:nvSpPr>
        <p:spPr>
          <a:xfrm>
            <a:off x="4674064" y="3408614"/>
            <a:ext cx="2952000" cy="692497"/>
          </a:xfrm>
          <a:prstGeom prst="rect">
            <a:avLst/>
          </a:prstGeom>
          <a:noFill/>
        </p:spPr>
        <p:txBody>
          <a:bodyPr wrap="square" lIns="91440" tIns="45720" rIns="91440" bIns="45720" anchor="t">
            <a:spAutoFit/>
          </a:bodyPr>
          <a:lstStyle/>
          <a:p>
            <a:pPr algn="just"/>
            <a:r>
              <a:rPr lang="en-US" sz="1300" dirty="0"/>
              <a:t>After successful validation of the Presentation Notification, SCI </a:t>
            </a:r>
            <a:r>
              <a:rPr lang="en-GB" sz="1300" dirty="0"/>
              <a:t>assigns a CRN and notifies PCI (IE458). </a:t>
            </a:r>
          </a:p>
        </p:txBody>
      </p:sp>
      <p:sp>
        <p:nvSpPr>
          <p:cNvPr id="28" name="Oval 27">
            <a:extLst>
              <a:ext uri="{FF2B5EF4-FFF2-40B4-BE49-F238E27FC236}">
                <a16:creationId xmlns:a16="http://schemas.microsoft.com/office/drawing/2014/main" id="{4F374233-1E2E-7F95-3F28-A048E75E16CE}"/>
              </a:ext>
            </a:extLst>
          </p:cNvPr>
          <p:cNvSpPr>
            <a:spLocks/>
          </p:cNvSpPr>
          <p:nvPr/>
        </p:nvSpPr>
        <p:spPr>
          <a:xfrm>
            <a:off x="8088595" y="259141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29" name="Group 28">
            <a:extLst>
              <a:ext uri="{FF2B5EF4-FFF2-40B4-BE49-F238E27FC236}">
                <a16:creationId xmlns:a16="http://schemas.microsoft.com/office/drawing/2014/main" id="{5A3E8E43-1F6A-0CBB-7531-6053D4A33FB8}"/>
              </a:ext>
            </a:extLst>
          </p:cNvPr>
          <p:cNvGrpSpPr/>
          <p:nvPr/>
        </p:nvGrpSpPr>
        <p:grpSpPr>
          <a:xfrm>
            <a:off x="8713499" y="2587814"/>
            <a:ext cx="2073135" cy="862429"/>
            <a:chOff x="653543" y="3522952"/>
            <a:chExt cx="2073135" cy="862429"/>
          </a:xfrm>
        </p:grpSpPr>
        <p:pic>
          <p:nvPicPr>
            <p:cNvPr id="30" name="Graphic 29" descr="Envelope">
              <a:extLst>
                <a:ext uri="{FF2B5EF4-FFF2-40B4-BE49-F238E27FC236}">
                  <a16:creationId xmlns:a16="http://schemas.microsoft.com/office/drawing/2014/main" id="{68973C0A-1B65-96D4-D6A4-3F0AD8E835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31" name="Arrow: Left 30">
              <a:extLst>
                <a:ext uri="{FF2B5EF4-FFF2-40B4-BE49-F238E27FC236}">
                  <a16:creationId xmlns:a16="http://schemas.microsoft.com/office/drawing/2014/main" id="{7BDF5620-3576-353D-7CEC-BC4BB3746D44}"/>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IE459</a:t>
              </a:r>
            </a:p>
          </p:txBody>
        </p:sp>
        <p:pic>
          <p:nvPicPr>
            <p:cNvPr id="32" name="Graphic 31" descr="Schoolhouse">
              <a:extLst>
                <a:ext uri="{FF2B5EF4-FFF2-40B4-BE49-F238E27FC236}">
                  <a16:creationId xmlns:a16="http://schemas.microsoft.com/office/drawing/2014/main" id="{F1FF7148-C81E-AFE1-9FF3-AF191D18ABC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33" name="TextBox 32">
              <a:extLst>
                <a:ext uri="{FF2B5EF4-FFF2-40B4-BE49-F238E27FC236}">
                  <a16:creationId xmlns:a16="http://schemas.microsoft.com/office/drawing/2014/main" id="{80A584B0-C623-4270-24C5-4AD807C85738}"/>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34" name="Graphic 33" descr="Schoolhouse">
              <a:extLst>
                <a:ext uri="{FF2B5EF4-FFF2-40B4-BE49-F238E27FC236}">
                  <a16:creationId xmlns:a16="http://schemas.microsoft.com/office/drawing/2014/main" id="{8AB60398-4F68-A5F7-1270-DF9C9C1554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49438" y="3522952"/>
              <a:ext cx="777240" cy="777240"/>
            </a:xfrm>
            <a:prstGeom prst="rect">
              <a:avLst/>
            </a:prstGeom>
          </p:spPr>
        </p:pic>
        <p:sp>
          <p:nvSpPr>
            <p:cNvPr id="35" name="TextBox 34">
              <a:extLst>
                <a:ext uri="{FF2B5EF4-FFF2-40B4-BE49-F238E27FC236}">
                  <a16:creationId xmlns:a16="http://schemas.microsoft.com/office/drawing/2014/main" id="{F689F775-7E55-943F-63B6-B6961C07F66E}"/>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36" name="TextBox 35">
            <a:extLst>
              <a:ext uri="{FF2B5EF4-FFF2-40B4-BE49-F238E27FC236}">
                <a16:creationId xmlns:a16="http://schemas.microsoft.com/office/drawing/2014/main" id="{89F25398-FB72-1339-E3BE-D128206A10DE}"/>
              </a:ext>
            </a:extLst>
          </p:cNvPr>
          <p:cNvSpPr txBox="1"/>
          <p:nvPr/>
        </p:nvSpPr>
        <p:spPr>
          <a:xfrm>
            <a:off x="8088595" y="3408614"/>
            <a:ext cx="2952000" cy="892552"/>
          </a:xfrm>
          <a:prstGeom prst="rect">
            <a:avLst/>
          </a:prstGeom>
          <a:noFill/>
        </p:spPr>
        <p:txBody>
          <a:bodyPr wrap="square">
            <a:spAutoFit/>
          </a:bodyPr>
          <a:lstStyle/>
          <a:p>
            <a:pPr marL="0" indent="0" algn="just">
              <a:buFont typeface="Arial" panose="020B0604020202020204" pitchFamily="34" charset="0"/>
              <a:buNone/>
            </a:pPr>
            <a:r>
              <a:rPr lang="en-GB" sz="1300" dirty="0"/>
              <a:t>PCI validates the Presentation Notification and informs SCI (IE459). </a:t>
            </a:r>
            <a:r>
              <a:rPr lang="en-US" sz="1300" dirty="0"/>
              <a:t>In this scenario, the validation results are positive.</a:t>
            </a:r>
            <a:endParaRPr lang="en-GB" sz="1300" dirty="0"/>
          </a:p>
        </p:txBody>
      </p:sp>
      <p:sp>
        <p:nvSpPr>
          <p:cNvPr id="46" name="Rectangle: Diagonal Corners Rounded 45">
            <a:extLst>
              <a:ext uri="{FF2B5EF4-FFF2-40B4-BE49-F238E27FC236}">
                <a16:creationId xmlns:a16="http://schemas.microsoft.com/office/drawing/2014/main" id="{C7CFA30F-0E63-6E55-FDBC-51D9C05ABE64}"/>
              </a:ext>
            </a:extLst>
          </p:cNvPr>
          <p:cNvSpPr/>
          <p:nvPr/>
        </p:nvSpPr>
        <p:spPr>
          <a:xfrm>
            <a:off x="880983" y="1468885"/>
            <a:ext cx="10419808" cy="92932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dirty="0"/>
              <a:t>In case of a PN for EIDR two timers (the timer for waiting a control decision for EIDR and the timer for awaiting the acknowledgement and the control decision from the PCI) need to be started and monitored by the system. </a:t>
            </a:r>
          </a:p>
        </p:txBody>
      </p:sp>
      <p:grpSp>
        <p:nvGrpSpPr>
          <p:cNvPr id="53" name="Group 52">
            <a:extLst>
              <a:ext uri="{FF2B5EF4-FFF2-40B4-BE49-F238E27FC236}">
                <a16:creationId xmlns:a16="http://schemas.microsoft.com/office/drawing/2014/main" id="{DFB764A0-B6F4-70DF-4C66-51FCA88D31E0}"/>
              </a:ext>
            </a:extLst>
          </p:cNvPr>
          <p:cNvGrpSpPr/>
          <p:nvPr/>
        </p:nvGrpSpPr>
        <p:grpSpPr>
          <a:xfrm>
            <a:off x="1561059" y="2586135"/>
            <a:ext cx="2079626" cy="879792"/>
            <a:chOff x="1561059" y="2401073"/>
            <a:chExt cx="2079626" cy="879792"/>
          </a:xfrm>
        </p:grpSpPr>
        <p:pic>
          <p:nvPicPr>
            <p:cNvPr id="15" name="Graphic 14" descr="User">
              <a:extLst>
                <a:ext uri="{FF2B5EF4-FFF2-40B4-BE49-F238E27FC236}">
                  <a16:creationId xmlns:a16="http://schemas.microsoft.com/office/drawing/2014/main" id="{E816AA4F-02B2-8E7B-7EEE-597F4A6C16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589100" y="2424189"/>
              <a:ext cx="777240" cy="777240"/>
            </a:xfrm>
            <a:prstGeom prst="rect">
              <a:avLst/>
            </a:prstGeom>
          </p:spPr>
        </p:pic>
        <p:pic>
          <p:nvPicPr>
            <p:cNvPr id="16" name="Graphic 15" descr="Schoolhouse">
              <a:extLst>
                <a:ext uri="{FF2B5EF4-FFF2-40B4-BE49-F238E27FC236}">
                  <a16:creationId xmlns:a16="http://schemas.microsoft.com/office/drawing/2014/main" id="{298FFA80-149A-3E53-C946-A7B135C9C6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857982" y="2401073"/>
              <a:ext cx="777240" cy="777240"/>
            </a:xfrm>
            <a:prstGeom prst="rect">
              <a:avLst/>
            </a:prstGeom>
          </p:spPr>
        </p:pic>
        <p:sp>
          <p:nvSpPr>
            <p:cNvPr id="17" name="TextBox 16">
              <a:extLst>
                <a:ext uri="{FF2B5EF4-FFF2-40B4-BE49-F238E27FC236}">
                  <a16:creationId xmlns:a16="http://schemas.microsoft.com/office/drawing/2014/main" id="{5411C5C3-17CA-E2F6-83C7-0FF264E79EF0}"/>
                </a:ext>
              </a:extLst>
            </p:cNvPr>
            <p:cNvSpPr txBox="1"/>
            <p:nvPr/>
          </p:nvSpPr>
          <p:spPr>
            <a:xfrm>
              <a:off x="2857469" y="3017281"/>
              <a:ext cx="783216" cy="246221"/>
            </a:xfrm>
            <a:prstGeom prst="rect">
              <a:avLst/>
            </a:prstGeom>
            <a:noFill/>
          </p:spPr>
          <p:txBody>
            <a:bodyPr wrap="square" rtlCol="0">
              <a:spAutoFit/>
            </a:bodyPr>
            <a:lstStyle/>
            <a:p>
              <a:pPr algn="ctr"/>
              <a:r>
                <a:rPr lang="en-US" sz="1000" b="1">
                  <a:solidFill>
                    <a:schemeClr val="tx2"/>
                  </a:solidFill>
                </a:rPr>
                <a:t>SCI</a:t>
              </a:r>
            </a:p>
          </p:txBody>
        </p:sp>
        <p:sp>
          <p:nvSpPr>
            <p:cNvPr id="45" name="TextBox 44">
              <a:extLst>
                <a:ext uri="{FF2B5EF4-FFF2-40B4-BE49-F238E27FC236}">
                  <a16:creationId xmlns:a16="http://schemas.microsoft.com/office/drawing/2014/main" id="{5A6A7459-BAAE-D947-A562-CF12FB1A3670}"/>
                </a:ext>
              </a:extLst>
            </p:cNvPr>
            <p:cNvSpPr txBox="1"/>
            <p:nvPr/>
          </p:nvSpPr>
          <p:spPr>
            <a:xfrm>
              <a:off x="1561059" y="3034644"/>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pic>
          <p:nvPicPr>
            <p:cNvPr id="50" name="Graphic 49" descr="Upload with solid fill">
              <a:extLst>
                <a:ext uri="{FF2B5EF4-FFF2-40B4-BE49-F238E27FC236}">
                  <a16:creationId xmlns:a16="http://schemas.microsoft.com/office/drawing/2014/main" id="{7BAD9A29-3740-650D-1203-5FF0F5E701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07471" y="2664681"/>
              <a:ext cx="487211" cy="487211"/>
            </a:xfrm>
            <a:prstGeom prst="rect">
              <a:avLst/>
            </a:prstGeom>
          </p:spPr>
        </p:pic>
        <p:sp>
          <p:nvSpPr>
            <p:cNvPr id="51" name="TextBox 50">
              <a:extLst>
                <a:ext uri="{FF2B5EF4-FFF2-40B4-BE49-F238E27FC236}">
                  <a16:creationId xmlns:a16="http://schemas.microsoft.com/office/drawing/2014/main" id="{D750DD1A-2EA8-BCC3-A97E-B4DE4298174E}"/>
                </a:ext>
              </a:extLst>
            </p:cNvPr>
            <p:cNvSpPr txBox="1"/>
            <p:nvPr/>
          </p:nvSpPr>
          <p:spPr>
            <a:xfrm>
              <a:off x="2239745" y="2525788"/>
              <a:ext cx="572872" cy="292690"/>
            </a:xfrm>
            <a:prstGeom prst="rect">
              <a:avLst/>
            </a:prstGeom>
          </p:spPr>
          <p:txBody>
            <a:bodyPr vert="horz" wrap="square" lIns="91440" tIns="45720" rIns="91440" bIns="45720" rtlCol="0">
              <a:noAutofit/>
            </a:bodyPr>
            <a:lstStyle/>
            <a:p>
              <a:pPr marL="0" indent="0" algn="just">
                <a:buNone/>
              </a:pPr>
              <a:r>
                <a:rPr lang="en-US" sz="1100" b="1" dirty="0">
                  <a:solidFill>
                    <a:srgbClr val="004494"/>
                  </a:solidFill>
                </a:rPr>
                <a:t>IE433</a:t>
              </a:r>
            </a:p>
          </p:txBody>
        </p:sp>
        <p:sp>
          <p:nvSpPr>
            <p:cNvPr id="52" name="Arrow: Bent 51">
              <a:extLst>
                <a:ext uri="{FF2B5EF4-FFF2-40B4-BE49-F238E27FC236}">
                  <a16:creationId xmlns:a16="http://schemas.microsoft.com/office/drawing/2014/main" id="{76EF1787-E5E2-7434-E13E-1D7DB612624D}"/>
                </a:ext>
              </a:extLst>
            </p:cNvPr>
            <p:cNvSpPr/>
            <p:nvPr/>
          </p:nvSpPr>
          <p:spPr>
            <a:xfrm flipH="1">
              <a:off x="2733318" y="2572323"/>
              <a:ext cx="303891" cy="154770"/>
            </a:xfrm>
            <a:prstGeom prst="ben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4" name="Graphic 53" descr="Envelope">
            <a:extLst>
              <a:ext uri="{FF2B5EF4-FFF2-40B4-BE49-F238E27FC236}">
                <a16:creationId xmlns:a16="http://schemas.microsoft.com/office/drawing/2014/main" id="{C7DAAC1E-9799-6717-8145-D3FF2E684D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7577" y="2477817"/>
            <a:ext cx="391940" cy="337858"/>
          </a:xfrm>
          <a:prstGeom prst="rect">
            <a:avLst/>
          </a:prstGeom>
        </p:spPr>
      </p:pic>
      <p:sp>
        <p:nvSpPr>
          <p:cNvPr id="55" name="Oval 54">
            <a:extLst>
              <a:ext uri="{FF2B5EF4-FFF2-40B4-BE49-F238E27FC236}">
                <a16:creationId xmlns:a16="http://schemas.microsoft.com/office/drawing/2014/main" id="{E1E76A36-9DF8-4CE2-4314-9A70E64C739B}"/>
              </a:ext>
            </a:extLst>
          </p:cNvPr>
          <p:cNvSpPr>
            <a:spLocks/>
          </p:cNvSpPr>
          <p:nvPr/>
        </p:nvSpPr>
        <p:spPr>
          <a:xfrm>
            <a:off x="1450428" y="440647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4</a:t>
            </a:r>
          </a:p>
        </p:txBody>
      </p:sp>
      <p:sp>
        <p:nvSpPr>
          <p:cNvPr id="56" name="Oval 55">
            <a:extLst>
              <a:ext uri="{FF2B5EF4-FFF2-40B4-BE49-F238E27FC236}">
                <a16:creationId xmlns:a16="http://schemas.microsoft.com/office/drawing/2014/main" id="{23C46607-50E1-768C-095F-783A777730DC}"/>
              </a:ext>
            </a:extLst>
          </p:cNvPr>
          <p:cNvSpPr>
            <a:spLocks/>
          </p:cNvSpPr>
          <p:nvPr/>
        </p:nvSpPr>
        <p:spPr>
          <a:xfrm>
            <a:off x="4684636" y="440503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5</a:t>
            </a:r>
          </a:p>
        </p:txBody>
      </p:sp>
      <p:grpSp>
        <p:nvGrpSpPr>
          <p:cNvPr id="57" name="Group 56">
            <a:extLst>
              <a:ext uri="{FF2B5EF4-FFF2-40B4-BE49-F238E27FC236}">
                <a16:creationId xmlns:a16="http://schemas.microsoft.com/office/drawing/2014/main" id="{FEE8A16D-8F75-F9C3-C199-CF33A1FB52AD}"/>
              </a:ext>
            </a:extLst>
          </p:cNvPr>
          <p:cNvGrpSpPr/>
          <p:nvPr/>
        </p:nvGrpSpPr>
        <p:grpSpPr>
          <a:xfrm>
            <a:off x="5317748" y="4387030"/>
            <a:ext cx="2073135" cy="862429"/>
            <a:chOff x="653543" y="1698098"/>
            <a:chExt cx="2073135" cy="862429"/>
          </a:xfrm>
        </p:grpSpPr>
        <p:pic>
          <p:nvPicPr>
            <p:cNvPr id="58" name="Graphic 57" descr="Envelope">
              <a:extLst>
                <a:ext uri="{FF2B5EF4-FFF2-40B4-BE49-F238E27FC236}">
                  <a16:creationId xmlns:a16="http://schemas.microsoft.com/office/drawing/2014/main" id="{A4D77FCF-E320-1FAF-B9C2-A0BB7A280F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59" name="Arrow: Left 58">
              <a:extLst>
                <a:ext uri="{FF2B5EF4-FFF2-40B4-BE49-F238E27FC236}">
                  <a16:creationId xmlns:a16="http://schemas.microsoft.com/office/drawing/2014/main" id="{51629A6A-B82A-C2C1-1747-1D5411586288}"/>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IE457</a:t>
              </a:r>
            </a:p>
          </p:txBody>
        </p:sp>
        <p:pic>
          <p:nvPicPr>
            <p:cNvPr id="60" name="Graphic 59" descr="Schoolhouse">
              <a:extLst>
                <a:ext uri="{FF2B5EF4-FFF2-40B4-BE49-F238E27FC236}">
                  <a16:creationId xmlns:a16="http://schemas.microsoft.com/office/drawing/2014/main" id="{345563EE-2E1D-ECF7-9091-118B352D70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1721214"/>
              <a:ext cx="777240" cy="777240"/>
            </a:xfrm>
            <a:prstGeom prst="rect">
              <a:avLst/>
            </a:prstGeom>
          </p:spPr>
        </p:pic>
        <p:sp>
          <p:nvSpPr>
            <p:cNvPr id="61" name="TextBox 60">
              <a:extLst>
                <a:ext uri="{FF2B5EF4-FFF2-40B4-BE49-F238E27FC236}">
                  <a16:creationId xmlns:a16="http://schemas.microsoft.com/office/drawing/2014/main" id="{92CEC646-29C1-77E6-33B7-87B7A1883676}"/>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2" name="Graphic 61" descr="User with solid fill">
              <a:extLst>
                <a:ext uri="{FF2B5EF4-FFF2-40B4-BE49-F238E27FC236}">
                  <a16:creationId xmlns:a16="http://schemas.microsoft.com/office/drawing/2014/main" id="{24D03CFA-D664-02CE-1F66-F64F294A08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9438" y="1698098"/>
              <a:ext cx="777240" cy="777240"/>
            </a:xfrm>
            <a:prstGeom prst="rect">
              <a:avLst/>
            </a:prstGeom>
          </p:spPr>
        </p:pic>
      </p:grpSp>
      <p:grpSp>
        <p:nvGrpSpPr>
          <p:cNvPr id="63" name="Group 62">
            <a:extLst>
              <a:ext uri="{FF2B5EF4-FFF2-40B4-BE49-F238E27FC236}">
                <a16:creationId xmlns:a16="http://schemas.microsoft.com/office/drawing/2014/main" id="{BBBE27CF-9E50-1AD2-D196-E0ECABE8FEB9}"/>
              </a:ext>
            </a:extLst>
          </p:cNvPr>
          <p:cNvGrpSpPr/>
          <p:nvPr/>
        </p:nvGrpSpPr>
        <p:grpSpPr>
          <a:xfrm>
            <a:off x="8832060" y="4387030"/>
            <a:ext cx="2073135" cy="862429"/>
            <a:chOff x="653543" y="3522952"/>
            <a:chExt cx="2073135" cy="862429"/>
          </a:xfrm>
        </p:grpSpPr>
        <p:pic>
          <p:nvPicPr>
            <p:cNvPr id="64" name="Graphic 63" descr="Envelope">
              <a:extLst>
                <a:ext uri="{FF2B5EF4-FFF2-40B4-BE49-F238E27FC236}">
                  <a16:creationId xmlns:a16="http://schemas.microsoft.com/office/drawing/2014/main" id="{38FC0FA7-5730-218D-028E-608450BDEC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65" name="Arrow: Left 64">
              <a:extLst>
                <a:ext uri="{FF2B5EF4-FFF2-40B4-BE49-F238E27FC236}">
                  <a16:creationId xmlns:a16="http://schemas.microsoft.com/office/drawing/2014/main" id="{BF36930A-06F7-54BE-BE20-0E9BCB63822F}"/>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IE467</a:t>
              </a:r>
            </a:p>
          </p:txBody>
        </p:sp>
        <p:pic>
          <p:nvPicPr>
            <p:cNvPr id="66" name="Graphic 65" descr="Schoolhouse">
              <a:extLst>
                <a:ext uri="{FF2B5EF4-FFF2-40B4-BE49-F238E27FC236}">
                  <a16:creationId xmlns:a16="http://schemas.microsoft.com/office/drawing/2014/main" id="{B21396C7-9EE8-61CC-DDF1-181F09CF1F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67" name="TextBox 66">
              <a:extLst>
                <a:ext uri="{FF2B5EF4-FFF2-40B4-BE49-F238E27FC236}">
                  <a16:creationId xmlns:a16="http://schemas.microsoft.com/office/drawing/2014/main" id="{4BF1629D-C5BC-42AA-FB3A-A283F3A72B81}"/>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8" name="Graphic 67" descr="Schoolhouse">
              <a:extLst>
                <a:ext uri="{FF2B5EF4-FFF2-40B4-BE49-F238E27FC236}">
                  <a16:creationId xmlns:a16="http://schemas.microsoft.com/office/drawing/2014/main" id="{B334746A-169F-9C98-39A3-AC104C85DD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49438" y="3522952"/>
              <a:ext cx="777240" cy="777240"/>
            </a:xfrm>
            <a:prstGeom prst="rect">
              <a:avLst/>
            </a:prstGeom>
          </p:spPr>
        </p:pic>
        <p:sp>
          <p:nvSpPr>
            <p:cNvPr id="69" name="TextBox 68">
              <a:extLst>
                <a:ext uri="{FF2B5EF4-FFF2-40B4-BE49-F238E27FC236}">
                  <a16:creationId xmlns:a16="http://schemas.microsoft.com/office/drawing/2014/main" id="{C2A95036-668B-6EF0-BB2E-A10D9CEFFB19}"/>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70" name="Rectangle 69">
            <a:extLst>
              <a:ext uri="{FF2B5EF4-FFF2-40B4-BE49-F238E27FC236}">
                <a16:creationId xmlns:a16="http://schemas.microsoft.com/office/drawing/2014/main" id="{A13A28B5-F9FD-F93B-14B2-15D7C103D6E4}"/>
              </a:ext>
            </a:extLst>
          </p:cNvPr>
          <p:cNvSpPr/>
          <p:nvPr/>
        </p:nvSpPr>
        <p:spPr>
          <a:xfrm>
            <a:off x="4640501" y="5183102"/>
            <a:ext cx="2910998" cy="692497"/>
          </a:xfrm>
          <a:prstGeom prst="rect">
            <a:avLst/>
          </a:prstGeom>
        </p:spPr>
        <p:txBody>
          <a:bodyPr wrap="square">
            <a:spAutoFit/>
          </a:bodyPr>
          <a:lstStyle/>
          <a:p>
            <a:pPr algn="just"/>
            <a:r>
              <a:rPr lang="en-US" sz="1300" dirty="0"/>
              <a:t>SCI notifies (IE457) the Declarant about the registration of the Presentation Notification.</a:t>
            </a:r>
            <a:endParaRPr lang="en-GB" sz="1300" dirty="0"/>
          </a:p>
        </p:txBody>
      </p:sp>
      <p:sp>
        <p:nvSpPr>
          <p:cNvPr id="71" name="Content Placeholder 1">
            <a:extLst>
              <a:ext uri="{FF2B5EF4-FFF2-40B4-BE49-F238E27FC236}">
                <a16:creationId xmlns:a16="http://schemas.microsoft.com/office/drawing/2014/main" id="{7AF7786C-4419-B310-F0B9-8B1CD4F76E18}"/>
              </a:ext>
            </a:extLst>
          </p:cNvPr>
          <p:cNvSpPr txBox="1">
            <a:spLocks/>
          </p:cNvSpPr>
          <p:nvPr/>
        </p:nvSpPr>
        <p:spPr>
          <a:xfrm>
            <a:off x="8068048" y="5183102"/>
            <a:ext cx="2910999" cy="5454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dirty="0"/>
              <a:t>SCI notifies (IE467) the PCI about the registration of the Presentation Notification. </a:t>
            </a:r>
          </a:p>
          <a:p>
            <a:pPr marL="0" indent="0" algn="just">
              <a:buFont typeface="Arial" panose="020B0604020202020204" pitchFamily="34" charset="0"/>
              <a:buNone/>
            </a:pPr>
            <a:endParaRPr lang="en-GB" sz="1200" dirty="0"/>
          </a:p>
        </p:txBody>
      </p:sp>
      <p:grpSp>
        <p:nvGrpSpPr>
          <p:cNvPr id="72" name="Group 71">
            <a:extLst>
              <a:ext uri="{FF2B5EF4-FFF2-40B4-BE49-F238E27FC236}">
                <a16:creationId xmlns:a16="http://schemas.microsoft.com/office/drawing/2014/main" id="{DF26783C-A478-A36F-DD82-943A91C26CC9}"/>
              </a:ext>
            </a:extLst>
          </p:cNvPr>
          <p:cNvGrpSpPr/>
          <p:nvPr/>
        </p:nvGrpSpPr>
        <p:grpSpPr>
          <a:xfrm>
            <a:off x="2315118" y="4386544"/>
            <a:ext cx="783216" cy="839313"/>
            <a:chOff x="653543" y="3546068"/>
            <a:chExt cx="783216" cy="839313"/>
          </a:xfrm>
        </p:grpSpPr>
        <p:pic>
          <p:nvPicPr>
            <p:cNvPr id="73" name="Graphic 72" descr="Schoolhouse">
              <a:extLst>
                <a:ext uri="{FF2B5EF4-FFF2-40B4-BE49-F238E27FC236}">
                  <a16:creationId xmlns:a16="http://schemas.microsoft.com/office/drawing/2014/main" id="{749A516E-E4E4-5183-C678-56F3D84FD7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74" name="TextBox 73">
              <a:extLst>
                <a:ext uri="{FF2B5EF4-FFF2-40B4-BE49-F238E27FC236}">
                  <a16:creationId xmlns:a16="http://schemas.microsoft.com/office/drawing/2014/main" id="{28B7A098-3AA9-74A2-35EB-32402E5F0562}"/>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sp>
        <p:nvSpPr>
          <p:cNvPr id="75" name="Oval 74">
            <a:extLst>
              <a:ext uri="{FF2B5EF4-FFF2-40B4-BE49-F238E27FC236}">
                <a16:creationId xmlns:a16="http://schemas.microsoft.com/office/drawing/2014/main" id="{D3388A3C-D753-70CB-4812-F3EE3217839F}"/>
              </a:ext>
            </a:extLst>
          </p:cNvPr>
          <p:cNvSpPr>
            <a:spLocks/>
          </p:cNvSpPr>
          <p:nvPr/>
        </p:nvSpPr>
        <p:spPr>
          <a:xfrm>
            <a:off x="8212014" y="440503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6</a:t>
            </a:r>
          </a:p>
        </p:txBody>
      </p:sp>
      <p:sp>
        <p:nvSpPr>
          <p:cNvPr id="76" name="TextBox 75">
            <a:extLst>
              <a:ext uri="{FF2B5EF4-FFF2-40B4-BE49-F238E27FC236}">
                <a16:creationId xmlns:a16="http://schemas.microsoft.com/office/drawing/2014/main" id="{CFE998E2-365D-A9FB-CE9B-BF60F60C874F}"/>
              </a:ext>
            </a:extLst>
          </p:cNvPr>
          <p:cNvSpPr txBox="1"/>
          <p:nvPr/>
        </p:nvSpPr>
        <p:spPr>
          <a:xfrm>
            <a:off x="1103901" y="5182026"/>
            <a:ext cx="2909249" cy="777240"/>
          </a:xfrm>
          <a:prstGeom prst="rect">
            <a:avLst/>
          </a:prstGeom>
        </p:spPr>
        <p:txBody>
          <a:bodyPr vert="horz" wrap="square" lIns="91440" tIns="45720" rIns="91440" bIns="45720" rtlCol="0">
            <a:noAutofit/>
          </a:bodyPr>
          <a:lstStyle/>
          <a:p>
            <a:pPr marL="0" indent="0" algn="just">
              <a:buNone/>
            </a:pPr>
            <a:r>
              <a:rPr lang="en-US" sz="1300" dirty="0">
                <a:ea typeface="Times New Roman" panose="02020603050405020304" pitchFamily="18" charset="0"/>
              </a:rPr>
              <a:t>The Presentation Notification is recorded and a</a:t>
            </a:r>
            <a:r>
              <a:rPr lang="en-GB" sz="1300" dirty="0">
                <a:effectLst/>
                <a:ea typeface="Times New Roman" panose="02020603050405020304" pitchFamily="18" charset="0"/>
              </a:rPr>
              <a:t>n MRN is assigned to </a:t>
            </a:r>
            <a:r>
              <a:rPr lang="en-GB" sz="1300" dirty="0">
                <a:ea typeface="Times New Roman" panose="02020603050405020304" pitchFamily="18" charset="0"/>
              </a:rPr>
              <a:t>it</a:t>
            </a:r>
            <a:r>
              <a:rPr lang="en-GB" sz="1300" dirty="0">
                <a:effectLst/>
                <a:ea typeface="Times New Roman" panose="02020603050405020304" pitchFamily="18" charset="0"/>
              </a:rPr>
              <a:t>.</a:t>
            </a:r>
            <a:endParaRPr lang="el-GR" sz="1300" dirty="0"/>
          </a:p>
        </p:txBody>
      </p:sp>
      <p:sp>
        <p:nvSpPr>
          <p:cNvPr id="77" name="TextBox 76">
            <a:extLst>
              <a:ext uri="{FF2B5EF4-FFF2-40B4-BE49-F238E27FC236}">
                <a16:creationId xmlns:a16="http://schemas.microsoft.com/office/drawing/2014/main" id="{2CDC8922-B01B-C5DD-3AB5-57A7917A9884}"/>
              </a:ext>
            </a:extLst>
          </p:cNvPr>
          <p:cNvSpPr txBox="1"/>
          <p:nvPr/>
        </p:nvSpPr>
        <p:spPr>
          <a:xfrm>
            <a:off x="6598385" y="4992939"/>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Tree>
    <p:extLst>
      <p:ext uri="{BB962C8B-B14F-4D97-AF65-F5344CB8AC3E}">
        <p14:creationId xmlns:p14="http://schemas.microsoft.com/office/powerpoint/2010/main" val="13370824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75E9-FE31-CE5B-3169-AE577F9663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F231BC-A553-F836-7AF5-5AFE66E2866A}"/>
              </a:ext>
            </a:extLst>
          </p:cNvPr>
          <p:cNvSpPr>
            <a:spLocks noGrp="1"/>
          </p:cNvSpPr>
          <p:nvPr>
            <p:ph type="title"/>
          </p:nvPr>
        </p:nvSpPr>
        <p:spPr/>
        <p:txBody>
          <a:bodyPr/>
          <a:lstStyle/>
          <a:p>
            <a:r>
              <a:rPr lang="en-US" dirty="0"/>
              <a:t>EIDR with Presentation Notification waiver</a:t>
            </a:r>
          </a:p>
        </p:txBody>
      </p:sp>
      <p:sp>
        <p:nvSpPr>
          <p:cNvPr id="5" name="Rectangle: Rounded Corners 4">
            <a:extLst>
              <a:ext uri="{FF2B5EF4-FFF2-40B4-BE49-F238E27FC236}">
                <a16:creationId xmlns:a16="http://schemas.microsoft.com/office/drawing/2014/main" id="{D8F1F833-52B4-E14C-E70D-83F17A96D7C0}"/>
              </a:ext>
            </a:extLst>
          </p:cNvPr>
          <p:cNvSpPr/>
          <p:nvPr/>
        </p:nvSpPr>
        <p:spPr>
          <a:xfrm>
            <a:off x="955971" y="2740819"/>
            <a:ext cx="10199713"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bg1"/>
                </a:solidFill>
                <a:ea typeface="Times New Roman" panose="02020603050405020304" pitchFamily="18" charset="0"/>
                <a:cs typeface="Times New Roman" panose="02020603050405020304" pitchFamily="18" charset="0"/>
              </a:rPr>
              <a:t>T</a:t>
            </a:r>
            <a:r>
              <a:rPr lang="en-US" sz="1800" dirty="0">
                <a:solidFill>
                  <a:schemeClr val="bg1"/>
                </a:solidFill>
                <a:ea typeface="Times New Roman" panose="02020603050405020304" pitchFamily="18" charset="0"/>
                <a:cs typeface="Times New Roman" panose="02020603050405020304" pitchFamily="18" charset="0"/>
              </a:rPr>
              <a:t>he goods are deemed to have been released at the moment of entry in the declarant's records. The date of release of the goods has to be clearly entered in the declarant´s records.</a:t>
            </a:r>
          </a:p>
        </p:txBody>
      </p:sp>
      <p:pic>
        <p:nvPicPr>
          <p:cNvPr id="6" name="Graphic 5" descr="Pin with solid fill">
            <a:extLst>
              <a:ext uri="{FF2B5EF4-FFF2-40B4-BE49-F238E27FC236}">
                <a16:creationId xmlns:a16="http://schemas.microsoft.com/office/drawing/2014/main" id="{A4E81E1A-7854-97E1-D67D-04C9C92394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52" y="2556415"/>
            <a:ext cx="403179" cy="346567"/>
          </a:xfrm>
          <a:prstGeom prst="rect">
            <a:avLst/>
          </a:prstGeom>
        </p:spPr>
      </p:pic>
      <p:sp>
        <p:nvSpPr>
          <p:cNvPr id="7" name="Rectangle: Rounded Corners 6">
            <a:extLst>
              <a:ext uri="{FF2B5EF4-FFF2-40B4-BE49-F238E27FC236}">
                <a16:creationId xmlns:a16="http://schemas.microsoft.com/office/drawing/2014/main" id="{0EF81A8B-C01F-ED43-BC11-A9BCDA378B33}"/>
              </a:ext>
            </a:extLst>
          </p:cNvPr>
          <p:cNvSpPr/>
          <p:nvPr/>
        </p:nvSpPr>
        <p:spPr>
          <a:xfrm>
            <a:off x="955971" y="3827133"/>
            <a:ext cx="10199713"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bg1"/>
                </a:solidFill>
                <a:ea typeface="Times New Roman" panose="02020603050405020304" pitchFamily="18" charset="0"/>
                <a:cs typeface="Times New Roman" panose="02020603050405020304" pitchFamily="18" charset="0"/>
              </a:rPr>
              <a:t>There is no information in the CCI system at the time of release of the goods, and there is no exchange of information between the involved customs offices. The exchange of information will be possible only after the </a:t>
            </a:r>
            <a:r>
              <a:rPr lang="en-US" sz="1800" dirty="0" err="1">
                <a:solidFill>
                  <a:schemeClr val="bg1"/>
                </a:solidFill>
                <a:ea typeface="Times New Roman" panose="02020603050405020304" pitchFamily="18" charset="0"/>
                <a:cs typeface="Times New Roman" panose="02020603050405020304" pitchFamily="18" charset="0"/>
              </a:rPr>
              <a:t>lodgement</a:t>
            </a:r>
            <a:r>
              <a:rPr lang="en-US" sz="1800" dirty="0">
                <a:solidFill>
                  <a:schemeClr val="bg1"/>
                </a:solidFill>
                <a:ea typeface="Times New Roman" panose="02020603050405020304" pitchFamily="18" charset="0"/>
                <a:cs typeface="Times New Roman" panose="02020603050405020304" pitchFamily="18" charset="0"/>
              </a:rPr>
              <a:t> of the supplementary declaration to the SCI.</a:t>
            </a:r>
          </a:p>
        </p:txBody>
      </p:sp>
      <p:pic>
        <p:nvPicPr>
          <p:cNvPr id="8" name="Graphic 7" descr="Pin with solid fill">
            <a:extLst>
              <a:ext uri="{FF2B5EF4-FFF2-40B4-BE49-F238E27FC236}">
                <a16:creationId xmlns:a16="http://schemas.microsoft.com/office/drawing/2014/main" id="{0D12D5F1-C688-EFC6-2887-66807B2420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52" y="3631554"/>
            <a:ext cx="403179" cy="346567"/>
          </a:xfrm>
          <a:prstGeom prst="rect">
            <a:avLst/>
          </a:prstGeom>
        </p:spPr>
      </p:pic>
      <p:sp>
        <p:nvSpPr>
          <p:cNvPr id="9" name="Rectangle: Rounded Corners 8">
            <a:extLst>
              <a:ext uri="{FF2B5EF4-FFF2-40B4-BE49-F238E27FC236}">
                <a16:creationId xmlns:a16="http://schemas.microsoft.com/office/drawing/2014/main" id="{A9023286-71D4-877B-CDA0-7E3981885353}"/>
              </a:ext>
            </a:extLst>
          </p:cNvPr>
          <p:cNvSpPr/>
          <p:nvPr/>
        </p:nvSpPr>
        <p:spPr>
          <a:xfrm>
            <a:off x="955971" y="4921048"/>
            <a:ext cx="10199713"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bg1"/>
                </a:solidFill>
                <a:ea typeface="Times New Roman" panose="02020603050405020304" pitchFamily="18" charset="0"/>
                <a:cs typeface="Times New Roman" panose="02020603050405020304" pitchFamily="18" charset="0"/>
              </a:rPr>
              <a:t>Holder of the EIDR authorisation  shall ensure that the holder of the authorisation for the operation of temporary storage facilities has the information necessary to prove the end of temporary storage.</a:t>
            </a:r>
            <a:endParaRPr lang="en-US" sz="1800" dirty="0">
              <a:solidFill>
                <a:schemeClr val="bg1"/>
              </a:solidFill>
              <a:ea typeface="Times New Roman" panose="02020603050405020304" pitchFamily="18" charset="0"/>
              <a:cs typeface="Times New Roman" panose="02020603050405020304" pitchFamily="18" charset="0"/>
            </a:endParaRPr>
          </a:p>
        </p:txBody>
      </p:sp>
      <p:pic>
        <p:nvPicPr>
          <p:cNvPr id="10" name="Graphic 9" descr="Pin with solid fill">
            <a:extLst>
              <a:ext uri="{FF2B5EF4-FFF2-40B4-BE49-F238E27FC236}">
                <a16:creationId xmlns:a16="http://schemas.microsoft.com/office/drawing/2014/main" id="{7A3C2C34-93CB-4219-BC66-D044D2D334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52" y="4725469"/>
            <a:ext cx="403179" cy="346567"/>
          </a:xfrm>
          <a:prstGeom prst="rect">
            <a:avLst/>
          </a:prstGeom>
        </p:spPr>
      </p:pic>
      <p:sp>
        <p:nvSpPr>
          <p:cNvPr id="11" name="Rectangle: Rounded Corners 10">
            <a:extLst>
              <a:ext uri="{FF2B5EF4-FFF2-40B4-BE49-F238E27FC236}">
                <a16:creationId xmlns:a16="http://schemas.microsoft.com/office/drawing/2014/main" id="{AB4EF199-9DA4-8813-F75B-0977DA436DE6}"/>
              </a:ext>
            </a:extLst>
          </p:cNvPr>
          <p:cNvSpPr/>
          <p:nvPr/>
        </p:nvSpPr>
        <p:spPr>
          <a:xfrm>
            <a:off x="955971" y="1649795"/>
            <a:ext cx="10199713"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bg1"/>
                </a:solidFill>
                <a:ea typeface="Times New Roman" panose="02020603050405020304" pitchFamily="18" charset="0"/>
                <a:cs typeface="Times New Roman" panose="02020603050405020304" pitchFamily="18" charset="0"/>
              </a:rPr>
              <a:t>Customs authorities may, upon application for EIDR, waive the obligation for the goods to be presented, meaning that no presentation notification has to be sent to customs.</a:t>
            </a:r>
          </a:p>
        </p:txBody>
      </p:sp>
      <p:pic>
        <p:nvPicPr>
          <p:cNvPr id="12" name="Graphic 11" descr="Pin with solid fill">
            <a:extLst>
              <a:ext uri="{FF2B5EF4-FFF2-40B4-BE49-F238E27FC236}">
                <a16:creationId xmlns:a16="http://schemas.microsoft.com/office/drawing/2014/main" id="{49076C3A-220A-5E4F-124C-8E9B8C2D24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52" y="1454216"/>
            <a:ext cx="403179" cy="346567"/>
          </a:xfrm>
          <a:prstGeom prst="rect">
            <a:avLst/>
          </a:prstGeom>
        </p:spPr>
      </p:pic>
      <p:sp>
        <p:nvSpPr>
          <p:cNvPr id="13" name="Slide Number Placeholder 2">
            <a:extLst>
              <a:ext uri="{FF2B5EF4-FFF2-40B4-BE49-F238E27FC236}">
                <a16:creationId xmlns:a16="http://schemas.microsoft.com/office/drawing/2014/main" id="{2DF37844-B292-D3E2-C7B0-18CE7A8B0208}"/>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116</a:t>
            </a:fld>
            <a:endParaRPr lang="en-GB" dirty="0"/>
          </a:p>
        </p:txBody>
      </p:sp>
    </p:spTree>
    <p:extLst>
      <p:ext uri="{BB962C8B-B14F-4D97-AF65-F5344CB8AC3E}">
        <p14:creationId xmlns:p14="http://schemas.microsoft.com/office/powerpoint/2010/main" val="22809378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B828-4837-0D7F-9699-987EDE9920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B80E6E-C617-FAD6-C8B0-1078991F93F8}"/>
              </a:ext>
            </a:extLst>
          </p:cNvPr>
          <p:cNvSpPr>
            <a:spLocks noGrp="1"/>
          </p:cNvSpPr>
          <p:nvPr>
            <p:ph type="title"/>
          </p:nvPr>
        </p:nvSpPr>
        <p:spPr/>
        <p:txBody>
          <a:bodyPr/>
          <a:lstStyle/>
          <a:p>
            <a:r>
              <a:rPr lang="en-US" dirty="0"/>
              <a:t>EIDR with Presentation Notification waiver conditions</a:t>
            </a:r>
          </a:p>
        </p:txBody>
      </p:sp>
      <p:sp>
        <p:nvSpPr>
          <p:cNvPr id="2" name="Slide Number Placeholder 2">
            <a:extLst>
              <a:ext uri="{FF2B5EF4-FFF2-40B4-BE49-F238E27FC236}">
                <a16:creationId xmlns:a16="http://schemas.microsoft.com/office/drawing/2014/main" id="{1090A9A5-242D-85D2-F821-0489B424613F}"/>
              </a:ext>
            </a:extLst>
          </p:cNvPr>
          <p:cNvSpPr txBox="1">
            <a:spLocks/>
          </p:cNvSpPr>
          <p:nvPr/>
        </p:nvSpPr>
        <p:spPr>
          <a:xfrm>
            <a:off x="838200" y="61312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6C79FD-C571-418B-AB0F-5EE936C85276}" type="slidenum">
              <a:rPr lang="en-GB" smtClean="0"/>
              <a:pPr/>
              <a:t>117</a:t>
            </a:fld>
            <a:endParaRPr lang="en-GB" dirty="0"/>
          </a:p>
        </p:txBody>
      </p:sp>
      <p:sp>
        <p:nvSpPr>
          <p:cNvPr id="3" name="Rectangle: Rounded Corners 4">
            <a:extLst>
              <a:ext uri="{FF2B5EF4-FFF2-40B4-BE49-F238E27FC236}">
                <a16:creationId xmlns:a16="http://schemas.microsoft.com/office/drawing/2014/main" id="{E4506300-0A03-D78F-CBEE-96F2FD71B57D}"/>
              </a:ext>
            </a:extLst>
          </p:cNvPr>
          <p:cNvSpPr txBox="1"/>
          <p:nvPr/>
        </p:nvSpPr>
        <p:spPr>
          <a:xfrm>
            <a:off x="881220" y="1500154"/>
            <a:ext cx="10501912" cy="71591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sz="1800" dirty="0">
                <a:ea typeface="Times New Roman" panose="02020603050405020304" pitchFamily="18" charset="0"/>
              </a:rPr>
              <a:t>That waiver may be granted where </a:t>
            </a:r>
            <a:r>
              <a:rPr lang="en-US" sz="1800" b="1" dirty="0">
                <a:ea typeface="Times New Roman" panose="02020603050405020304" pitchFamily="18" charset="0"/>
              </a:rPr>
              <a:t>all</a:t>
            </a:r>
            <a:r>
              <a:rPr lang="en-US" sz="1800" dirty="0">
                <a:ea typeface="Times New Roman" panose="02020603050405020304" pitchFamily="18" charset="0"/>
              </a:rPr>
              <a:t> of the following conditions are fulfilled: </a:t>
            </a:r>
          </a:p>
        </p:txBody>
      </p:sp>
      <p:grpSp>
        <p:nvGrpSpPr>
          <p:cNvPr id="14" name="Group 13">
            <a:extLst>
              <a:ext uri="{FF2B5EF4-FFF2-40B4-BE49-F238E27FC236}">
                <a16:creationId xmlns:a16="http://schemas.microsoft.com/office/drawing/2014/main" id="{3FF71B8B-B3DE-E58D-DDE6-F93B85781F63}"/>
              </a:ext>
            </a:extLst>
          </p:cNvPr>
          <p:cNvGrpSpPr/>
          <p:nvPr/>
        </p:nvGrpSpPr>
        <p:grpSpPr>
          <a:xfrm>
            <a:off x="843512" y="4059519"/>
            <a:ext cx="10195551" cy="917860"/>
            <a:chOff x="1294263" y="4781860"/>
            <a:chExt cx="9251493" cy="902070"/>
          </a:xfrm>
        </p:grpSpPr>
        <p:sp>
          <p:nvSpPr>
            <p:cNvPr id="21" name="Rectangle: Rounded Corners 20">
              <a:extLst>
                <a:ext uri="{FF2B5EF4-FFF2-40B4-BE49-F238E27FC236}">
                  <a16:creationId xmlns:a16="http://schemas.microsoft.com/office/drawing/2014/main" id="{4E568DB3-5E0A-FE3F-78E9-C452D038AB23}"/>
                </a:ext>
              </a:extLst>
            </p:cNvPr>
            <p:cNvSpPr/>
            <p:nvPr/>
          </p:nvSpPr>
          <p:spPr>
            <a:xfrm>
              <a:off x="1446160" y="4980336"/>
              <a:ext cx="9099596" cy="70359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pc="-1" dirty="0">
                  <a:solidFill>
                    <a:schemeClr val="tx1"/>
                  </a:solidFill>
                  <a:latin typeface="Arial" panose="020B0604020202020204" pitchFamily="34" charset="0"/>
                  <a:cs typeface="Arial" panose="020B0604020202020204" pitchFamily="34" charset="0"/>
                </a:rPr>
                <a:t>SCI has access to all the information it considers necessary to enable it, to exercise its right to examine the goods should the need arise</a:t>
              </a:r>
            </a:p>
          </p:txBody>
        </p:sp>
        <p:pic>
          <p:nvPicPr>
            <p:cNvPr id="22" name="Graphic 21" descr="Pin with solid fill">
              <a:extLst>
                <a:ext uri="{FF2B5EF4-FFF2-40B4-BE49-F238E27FC236}">
                  <a16:creationId xmlns:a16="http://schemas.microsoft.com/office/drawing/2014/main" id="{047F05CA-4486-D10E-0235-01B4E8599D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4781860"/>
              <a:ext cx="354296" cy="346567"/>
            </a:xfrm>
            <a:prstGeom prst="rect">
              <a:avLst/>
            </a:prstGeom>
            <a:effectLst/>
          </p:spPr>
        </p:pic>
      </p:grpSp>
      <p:grpSp>
        <p:nvGrpSpPr>
          <p:cNvPr id="15" name="Group 14">
            <a:extLst>
              <a:ext uri="{FF2B5EF4-FFF2-40B4-BE49-F238E27FC236}">
                <a16:creationId xmlns:a16="http://schemas.microsoft.com/office/drawing/2014/main" id="{84AFC97A-8AA6-1DD2-07B9-E05CE392016D}"/>
              </a:ext>
            </a:extLst>
          </p:cNvPr>
          <p:cNvGrpSpPr/>
          <p:nvPr/>
        </p:nvGrpSpPr>
        <p:grpSpPr>
          <a:xfrm>
            <a:off x="843512" y="3196351"/>
            <a:ext cx="10195550" cy="894289"/>
            <a:chOff x="1294263" y="3537692"/>
            <a:chExt cx="9251492" cy="878906"/>
          </a:xfrm>
        </p:grpSpPr>
        <p:sp>
          <p:nvSpPr>
            <p:cNvPr id="19" name="Rectangle: Rounded Corners 18">
              <a:extLst>
                <a:ext uri="{FF2B5EF4-FFF2-40B4-BE49-F238E27FC236}">
                  <a16:creationId xmlns:a16="http://schemas.microsoft.com/office/drawing/2014/main" id="{2344E28A-9ABB-8EA4-B45F-AE2AF65DE6C0}"/>
                </a:ext>
              </a:extLst>
            </p:cNvPr>
            <p:cNvSpPr/>
            <p:nvPr/>
          </p:nvSpPr>
          <p:spPr>
            <a:xfrm>
              <a:off x="1446160" y="3713004"/>
              <a:ext cx="9099595" cy="70359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tx1"/>
                  </a:solidFill>
                  <a:effectLst/>
                  <a:ea typeface="Times New Roman" panose="02020603050405020304" pitchFamily="18" charset="0"/>
                  <a:cs typeface="Times New Roman" panose="02020603050405020304" pitchFamily="18" charset="0"/>
                </a:rPr>
                <a:t>Nature and flow of the goods concerned are known by the customs authority</a:t>
              </a:r>
            </a:p>
          </p:txBody>
        </p:sp>
        <p:pic>
          <p:nvPicPr>
            <p:cNvPr id="20" name="Graphic 19" descr="Pin with solid fill">
              <a:extLst>
                <a:ext uri="{FF2B5EF4-FFF2-40B4-BE49-F238E27FC236}">
                  <a16:creationId xmlns:a16="http://schemas.microsoft.com/office/drawing/2014/main" id="{CD313876-FA3B-42A5-6266-E740718D94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3537692"/>
              <a:ext cx="354296" cy="346567"/>
            </a:xfrm>
            <a:prstGeom prst="rect">
              <a:avLst/>
            </a:prstGeom>
            <a:effectLst/>
          </p:spPr>
        </p:pic>
      </p:grpSp>
      <p:grpSp>
        <p:nvGrpSpPr>
          <p:cNvPr id="16" name="Group 15">
            <a:extLst>
              <a:ext uri="{FF2B5EF4-FFF2-40B4-BE49-F238E27FC236}">
                <a16:creationId xmlns:a16="http://schemas.microsoft.com/office/drawing/2014/main" id="{3BF9404B-A7EA-9AFF-275D-78F69B8D3C66}"/>
              </a:ext>
            </a:extLst>
          </p:cNvPr>
          <p:cNvGrpSpPr/>
          <p:nvPr/>
        </p:nvGrpSpPr>
        <p:grpSpPr>
          <a:xfrm>
            <a:off x="843512" y="2335204"/>
            <a:ext cx="10195550" cy="912243"/>
            <a:chOff x="1294263" y="2659257"/>
            <a:chExt cx="9251492" cy="896549"/>
          </a:xfrm>
        </p:grpSpPr>
        <p:sp>
          <p:nvSpPr>
            <p:cNvPr id="17" name="Rectangle: Rounded Corners 16">
              <a:extLst>
                <a:ext uri="{FF2B5EF4-FFF2-40B4-BE49-F238E27FC236}">
                  <a16:creationId xmlns:a16="http://schemas.microsoft.com/office/drawing/2014/main" id="{1A79ECC5-23EA-C5CE-E1D0-7E4C8AD4B913}"/>
                </a:ext>
              </a:extLst>
            </p:cNvPr>
            <p:cNvSpPr/>
            <p:nvPr/>
          </p:nvSpPr>
          <p:spPr>
            <a:xfrm>
              <a:off x="1446161" y="2852211"/>
              <a:ext cx="9099594" cy="70359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Declarant is an </a:t>
              </a:r>
              <a:r>
                <a:rPr lang="en-US" dirty="0" err="1">
                  <a:solidFill>
                    <a:schemeClr val="tx1"/>
                  </a:solidFill>
                  <a:ea typeface="Times New Roman" panose="02020603050405020304" pitchFamily="18" charset="0"/>
                  <a:cs typeface="Times New Roman" panose="02020603050405020304" pitchFamily="18" charset="0"/>
                </a:rPr>
                <a:t>authorised</a:t>
              </a:r>
              <a:r>
                <a:rPr lang="en-US" dirty="0">
                  <a:solidFill>
                    <a:schemeClr val="tx1"/>
                  </a:solidFill>
                  <a:ea typeface="Times New Roman" panose="02020603050405020304" pitchFamily="18" charset="0"/>
                  <a:cs typeface="Times New Roman" panose="02020603050405020304" pitchFamily="18" charset="0"/>
                </a:rPr>
                <a:t> economic operator for customs simplifications </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8" name="Graphic 17" descr="Pin with solid fill">
              <a:extLst>
                <a:ext uri="{FF2B5EF4-FFF2-40B4-BE49-F238E27FC236}">
                  <a16:creationId xmlns:a16="http://schemas.microsoft.com/office/drawing/2014/main" id="{8725F9C2-1887-F2AC-CE6A-39BE977494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2659257"/>
              <a:ext cx="354296" cy="346567"/>
            </a:xfrm>
            <a:prstGeom prst="rect">
              <a:avLst/>
            </a:prstGeom>
            <a:effectLst/>
          </p:spPr>
        </p:pic>
      </p:grpSp>
      <p:grpSp>
        <p:nvGrpSpPr>
          <p:cNvPr id="25" name="Group 24">
            <a:extLst>
              <a:ext uri="{FF2B5EF4-FFF2-40B4-BE49-F238E27FC236}">
                <a16:creationId xmlns:a16="http://schemas.microsoft.com/office/drawing/2014/main" id="{A858EC72-F66B-DE4A-7938-404908D38E73}"/>
              </a:ext>
            </a:extLst>
          </p:cNvPr>
          <p:cNvGrpSpPr/>
          <p:nvPr/>
        </p:nvGrpSpPr>
        <p:grpSpPr>
          <a:xfrm>
            <a:off x="843509" y="4930381"/>
            <a:ext cx="10195551" cy="906974"/>
            <a:chOff x="1294263" y="4792559"/>
            <a:chExt cx="9251493" cy="891371"/>
          </a:xfrm>
        </p:grpSpPr>
        <p:sp>
          <p:nvSpPr>
            <p:cNvPr id="26" name="Rectangle: Rounded Corners 25">
              <a:extLst>
                <a:ext uri="{FF2B5EF4-FFF2-40B4-BE49-F238E27FC236}">
                  <a16:creationId xmlns:a16="http://schemas.microsoft.com/office/drawing/2014/main" id="{5C9E46CE-0B39-A7A4-81D1-71E97A947037}"/>
                </a:ext>
              </a:extLst>
            </p:cNvPr>
            <p:cNvSpPr/>
            <p:nvPr/>
          </p:nvSpPr>
          <p:spPr>
            <a:xfrm>
              <a:off x="1446160" y="4980336"/>
              <a:ext cx="9099596" cy="70359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pc="-1" dirty="0">
                  <a:solidFill>
                    <a:schemeClr val="tx1"/>
                  </a:solidFill>
                  <a:latin typeface="Arial" panose="020B0604020202020204" pitchFamily="34" charset="0"/>
                  <a:cs typeface="Arial" panose="020B0604020202020204" pitchFamily="34" charset="0"/>
                </a:rPr>
                <a:t>At the time of the entry into the records, the goods are no longer subject to prohibitions or restrictions, except where otherwise provided in the authorisation</a:t>
              </a:r>
            </a:p>
          </p:txBody>
        </p:sp>
        <p:pic>
          <p:nvPicPr>
            <p:cNvPr id="27" name="Graphic 26" descr="Pin with solid fill">
              <a:extLst>
                <a:ext uri="{FF2B5EF4-FFF2-40B4-BE49-F238E27FC236}">
                  <a16:creationId xmlns:a16="http://schemas.microsoft.com/office/drawing/2014/main" id="{7032DFAE-F839-03AD-37D6-4C69A5FECA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4792559"/>
              <a:ext cx="354296" cy="346567"/>
            </a:xfrm>
            <a:prstGeom prst="rect">
              <a:avLst/>
            </a:prstGeom>
            <a:effectLst/>
          </p:spPr>
        </p:pic>
      </p:grpSp>
    </p:spTree>
    <p:extLst>
      <p:ext uri="{BB962C8B-B14F-4D97-AF65-F5344CB8AC3E}">
        <p14:creationId xmlns:p14="http://schemas.microsoft.com/office/powerpoint/2010/main" val="42355092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14DD-3CA0-1161-8D0E-CA107A8BA4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B8E584-14C2-455C-D313-A877A7BA646C}"/>
              </a:ext>
            </a:extLst>
          </p:cNvPr>
          <p:cNvSpPr>
            <a:spLocks noGrp="1"/>
          </p:cNvSpPr>
          <p:nvPr>
            <p:ph type="sldNum" sz="quarter" idx="12"/>
          </p:nvPr>
        </p:nvSpPr>
        <p:spPr/>
        <p:txBody>
          <a:bodyPr/>
          <a:lstStyle/>
          <a:p>
            <a:fld id="{F46C79FD-C571-418B-AB0F-5EE936C85276}" type="slidenum">
              <a:rPr lang="en-GB" smtClean="0"/>
              <a:t>118</a:t>
            </a:fld>
            <a:endParaRPr lang="en-GB" dirty="0"/>
          </a:p>
        </p:txBody>
      </p:sp>
      <p:sp>
        <p:nvSpPr>
          <p:cNvPr id="4" name="Title 3">
            <a:extLst>
              <a:ext uri="{FF2B5EF4-FFF2-40B4-BE49-F238E27FC236}">
                <a16:creationId xmlns:a16="http://schemas.microsoft.com/office/drawing/2014/main" id="{D1C00833-B1EF-F344-C96F-43256FAB31E1}"/>
              </a:ext>
            </a:extLst>
          </p:cNvPr>
          <p:cNvSpPr>
            <a:spLocks noGrp="1"/>
          </p:cNvSpPr>
          <p:nvPr>
            <p:ph type="title"/>
          </p:nvPr>
        </p:nvSpPr>
        <p:spPr>
          <a:xfrm>
            <a:off x="970721" y="482860"/>
            <a:ext cx="10330070" cy="782357"/>
          </a:xfrm>
        </p:spPr>
        <p:txBody>
          <a:bodyPr/>
          <a:lstStyle/>
          <a:p>
            <a:r>
              <a:rPr lang="en-US" dirty="0"/>
              <a:t>EIDR with Presentation Notification waiver – request for Presentation Notification</a:t>
            </a:r>
          </a:p>
        </p:txBody>
      </p:sp>
      <p:sp>
        <p:nvSpPr>
          <p:cNvPr id="19" name="Oval 18">
            <a:extLst>
              <a:ext uri="{FF2B5EF4-FFF2-40B4-BE49-F238E27FC236}">
                <a16:creationId xmlns:a16="http://schemas.microsoft.com/office/drawing/2014/main" id="{A3203A04-A600-AE07-F1A7-D0DC13A2FB46}"/>
              </a:ext>
            </a:extLst>
          </p:cNvPr>
          <p:cNvSpPr>
            <a:spLocks/>
          </p:cNvSpPr>
          <p:nvPr/>
        </p:nvSpPr>
        <p:spPr>
          <a:xfrm>
            <a:off x="1329342" y="291851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solidFill>
              </a:rPr>
              <a:t>1</a:t>
            </a:r>
            <a:endParaRPr lang="en-US" sz="2000" b="1" dirty="0">
              <a:solidFill>
                <a:schemeClr val="accent5"/>
              </a:solidFill>
            </a:endParaRPr>
          </a:p>
        </p:txBody>
      </p:sp>
      <p:grpSp>
        <p:nvGrpSpPr>
          <p:cNvPr id="20" name="Group 19">
            <a:extLst>
              <a:ext uri="{FF2B5EF4-FFF2-40B4-BE49-F238E27FC236}">
                <a16:creationId xmlns:a16="http://schemas.microsoft.com/office/drawing/2014/main" id="{6F47D71E-7A77-3B1F-FB0F-E54B80C9DD9F}"/>
              </a:ext>
            </a:extLst>
          </p:cNvPr>
          <p:cNvGrpSpPr/>
          <p:nvPr/>
        </p:nvGrpSpPr>
        <p:grpSpPr>
          <a:xfrm>
            <a:off x="1955557" y="2914917"/>
            <a:ext cx="2073135" cy="862429"/>
            <a:chOff x="653543" y="3522952"/>
            <a:chExt cx="2073135" cy="862429"/>
          </a:xfrm>
        </p:grpSpPr>
        <p:pic>
          <p:nvPicPr>
            <p:cNvPr id="21" name="Graphic 20" descr="Envelope">
              <a:extLst>
                <a:ext uri="{FF2B5EF4-FFF2-40B4-BE49-F238E27FC236}">
                  <a16:creationId xmlns:a16="http://schemas.microsoft.com/office/drawing/2014/main" id="{CC23793C-C024-DF99-A815-6AAA93DEDA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22" name="Arrow: Left 21">
              <a:extLst>
                <a:ext uri="{FF2B5EF4-FFF2-40B4-BE49-F238E27FC236}">
                  <a16:creationId xmlns:a16="http://schemas.microsoft.com/office/drawing/2014/main" id="{80592E9A-8C66-5859-F207-99A1BD3CFD4B}"/>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a:t>
              </a:r>
              <a:r>
                <a:rPr lang="el-GR" sz="800" b="1" dirty="0">
                  <a:solidFill>
                    <a:srgbClr val="FFC000"/>
                  </a:solidFill>
                </a:rPr>
                <a:t>63</a:t>
              </a:r>
              <a:endParaRPr lang="en-US" sz="800" b="1" dirty="0">
                <a:solidFill>
                  <a:srgbClr val="FFC000"/>
                </a:solidFill>
              </a:endParaRPr>
            </a:p>
          </p:txBody>
        </p:sp>
        <p:pic>
          <p:nvPicPr>
            <p:cNvPr id="23" name="Graphic 22" descr="Schoolhouse">
              <a:extLst>
                <a:ext uri="{FF2B5EF4-FFF2-40B4-BE49-F238E27FC236}">
                  <a16:creationId xmlns:a16="http://schemas.microsoft.com/office/drawing/2014/main" id="{9080005A-6972-675F-4FA2-5C5B3BD836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24" name="TextBox 23">
              <a:extLst>
                <a:ext uri="{FF2B5EF4-FFF2-40B4-BE49-F238E27FC236}">
                  <a16:creationId xmlns:a16="http://schemas.microsoft.com/office/drawing/2014/main" id="{3A38B373-1EF4-0294-F271-B2C4AA3FB7BF}"/>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5" name="Graphic 24" descr="Schoolhouse">
              <a:extLst>
                <a:ext uri="{FF2B5EF4-FFF2-40B4-BE49-F238E27FC236}">
                  <a16:creationId xmlns:a16="http://schemas.microsoft.com/office/drawing/2014/main" id="{A7ED260C-2B40-5996-F9DB-E6EE94208C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49438" y="3522952"/>
              <a:ext cx="777240" cy="777240"/>
            </a:xfrm>
            <a:prstGeom prst="rect">
              <a:avLst/>
            </a:prstGeom>
          </p:spPr>
        </p:pic>
        <p:sp>
          <p:nvSpPr>
            <p:cNvPr id="26" name="TextBox 25">
              <a:extLst>
                <a:ext uri="{FF2B5EF4-FFF2-40B4-BE49-F238E27FC236}">
                  <a16:creationId xmlns:a16="http://schemas.microsoft.com/office/drawing/2014/main" id="{608FE9E3-090A-D4BF-26BB-4F96AD06B9F8}"/>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7" name="TextBox 26">
            <a:extLst>
              <a:ext uri="{FF2B5EF4-FFF2-40B4-BE49-F238E27FC236}">
                <a16:creationId xmlns:a16="http://schemas.microsoft.com/office/drawing/2014/main" id="{E3714AE9-F6AB-9741-5476-BD25F3F46211}"/>
              </a:ext>
            </a:extLst>
          </p:cNvPr>
          <p:cNvSpPr txBox="1"/>
          <p:nvPr/>
        </p:nvSpPr>
        <p:spPr>
          <a:xfrm>
            <a:off x="1269889" y="3735717"/>
            <a:ext cx="2952000" cy="892552"/>
          </a:xfrm>
          <a:prstGeom prst="rect">
            <a:avLst/>
          </a:prstGeom>
          <a:noFill/>
        </p:spPr>
        <p:txBody>
          <a:bodyPr wrap="square" lIns="91440" tIns="45720" rIns="91440" bIns="45720" anchor="t">
            <a:spAutoFit/>
          </a:bodyPr>
          <a:lstStyle/>
          <a:p>
            <a:pPr algn="just"/>
            <a:r>
              <a:rPr lang="en-US" sz="1300" dirty="0"/>
              <a:t>SCI sends a notification </a:t>
            </a:r>
            <a:r>
              <a:rPr lang="el-GR" sz="1300" dirty="0"/>
              <a:t>(ΙΕ463)</a:t>
            </a:r>
            <a:r>
              <a:rPr lang="en-US" sz="1300" dirty="0"/>
              <a:t> to PCI for the time period during which the Declarant should submit the presentation notification</a:t>
            </a:r>
            <a:r>
              <a:rPr lang="el-GR" sz="1300" dirty="0"/>
              <a:t> (ΙΕ433)</a:t>
            </a:r>
            <a:endParaRPr lang="en-GB" sz="1300" dirty="0"/>
          </a:p>
        </p:txBody>
      </p:sp>
      <p:sp>
        <p:nvSpPr>
          <p:cNvPr id="28" name="Oval 27">
            <a:extLst>
              <a:ext uri="{FF2B5EF4-FFF2-40B4-BE49-F238E27FC236}">
                <a16:creationId xmlns:a16="http://schemas.microsoft.com/office/drawing/2014/main" id="{849B283D-4800-6804-AB6C-D1F91D151103}"/>
              </a:ext>
            </a:extLst>
          </p:cNvPr>
          <p:cNvSpPr>
            <a:spLocks/>
          </p:cNvSpPr>
          <p:nvPr/>
        </p:nvSpPr>
        <p:spPr>
          <a:xfrm>
            <a:off x="4684420" y="291851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solidFill>
              </a:rPr>
              <a:t>2</a:t>
            </a:r>
            <a:endParaRPr lang="en-US" sz="2000" b="1" dirty="0">
              <a:solidFill>
                <a:schemeClr val="accent5"/>
              </a:solidFill>
            </a:endParaRPr>
          </a:p>
        </p:txBody>
      </p:sp>
      <p:grpSp>
        <p:nvGrpSpPr>
          <p:cNvPr id="29" name="Group 28">
            <a:extLst>
              <a:ext uri="{FF2B5EF4-FFF2-40B4-BE49-F238E27FC236}">
                <a16:creationId xmlns:a16="http://schemas.microsoft.com/office/drawing/2014/main" id="{90108B22-5C18-6EDA-7B3E-1A9AB78F72A9}"/>
              </a:ext>
            </a:extLst>
          </p:cNvPr>
          <p:cNvGrpSpPr/>
          <p:nvPr/>
        </p:nvGrpSpPr>
        <p:grpSpPr>
          <a:xfrm>
            <a:off x="5309324" y="2914917"/>
            <a:ext cx="2073135" cy="862429"/>
            <a:chOff x="653543" y="3522952"/>
            <a:chExt cx="2073135" cy="862429"/>
          </a:xfrm>
        </p:grpSpPr>
        <p:pic>
          <p:nvPicPr>
            <p:cNvPr id="30" name="Graphic 29" descr="Envelope">
              <a:extLst>
                <a:ext uri="{FF2B5EF4-FFF2-40B4-BE49-F238E27FC236}">
                  <a16:creationId xmlns:a16="http://schemas.microsoft.com/office/drawing/2014/main" id="{8F43CA9C-94F4-C630-4525-6A384FAF71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31" name="Arrow: Left 30">
              <a:extLst>
                <a:ext uri="{FF2B5EF4-FFF2-40B4-BE49-F238E27FC236}">
                  <a16:creationId xmlns:a16="http://schemas.microsoft.com/office/drawing/2014/main" id="{4E35A0A2-82C4-F5D5-65E2-9B732C0030C2}"/>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a:t>
              </a:r>
              <a:r>
                <a:rPr lang="el-GR" sz="800" b="1" dirty="0">
                  <a:solidFill>
                    <a:srgbClr val="FFC000"/>
                  </a:solidFill>
                </a:rPr>
                <a:t>64</a:t>
              </a:r>
              <a:endParaRPr lang="en-US" sz="800" b="1" dirty="0">
                <a:solidFill>
                  <a:srgbClr val="FFC000"/>
                </a:solidFill>
              </a:endParaRPr>
            </a:p>
          </p:txBody>
        </p:sp>
        <p:pic>
          <p:nvPicPr>
            <p:cNvPr id="32" name="Graphic 31" descr="Schoolhouse">
              <a:extLst>
                <a:ext uri="{FF2B5EF4-FFF2-40B4-BE49-F238E27FC236}">
                  <a16:creationId xmlns:a16="http://schemas.microsoft.com/office/drawing/2014/main" id="{7AA17368-CF8A-D6C4-C2B0-B8EDE10BE7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33" name="TextBox 32">
              <a:extLst>
                <a:ext uri="{FF2B5EF4-FFF2-40B4-BE49-F238E27FC236}">
                  <a16:creationId xmlns:a16="http://schemas.microsoft.com/office/drawing/2014/main" id="{EF325382-8567-CF18-82B5-89ED0868A906}"/>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34" name="Graphic 33" descr="Schoolhouse">
              <a:extLst>
                <a:ext uri="{FF2B5EF4-FFF2-40B4-BE49-F238E27FC236}">
                  <a16:creationId xmlns:a16="http://schemas.microsoft.com/office/drawing/2014/main" id="{E6458E6E-2BB5-B0C2-31E7-28AE00E46A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49438" y="3522952"/>
              <a:ext cx="777240" cy="777240"/>
            </a:xfrm>
            <a:prstGeom prst="rect">
              <a:avLst/>
            </a:prstGeom>
          </p:spPr>
        </p:pic>
        <p:sp>
          <p:nvSpPr>
            <p:cNvPr id="35" name="TextBox 34">
              <a:extLst>
                <a:ext uri="{FF2B5EF4-FFF2-40B4-BE49-F238E27FC236}">
                  <a16:creationId xmlns:a16="http://schemas.microsoft.com/office/drawing/2014/main" id="{E87E397B-F2E4-D860-C3C3-D84E0F031DC4}"/>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36" name="TextBox 35">
            <a:extLst>
              <a:ext uri="{FF2B5EF4-FFF2-40B4-BE49-F238E27FC236}">
                <a16:creationId xmlns:a16="http://schemas.microsoft.com/office/drawing/2014/main" id="{890DA800-651B-F631-BAEE-5F6B4A81671E}"/>
              </a:ext>
            </a:extLst>
          </p:cNvPr>
          <p:cNvSpPr txBox="1"/>
          <p:nvPr/>
        </p:nvSpPr>
        <p:spPr>
          <a:xfrm>
            <a:off x="4684420" y="3735717"/>
            <a:ext cx="2952000" cy="892552"/>
          </a:xfrm>
          <a:prstGeom prst="rect">
            <a:avLst/>
          </a:prstGeom>
          <a:noFill/>
        </p:spPr>
        <p:txBody>
          <a:bodyPr wrap="square">
            <a:spAutoFit/>
          </a:bodyPr>
          <a:lstStyle/>
          <a:p>
            <a:pPr marL="0" indent="0" algn="just">
              <a:buFont typeface="Arial" panose="020B0604020202020204" pitchFamily="34" charset="0"/>
              <a:buNone/>
            </a:pPr>
            <a:r>
              <a:rPr lang="en-US" sz="1300" dirty="0"/>
              <a:t>PCI sends to SCI the acknowledgement for the time period for the presentation notification submission (IE464). </a:t>
            </a:r>
            <a:endParaRPr lang="en-GB" sz="1300" dirty="0"/>
          </a:p>
        </p:txBody>
      </p:sp>
      <p:sp>
        <p:nvSpPr>
          <p:cNvPr id="46" name="Rectangle: Diagonal Corners Rounded 45">
            <a:extLst>
              <a:ext uri="{FF2B5EF4-FFF2-40B4-BE49-F238E27FC236}">
                <a16:creationId xmlns:a16="http://schemas.microsoft.com/office/drawing/2014/main" id="{1BFD451B-962E-5EE6-0866-A47B9A4262EB}"/>
              </a:ext>
            </a:extLst>
          </p:cNvPr>
          <p:cNvSpPr/>
          <p:nvPr/>
        </p:nvSpPr>
        <p:spPr>
          <a:xfrm>
            <a:off x="880983" y="1468884"/>
            <a:ext cx="10419808" cy="117600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For customs supervision, SCI can request the Presentation Notification for certain period or for certain kind of goods, because the customs authorities have identified a new serious financial risk for the EIDR. The period for requesting PN can be set as an attribute in the control plan to the authorization.</a:t>
            </a:r>
          </a:p>
        </p:txBody>
      </p:sp>
      <p:sp>
        <p:nvSpPr>
          <p:cNvPr id="5" name="Oval 4">
            <a:extLst>
              <a:ext uri="{FF2B5EF4-FFF2-40B4-BE49-F238E27FC236}">
                <a16:creationId xmlns:a16="http://schemas.microsoft.com/office/drawing/2014/main" id="{6338D970-FFFA-4C84-D10F-7BA7FD8F9637}"/>
              </a:ext>
            </a:extLst>
          </p:cNvPr>
          <p:cNvSpPr>
            <a:spLocks/>
          </p:cNvSpPr>
          <p:nvPr/>
        </p:nvSpPr>
        <p:spPr>
          <a:xfrm>
            <a:off x="7976718" y="293720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accent5"/>
                </a:solidFill>
              </a:rPr>
              <a:t>3</a:t>
            </a:r>
            <a:endParaRPr lang="en-US" sz="2000" b="1" dirty="0">
              <a:solidFill>
                <a:schemeClr val="accent5"/>
              </a:solidFill>
            </a:endParaRPr>
          </a:p>
        </p:txBody>
      </p:sp>
      <p:grpSp>
        <p:nvGrpSpPr>
          <p:cNvPr id="6" name="Group 5">
            <a:extLst>
              <a:ext uri="{FF2B5EF4-FFF2-40B4-BE49-F238E27FC236}">
                <a16:creationId xmlns:a16="http://schemas.microsoft.com/office/drawing/2014/main" id="{8C50C90C-BA68-FE29-E3CB-CCB72BDE6D7E}"/>
              </a:ext>
            </a:extLst>
          </p:cNvPr>
          <p:cNvGrpSpPr/>
          <p:nvPr/>
        </p:nvGrpSpPr>
        <p:grpSpPr>
          <a:xfrm>
            <a:off x="8609830" y="2919201"/>
            <a:ext cx="2073135" cy="862429"/>
            <a:chOff x="653543" y="1698098"/>
            <a:chExt cx="2073135" cy="862429"/>
          </a:xfrm>
        </p:grpSpPr>
        <p:pic>
          <p:nvPicPr>
            <p:cNvPr id="9" name="Graphic 8" descr="Envelope">
              <a:extLst>
                <a:ext uri="{FF2B5EF4-FFF2-40B4-BE49-F238E27FC236}">
                  <a16:creationId xmlns:a16="http://schemas.microsoft.com/office/drawing/2014/main" id="{FAE38D37-FFC2-8F43-5F1A-E2F6FD0BDB6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13" name="Arrow: Left 12">
              <a:extLst>
                <a:ext uri="{FF2B5EF4-FFF2-40B4-BE49-F238E27FC236}">
                  <a16:creationId xmlns:a16="http://schemas.microsoft.com/office/drawing/2014/main" id="{1D54C97A-2E8C-6683-9E00-161A65B4D372}"/>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IE462</a:t>
              </a:r>
            </a:p>
          </p:txBody>
        </p:sp>
        <p:pic>
          <p:nvPicPr>
            <p:cNvPr id="47" name="Graphic 46" descr="Schoolhouse">
              <a:extLst>
                <a:ext uri="{FF2B5EF4-FFF2-40B4-BE49-F238E27FC236}">
                  <a16:creationId xmlns:a16="http://schemas.microsoft.com/office/drawing/2014/main" id="{F8E19630-B0B3-3210-B4AA-FD6331C520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1721214"/>
              <a:ext cx="777240" cy="777240"/>
            </a:xfrm>
            <a:prstGeom prst="rect">
              <a:avLst/>
            </a:prstGeom>
          </p:spPr>
        </p:pic>
        <p:sp>
          <p:nvSpPr>
            <p:cNvPr id="48" name="TextBox 47">
              <a:extLst>
                <a:ext uri="{FF2B5EF4-FFF2-40B4-BE49-F238E27FC236}">
                  <a16:creationId xmlns:a16="http://schemas.microsoft.com/office/drawing/2014/main" id="{A6699678-654D-B153-FAA0-76D0B2EDC1F9}"/>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49" name="Graphic 48" descr="User with solid fill">
              <a:extLst>
                <a:ext uri="{FF2B5EF4-FFF2-40B4-BE49-F238E27FC236}">
                  <a16:creationId xmlns:a16="http://schemas.microsoft.com/office/drawing/2014/main" id="{518B776D-0768-D36D-6816-F21817F2F3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9438" y="1698098"/>
              <a:ext cx="777240" cy="777240"/>
            </a:xfrm>
            <a:prstGeom prst="rect">
              <a:avLst/>
            </a:prstGeom>
          </p:spPr>
        </p:pic>
      </p:grpSp>
      <p:sp>
        <p:nvSpPr>
          <p:cNvPr id="57" name="Rectangle 56">
            <a:extLst>
              <a:ext uri="{FF2B5EF4-FFF2-40B4-BE49-F238E27FC236}">
                <a16:creationId xmlns:a16="http://schemas.microsoft.com/office/drawing/2014/main" id="{C8EC2EAB-CF68-2171-DAF6-A1B5E11C492C}"/>
              </a:ext>
            </a:extLst>
          </p:cNvPr>
          <p:cNvSpPr/>
          <p:nvPr/>
        </p:nvSpPr>
        <p:spPr>
          <a:xfrm>
            <a:off x="7932583" y="3715273"/>
            <a:ext cx="2910998" cy="892552"/>
          </a:xfrm>
          <a:prstGeom prst="rect">
            <a:avLst/>
          </a:prstGeom>
        </p:spPr>
        <p:txBody>
          <a:bodyPr wrap="square">
            <a:spAutoFit/>
          </a:bodyPr>
          <a:lstStyle/>
          <a:p>
            <a:pPr algn="just"/>
            <a:r>
              <a:rPr lang="en-US" sz="1300" dirty="0"/>
              <a:t>SCI sends a notification to Declarant for the time period for the presentation notification submission (IE462).</a:t>
            </a:r>
            <a:endParaRPr lang="en-GB" sz="1300" dirty="0"/>
          </a:p>
        </p:txBody>
      </p:sp>
      <p:sp>
        <p:nvSpPr>
          <p:cNvPr id="64" name="TextBox 63">
            <a:extLst>
              <a:ext uri="{FF2B5EF4-FFF2-40B4-BE49-F238E27FC236}">
                <a16:creationId xmlns:a16="http://schemas.microsoft.com/office/drawing/2014/main" id="{781C1878-E1F2-1640-F174-CC330761EF15}"/>
              </a:ext>
            </a:extLst>
          </p:cNvPr>
          <p:cNvSpPr txBox="1"/>
          <p:nvPr/>
        </p:nvSpPr>
        <p:spPr>
          <a:xfrm>
            <a:off x="9890467" y="3525110"/>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grpSp>
        <p:nvGrpSpPr>
          <p:cNvPr id="37" name="Group 36">
            <a:extLst>
              <a:ext uri="{FF2B5EF4-FFF2-40B4-BE49-F238E27FC236}">
                <a16:creationId xmlns:a16="http://schemas.microsoft.com/office/drawing/2014/main" id="{51E5F8E6-B5A1-1A23-BA88-7F1C04186166}"/>
              </a:ext>
            </a:extLst>
          </p:cNvPr>
          <p:cNvGrpSpPr/>
          <p:nvPr/>
        </p:nvGrpSpPr>
        <p:grpSpPr>
          <a:xfrm>
            <a:off x="1603662" y="5010752"/>
            <a:ext cx="8779002" cy="756728"/>
            <a:chOff x="2075094" y="5303228"/>
            <a:chExt cx="2787737" cy="457200"/>
          </a:xfrm>
        </p:grpSpPr>
        <p:sp>
          <p:nvSpPr>
            <p:cNvPr id="38" name="Rectangle 37">
              <a:extLst>
                <a:ext uri="{FF2B5EF4-FFF2-40B4-BE49-F238E27FC236}">
                  <a16:creationId xmlns:a16="http://schemas.microsoft.com/office/drawing/2014/main" id="{946129A0-BEB9-6E3D-F3B6-4610330326BB}"/>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39" name="Rectangle 38">
              <a:extLst>
                <a:ext uri="{FF2B5EF4-FFF2-40B4-BE49-F238E27FC236}">
                  <a16:creationId xmlns:a16="http://schemas.microsoft.com/office/drawing/2014/main" id="{D4515579-2841-1D8B-67B9-235858E6C7A6}"/>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The automated processing of the control plan is out of the scope of CCI Phase 2, as the analysis shows this would be impossible to be handled through an IT system. Therefore, the registering of the period for request PN in the CCI system is a manual task.</a:t>
              </a:r>
            </a:p>
          </p:txBody>
        </p:sp>
      </p:grpSp>
    </p:spTree>
    <p:extLst>
      <p:ext uri="{BB962C8B-B14F-4D97-AF65-F5344CB8AC3E}">
        <p14:creationId xmlns:p14="http://schemas.microsoft.com/office/powerpoint/2010/main" val="12305028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DCB7D-0391-5C3D-45D5-505AD4E8DA9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4D1AF2-EE24-0D5F-4198-D8C950E0A6B3}"/>
              </a:ext>
            </a:extLst>
          </p:cNvPr>
          <p:cNvSpPr>
            <a:spLocks noGrp="1"/>
          </p:cNvSpPr>
          <p:nvPr>
            <p:ph type="sldNum" sz="quarter" idx="12"/>
          </p:nvPr>
        </p:nvSpPr>
        <p:spPr/>
        <p:txBody>
          <a:bodyPr/>
          <a:lstStyle/>
          <a:p>
            <a:fld id="{F46C79FD-C571-418B-AB0F-5EE936C85276}" type="slidenum">
              <a:rPr lang="en-GB" smtClean="0"/>
              <a:t>119</a:t>
            </a:fld>
            <a:endParaRPr lang="en-GB"/>
          </a:p>
        </p:txBody>
      </p:sp>
      <p:sp>
        <p:nvSpPr>
          <p:cNvPr id="4" name="Title 3">
            <a:extLst>
              <a:ext uri="{FF2B5EF4-FFF2-40B4-BE49-F238E27FC236}">
                <a16:creationId xmlns:a16="http://schemas.microsoft.com/office/drawing/2014/main" id="{2570E766-039D-DE2B-74D2-784F6FC2819F}"/>
              </a:ext>
            </a:extLst>
          </p:cNvPr>
          <p:cNvSpPr>
            <a:spLocks noGrp="1"/>
          </p:cNvSpPr>
          <p:nvPr>
            <p:ph type="title"/>
          </p:nvPr>
        </p:nvSpPr>
        <p:spPr/>
        <p:txBody>
          <a:bodyPr/>
          <a:lstStyle/>
          <a:p>
            <a:r>
              <a:rPr lang="en-US" sz="3600" dirty="0"/>
              <a:t>EIDR – Perform controls by SCI and PCI (1/2)</a:t>
            </a:r>
          </a:p>
        </p:txBody>
      </p:sp>
      <p:sp>
        <p:nvSpPr>
          <p:cNvPr id="9" name="Rectangle: Diagonal Corners Rounded 8">
            <a:extLst>
              <a:ext uri="{FF2B5EF4-FFF2-40B4-BE49-F238E27FC236}">
                <a16:creationId xmlns:a16="http://schemas.microsoft.com/office/drawing/2014/main" id="{D1095BB0-498B-8236-7126-A984E3A00392}"/>
              </a:ext>
            </a:extLst>
          </p:cNvPr>
          <p:cNvSpPr/>
          <p:nvPr/>
        </p:nvSpPr>
        <p:spPr>
          <a:xfrm>
            <a:off x="838200" y="1875373"/>
            <a:ext cx="10419808" cy="1728147"/>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In case of EIDR the declaration data is only in the Trader’s system, while in the CCI system only the PN data is available. In case the declaration data is needed for the purpose of control of goods, the SCI should have access to this data, because according to Article 182 of UCC, authorisation for EIDR is granted only if the particulars of that declaration are at the disposal of the customs authorities in the declarant’s electronic system at the time when the Customs Declaration in the form of EIDR is lodged</a:t>
            </a:r>
          </a:p>
        </p:txBody>
      </p:sp>
      <p:grpSp>
        <p:nvGrpSpPr>
          <p:cNvPr id="10" name="Group 9">
            <a:extLst>
              <a:ext uri="{FF2B5EF4-FFF2-40B4-BE49-F238E27FC236}">
                <a16:creationId xmlns:a16="http://schemas.microsoft.com/office/drawing/2014/main" id="{88577B02-8EE7-86DE-35DF-1F31B6A42B21}"/>
              </a:ext>
            </a:extLst>
          </p:cNvPr>
          <p:cNvGrpSpPr/>
          <p:nvPr/>
        </p:nvGrpSpPr>
        <p:grpSpPr>
          <a:xfrm>
            <a:off x="793335" y="4579212"/>
            <a:ext cx="5062190" cy="1431500"/>
            <a:chOff x="2075094" y="5303228"/>
            <a:chExt cx="2787737" cy="457200"/>
          </a:xfrm>
        </p:grpSpPr>
        <p:sp>
          <p:nvSpPr>
            <p:cNvPr id="11" name="Rectangle 10">
              <a:extLst>
                <a:ext uri="{FF2B5EF4-FFF2-40B4-BE49-F238E27FC236}">
                  <a16:creationId xmlns:a16="http://schemas.microsoft.com/office/drawing/2014/main" id="{FC828E0C-7AFB-DB50-A893-A4CB9DB108C2}"/>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2" name="Rectangle 11">
              <a:extLst>
                <a:ext uri="{FF2B5EF4-FFF2-40B4-BE49-F238E27FC236}">
                  <a16:creationId xmlns:a16="http://schemas.microsoft.com/office/drawing/2014/main" id="{9F0D988D-B201-1638-07EF-F0117592AE9B}"/>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When the Declarant submits a PN in the context of EIDR, the PN does not contain the DG Supporting documents. SCI should be able to identify which documents to control as they are declared in the declarant’s records, and SCI should have access to the system of the declarant</a:t>
              </a:r>
            </a:p>
          </p:txBody>
        </p:sp>
      </p:grpSp>
      <p:grpSp>
        <p:nvGrpSpPr>
          <p:cNvPr id="13" name="Group 12">
            <a:extLst>
              <a:ext uri="{FF2B5EF4-FFF2-40B4-BE49-F238E27FC236}">
                <a16:creationId xmlns:a16="http://schemas.microsoft.com/office/drawing/2014/main" id="{A9378AB1-F068-3CCE-8D7E-BC6D7AF87C29}"/>
              </a:ext>
            </a:extLst>
          </p:cNvPr>
          <p:cNvGrpSpPr/>
          <p:nvPr/>
        </p:nvGrpSpPr>
        <p:grpSpPr>
          <a:xfrm>
            <a:off x="6073783" y="4579212"/>
            <a:ext cx="5124271" cy="1431500"/>
            <a:chOff x="2075094" y="5303228"/>
            <a:chExt cx="2787737" cy="457200"/>
          </a:xfrm>
        </p:grpSpPr>
        <p:sp>
          <p:nvSpPr>
            <p:cNvPr id="14" name="Rectangle 13">
              <a:extLst>
                <a:ext uri="{FF2B5EF4-FFF2-40B4-BE49-F238E27FC236}">
                  <a16:creationId xmlns:a16="http://schemas.microsoft.com/office/drawing/2014/main" id="{4E8E973E-BDC1-E9E6-39D6-31F3EB163261}"/>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5" name="Rectangle 14">
              <a:extLst>
                <a:ext uri="{FF2B5EF4-FFF2-40B4-BE49-F238E27FC236}">
                  <a16:creationId xmlns:a16="http://schemas.microsoft.com/office/drawing/2014/main" id="{33518BEC-1A91-3D49-483F-6259B10AF12B}"/>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The PCI performs its own risk analysis for national purposes and also can decide that controls of goods is needed at PCI. Then PCI informs the SCI (IE445) about the controls to be performed (if any). During the actual control PCI may requests additional documents for the purpose of control of the goods by sending an IE453 notification to the SCI</a:t>
              </a:r>
            </a:p>
          </p:txBody>
        </p:sp>
      </p:grpSp>
    </p:spTree>
    <p:extLst>
      <p:ext uri="{BB962C8B-B14F-4D97-AF65-F5344CB8AC3E}">
        <p14:creationId xmlns:p14="http://schemas.microsoft.com/office/powerpoint/2010/main" val="361337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104171"/>
            <a:ext cx="10515600" cy="1190665"/>
          </a:xfrm>
        </p:spPr>
        <p:txBody>
          <a:bodyPr/>
          <a:lstStyle/>
          <a:p>
            <a:r>
              <a:rPr lang="en-IE"/>
              <a:t>Domain Interactions</a:t>
            </a:r>
            <a:endParaRPr lang="en-GB"/>
          </a:p>
        </p:txBody>
      </p:sp>
      <p:sp>
        <p:nvSpPr>
          <p:cNvPr id="18" name="Rectangle 17">
            <a:extLst>
              <a:ext uri="{FF2B5EF4-FFF2-40B4-BE49-F238E27FC236}">
                <a16:creationId xmlns:a16="http://schemas.microsoft.com/office/drawing/2014/main" id="{19FA8DC2-61C0-47B4-AFFB-CAD0A0B4B179}"/>
              </a:ext>
            </a:extLst>
          </p:cNvPr>
          <p:cNvSpPr/>
          <p:nvPr/>
        </p:nvSpPr>
        <p:spPr>
          <a:xfrm>
            <a:off x="2163808" y="1576320"/>
            <a:ext cx="5274879" cy="5032824"/>
          </a:xfrm>
          <a:prstGeom prst="rect">
            <a:avLst/>
          </a:prstGeom>
          <a:solidFill>
            <a:schemeClr val="accent1">
              <a:lumMod val="60000"/>
              <a:lumOff val="40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solidFill>
                  <a:srgbClr val="024B9C"/>
                </a:solidFill>
              </a:rPr>
              <a:t>National Domain</a:t>
            </a:r>
          </a:p>
        </p:txBody>
      </p:sp>
      <p:sp>
        <p:nvSpPr>
          <p:cNvPr id="2" name="Rectangle 1">
            <a:extLst>
              <a:ext uri="{FF2B5EF4-FFF2-40B4-BE49-F238E27FC236}">
                <a16:creationId xmlns:a16="http://schemas.microsoft.com/office/drawing/2014/main" id="{BC669267-C4D3-44CB-BE83-7FD4447ABD61}"/>
              </a:ext>
            </a:extLst>
          </p:cNvPr>
          <p:cNvSpPr/>
          <p:nvPr/>
        </p:nvSpPr>
        <p:spPr>
          <a:xfrm>
            <a:off x="8000975" y="1576320"/>
            <a:ext cx="3921910" cy="4035233"/>
          </a:xfrm>
          <a:prstGeom prst="rect">
            <a:avLst/>
          </a:prstGeom>
          <a:solidFill>
            <a:schemeClr val="bg2"/>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a:solidFill>
                  <a:srgbClr val="024B9C"/>
                </a:solidFill>
              </a:rPr>
              <a:t>Common </a:t>
            </a:r>
          </a:p>
          <a:p>
            <a:pPr algn="r"/>
            <a:r>
              <a:rPr lang="en-US">
                <a:solidFill>
                  <a:srgbClr val="024B9C"/>
                </a:solidFill>
              </a:rPr>
              <a:t>Domain</a:t>
            </a:r>
          </a:p>
        </p:txBody>
      </p:sp>
      <p:sp>
        <p:nvSpPr>
          <p:cNvPr id="31" name="TextBox 30">
            <a:extLst>
              <a:ext uri="{FF2B5EF4-FFF2-40B4-BE49-F238E27FC236}">
                <a16:creationId xmlns:a16="http://schemas.microsoft.com/office/drawing/2014/main" id="{B157D6F7-0877-43D1-A1AA-5760B38F4C97}"/>
              </a:ext>
            </a:extLst>
          </p:cNvPr>
          <p:cNvSpPr txBox="1"/>
          <p:nvPr/>
        </p:nvSpPr>
        <p:spPr>
          <a:xfrm>
            <a:off x="8363072" y="3208781"/>
            <a:ext cx="775855" cy="369332"/>
          </a:xfrm>
          <a:prstGeom prst="rect">
            <a:avLst/>
          </a:prstGeom>
          <a:noFill/>
        </p:spPr>
        <p:txBody>
          <a:bodyPr wrap="square" rtlCol="0">
            <a:spAutoFit/>
          </a:bodyPr>
          <a:lstStyle/>
          <a:p>
            <a:endParaRPr lang="en-US"/>
          </a:p>
        </p:txBody>
      </p:sp>
      <p:sp>
        <p:nvSpPr>
          <p:cNvPr id="76" name="Rectangle 75">
            <a:extLst>
              <a:ext uri="{FF2B5EF4-FFF2-40B4-BE49-F238E27FC236}">
                <a16:creationId xmlns:a16="http://schemas.microsoft.com/office/drawing/2014/main" id="{5B4FB297-1534-4A70-BAF2-8DC8060C15CA}"/>
              </a:ext>
            </a:extLst>
          </p:cNvPr>
          <p:cNvSpPr/>
          <p:nvPr/>
        </p:nvSpPr>
        <p:spPr>
          <a:xfrm>
            <a:off x="8163393" y="3338087"/>
            <a:ext cx="3618372" cy="2143099"/>
          </a:xfrm>
          <a:prstGeom prst="rect">
            <a:avLst/>
          </a:prstGeom>
          <a:solidFill>
            <a:schemeClr val="accent6">
              <a:lumMod val="20000"/>
              <a:lumOff val="80000"/>
              <a:alpha val="5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solidFill>
                  <a:srgbClr val="024B9C"/>
                </a:solidFill>
              </a:rPr>
              <a:t>EC Domain</a:t>
            </a:r>
          </a:p>
        </p:txBody>
      </p:sp>
      <p:sp>
        <p:nvSpPr>
          <p:cNvPr id="12" name="TextBox 11">
            <a:extLst>
              <a:ext uri="{FF2B5EF4-FFF2-40B4-BE49-F238E27FC236}">
                <a16:creationId xmlns:a16="http://schemas.microsoft.com/office/drawing/2014/main" id="{013D695B-3D50-4FDA-89D8-932B41E3E3F7}"/>
              </a:ext>
            </a:extLst>
          </p:cNvPr>
          <p:cNvSpPr txBox="1"/>
          <p:nvPr/>
        </p:nvSpPr>
        <p:spPr>
          <a:xfrm>
            <a:off x="3786629" y="3354185"/>
            <a:ext cx="855567" cy="74815"/>
          </a:xfrm>
          <a:prstGeom prst="rect">
            <a:avLst/>
          </a:prstGeom>
        </p:spPr>
        <p:txBody>
          <a:bodyPr vert="horz" wrap="square" lIns="91440" tIns="45720" rIns="91440" bIns="45720" rtlCol="0">
            <a:noAutofit/>
          </a:bodyPr>
          <a:lstStyle/>
          <a:p>
            <a:pPr marL="0" indent="0" algn="just">
              <a:buNone/>
            </a:pPr>
            <a:endParaRPr lang="en-US" sz="1100"/>
          </a:p>
        </p:txBody>
      </p:sp>
      <p:cxnSp>
        <p:nvCxnSpPr>
          <p:cNvPr id="104" name="Straight Connector 103">
            <a:extLst>
              <a:ext uri="{FF2B5EF4-FFF2-40B4-BE49-F238E27FC236}">
                <a16:creationId xmlns:a16="http://schemas.microsoft.com/office/drawing/2014/main" id="{2026D037-9EA7-4DCE-86B9-1B98C0651D26}"/>
              </a:ext>
            </a:extLst>
          </p:cNvPr>
          <p:cNvCxnSpPr/>
          <p:nvPr/>
        </p:nvCxnSpPr>
        <p:spPr>
          <a:xfrm>
            <a:off x="3483011" y="4940952"/>
            <a:ext cx="1260783" cy="0"/>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030FD48-2C7A-413C-86B9-25502DA993B9}"/>
              </a:ext>
            </a:extLst>
          </p:cNvPr>
          <p:cNvSpPr txBox="1"/>
          <p:nvPr/>
        </p:nvSpPr>
        <p:spPr>
          <a:xfrm>
            <a:off x="5577556" y="4006598"/>
            <a:ext cx="1154776" cy="141403"/>
          </a:xfrm>
          <a:prstGeom prst="rect">
            <a:avLst/>
          </a:prstGeom>
        </p:spPr>
        <p:txBody>
          <a:bodyPr vert="horz" wrap="square" lIns="91440" tIns="45720" rIns="91440" bIns="45720" rtlCol="0">
            <a:noAutofit/>
          </a:bodyPr>
          <a:lstStyle/>
          <a:p>
            <a:pPr marL="0" indent="0" algn="ctr">
              <a:buNone/>
            </a:pPr>
            <a:r>
              <a:rPr lang="en-US" sz="900">
                <a:solidFill>
                  <a:srgbClr val="024B9C"/>
                </a:solidFill>
              </a:rPr>
              <a:t>RD Consultation</a:t>
            </a:r>
          </a:p>
        </p:txBody>
      </p:sp>
      <p:sp>
        <p:nvSpPr>
          <p:cNvPr id="109" name="TextBox 108">
            <a:extLst>
              <a:ext uri="{FF2B5EF4-FFF2-40B4-BE49-F238E27FC236}">
                <a16:creationId xmlns:a16="http://schemas.microsoft.com/office/drawing/2014/main" id="{B7042ADE-94A3-428C-8725-58EEF827E26C}"/>
              </a:ext>
            </a:extLst>
          </p:cNvPr>
          <p:cNvSpPr txBox="1"/>
          <p:nvPr/>
        </p:nvSpPr>
        <p:spPr>
          <a:xfrm>
            <a:off x="4251639" y="3954111"/>
            <a:ext cx="1154776" cy="311735"/>
          </a:xfrm>
          <a:prstGeom prst="rect">
            <a:avLst/>
          </a:prstGeom>
        </p:spPr>
        <p:txBody>
          <a:bodyPr vert="horz" wrap="square" lIns="91440" tIns="45720" rIns="91440" bIns="45720" rtlCol="0">
            <a:noAutofit/>
          </a:bodyPr>
          <a:lstStyle/>
          <a:p>
            <a:pPr marL="0" indent="0" algn="ctr">
              <a:buNone/>
            </a:pPr>
            <a:r>
              <a:rPr lang="en-US" sz="900">
                <a:solidFill>
                  <a:srgbClr val="024B9C"/>
                </a:solidFill>
              </a:rPr>
              <a:t>TARIFF and CN data consultation</a:t>
            </a:r>
          </a:p>
        </p:txBody>
      </p:sp>
      <p:grpSp>
        <p:nvGrpSpPr>
          <p:cNvPr id="35" name="Group 34">
            <a:extLst>
              <a:ext uri="{FF2B5EF4-FFF2-40B4-BE49-F238E27FC236}">
                <a16:creationId xmlns:a16="http://schemas.microsoft.com/office/drawing/2014/main" id="{AF2C8CB1-33B3-4908-B572-B6A10C6CCF49}"/>
              </a:ext>
            </a:extLst>
          </p:cNvPr>
          <p:cNvGrpSpPr/>
          <p:nvPr/>
        </p:nvGrpSpPr>
        <p:grpSpPr>
          <a:xfrm>
            <a:off x="2398075" y="4570449"/>
            <a:ext cx="1097280" cy="777240"/>
            <a:chOff x="1140300" y="3228217"/>
            <a:chExt cx="1083780" cy="750036"/>
          </a:xfrm>
        </p:grpSpPr>
        <p:sp>
          <p:nvSpPr>
            <p:cNvPr id="75" name="Rectangle 74">
              <a:extLst>
                <a:ext uri="{FF2B5EF4-FFF2-40B4-BE49-F238E27FC236}">
                  <a16:creationId xmlns:a16="http://schemas.microsoft.com/office/drawing/2014/main" id="{A9B6CF41-1ED0-4E52-ABD5-2F7B46DAD60E}"/>
                </a:ext>
              </a:extLst>
            </p:cNvPr>
            <p:cNvSpPr/>
            <p:nvPr/>
          </p:nvSpPr>
          <p:spPr>
            <a:xfrm>
              <a:off x="1140300" y="3228217"/>
              <a:ext cx="1083780" cy="750036"/>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Control and Infringement Application</a:t>
              </a:r>
            </a:p>
          </p:txBody>
        </p:sp>
        <p:grpSp>
          <p:nvGrpSpPr>
            <p:cNvPr id="139" name="Group 138">
              <a:extLst>
                <a:ext uri="{FF2B5EF4-FFF2-40B4-BE49-F238E27FC236}">
                  <a16:creationId xmlns:a16="http://schemas.microsoft.com/office/drawing/2014/main" id="{E5012FFA-A741-4F9A-B2A6-B4F37E27B6C0}"/>
                </a:ext>
              </a:extLst>
            </p:cNvPr>
            <p:cNvGrpSpPr/>
            <p:nvPr/>
          </p:nvGrpSpPr>
          <p:grpSpPr>
            <a:xfrm rot="4980616">
              <a:off x="1920042" y="3695284"/>
              <a:ext cx="272037" cy="272037"/>
              <a:chOff x="1650012" y="1299976"/>
              <a:chExt cx="365760" cy="365760"/>
            </a:xfrm>
          </p:grpSpPr>
          <p:sp>
            <p:nvSpPr>
              <p:cNvPr id="140" name="Oval 139">
                <a:extLst>
                  <a:ext uri="{FF2B5EF4-FFF2-40B4-BE49-F238E27FC236}">
                    <a16:creationId xmlns:a16="http://schemas.microsoft.com/office/drawing/2014/main" id="{B4EBEE4E-7FFD-44DB-8185-459019FD0262}"/>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A6B7BF8B-9EEE-4079-930F-592147FD17C1}"/>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Graphic 141" descr="Gears">
                <a:extLst>
                  <a:ext uri="{FF2B5EF4-FFF2-40B4-BE49-F238E27FC236}">
                    <a16:creationId xmlns:a16="http://schemas.microsoft.com/office/drawing/2014/main" id="{645CE17B-4F09-4D41-8FC7-051166A092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50012" y="1299976"/>
                <a:ext cx="365760" cy="365760"/>
              </a:xfrm>
              <a:prstGeom prst="rect">
                <a:avLst/>
              </a:prstGeom>
            </p:spPr>
          </p:pic>
        </p:grpSp>
      </p:grpSp>
      <p:grpSp>
        <p:nvGrpSpPr>
          <p:cNvPr id="34" name="Group 33">
            <a:extLst>
              <a:ext uri="{FF2B5EF4-FFF2-40B4-BE49-F238E27FC236}">
                <a16:creationId xmlns:a16="http://schemas.microsoft.com/office/drawing/2014/main" id="{9C68A42C-54C7-4B55-B8C3-AAFED2085B22}"/>
              </a:ext>
            </a:extLst>
          </p:cNvPr>
          <p:cNvGrpSpPr/>
          <p:nvPr/>
        </p:nvGrpSpPr>
        <p:grpSpPr>
          <a:xfrm>
            <a:off x="2398075" y="5499825"/>
            <a:ext cx="1097280" cy="777240"/>
            <a:chOff x="1140300" y="4359373"/>
            <a:chExt cx="1083780" cy="750036"/>
          </a:xfrm>
        </p:grpSpPr>
        <p:sp>
          <p:nvSpPr>
            <p:cNvPr id="79" name="Rectangle 78">
              <a:extLst>
                <a:ext uri="{FF2B5EF4-FFF2-40B4-BE49-F238E27FC236}">
                  <a16:creationId xmlns:a16="http://schemas.microsoft.com/office/drawing/2014/main" id="{62802638-B736-4C78-B9E2-E2F37B3458C6}"/>
                </a:ext>
              </a:extLst>
            </p:cNvPr>
            <p:cNvSpPr/>
            <p:nvPr/>
          </p:nvSpPr>
          <p:spPr>
            <a:xfrm>
              <a:off x="1140300" y="4359373"/>
              <a:ext cx="1083780" cy="750036"/>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Risk Management Application</a:t>
              </a:r>
            </a:p>
          </p:txBody>
        </p:sp>
        <p:grpSp>
          <p:nvGrpSpPr>
            <p:cNvPr id="143" name="Group 142">
              <a:extLst>
                <a:ext uri="{FF2B5EF4-FFF2-40B4-BE49-F238E27FC236}">
                  <a16:creationId xmlns:a16="http://schemas.microsoft.com/office/drawing/2014/main" id="{57C347A7-C064-4C29-ABC5-15D0A767A402}"/>
                </a:ext>
              </a:extLst>
            </p:cNvPr>
            <p:cNvGrpSpPr/>
            <p:nvPr/>
          </p:nvGrpSpPr>
          <p:grpSpPr>
            <a:xfrm rot="4980616">
              <a:off x="1922154" y="4821476"/>
              <a:ext cx="272037" cy="272037"/>
              <a:chOff x="1650012" y="1299976"/>
              <a:chExt cx="365760" cy="365760"/>
            </a:xfrm>
          </p:grpSpPr>
          <p:sp>
            <p:nvSpPr>
              <p:cNvPr id="144" name="Oval 143">
                <a:extLst>
                  <a:ext uri="{FF2B5EF4-FFF2-40B4-BE49-F238E27FC236}">
                    <a16:creationId xmlns:a16="http://schemas.microsoft.com/office/drawing/2014/main" id="{8609684F-C69A-4297-9695-5AE4316DEF8B}"/>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D7234109-DCCF-47E2-A678-A47F969B280B}"/>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Graphic 145" descr="Gears">
                <a:extLst>
                  <a:ext uri="{FF2B5EF4-FFF2-40B4-BE49-F238E27FC236}">
                    <a16:creationId xmlns:a16="http://schemas.microsoft.com/office/drawing/2014/main" id="{CB089D2C-CB4E-4075-AA44-9B7EF71657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50012" y="1299976"/>
                <a:ext cx="365760" cy="365760"/>
              </a:xfrm>
              <a:prstGeom prst="rect">
                <a:avLst/>
              </a:prstGeom>
            </p:spPr>
          </p:pic>
        </p:grpSp>
      </p:grpSp>
      <p:grpSp>
        <p:nvGrpSpPr>
          <p:cNvPr id="38" name="Group 37">
            <a:extLst>
              <a:ext uri="{FF2B5EF4-FFF2-40B4-BE49-F238E27FC236}">
                <a16:creationId xmlns:a16="http://schemas.microsoft.com/office/drawing/2014/main" id="{6A5DCE5A-90AA-45AF-94CF-AA3D282E32AB}"/>
              </a:ext>
            </a:extLst>
          </p:cNvPr>
          <p:cNvGrpSpPr/>
          <p:nvPr/>
        </p:nvGrpSpPr>
        <p:grpSpPr>
          <a:xfrm>
            <a:off x="3678019" y="3152308"/>
            <a:ext cx="1097280" cy="777240"/>
            <a:chOff x="2519421" y="3224367"/>
            <a:chExt cx="1083780" cy="750036"/>
          </a:xfrm>
        </p:grpSpPr>
        <p:sp>
          <p:nvSpPr>
            <p:cNvPr id="73" name="Rectangle 72">
              <a:extLst>
                <a:ext uri="{FF2B5EF4-FFF2-40B4-BE49-F238E27FC236}">
                  <a16:creationId xmlns:a16="http://schemas.microsoft.com/office/drawing/2014/main" id="{1CD66BC3-A015-4FF3-A89D-44DD89CCC478}"/>
                </a:ext>
              </a:extLst>
            </p:cNvPr>
            <p:cNvSpPr/>
            <p:nvPr/>
          </p:nvSpPr>
          <p:spPr>
            <a:xfrm>
              <a:off x="2519421" y="3224367"/>
              <a:ext cx="1083780" cy="750036"/>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TARIFF Application</a:t>
              </a:r>
            </a:p>
          </p:txBody>
        </p:sp>
        <p:grpSp>
          <p:nvGrpSpPr>
            <p:cNvPr id="147" name="Group 146">
              <a:extLst>
                <a:ext uri="{FF2B5EF4-FFF2-40B4-BE49-F238E27FC236}">
                  <a16:creationId xmlns:a16="http://schemas.microsoft.com/office/drawing/2014/main" id="{7E2703BF-12B4-40AC-993E-0A6C7BEB65B1}"/>
                </a:ext>
              </a:extLst>
            </p:cNvPr>
            <p:cNvGrpSpPr/>
            <p:nvPr/>
          </p:nvGrpSpPr>
          <p:grpSpPr>
            <a:xfrm rot="4980616">
              <a:off x="3296600" y="3693496"/>
              <a:ext cx="272037" cy="272037"/>
              <a:chOff x="1650012" y="1299976"/>
              <a:chExt cx="365760" cy="365760"/>
            </a:xfrm>
          </p:grpSpPr>
          <p:sp>
            <p:nvSpPr>
              <p:cNvPr id="148" name="Oval 147">
                <a:extLst>
                  <a:ext uri="{FF2B5EF4-FFF2-40B4-BE49-F238E27FC236}">
                    <a16:creationId xmlns:a16="http://schemas.microsoft.com/office/drawing/2014/main" id="{B2091E21-E4AB-4FEF-A960-70C125CB16F2}"/>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A74A87E4-82E1-4DC4-8B2D-4391836AA1A5}"/>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Gears">
                <a:extLst>
                  <a:ext uri="{FF2B5EF4-FFF2-40B4-BE49-F238E27FC236}">
                    <a16:creationId xmlns:a16="http://schemas.microsoft.com/office/drawing/2014/main" id="{2E772162-23B6-4F5A-A0CA-8940DC41D0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50012" y="1299976"/>
                <a:ext cx="365760" cy="365760"/>
              </a:xfrm>
              <a:prstGeom prst="rect">
                <a:avLst/>
              </a:prstGeom>
            </p:spPr>
          </p:pic>
        </p:grpSp>
      </p:grpSp>
      <p:grpSp>
        <p:nvGrpSpPr>
          <p:cNvPr id="40" name="Group 39">
            <a:extLst>
              <a:ext uri="{FF2B5EF4-FFF2-40B4-BE49-F238E27FC236}">
                <a16:creationId xmlns:a16="http://schemas.microsoft.com/office/drawing/2014/main" id="{910A3CB3-9051-42E2-AE5E-9476746CC800}"/>
              </a:ext>
            </a:extLst>
          </p:cNvPr>
          <p:cNvGrpSpPr/>
          <p:nvPr/>
        </p:nvGrpSpPr>
        <p:grpSpPr>
          <a:xfrm>
            <a:off x="4754548" y="4575212"/>
            <a:ext cx="2539524" cy="1487867"/>
            <a:chOff x="3411861" y="4575212"/>
            <a:chExt cx="2539524" cy="1487867"/>
          </a:xfrm>
        </p:grpSpPr>
        <p:sp>
          <p:nvSpPr>
            <p:cNvPr id="4" name="Rectangle 3">
              <a:extLst>
                <a:ext uri="{FF2B5EF4-FFF2-40B4-BE49-F238E27FC236}">
                  <a16:creationId xmlns:a16="http://schemas.microsoft.com/office/drawing/2014/main" id="{597AB44F-8C1B-4B29-8895-BA764E9437A0}"/>
                </a:ext>
              </a:extLst>
            </p:cNvPr>
            <p:cNvSpPr/>
            <p:nvPr/>
          </p:nvSpPr>
          <p:spPr>
            <a:xfrm>
              <a:off x="3411861" y="4575212"/>
              <a:ext cx="2539524" cy="1487867"/>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a:solidFill>
                    <a:srgbClr val="024B9C"/>
                  </a:solidFill>
                </a:rPr>
                <a:t>National Customs Declaration Management System</a:t>
              </a:r>
            </a:p>
          </p:txBody>
        </p:sp>
        <p:sp>
          <p:nvSpPr>
            <p:cNvPr id="6" name="Rectangle 5">
              <a:extLst>
                <a:ext uri="{FF2B5EF4-FFF2-40B4-BE49-F238E27FC236}">
                  <a16:creationId xmlns:a16="http://schemas.microsoft.com/office/drawing/2014/main" id="{B754779D-F10D-4FFA-8695-BC915AEFAB7D}"/>
                </a:ext>
              </a:extLst>
            </p:cNvPr>
            <p:cNvSpPr/>
            <p:nvPr/>
          </p:nvSpPr>
          <p:spPr>
            <a:xfrm>
              <a:off x="3769379" y="4704105"/>
              <a:ext cx="1800586" cy="81523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a:t>National CCl Application</a:t>
              </a:r>
            </a:p>
          </p:txBody>
        </p:sp>
        <p:pic>
          <p:nvPicPr>
            <p:cNvPr id="159" name="Graphic 158" descr="Gears">
              <a:extLst>
                <a:ext uri="{FF2B5EF4-FFF2-40B4-BE49-F238E27FC236}">
                  <a16:creationId xmlns:a16="http://schemas.microsoft.com/office/drawing/2014/main" id="{1024D746-0360-49B5-B244-49F78ECDF6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4980616">
              <a:off x="3844684" y="5140468"/>
              <a:ext cx="382253" cy="418997"/>
            </a:xfrm>
            <a:prstGeom prst="rect">
              <a:avLst/>
            </a:prstGeom>
          </p:spPr>
        </p:pic>
      </p:grpSp>
      <p:sp>
        <p:nvSpPr>
          <p:cNvPr id="160" name="Rectangle 159">
            <a:extLst>
              <a:ext uri="{FF2B5EF4-FFF2-40B4-BE49-F238E27FC236}">
                <a16:creationId xmlns:a16="http://schemas.microsoft.com/office/drawing/2014/main" id="{1ADCBC81-097D-4DEB-B278-86B06A3A2BAA}"/>
              </a:ext>
            </a:extLst>
          </p:cNvPr>
          <p:cNvSpPr/>
          <p:nvPr/>
        </p:nvSpPr>
        <p:spPr>
          <a:xfrm>
            <a:off x="4754548" y="6210819"/>
            <a:ext cx="2539524" cy="256654"/>
          </a:xfrm>
          <a:prstGeom prst="rect">
            <a:avLst/>
          </a:prstGeom>
          <a:solidFill>
            <a:srgbClr val="0099FF"/>
          </a:solidFill>
          <a:ln w="31750">
            <a:solidFill>
              <a:srgbClr val="024B9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00" b="1">
                <a:solidFill>
                  <a:schemeClr val="bg1"/>
                </a:solidFill>
              </a:rPr>
              <a:t>Shared Services</a:t>
            </a:r>
          </a:p>
        </p:txBody>
      </p:sp>
      <p:grpSp>
        <p:nvGrpSpPr>
          <p:cNvPr id="14" name="Group 13">
            <a:extLst>
              <a:ext uri="{FF2B5EF4-FFF2-40B4-BE49-F238E27FC236}">
                <a16:creationId xmlns:a16="http://schemas.microsoft.com/office/drawing/2014/main" id="{292C2F55-65CD-46CF-9E78-CE1B418A461B}"/>
              </a:ext>
            </a:extLst>
          </p:cNvPr>
          <p:cNvGrpSpPr/>
          <p:nvPr/>
        </p:nvGrpSpPr>
        <p:grpSpPr>
          <a:xfrm>
            <a:off x="3478463" y="5682094"/>
            <a:ext cx="1260783" cy="141403"/>
            <a:chOff x="2191993" y="3425001"/>
            <a:chExt cx="1260783" cy="141403"/>
          </a:xfrm>
        </p:grpSpPr>
        <p:sp>
          <p:nvSpPr>
            <p:cNvPr id="13" name="TextBox 12">
              <a:extLst>
                <a:ext uri="{FF2B5EF4-FFF2-40B4-BE49-F238E27FC236}">
                  <a16:creationId xmlns:a16="http://schemas.microsoft.com/office/drawing/2014/main" id="{B62F8073-632E-4655-B3F8-2A32402BBDE1}"/>
                </a:ext>
              </a:extLst>
            </p:cNvPr>
            <p:cNvSpPr txBox="1"/>
            <p:nvPr/>
          </p:nvSpPr>
          <p:spPr>
            <a:xfrm>
              <a:off x="2253442" y="3425001"/>
              <a:ext cx="1154776" cy="141403"/>
            </a:xfrm>
            <a:prstGeom prst="rect">
              <a:avLst/>
            </a:prstGeom>
          </p:spPr>
          <p:txBody>
            <a:bodyPr vert="horz" wrap="square" lIns="91440" tIns="45720" rIns="91440" bIns="45720" rtlCol="0">
              <a:noAutofit/>
            </a:bodyPr>
            <a:lstStyle/>
            <a:p>
              <a:pPr marL="0" indent="0" algn="ctr">
                <a:buNone/>
              </a:pPr>
              <a:r>
                <a:rPr lang="en-US" sz="900">
                  <a:solidFill>
                    <a:srgbClr val="024B9C"/>
                  </a:solidFill>
                </a:rPr>
                <a:t>Risk Analysis</a:t>
              </a:r>
            </a:p>
          </p:txBody>
        </p:sp>
        <p:cxnSp>
          <p:nvCxnSpPr>
            <p:cNvPr id="127" name="Straight Connector 126">
              <a:extLst>
                <a:ext uri="{FF2B5EF4-FFF2-40B4-BE49-F238E27FC236}">
                  <a16:creationId xmlns:a16="http://schemas.microsoft.com/office/drawing/2014/main" id="{A9C88EE1-2A00-47CC-976D-362F66B945E3}"/>
                </a:ext>
              </a:extLst>
            </p:cNvPr>
            <p:cNvCxnSpPr/>
            <p:nvPr/>
          </p:nvCxnSpPr>
          <p:spPr>
            <a:xfrm>
              <a:off x="2191993" y="3436051"/>
              <a:ext cx="1260783" cy="0"/>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C80B684A-7221-4FD7-B564-E7F3C0E8FE48}"/>
              </a:ext>
            </a:extLst>
          </p:cNvPr>
          <p:cNvGrpSpPr/>
          <p:nvPr/>
        </p:nvGrpSpPr>
        <p:grpSpPr>
          <a:xfrm>
            <a:off x="8331162" y="3920586"/>
            <a:ext cx="1261626" cy="606930"/>
            <a:chOff x="7231963" y="4502479"/>
            <a:chExt cx="1261626" cy="606930"/>
          </a:xfrm>
        </p:grpSpPr>
        <p:sp>
          <p:nvSpPr>
            <p:cNvPr id="130" name="Rectangle 129">
              <a:extLst>
                <a:ext uri="{FF2B5EF4-FFF2-40B4-BE49-F238E27FC236}">
                  <a16:creationId xmlns:a16="http://schemas.microsoft.com/office/drawing/2014/main" id="{E670B208-A1EA-4E46-A8B1-55A4762293E3}"/>
                </a:ext>
              </a:extLst>
            </p:cNvPr>
            <p:cNvSpPr/>
            <p:nvPr/>
          </p:nvSpPr>
          <p:spPr>
            <a:xfrm>
              <a:off x="7231963" y="4502479"/>
              <a:ext cx="1261626" cy="606930"/>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a:solidFill>
                    <a:srgbClr val="024B9C"/>
                  </a:solidFill>
                </a:rPr>
                <a:t>CS/MIS2</a:t>
              </a:r>
            </a:p>
          </p:txBody>
        </p:sp>
        <p:pic>
          <p:nvPicPr>
            <p:cNvPr id="131" name="Graphic 130" descr="Gears">
              <a:extLst>
                <a:ext uri="{FF2B5EF4-FFF2-40B4-BE49-F238E27FC236}">
                  <a16:creationId xmlns:a16="http://schemas.microsoft.com/office/drawing/2014/main" id="{454EA47E-AA35-4250-BB79-07699DAAD6F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4980616">
              <a:off x="8185039" y="4834629"/>
              <a:ext cx="272039" cy="272039"/>
            </a:xfrm>
            <a:prstGeom prst="rect">
              <a:avLst/>
            </a:prstGeom>
          </p:spPr>
        </p:pic>
      </p:grpSp>
      <p:grpSp>
        <p:nvGrpSpPr>
          <p:cNvPr id="305" name="Group 304">
            <a:extLst>
              <a:ext uri="{FF2B5EF4-FFF2-40B4-BE49-F238E27FC236}">
                <a16:creationId xmlns:a16="http://schemas.microsoft.com/office/drawing/2014/main" id="{BA987A51-9576-4717-9D87-60266DE73C19}"/>
              </a:ext>
            </a:extLst>
          </p:cNvPr>
          <p:cNvGrpSpPr/>
          <p:nvPr/>
        </p:nvGrpSpPr>
        <p:grpSpPr>
          <a:xfrm>
            <a:off x="8324292" y="4688086"/>
            <a:ext cx="1261626" cy="606930"/>
            <a:chOff x="7225093" y="5269979"/>
            <a:chExt cx="1261626" cy="606930"/>
          </a:xfrm>
        </p:grpSpPr>
        <p:sp>
          <p:nvSpPr>
            <p:cNvPr id="133" name="Rectangle 132">
              <a:extLst>
                <a:ext uri="{FF2B5EF4-FFF2-40B4-BE49-F238E27FC236}">
                  <a16:creationId xmlns:a16="http://schemas.microsoft.com/office/drawing/2014/main" id="{62BE7E52-3557-40F0-BF8A-F242C098D6C1}"/>
                </a:ext>
              </a:extLst>
            </p:cNvPr>
            <p:cNvSpPr/>
            <p:nvPr/>
          </p:nvSpPr>
          <p:spPr>
            <a:xfrm>
              <a:off x="7225093" y="5269979"/>
              <a:ext cx="1261626" cy="606930"/>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a:solidFill>
                    <a:srgbClr val="024B9C"/>
                  </a:solidFill>
                </a:rPr>
                <a:t>CS/RD2</a:t>
              </a:r>
            </a:p>
          </p:txBody>
        </p:sp>
        <p:pic>
          <p:nvPicPr>
            <p:cNvPr id="134" name="Graphic 133" descr="Gears">
              <a:extLst>
                <a:ext uri="{FF2B5EF4-FFF2-40B4-BE49-F238E27FC236}">
                  <a16:creationId xmlns:a16="http://schemas.microsoft.com/office/drawing/2014/main" id="{46100A28-2E30-42DD-8449-CDFF5588E4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4980616">
              <a:off x="8178169" y="5602129"/>
              <a:ext cx="272039" cy="272039"/>
            </a:xfrm>
            <a:prstGeom prst="rect">
              <a:avLst/>
            </a:prstGeom>
          </p:spPr>
        </p:pic>
      </p:grpSp>
      <p:grpSp>
        <p:nvGrpSpPr>
          <p:cNvPr id="306" name="Group 305">
            <a:extLst>
              <a:ext uri="{FF2B5EF4-FFF2-40B4-BE49-F238E27FC236}">
                <a16:creationId xmlns:a16="http://schemas.microsoft.com/office/drawing/2014/main" id="{DDABD502-B68C-41BB-8CBA-F6AD89E736FE}"/>
              </a:ext>
            </a:extLst>
          </p:cNvPr>
          <p:cNvGrpSpPr/>
          <p:nvPr/>
        </p:nvGrpSpPr>
        <p:grpSpPr>
          <a:xfrm>
            <a:off x="10378061" y="3924103"/>
            <a:ext cx="1261626" cy="606930"/>
            <a:chOff x="10134986" y="4505996"/>
            <a:chExt cx="1261626" cy="606930"/>
          </a:xfrm>
        </p:grpSpPr>
        <p:sp>
          <p:nvSpPr>
            <p:cNvPr id="135" name="Rectangle 134">
              <a:extLst>
                <a:ext uri="{FF2B5EF4-FFF2-40B4-BE49-F238E27FC236}">
                  <a16:creationId xmlns:a16="http://schemas.microsoft.com/office/drawing/2014/main" id="{D167F9B2-0793-4D9B-B79C-18716F8E1EC3}"/>
                </a:ext>
              </a:extLst>
            </p:cNvPr>
            <p:cNvSpPr/>
            <p:nvPr/>
          </p:nvSpPr>
          <p:spPr>
            <a:xfrm>
              <a:off x="10134986" y="4505996"/>
              <a:ext cx="1261626" cy="606930"/>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a:solidFill>
                    <a:srgbClr val="024B9C"/>
                  </a:solidFill>
                </a:rPr>
                <a:t>CRS/EOS</a:t>
              </a:r>
            </a:p>
          </p:txBody>
        </p:sp>
        <p:pic>
          <p:nvPicPr>
            <p:cNvPr id="136" name="Graphic 135" descr="Gears">
              <a:extLst>
                <a:ext uri="{FF2B5EF4-FFF2-40B4-BE49-F238E27FC236}">
                  <a16:creationId xmlns:a16="http://schemas.microsoft.com/office/drawing/2014/main" id="{15975918-4329-4480-9703-7C3444F741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4980616">
              <a:off x="11088062" y="4838146"/>
              <a:ext cx="272039" cy="272039"/>
            </a:xfrm>
            <a:prstGeom prst="rect">
              <a:avLst/>
            </a:prstGeom>
          </p:spPr>
        </p:pic>
      </p:grpSp>
      <p:grpSp>
        <p:nvGrpSpPr>
          <p:cNvPr id="307" name="Group 306">
            <a:extLst>
              <a:ext uri="{FF2B5EF4-FFF2-40B4-BE49-F238E27FC236}">
                <a16:creationId xmlns:a16="http://schemas.microsoft.com/office/drawing/2014/main" id="{191FF113-4405-429F-BB17-654D26F42DEC}"/>
              </a:ext>
            </a:extLst>
          </p:cNvPr>
          <p:cNvGrpSpPr/>
          <p:nvPr/>
        </p:nvGrpSpPr>
        <p:grpSpPr>
          <a:xfrm>
            <a:off x="10371191" y="4691603"/>
            <a:ext cx="1261626" cy="606930"/>
            <a:chOff x="10128116" y="5273496"/>
            <a:chExt cx="1261626" cy="606930"/>
          </a:xfrm>
        </p:grpSpPr>
        <p:sp>
          <p:nvSpPr>
            <p:cNvPr id="137" name="Rectangle 136">
              <a:extLst>
                <a:ext uri="{FF2B5EF4-FFF2-40B4-BE49-F238E27FC236}">
                  <a16:creationId xmlns:a16="http://schemas.microsoft.com/office/drawing/2014/main" id="{A1B11B1D-0C2E-4C61-A737-BFD010F5C5AD}"/>
                </a:ext>
              </a:extLst>
            </p:cNvPr>
            <p:cNvSpPr/>
            <p:nvPr/>
          </p:nvSpPr>
          <p:spPr>
            <a:xfrm>
              <a:off x="10128116" y="5273496"/>
              <a:ext cx="1261626" cy="606930"/>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a:solidFill>
                    <a:srgbClr val="024B9C"/>
                  </a:solidFill>
                </a:rPr>
                <a:t>TARIC3</a:t>
              </a:r>
            </a:p>
          </p:txBody>
        </p:sp>
        <p:pic>
          <p:nvPicPr>
            <p:cNvPr id="138" name="Graphic 137" descr="Gears">
              <a:extLst>
                <a:ext uri="{FF2B5EF4-FFF2-40B4-BE49-F238E27FC236}">
                  <a16:creationId xmlns:a16="http://schemas.microsoft.com/office/drawing/2014/main" id="{4DB7D901-07C4-4D87-AA31-1DA438C676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4980616">
              <a:off x="11081192" y="5605646"/>
              <a:ext cx="272039" cy="272039"/>
            </a:xfrm>
            <a:prstGeom prst="rect">
              <a:avLst/>
            </a:prstGeom>
          </p:spPr>
        </p:pic>
      </p:grpSp>
      <p:grpSp>
        <p:nvGrpSpPr>
          <p:cNvPr id="39" name="Group 38">
            <a:extLst>
              <a:ext uri="{FF2B5EF4-FFF2-40B4-BE49-F238E27FC236}">
                <a16:creationId xmlns:a16="http://schemas.microsoft.com/office/drawing/2014/main" id="{7C8F1CDD-F907-4F40-A3C0-9AC31EC9323B}"/>
              </a:ext>
            </a:extLst>
          </p:cNvPr>
          <p:cNvGrpSpPr/>
          <p:nvPr/>
        </p:nvGrpSpPr>
        <p:grpSpPr>
          <a:xfrm>
            <a:off x="5005111" y="3155699"/>
            <a:ext cx="1097280" cy="777240"/>
            <a:chOff x="3857824" y="3231050"/>
            <a:chExt cx="1083780" cy="750036"/>
          </a:xfrm>
        </p:grpSpPr>
        <p:sp>
          <p:nvSpPr>
            <p:cNvPr id="74" name="Rectangle 73">
              <a:extLst>
                <a:ext uri="{FF2B5EF4-FFF2-40B4-BE49-F238E27FC236}">
                  <a16:creationId xmlns:a16="http://schemas.microsoft.com/office/drawing/2014/main" id="{0EC96043-F9E4-4C8B-B48A-29888A2FC0CB}"/>
                </a:ext>
              </a:extLst>
            </p:cNvPr>
            <p:cNvSpPr/>
            <p:nvPr/>
          </p:nvSpPr>
          <p:spPr>
            <a:xfrm>
              <a:off x="3857824" y="3231050"/>
              <a:ext cx="1083780" cy="750036"/>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Reference Data Application</a:t>
              </a:r>
            </a:p>
          </p:txBody>
        </p:sp>
        <p:grpSp>
          <p:nvGrpSpPr>
            <p:cNvPr id="151" name="Group 150">
              <a:extLst>
                <a:ext uri="{FF2B5EF4-FFF2-40B4-BE49-F238E27FC236}">
                  <a16:creationId xmlns:a16="http://schemas.microsoft.com/office/drawing/2014/main" id="{2DD40DA7-3493-40D8-8E67-F04EF592A085}"/>
                </a:ext>
              </a:extLst>
            </p:cNvPr>
            <p:cNvGrpSpPr/>
            <p:nvPr/>
          </p:nvGrpSpPr>
          <p:grpSpPr>
            <a:xfrm rot="4980616">
              <a:off x="4630904" y="3686472"/>
              <a:ext cx="272037" cy="272037"/>
              <a:chOff x="1650012" y="1299976"/>
              <a:chExt cx="365760" cy="365760"/>
            </a:xfrm>
          </p:grpSpPr>
          <p:sp>
            <p:nvSpPr>
              <p:cNvPr id="152" name="Oval 151">
                <a:extLst>
                  <a:ext uri="{FF2B5EF4-FFF2-40B4-BE49-F238E27FC236}">
                    <a16:creationId xmlns:a16="http://schemas.microsoft.com/office/drawing/2014/main" id="{96F6E721-6B77-4D86-8E40-D3FB8CD732FF}"/>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9CB525-84BD-430B-97A5-E248C927B752}"/>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 name="Graphic 153" descr="Gears">
                <a:extLst>
                  <a:ext uri="{FF2B5EF4-FFF2-40B4-BE49-F238E27FC236}">
                    <a16:creationId xmlns:a16="http://schemas.microsoft.com/office/drawing/2014/main" id="{42ACAEFD-0308-460D-97BA-FD7B7E17B5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50012" y="1299976"/>
                <a:ext cx="365760" cy="365760"/>
              </a:xfrm>
              <a:prstGeom prst="rect">
                <a:avLst/>
              </a:prstGeom>
            </p:spPr>
          </p:pic>
        </p:grpSp>
      </p:grpSp>
      <p:grpSp>
        <p:nvGrpSpPr>
          <p:cNvPr id="195" name="Group 194">
            <a:extLst>
              <a:ext uri="{FF2B5EF4-FFF2-40B4-BE49-F238E27FC236}">
                <a16:creationId xmlns:a16="http://schemas.microsoft.com/office/drawing/2014/main" id="{2CF0B66C-ACCD-435B-B3D5-36032C086911}"/>
              </a:ext>
            </a:extLst>
          </p:cNvPr>
          <p:cNvGrpSpPr/>
          <p:nvPr/>
        </p:nvGrpSpPr>
        <p:grpSpPr>
          <a:xfrm>
            <a:off x="5221303" y="2430953"/>
            <a:ext cx="1645959" cy="2125599"/>
            <a:chOff x="3878616" y="2430953"/>
            <a:chExt cx="1645959" cy="2125599"/>
          </a:xfrm>
        </p:grpSpPr>
        <p:cxnSp>
          <p:nvCxnSpPr>
            <p:cNvPr id="177" name="Straight Connector 176">
              <a:extLst>
                <a:ext uri="{FF2B5EF4-FFF2-40B4-BE49-F238E27FC236}">
                  <a16:creationId xmlns:a16="http://schemas.microsoft.com/office/drawing/2014/main" id="{4FDF7121-A73C-42E7-A284-3A8B6AA573AD}"/>
                </a:ext>
              </a:extLst>
            </p:cNvPr>
            <p:cNvCxnSpPr>
              <a:cxnSpLocks/>
            </p:cNvCxnSpPr>
            <p:nvPr/>
          </p:nvCxnSpPr>
          <p:spPr>
            <a:xfrm>
              <a:off x="5524575" y="2809028"/>
              <a:ext cx="0" cy="17475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111B0C3-E68B-43E5-8D0E-4752DD38E27F}"/>
                </a:ext>
              </a:extLst>
            </p:cNvPr>
            <p:cNvCxnSpPr>
              <a:cxnSpLocks/>
            </p:cNvCxnSpPr>
            <p:nvPr/>
          </p:nvCxnSpPr>
          <p:spPr>
            <a:xfrm>
              <a:off x="3878616" y="2809028"/>
              <a:ext cx="1645959"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8F3FA5D-464F-4066-A450-DD8CCD35C3B1}"/>
                </a:ext>
              </a:extLst>
            </p:cNvPr>
            <p:cNvCxnSpPr>
              <a:cxnSpLocks/>
            </p:cNvCxnSpPr>
            <p:nvPr/>
          </p:nvCxnSpPr>
          <p:spPr>
            <a:xfrm>
              <a:off x="3883165" y="2430953"/>
              <a:ext cx="0" cy="325043"/>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D3734FE9-7AF5-46E3-91ED-F8A121668113}"/>
              </a:ext>
            </a:extLst>
          </p:cNvPr>
          <p:cNvGrpSpPr/>
          <p:nvPr/>
        </p:nvGrpSpPr>
        <p:grpSpPr>
          <a:xfrm>
            <a:off x="5005111" y="2342251"/>
            <a:ext cx="549559" cy="788405"/>
            <a:chOff x="3662424" y="2342251"/>
            <a:chExt cx="549559" cy="788405"/>
          </a:xfrm>
        </p:grpSpPr>
        <p:cxnSp>
          <p:nvCxnSpPr>
            <p:cNvPr id="173" name="Straight Connector 172">
              <a:extLst>
                <a:ext uri="{FF2B5EF4-FFF2-40B4-BE49-F238E27FC236}">
                  <a16:creationId xmlns:a16="http://schemas.microsoft.com/office/drawing/2014/main" id="{2DA5D2FD-4965-4A56-A5D5-1757D55655CD}"/>
                </a:ext>
              </a:extLst>
            </p:cNvPr>
            <p:cNvCxnSpPr>
              <a:cxnSpLocks/>
            </p:cNvCxnSpPr>
            <p:nvPr/>
          </p:nvCxnSpPr>
          <p:spPr>
            <a:xfrm>
              <a:off x="4211983" y="2946087"/>
              <a:ext cx="0" cy="184569"/>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A5EA175-7BB3-4FEB-8246-BE43D366BE20}"/>
                </a:ext>
              </a:extLst>
            </p:cNvPr>
            <p:cNvCxnSpPr>
              <a:cxnSpLocks/>
            </p:cNvCxnSpPr>
            <p:nvPr/>
          </p:nvCxnSpPr>
          <p:spPr>
            <a:xfrm>
              <a:off x="3662424" y="2955549"/>
              <a:ext cx="541682"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065D7E9-991E-4028-9C6D-3EBD8FE79F2B}"/>
                </a:ext>
              </a:extLst>
            </p:cNvPr>
            <p:cNvCxnSpPr>
              <a:cxnSpLocks/>
            </p:cNvCxnSpPr>
            <p:nvPr/>
          </p:nvCxnSpPr>
          <p:spPr>
            <a:xfrm>
              <a:off x="3662424" y="2342251"/>
              <a:ext cx="0" cy="626435"/>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93C3C0D7-E30C-42A6-8EBE-188F69F3B4E3}"/>
              </a:ext>
            </a:extLst>
          </p:cNvPr>
          <p:cNvGrpSpPr/>
          <p:nvPr/>
        </p:nvGrpSpPr>
        <p:grpSpPr>
          <a:xfrm>
            <a:off x="4217991" y="2271987"/>
            <a:ext cx="558521" cy="868590"/>
            <a:chOff x="2875304" y="2271987"/>
            <a:chExt cx="558521" cy="868590"/>
          </a:xfrm>
        </p:grpSpPr>
        <p:cxnSp>
          <p:nvCxnSpPr>
            <p:cNvPr id="172" name="Straight Connector 171">
              <a:extLst>
                <a:ext uri="{FF2B5EF4-FFF2-40B4-BE49-F238E27FC236}">
                  <a16:creationId xmlns:a16="http://schemas.microsoft.com/office/drawing/2014/main" id="{64DAB930-BCB0-4252-B027-5E7CC42E8AED}"/>
                </a:ext>
              </a:extLst>
            </p:cNvPr>
            <p:cNvCxnSpPr>
              <a:cxnSpLocks/>
            </p:cNvCxnSpPr>
            <p:nvPr/>
          </p:nvCxnSpPr>
          <p:spPr>
            <a:xfrm>
              <a:off x="2886571" y="2955549"/>
              <a:ext cx="0" cy="185028"/>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E189964-C47D-4D27-A5FD-8EC4682062BF}"/>
                </a:ext>
              </a:extLst>
            </p:cNvPr>
            <p:cNvCxnSpPr>
              <a:cxnSpLocks/>
            </p:cNvCxnSpPr>
            <p:nvPr/>
          </p:nvCxnSpPr>
          <p:spPr>
            <a:xfrm>
              <a:off x="2875304" y="2953134"/>
              <a:ext cx="557308" cy="4011"/>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8FE55B1-6026-491D-8033-A49EF58B81B2}"/>
                </a:ext>
              </a:extLst>
            </p:cNvPr>
            <p:cNvCxnSpPr>
              <a:cxnSpLocks/>
            </p:cNvCxnSpPr>
            <p:nvPr/>
          </p:nvCxnSpPr>
          <p:spPr>
            <a:xfrm>
              <a:off x="3433825" y="2271987"/>
              <a:ext cx="0" cy="696698"/>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a:extLst>
              <a:ext uri="{FF2B5EF4-FFF2-40B4-BE49-F238E27FC236}">
                <a16:creationId xmlns:a16="http://schemas.microsoft.com/office/drawing/2014/main" id="{3890E176-F31B-4168-A6DE-FE2CCF9A4413}"/>
              </a:ext>
            </a:extLst>
          </p:cNvPr>
          <p:cNvCxnSpPr>
            <a:cxnSpLocks/>
          </p:cNvCxnSpPr>
          <p:nvPr/>
        </p:nvCxnSpPr>
        <p:spPr>
          <a:xfrm>
            <a:off x="5221303" y="2428827"/>
            <a:ext cx="4658513"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FE854-FA21-4B89-9FA0-679FADE5CD64}"/>
              </a:ext>
            </a:extLst>
          </p:cNvPr>
          <p:cNvCxnSpPr>
            <a:cxnSpLocks/>
          </p:cNvCxnSpPr>
          <p:nvPr/>
        </p:nvCxnSpPr>
        <p:spPr>
          <a:xfrm>
            <a:off x="9879816" y="2405483"/>
            <a:ext cx="0" cy="181825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F0DD519-B6F3-4F16-8B15-448512A7495F}"/>
              </a:ext>
            </a:extLst>
          </p:cNvPr>
          <p:cNvCxnSpPr>
            <a:cxnSpLocks/>
          </p:cNvCxnSpPr>
          <p:nvPr/>
        </p:nvCxnSpPr>
        <p:spPr>
          <a:xfrm>
            <a:off x="5005111" y="2315840"/>
            <a:ext cx="4952185"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842E48A-D73D-4327-93E6-5D6E9B2B7336}"/>
              </a:ext>
            </a:extLst>
          </p:cNvPr>
          <p:cNvCxnSpPr>
            <a:cxnSpLocks/>
          </p:cNvCxnSpPr>
          <p:nvPr/>
        </p:nvCxnSpPr>
        <p:spPr>
          <a:xfrm>
            <a:off x="4765490" y="2206776"/>
            <a:ext cx="5267279" cy="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B522D6E-999A-41CF-AAEC-2035CEC3A2D2}"/>
              </a:ext>
            </a:extLst>
          </p:cNvPr>
          <p:cNvCxnSpPr>
            <a:cxnSpLocks/>
          </p:cNvCxnSpPr>
          <p:nvPr/>
        </p:nvCxnSpPr>
        <p:spPr>
          <a:xfrm>
            <a:off x="9592788" y="4992687"/>
            <a:ext cx="37347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E9D2473F-EE63-4CA0-99F1-EE2326CE121C}"/>
              </a:ext>
            </a:extLst>
          </p:cNvPr>
          <p:cNvCxnSpPr>
            <a:cxnSpLocks/>
          </p:cNvCxnSpPr>
          <p:nvPr/>
        </p:nvCxnSpPr>
        <p:spPr>
          <a:xfrm>
            <a:off x="9615916" y="4223742"/>
            <a:ext cx="272863"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9230AF1-41B5-4369-B8F6-7D026D704FBE}"/>
              </a:ext>
            </a:extLst>
          </p:cNvPr>
          <p:cNvCxnSpPr>
            <a:cxnSpLocks/>
          </p:cNvCxnSpPr>
          <p:nvPr/>
        </p:nvCxnSpPr>
        <p:spPr>
          <a:xfrm>
            <a:off x="10032769" y="4993649"/>
            <a:ext cx="312125" cy="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C9F6744-BD80-492B-BC7D-9E3EC3782C59}"/>
              </a:ext>
            </a:extLst>
          </p:cNvPr>
          <p:cNvCxnSpPr>
            <a:cxnSpLocks/>
          </p:cNvCxnSpPr>
          <p:nvPr/>
        </p:nvCxnSpPr>
        <p:spPr>
          <a:xfrm>
            <a:off x="10112430" y="4224051"/>
            <a:ext cx="253999" cy="0"/>
          </a:xfrm>
          <a:prstGeom prst="line">
            <a:avLst/>
          </a:prstGeom>
          <a:ln w="25400">
            <a:solidFill>
              <a:srgbClr val="0099FF"/>
            </a:solidFill>
            <a:prstDash val="sysDash"/>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6797F445-BD16-4734-8DB3-A36CB89AFC54}"/>
              </a:ext>
            </a:extLst>
          </p:cNvPr>
          <p:cNvGrpSpPr/>
          <p:nvPr/>
        </p:nvGrpSpPr>
        <p:grpSpPr>
          <a:xfrm>
            <a:off x="2398075" y="3153580"/>
            <a:ext cx="1097280" cy="777240"/>
            <a:chOff x="1140300" y="3228217"/>
            <a:chExt cx="1083780" cy="750036"/>
          </a:xfrm>
        </p:grpSpPr>
        <p:sp>
          <p:nvSpPr>
            <p:cNvPr id="225" name="Rectangle 224">
              <a:extLst>
                <a:ext uri="{FF2B5EF4-FFF2-40B4-BE49-F238E27FC236}">
                  <a16:creationId xmlns:a16="http://schemas.microsoft.com/office/drawing/2014/main" id="{3BFD809C-79D2-4496-970D-529722F3AFB1}"/>
                </a:ext>
              </a:extLst>
            </p:cNvPr>
            <p:cNvSpPr/>
            <p:nvPr/>
          </p:nvSpPr>
          <p:spPr>
            <a:xfrm>
              <a:off x="1140300" y="3228217"/>
              <a:ext cx="1083780" cy="750036"/>
            </a:xfrm>
            <a:prstGeom prst="rect">
              <a:avLst/>
            </a:prstGeom>
            <a:solidFill>
              <a:schemeClr val="accent5">
                <a:lumMod val="20000"/>
                <a:lumOff val="80000"/>
              </a:schemeClr>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EO Management Application</a:t>
              </a:r>
            </a:p>
          </p:txBody>
        </p:sp>
        <p:grpSp>
          <p:nvGrpSpPr>
            <p:cNvPr id="226" name="Group 225">
              <a:extLst>
                <a:ext uri="{FF2B5EF4-FFF2-40B4-BE49-F238E27FC236}">
                  <a16:creationId xmlns:a16="http://schemas.microsoft.com/office/drawing/2014/main" id="{C3D618C3-5ED6-4011-AAD0-78314DBBF0FB}"/>
                </a:ext>
              </a:extLst>
            </p:cNvPr>
            <p:cNvGrpSpPr/>
            <p:nvPr/>
          </p:nvGrpSpPr>
          <p:grpSpPr>
            <a:xfrm rot="4980616">
              <a:off x="1920042" y="3695284"/>
              <a:ext cx="272037" cy="272037"/>
              <a:chOff x="1650012" y="1299976"/>
              <a:chExt cx="365760" cy="365760"/>
            </a:xfrm>
          </p:grpSpPr>
          <p:sp>
            <p:nvSpPr>
              <p:cNvPr id="227" name="Oval 226">
                <a:extLst>
                  <a:ext uri="{FF2B5EF4-FFF2-40B4-BE49-F238E27FC236}">
                    <a16:creationId xmlns:a16="http://schemas.microsoft.com/office/drawing/2014/main" id="{B0835B2C-E1BB-4D24-BAF6-9CC5092D5B32}"/>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2DE8A0C0-8702-4EC7-9CBA-9F903227A9AF}"/>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9" name="Graphic 228" descr="Gears">
                <a:extLst>
                  <a:ext uri="{FF2B5EF4-FFF2-40B4-BE49-F238E27FC236}">
                    <a16:creationId xmlns:a16="http://schemas.microsoft.com/office/drawing/2014/main" id="{6AF06A58-38C7-418D-9AC6-C1305A53D8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50012" y="1299976"/>
                <a:ext cx="365760" cy="365760"/>
              </a:xfrm>
              <a:prstGeom prst="rect">
                <a:avLst/>
              </a:prstGeom>
            </p:spPr>
          </p:pic>
        </p:grpSp>
      </p:grpSp>
      <p:sp>
        <p:nvSpPr>
          <p:cNvPr id="241" name="TextBox 240">
            <a:extLst>
              <a:ext uri="{FF2B5EF4-FFF2-40B4-BE49-F238E27FC236}">
                <a16:creationId xmlns:a16="http://schemas.microsoft.com/office/drawing/2014/main" id="{BB6D1C17-4C5B-4BAE-A961-1AB4E8B5E7F2}"/>
              </a:ext>
            </a:extLst>
          </p:cNvPr>
          <p:cNvSpPr txBox="1"/>
          <p:nvPr/>
        </p:nvSpPr>
        <p:spPr>
          <a:xfrm>
            <a:off x="2965306" y="4193571"/>
            <a:ext cx="1154776" cy="141403"/>
          </a:xfrm>
          <a:prstGeom prst="rect">
            <a:avLst/>
          </a:prstGeom>
        </p:spPr>
        <p:txBody>
          <a:bodyPr vert="horz" wrap="square" lIns="91440" tIns="45720" rIns="91440" bIns="45720" rtlCol="0">
            <a:noAutofit/>
          </a:bodyPr>
          <a:lstStyle/>
          <a:p>
            <a:pPr marL="0" indent="0" algn="ctr">
              <a:buNone/>
            </a:pPr>
            <a:r>
              <a:rPr lang="en-US" sz="900">
                <a:solidFill>
                  <a:srgbClr val="024B9C"/>
                </a:solidFill>
              </a:rPr>
              <a:t>EO Consultation</a:t>
            </a:r>
          </a:p>
        </p:txBody>
      </p:sp>
      <p:cxnSp>
        <p:nvCxnSpPr>
          <p:cNvPr id="243" name="Straight Connector 105">
            <a:extLst>
              <a:ext uri="{FF2B5EF4-FFF2-40B4-BE49-F238E27FC236}">
                <a16:creationId xmlns:a16="http://schemas.microsoft.com/office/drawing/2014/main" id="{55599DE2-0850-4EBA-836F-7210C57E1033}"/>
              </a:ext>
            </a:extLst>
          </p:cNvPr>
          <p:cNvCxnSpPr>
            <a:cxnSpLocks/>
          </p:cNvCxnSpPr>
          <p:nvPr/>
        </p:nvCxnSpPr>
        <p:spPr>
          <a:xfrm rot="5400000" flipH="1" flipV="1">
            <a:off x="3582592" y="2176005"/>
            <a:ext cx="341698" cy="1613452"/>
          </a:xfrm>
          <a:prstGeom prst="bentConnector2">
            <a:avLst/>
          </a:prstGeom>
          <a:ln w="25400">
            <a:solidFill>
              <a:srgbClr val="0099FF"/>
            </a:solidFill>
            <a:prstDash val="sysDash"/>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71DF779-59EA-462C-86CB-FE8730C18255}"/>
              </a:ext>
            </a:extLst>
          </p:cNvPr>
          <p:cNvCxnSpPr>
            <a:cxnSpLocks/>
          </p:cNvCxnSpPr>
          <p:nvPr/>
        </p:nvCxnSpPr>
        <p:spPr>
          <a:xfrm>
            <a:off x="4546521" y="2106823"/>
            <a:ext cx="5565909" cy="0"/>
          </a:xfrm>
          <a:prstGeom prst="line">
            <a:avLst/>
          </a:prstGeom>
          <a:ln w="25400">
            <a:solidFill>
              <a:srgbClr val="0099FF"/>
            </a:solidFill>
            <a:prstDash val="sys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6E00158-D42C-4D42-A65D-BD7317F365ED}"/>
              </a:ext>
            </a:extLst>
          </p:cNvPr>
          <p:cNvCxnSpPr>
            <a:cxnSpLocks/>
          </p:cNvCxnSpPr>
          <p:nvPr/>
        </p:nvCxnSpPr>
        <p:spPr>
          <a:xfrm>
            <a:off x="4551447" y="2106823"/>
            <a:ext cx="0" cy="701765"/>
          </a:xfrm>
          <a:prstGeom prst="line">
            <a:avLst/>
          </a:prstGeom>
          <a:ln w="25400">
            <a:solidFill>
              <a:srgbClr val="0099FF"/>
            </a:solidFill>
            <a:prstDash val="sysDash"/>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F0BEE6DE-AF35-4EE0-A79A-EB9E36CA2EBE}"/>
              </a:ext>
            </a:extLst>
          </p:cNvPr>
          <p:cNvCxnSpPr>
            <a:cxnSpLocks/>
          </p:cNvCxnSpPr>
          <p:nvPr/>
        </p:nvCxnSpPr>
        <p:spPr>
          <a:xfrm>
            <a:off x="10112430" y="2102061"/>
            <a:ext cx="0" cy="2121681"/>
          </a:xfrm>
          <a:prstGeom prst="line">
            <a:avLst/>
          </a:prstGeom>
          <a:ln w="25400">
            <a:solidFill>
              <a:srgbClr val="0099FF"/>
            </a:solidFill>
            <a:prstDash val="sysDash"/>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C67B8A3C-090E-48B3-BA90-7916917EE6A6}"/>
              </a:ext>
            </a:extLst>
          </p:cNvPr>
          <p:cNvGrpSpPr/>
          <p:nvPr/>
        </p:nvGrpSpPr>
        <p:grpSpPr>
          <a:xfrm>
            <a:off x="6980652" y="1803700"/>
            <a:ext cx="823841" cy="1038216"/>
            <a:chOff x="6586498" y="1033619"/>
            <a:chExt cx="514781" cy="731058"/>
          </a:xfrm>
        </p:grpSpPr>
        <p:sp>
          <p:nvSpPr>
            <p:cNvPr id="111" name="Rectangle 110">
              <a:extLst>
                <a:ext uri="{FF2B5EF4-FFF2-40B4-BE49-F238E27FC236}">
                  <a16:creationId xmlns:a16="http://schemas.microsoft.com/office/drawing/2014/main" id="{8441E972-1060-4E99-81A6-743D36F760A9}"/>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112" name="TextBox 111">
              <a:extLst>
                <a:ext uri="{FF2B5EF4-FFF2-40B4-BE49-F238E27FC236}">
                  <a16:creationId xmlns:a16="http://schemas.microsoft.com/office/drawing/2014/main" id="{684DB9A9-48BF-4E8A-9DF6-B56D855548A1}"/>
                </a:ext>
              </a:extLst>
            </p:cNvPr>
            <p:cNvSpPr txBox="1"/>
            <p:nvPr/>
          </p:nvSpPr>
          <p:spPr>
            <a:xfrm>
              <a:off x="6586498" y="1033619"/>
              <a:ext cx="514781" cy="260064"/>
            </a:xfrm>
            <a:prstGeom prst="rect">
              <a:avLst/>
            </a:prstGeom>
            <a:noFill/>
          </p:spPr>
          <p:txBody>
            <a:bodyPr wrap="square" rtlCol="0">
              <a:spAutoFit/>
            </a:bodyPr>
            <a:lstStyle/>
            <a:p>
              <a:pPr algn="ctr"/>
              <a:r>
                <a:rPr lang="en-US" sz="900" b="1">
                  <a:solidFill>
                    <a:srgbClr val="0356B1"/>
                  </a:solidFill>
                </a:rPr>
                <a:t>CCN2 Endpoint</a:t>
              </a:r>
            </a:p>
          </p:txBody>
        </p:sp>
        <p:grpSp>
          <p:nvGrpSpPr>
            <p:cNvPr id="113" name="Group 112">
              <a:extLst>
                <a:ext uri="{FF2B5EF4-FFF2-40B4-BE49-F238E27FC236}">
                  <a16:creationId xmlns:a16="http://schemas.microsoft.com/office/drawing/2014/main" id="{49A17445-9035-4F0E-8F7C-31F68CC1E201}"/>
                </a:ext>
              </a:extLst>
            </p:cNvPr>
            <p:cNvGrpSpPr/>
            <p:nvPr/>
          </p:nvGrpSpPr>
          <p:grpSpPr>
            <a:xfrm>
              <a:off x="6670245" y="1379423"/>
              <a:ext cx="365760" cy="365760"/>
              <a:chOff x="8162283" y="1240530"/>
              <a:chExt cx="365760" cy="365760"/>
            </a:xfrm>
          </p:grpSpPr>
          <p:pic>
            <p:nvPicPr>
              <p:cNvPr id="114" name="Graphic 113" descr="Traffic light">
                <a:extLst>
                  <a:ext uri="{FF2B5EF4-FFF2-40B4-BE49-F238E27FC236}">
                    <a16:creationId xmlns:a16="http://schemas.microsoft.com/office/drawing/2014/main" id="{CB818462-1814-4F0B-B24E-449A77B93D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62283" y="1240530"/>
                <a:ext cx="365760" cy="365760"/>
              </a:xfrm>
              <a:prstGeom prst="rect">
                <a:avLst/>
              </a:prstGeom>
            </p:spPr>
          </p:pic>
          <p:sp>
            <p:nvSpPr>
              <p:cNvPr id="115" name="Oval 114">
                <a:extLst>
                  <a:ext uri="{FF2B5EF4-FFF2-40B4-BE49-F238E27FC236}">
                    <a16:creationId xmlns:a16="http://schemas.microsoft.com/office/drawing/2014/main" id="{696DA024-67B8-4CFE-AFC1-F7AFF94C0C91}"/>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6CAE75AE-57DF-415E-BB9F-551569FA7D9B}"/>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7BD97740-B518-4376-86E2-3BBFF8F749A5}"/>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89" name="Straight Connector 288">
            <a:extLst>
              <a:ext uri="{FF2B5EF4-FFF2-40B4-BE49-F238E27FC236}">
                <a16:creationId xmlns:a16="http://schemas.microsoft.com/office/drawing/2014/main" id="{3E28FCCE-99A2-4140-97E0-29E59F84185E}"/>
              </a:ext>
            </a:extLst>
          </p:cNvPr>
          <p:cNvCxnSpPr>
            <a:cxnSpLocks/>
          </p:cNvCxnSpPr>
          <p:nvPr/>
        </p:nvCxnSpPr>
        <p:spPr>
          <a:xfrm>
            <a:off x="9957296" y="2303702"/>
            <a:ext cx="0" cy="2687849"/>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3416CFE-7559-4C89-B806-EA6A259CA71B}"/>
              </a:ext>
            </a:extLst>
          </p:cNvPr>
          <p:cNvCxnSpPr>
            <a:cxnSpLocks/>
          </p:cNvCxnSpPr>
          <p:nvPr/>
        </p:nvCxnSpPr>
        <p:spPr>
          <a:xfrm>
            <a:off x="10032769" y="2206776"/>
            <a:ext cx="0" cy="2797918"/>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687C1AA-402B-4677-82E5-7730A55CFA9C}"/>
              </a:ext>
            </a:extLst>
          </p:cNvPr>
          <p:cNvGrpSpPr/>
          <p:nvPr/>
        </p:nvGrpSpPr>
        <p:grpSpPr>
          <a:xfrm>
            <a:off x="8806103" y="1003740"/>
            <a:ext cx="2392434" cy="2377440"/>
            <a:chOff x="8623111" y="1500873"/>
            <a:chExt cx="2392434" cy="2377440"/>
          </a:xfrm>
        </p:grpSpPr>
        <p:pic>
          <p:nvPicPr>
            <p:cNvPr id="21" name="Graphic 20" descr="Cloud">
              <a:extLst>
                <a:ext uri="{FF2B5EF4-FFF2-40B4-BE49-F238E27FC236}">
                  <a16:creationId xmlns:a16="http://schemas.microsoft.com/office/drawing/2014/main" id="{7185EB4A-DF07-4C50-9BC0-CD341FF850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638105" y="1500873"/>
              <a:ext cx="2377440" cy="2377440"/>
            </a:xfrm>
            <a:prstGeom prst="rect">
              <a:avLst/>
            </a:prstGeom>
          </p:spPr>
        </p:pic>
        <p:sp>
          <p:nvSpPr>
            <p:cNvPr id="32" name="TextBox 31">
              <a:extLst>
                <a:ext uri="{FF2B5EF4-FFF2-40B4-BE49-F238E27FC236}">
                  <a16:creationId xmlns:a16="http://schemas.microsoft.com/office/drawing/2014/main" id="{B4EA53B8-B2F2-4B23-B982-46173E38B342}"/>
                </a:ext>
              </a:extLst>
            </p:cNvPr>
            <p:cNvSpPr txBox="1"/>
            <p:nvPr/>
          </p:nvSpPr>
          <p:spPr>
            <a:xfrm>
              <a:off x="8623111" y="2867631"/>
              <a:ext cx="2384172" cy="415498"/>
            </a:xfrm>
            <a:prstGeom prst="rect">
              <a:avLst/>
            </a:prstGeom>
            <a:noFill/>
          </p:spPr>
          <p:txBody>
            <a:bodyPr wrap="square" rtlCol="0">
              <a:spAutoFit/>
            </a:bodyPr>
            <a:lstStyle/>
            <a:p>
              <a:pPr algn="ctr"/>
              <a:r>
                <a:rPr lang="en-US" sz="1050">
                  <a:solidFill>
                    <a:srgbClr val="035DC1"/>
                  </a:solidFill>
                </a:rPr>
                <a:t>Common Communication </a:t>
              </a:r>
            </a:p>
            <a:p>
              <a:pPr algn="ctr"/>
              <a:r>
                <a:rPr lang="en-US" sz="1050">
                  <a:solidFill>
                    <a:srgbClr val="035DC1"/>
                  </a:solidFill>
                </a:rPr>
                <a:t>Network 2 (CCN2)</a:t>
              </a:r>
            </a:p>
          </p:txBody>
        </p:sp>
        <p:pic>
          <p:nvPicPr>
            <p:cNvPr id="37" name="Graphic 36" descr="Server">
              <a:extLst>
                <a:ext uri="{FF2B5EF4-FFF2-40B4-BE49-F238E27FC236}">
                  <a16:creationId xmlns:a16="http://schemas.microsoft.com/office/drawing/2014/main" id="{4703F4EB-4BFC-4BBE-983D-3B5D6C0280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9417734" y="2243078"/>
              <a:ext cx="409320" cy="409320"/>
            </a:xfrm>
            <a:prstGeom prst="rect">
              <a:avLst/>
            </a:prstGeom>
          </p:spPr>
        </p:pic>
      </p:grpSp>
      <p:sp>
        <p:nvSpPr>
          <p:cNvPr id="323" name="Rectangle 322">
            <a:extLst>
              <a:ext uri="{FF2B5EF4-FFF2-40B4-BE49-F238E27FC236}">
                <a16:creationId xmlns:a16="http://schemas.microsoft.com/office/drawing/2014/main" id="{C80DD609-C45D-490E-9971-0DE09AC4E6FA}"/>
              </a:ext>
            </a:extLst>
          </p:cNvPr>
          <p:cNvSpPr/>
          <p:nvPr/>
        </p:nvSpPr>
        <p:spPr>
          <a:xfrm>
            <a:off x="234124" y="1576320"/>
            <a:ext cx="1413162" cy="2572622"/>
          </a:xfrm>
          <a:prstGeom prst="rect">
            <a:avLst/>
          </a:prstGeom>
          <a:solidFill>
            <a:schemeClr val="accent5">
              <a:lumMod val="75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a:extLst>
              <a:ext uri="{FF2B5EF4-FFF2-40B4-BE49-F238E27FC236}">
                <a16:creationId xmlns:a16="http://schemas.microsoft.com/office/drawing/2014/main" id="{4CB89D50-35CC-45DC-A8C7-246462329140}"/>
              </a:ext>
            </a:extLst>
          </p:cNvPr>
          <p:cNvSpPr txBox="1"/>
          <p:nvPr/>
        </p:nvSpPr>
        <p:spPr>
          <a:xfrm>
            <a:off x="137686" y="1582560"/>
            <a:ext cx="1632245" cy="307777"/>
          </a:xfrm>
          <a:prstGeom prst="rect">
            <a:avLst/>
          </a:prstGeom>
          <a:noFill/>
        </p:spPr>
        <p:txBody>
          <a:bodyPr wrap="square" rtlCol="0">
            <a:spAutoFit/>
          </a:bodyPr>
          <a:lstStyle/>
          <a:p>
            <a:pPr algn="ctr"/>
            <a:r>
              <a:rPr lang="en-US" sz="1400">
                <a:solidFill>
                  <a:srgbClr val="035DC1"/>
                </a:solidFill>
              </a:rPr>
              <a:t>External Domain</a:t>
            </a:r>
          </a:p>
        </p:txBody>
      </p:sp>
      <p:sp>
        <p:nvSpPr>
          <p:cNvPr id="340" name="Rectangle 339">
            <a:extLst>
              <a:ext uri="{FF2B5EF4-FFF2-40B4-BE49-F238E27FC236}">
                <a16:creationId xmlns:a16="http://schemas.microsoft.com/office/drawing/2014/main" id="{61B8C791-16A4-4760-AF31-A5AA306BE98C}"/>
              </a:ext>
            </a:extLst>
          </p:cNvPr>
          <p:cNvSpPr/>
          <p:nvPr/>
        </p:nvSpPr>
        <p:spPr>
          <a:xfrm>
            <a:off x="360635" y="3115432"/>
            <a:ext cx="1154663" cy="86934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a:t>EO Application</a:t>
            </a:r>
          </a:p>
        </p:txBody>
      </p:sp>
      <p:pic>
        <p:nvPicPr>
          <p:cNvPr id="341" name="Graphic 340" descr="Gears">
            <a:extLst>
              <a:ext uri="{FF2B5EF4-FFF2-40B4-BE49-F238E27FC236}">
                <a16:creationId xmlns:a16="http://schemas.microsoft.com/office/drawing/2014/main" id="{689AFA6B-C286-4041-847D-D3E9B8A726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4980616">
            <a:off x="442043" y="3579883"/>
            <a:ext cx="382253" cy="418997"/>
          </a:xfrm>
          <a:prstGeom prst="rect">
            <a:avLst/>
          </a:prstGeom>
        </p:spPr>
      </p:pic>
      <p:cxnSp>
        <p:nvCxnSpPr>
          <p:cNvPr id="344" name="Straight Connector 343">
            <a:extLst>
              <a:ext uri="{FF2B5EF4-FFF2-40B4-BE49-F238E27FC236}">
                <a16:creationId xmlns:a16="http://schemas.microsoft.com/office/drawing/2014/main" id="{E67A339C-5A1D-475E-BA3C-BD0D6677F565}"/>
              </a:ext>
            </a:extLst>
          </p:cNvPr>
          <p:cNvCxnSpPr>
            <a:cxnSpLocks/>
          </p:cNvCxnSpPr>
          <p:nvPr/>
        </p:nvCxnSpPr>
        <p:spPr>
          <a:xfrm flipH="1">
            <a:off x="948324" y="2219476"/>
            <a:ext cx="4487276" cy="0"/>
          </a:xfrm>
          <a:prstGeom prst="line">
            <a:avLst/>
          </a:prstGeom>
          <a:ln w="25400">
            <a:solidFill>
              <a:srgbClr val="FF99FF"/>
            </a:solidFill>
            <a:prstDash val="sysDash"/>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B8584A95-95F6-47EF-BB8B-2CFF6AF95E89}"/>
              </a:ext>
            </a:extLst>
          </p:cNvPr>
          <p:cNvCxnSpPr>
            <a:cxnSpLocks/>
          </p:cNvCxnSpPr>
          <p:nvPr/>
        </p:nvCxnSpPr>
        <p:spPr>
          <a:xfrm flipH="1">
            <a:off x="5429177" y="2578247"/>
            <a:ext cx="1629038" cy="0"/>
          </a:xfrm>
          <a:prstGeom prst="line">
            <a:avLst/>
          </a:prstGeom>
          <a:ln w="25400">
            <a:solidFill>
              <a:srgbClr val="FF99FF"/>
            </a:solidFill>
            <a:prstDash val="sysDash"/>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72F8D2A3-0440-47E9-AE04-9AD25DF83810}"/>
              </a:ext>
            </a:extLst>
          </p:cNvPr>
          <p:cNvCxnSpPr>
            <a:cxnSpLocks/>
          </p:cNvCxnSpPr>
          <p:nvPr/>
        </p:nvCxnSpPr>
        <p:spPr>
          <a:xfrm>
            <a:off x="7048427" y="2594189"/>
            <a:ext cx="0" cy="1962363"/>
          </a:xfrm>
          <a:prstGeom prst="line">
            <a:avLst/>
          </a:prstGeom>
          <a:ln w="25400">
            <a:solidFill>
              <a:srgbClr val="FF99FF"/>
            </a:solidFill>
            <a:prstDash val="sysDash"/>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D4DE34F8-C3AB-4248-BCF6-36FDD47F3709}"/>
              </a:ext>
            </a:extLst>
          </p:cNvPr>
          <p:cNvCxnSpPr>
            <a:cxnSpLocks/>
          </p:cNvCxnSpPr>
          <p:nvPr/>
        </p:nvCxnSpPr>
        <p:spPr>
          <a:xfrm>
            <a:off x="5429177" y="2219476"/>
            <a:ext cx="0" cy="373998"/>
          </a:xfrm>
          <a:prstGeom prst="line">
            <a:avLst/>
          </a:prstGeom>
          <a:ln w="25400">
            <a:solidFill>
              <a:srgbClr val="FF99FF"/>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F05A8843-1834-430B-8C8F-520A52F408B5}"/>
              </a:ext>
            </a:extLst>
          </p:cNvPr>
          <p:cNvGrpSpPr/>
          <p:nvPr/>
        </p:nvGrpSpPr>
        <p:grpSpPr>
          <a:xfrm>
            <a:off x="3848359" y="1112977"/>
            <a:ext cx="2084575" cy="2084575"/>
            <a:chOff x="5430855" y="2337327"/>
            <a:chExt cx="2084575" cy="2084575"/>
          </a:xfrm>
        </p:grpSpPr>
        <p:pic>
          <p:nvPicPr>
            <p:cNvPr id="26" name="Graphic 25" descr="Cloud">
              <a:extLst>
                <a:ext uri="{FF2B5EF4-FFF2-40B4-BE49-F238E27FC236}">
                  <a16:creationId xmlns:a16="http://schemas.microsoft.com/office/drawing/2014/main" id="{4A8D334E-C78F-4A2E-BD6C-4F60FD00CB2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430855" y="2337327"/>
              <a:ext cx="2084575" cy="2084575"/>
            </a:xfrm>
            <a:prstGeom prst="rect">
              <a:avLst/>
            </a:prstGeom>
          </p:spPr>
        </p:pic>
        <p:sp>
          <p:nvSpPr>
            <p:cNvPr id="33" name="TextBox 32">
              <a:extLst>
                <a:ext uri="{FF2B5EF4-FFF2-40B4-BE49-F238E27FC236}">
                  <a16:creationId xmlns:a16="http://schemas.microsoft.com/office/drawing/2014/main" id="{0051F816-9AAE-4C31-8F31-BFB0BE6EE046}"/>
                </a:ext>
              </a:extLst>
            </p:cNvPr>
            <p:cNvSpPr txBox="1"/>
            <p:nvPr/>
          </p:nvSpPr>
          <p:spPr>
            <a:xfrm>
              <a:off x="5623998" y="3462810"/>
              <a:ext cx="1706450" cy="415498"/>
            </a:xfrm>
            <a:prstGeom prst="rect">
              <a:avLst/>
            </a:prstGeom>
            <a:noFill/>
          </p:spPr>
          <p:txBody>
            <a:bodyPr wrap="square" rtlCol="0">
              <a:spAutoFit/>
            </a:bodyPr>
            <a:lstStyle/>
            <a:p>
              <a:pPr algn="ctr"/>
              <a:r>
                <a:rPr lang="en-US" sz="1050">
                  <a:solidFill>
                    <a:srgbClr val="035DC1"/>
                  </a:solidFill>
                </a:rPr>
                <a:t>National </a:t>
              </a:r>
            </a:p>
            <a:p>
              <a:pPr algn="ctr"/>
              <a:r>
                <a:rPr lang="en-US" sz="1050">
                  <a:solidFill>
                    <a:srgbClr val="035DC1"/>
                  </a:solidFill>
                </a:rPr>
                <a:t>Defined Network</a:t>
              </a:r>
            </a:p>
          </p:txBody>
        </p:sp>
        <p:pic>
          <p:nvPicPr>
            <p:cNvPr id="36" name="Graphic 35" descr="Server">
              <a:extLst>
                <a:ext uri="{FF2B5EF4-FFF2-40B4-BE49-F238E27FC236}">
                  <a16:creationId xmlns:a16="http://schemas.microsoft.com/office/drawing/2014/main" id="{050C829B-F867-46A7-AB78-B5C650E2AE7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37050" y="2945497"/>
              <a:ext cx="367866" cy="367866"/>
            </a:xfrm>
            <a:prstGeom prst="rect">
              <a:avLst/>
            </a:prstGeom>
          </p:spPr>
        </p:pic>
      </p:grpSp>
      <p:cxnSp>
        <p:nvCxnSpPr>
          <p:cNvPr id="342" name="Straight Connector 341">
            <a:extLst>
              <a:ext uri="{FF2B5EF4-FFF2-40B4-BE49-F238E27FC236}">
                <a16:creationId xmlns:a16="http://schemas.microsoft.com/office/drawing/2014/main" id="{D1C5D6D4-8FF8-46DA-9FA4-46D8E93D748B}"/>
              </a:ext>
            </a:extLst>
          </p:cNvPr>
          <p:cNvCxnSpPr>
            <a:cxnSpLocks/>
          </p:cNvCxnSpPr>
          <p:nvPr/>
        </p:nvCxnSpPr>
        <p:spPr>
          <a:xfrm>
            <a:off x="953808" y="2181376"/>
            <a:ext cx="0" cy="921356"/>
          </a:xfrm>
          <a:prstGeom prst="line">
            <a:avLst/>
          </a:prstGeom>
          <a:ln w="25400">
            <a:solidFill>
              <a:srgbClr val="FF99FF"/>
            </a:solidFill>
            <a:prstDash val="sysDash"/>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817CEA91-9C36-4528-AEDA-AEE6AEDBBC33}"/>
              </a:ext>
            </a:extLst>
          </p:cNvPr>
          <p:cNvGrpSpPr/>
          <p:nvPr/>
        </p:nvGrpSpPr>
        <p:grpSpPr>
          <a:xfrm>
            <a:off x="254297" y="1493353"/>
            <a:ext cx="1401055" cy="1457915"/>
            <a:chOff x="162545" y="2102115"/>
            <a:chExt cx="1554480" cy="1554480"/>
          </a:xfrm>
        </p:grpSpPr>
        <p:pic>
          <p:nvPicPr>
            <p:cNvPr id="324" name="Graphic 323" descr="Cloud">
              <a:extLst>
                <a:ext uri="{FF2B5EF4-FFF2-40B4-BE49-F238E27FC236}">
                  <a16:creationId xmlns:a16="http://schemas.microsoft.com/office/drawing/2014/main" id="{D1087141-75CD-4EBF-80D0-1B55B8BDDE6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2545" y="2102115"/>
              <a:ext cx="1554480" cy="1554480"/>
            </a:xfrm>
            <a:prstGeom prst="rect">
              <a:avLst/>
            </a:prstGeom>
          </p:spPr>
        </p:pic>
        <p:sp>
          <p:nvSpPr>
            <p:cNvPr id="326" name="TextBox 325">
              <a:extLst>
                <a:ext uri="{FF2B5EF4-FFF2-40B4-BE49-F238E27FC236}">
                  <a16:creationId xmlns:a16="http://schemas.microsoft.com/office/drawing/2014/main" id="{E6F83686-4554-4678-8ADA-6DC33CBD8B57}"/>
                </a:ext>
              </a:extLst>
            </p:cNvPr>
            <p:cNvSpPr txBox="1"/>
            <p:nvPr/>
          </p:nvSpPr>
          <p:spPr>
            <a:xfrm>
              <a:off x="277381" y="3025976"/>
              <a:ext cx="1272510" cy="253916"/>
            </a:xfrm>
            <a:prstGeom prst="rect">
              <a:avLst/>
            </a:prstGeom>
            <a:noFill/>
          </p:spPr>
          <p:txBody>
            <a:bodyPr wrap="square" rtlCol="0">
              <a:spAutoFit/>
            </a:bodyPr>
            <a:lstStyle/>
            <a:p>
              <a:pPr algn="ctr"/>
              <a:r>
                <a:rPr lang="en-US" sz="1050">
                  <a:solidFill>
                    <a:srgbClr val="035DC1"/>
                  </a:solidFill>
                </a:rPr>
                <a:t>Internet</a:t>
              </a:r>
            </a:p>
          </p:txBody>
        </p:sp>
        <p:pic>
          <p:nvPicPr>
            <p:cNvPr id="327" name="Graphic 326" descr="Earth globe Africa and Europe">
              <a:extLst>
                <a:ext uri="{FF2B5EF4-FFF2-40B4-BE49-F238E27FC236}">
                  <a16:creationId xmlns:a16="http://schemas.microsoft.com/office/drawing/2014/main" id="{242CA171-0DF1-49B8-AC58-0249F9874D3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79527" y="2559955"/>
              <a:ext cx="274320" cy="274320"/>
            </a:xfrm>
            <a:prstGeom prst="rect">
              <a:avLst/>
            </a:prstGeom>
          </p:spPr>
        </p:pic>
      </p:grpSp>
      <p:cxnSp>
        <p:nvCxnSpPr>
          <p:cNvPr id="371" name="Straight Connector 370">
            <a:extLst>
              <a:ext uri="{FF2B5EF4-FFF2-40B4-BE49-F238E27FC236}">
                <a16:creationId xmlns:a16="http://schemas.microsoft.com/office/drawing/2014/main" id="{F32F672D-97BE-49AF-9F1E-5BF90D87C1EF}"/>
              </a:ext>
            </a:extLst>
          </p:cNvPr>
          <p:cNvCxnSpPr>
            <a:cxnSpLocks/>
          </p:cNvCxnSpPr>
          <p:nvPr/>
        </p:nvCxnSpPr>
        <p:spPr>
          <a:xfrm>
            <a:off x="2946715" y="4399918"/>
            <a:ext cx="2316586" cy="0"/>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12367B9A-E221-44F6-99CC-BCE41563F907}"/>
              </a:ext>
            </a:extLst>
          </p:cNvPr>
          <p:cNvCxnSpPr>
            <a:cxnSpLocks/>
          </p:cNvCxnSpPr>
          <p:nvPr/>
        </p:nvCxnSpPr>
        <p:spPr>
          <a:xfrm>
            <a:off x="4226659" y="4148942"/>
            <a:ext cx="1327092" cy="0"/>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B4E769D-C99C-4B29-B6DD-6AD665114ABF}"/>
              </a:ext>
            </a:extLst>
          </p:cNvPr>
          <p:cNvCxnSpPr>
            <a:cxnSpLocks/>
          </p:cNvCxnSpPr>
          <p:nvPr/>
        </p:nvCxnSpPr>
        <p:spPr>
          <a:xfrm>
            <a:off x="5553751" y="4038289"/>
            <a:ext cx="1116892" cy="0"/>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D2C390A3-F85A-4D98-B481-6525EFD4BF5B}"/>
              </a:ext>
            </a:extLst>
          </p:cNvPr>
          <p:cNvCxnSpPr>
            <a:cxnSpLocks/>
          </p:cNvCxnSpPr>
          <p:nvPr/>
        </p:nvCxnSpPr>
        <p:spPr>
          <a:xfrm>
            <a:off x="6659213" y="4036384"/>
            <a:ext cx="0" cy="538828"/>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1E4FDBE1-1FF5-445A-98F1-A82B6F369F24}"/>
              </a:ext>
            </a:extLst>
          </p:cNvPr>
          <p:cNvCxnSpPr>
            <a:cxnSpLocks/>
          </p:cNvCxnSpPr>
          <p:nvPr/>
        </p:nvCxnSpPr>
        <p:spPr>
          <a:xfrm>
            <a:off x="5548493" y="4137962"/>
            <a:ext cx="0" cy="432487"/>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1EEA4F8B-4098-4206-9E2C-B64E196FFF1E}"/>
              </a:ext>
            </a:extLst>
          </p:cNvPr>
          <p:cNvCxnSpPr>
            <a:cxnSpLocks/>
          </p:cNvCxnSpPr>
          <p:nvPr/>
        </p:nvCxnSpPr>
        <p:spPr>
          <a:xfrm>
            <a:off x="5263301" y="4388755"/>
            <a:ext cx="0" cy="181694"/>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FAE8785D-9FB3-4031-BD10-0957AB9E460B}"/>
              </a:ext>
            </a:extLst>
          </p:cNvPr>
          <p:cNvCxnSpPr>
            <a:cxnSpLocks/>
          </p:cNvCxnSpPr>
          <p:nvPr/>
        </p:nvCxnSpPr>
        <p:spPr>
          <a:xfrm>
            <a:off x="5549727" y="3933921"/>
            <a:ext cx="0" cy="115798"/>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01B0849-0A8F-4F92-BC92-7902890BB5CE}"/>
              </a:ext>
            </a:extLst>
          </p:cNvPr>
          <p:cNvCxnSpPr>
            <a:cxnSpLocks/>
          </p:cNvCxnSpPr>
          <p:nvPr/>
        </p:nvCxnSpPr>
        <p:spPr>
          <a:xfrm>
            <a:off x="4232160" y="3941541"/>
            <a:ext cx="0" cy="217376"/>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09910002-EC32-48FE-9463-5FC98B3EF550}"/>
              </a:ext>
            </a:extLst>
          </p:cNvPr>
          <p:cNvCxnSpPr>
            <a:cxnSpLocks/>
          </p:cNvCxnSpPr>
          <p:nvPr/>
        </p:nvCxnSpPr>
        <p:spPr>
          <a:xfrm>
            <a:off x="2947452" y="3941796"/>
            <a:ext cx="0" cy="471457"/>
          </a:xfrm>
          <a:prstGeom prst="line">
            <a:avLst/>
          </a:prstGeom>
          <a:ln w="25400">
            <a:solidFill>
              <a:srgbClr val="024B9C"/>
            </a:solidFill>
            <a:prstDash val="solid"/>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B8CEBAAD-E29B-4EA7-9DB1-F0ED41241C1C}"/>
              </a:ext>
            </a:extLst>
          </p:cNvPr>
          <p:cNvGrpSpPr/>
          <p:nvPr/>
        </p:nvGrpSpPr>
        <p:grpSpPr>
          <a:xfrm>
            <a:off x="8000973" y="5781178"/>
            <a:ext cx="3921909" cy="766705"/>
            <a:chOff x="2075093" y="5303229"/>
            <a:chExt cx="3939426" cy="457200"/>
          </a:xfrm>
        </p:grpSpPr>
        <p:sp>
          <p:nvSpPr>
            <p:cNvPr id="156" name="Rectangle 155">
              <a:extLst>
                <a:ext uri="{FF2B5EF4-FFF2-40B4-BE49-F238E27FC236}">
                  <a16:creationId xmlns:a16="http://schemas.microsoft.com/office/drawing/2014/main" id="{F0E7414B-274C-4654-9797-673AAEA29833}"/>
                </a:ext>
              </a:extLst>
            </p:cNvPr>
            <p:cNvSpPr/>
            <p:nvPr/>
          </p:nvSpPr>
          <p:spPr>
            <a:xfrm>
              <a:off x="2075093" y="5303229"/>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57" name="Rectangle 156">
              <a:extLst>
                <a:ext uri="{FF2B5EF4-FFF2-40B4-BE49-F238E27FC236}">
                  <a16:creationId xmlns:a16="http://schemas.microsoft.com/office/drawing/2014/main" id="{C9E31AF3-45AA-40A8-B308-A4EB7B0B1006}"/>
                </a:ext>
              </a:extLst>
            </p:cNvPr>
            <p:cNvSpPr/>
            <p:nvPr/>
          </p:nvSpPr>
          <p:spPr>
            <a:xfrm>
              <a:off x="2532294" y="5303229"/>
              <a:ext cx="3482225"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i="1">
                  <a:solidFill>
                    <a:schemeClr val="tx1">
                      <a:hueOff val="0"/>
                      <a:satOff val="0"/>
                      <a:lumOff val="0"/>
                      <a:alphaOff val="0"/>
                    </a:schemeClr>
                  </a:solidFill>
                </a:rPr>
                <a:t>In the above figure, only some of the national applications’ interactions between the different domains are depicted, as examples.</a:t>
              </a:r>
            </a:p>
          </p:txBody>
        </p:sp>
      </p:grpSp>
      <p:grpSp>
        <p:nvGrpSpPr>
          <p:cNvPr id="3" name="Group 2">
            <a:extLst>
              <a:ext uri="{FF2B5EF4-FFF2-40B4-BE49-F238E27FC236}">
                <a16:creationId xmlns:a16="http://schemas.microsoft.com/office/drawing/2014/main" id="{759E2F92-813E-DFC6-EF6E-EE54C62BA7FD}"/>
              </a:ext>
            </a:extLst>
          </p:cNvPr>
          <p:cNvGrpSpPr/>
          <p:nvPr/>
        </p:nvGrpSpPr>
        <p:grpSpPr>
          <a:xfrm>
            <a:off x="7779643" y="1803700"/>
            <a:ext cx="823841" cy="1038216"/>
            <a:chOff x="6586498" y="1033619"/>
            <a:chExt cx="514781" cy="731058"/>
          </a:xfrm>
        </p:grpSpPr>
        <p:sp>
          <p:nvSpPr>
            <p:cNvPr id="7" name="Rectangle 6">
              <a:extLst>
                <a:ext uri="{FF2B5EF4-FFF2-40B4-BE49-F238E27FC236}">
                  <a16:creationId xmlns:a16="http://schemas.microsoft.com/office/drawing/2014/main" id="{A124A4FB-8556-D321-316F-E1A94CFE3774}"/>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8" name="TextBox 7">
              <a:extLst>
                <a:ext uri="{FF2B5EF4-FFF2-40B4-BE49-F238E27FC236}">
                  <a16:creationId xmlns:a16="http://schemas.microsoft.com/office/drawing/2014/main" id="{9B539D50-52A5-E4D8-C025-0A2317EF3F70}"/>
                </a:ext>
              </a:extLst>
            </p:cNvPr>
            <p:cNvSpPr txBox="1"/>
            <p:nvPr/>
          </p:nvSpPr>
          <p:spPr>
            <a:xfrm>
              <a:off x="6586498" y="1033619"/>
              <a:ext cx="514781" cy="260064"/>
            </a:xfrm>
            <a:prstGeom prst="rect">
              <a:avLst/>
            </a:prstGeom>
            <a:noFill/>
          </p:spPr>
          <p:txBody>
            <a:bodyPr wrap="square" rtlCol="0">
              <a:spAutoFit/>
            </a:bodyPr>
            <a:lstStyle/>
            <a:p>
              <a:pPr algn="ctr"/>
              <a:r>
                <a:rPr lang="en-US" sz="900" b="1">
                  <a:solidFill>
                    <a:srgbClr val="0356B1"/>
                  </a:solidFill>
                </a:rPr>
                <a:t>CCN2 Endpoint</a:t>
              </a:r>
            </a:p>
          </p:txBody>
        </p:sp>
        <p:grpSp>
          <p:nvGrpSpPr>
            <p:cNvPr id="9" name="Group 8">
              <a:extLst>
                <a:ext uri="{FF2B5EF4-FFF2-40B4-BE49-F238E27FC236}">
                  <a16:creationId xmlns:a16="http://schemas.microsoft.com/office/drawing/2014/main" id="{328121B5-8F12-3949-7E36-52DA60BC324A}"/>
                </a:ext>
              </a:extLst>
            </p:cNvPr>
            <p:cNvGrpSpPr/>
            <p:nvPr/>
          </p:nvGrpSpPr>
          <p:grpSpPr>
            <a:xfrm>
              <a:off x="6670245" y="1379423"/>
              <a:ext cx="365760" cy="365760"/>
              <a:chOff x="8162283" y="1240530"/>
              <a:chExt cx="365760" cy="365760"/>
            </a:xfrm>
          </p:grpSpPr>
          <p:pic>
            <p:nvPicPr>
              <p:cNvPr id="10" name="Graphic 9" descr="Traffic light">
                <a:extLst>
                  <a:ext uri="{FF2B5EF4-FFF2-40B4-BE49-F238E27FC236}">
                    <a16:creationId xmlns:a16="http://schemas.microsoft.com/office/drawing/2014/main" id="{D82088F5-89BD-1A0C-553C-427584FCCE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62283" y="1240530"/>
                <a:ext cx="365760" cy="365760"/>
              </a:xfrm>
              <a:prstGeom prst="rect">
                <a:avLst/>
              </a:prstGeom>
            </p:spPr>
          </p:pic>
          <p:sp>
            <p:nvSpPr>
              <p:cNvPr id="11" name="Oval 10">
                <a:extLst>
                  <a:ext uri="{FF2B5EF4-FFF2-40B4-BE49-F238E27FC236}">
                    <a16:creationId xmlns:a16="http://schemas.microsoft.com/office/drawing/2014/main" id="{B508D585-6C0A-1B9D-23AC-18748FBD90B8}"/>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7E44E3-BA95-B940-2C52-8A772DD8C206}"/>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2F8A5A9-EBB3-8C28-C8E6-C6AA2FF6B3CC}"/>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3322D99D-C39C-1BF8-90C8-C0BF25F80662}"/>
              </a:ext>
            </a:extLst>
          </p:cNvPr>
          <p:cNvGrpSpPr/>
          <p:nvPr/>
        </p:nvGrpSpPr>
        <p:grpSpPr>
          <a:xfrm>
            <a:off x="9571819" y="2889401"/>
            <a:ext cx="823841" cy="1038216"/>
            <a:chOff x="6586498" y="1033619"/>
            <a:chExt cx="514781" cy="731058"/>
          </a:xfrm>
        </p:grpSpPr>
        <p:sp>
          <p:nvSpPr>
            <p:cNvPr id="19" name="Rectangle 18">
              <a:extLst>
                <a:ext uri="{FF2B5EF4-FFF2-40B4-BE49-F238E27FC236}">
                  <a16:creationId xmlns:a16="http://schemas.microsoft.com/office/drawing/2014/main" id="{575E9C06-D726-376E-5D1E-3B5890E3254C}"/>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20" name="TextBox 19">
              <a:extLst>
                <a:ext uri="{FF2B5EF4-FFF2-40B4-BE49-F238E27FC236}">
                  <a16:creationId xmlns:a16="http://schemas.microsoft.com/office/drawing/2014/main" id="{408DA024-83AD-15C0-6F67-1371AF12A4F2}"/>
                </a:ext>
              </a:extLst>
            </p:cNvPr>
            <p:cNvSpPr txBox="1"/>
            <p:nvPr/>
          </p:nvSpPr>
          <p:spPr>
            <a:xfrm>
              <a:off x="6586498" y="1033619"/>
              <a:ext cx="514781" cy="260064"/>
            </a:xfrm>
            <a:prstGeom prst="rect">
              <a:avLst/>
            </a:prstGeom>
            <a:noFill/>
          </p:spPr>
          <p:txBody>
            <a:bodyPr wrap="square" rtlCol="0">
              <a:spAutoFit/>
            </a:bodyPr>
            <a:lstStyle/>
            <a:p>
              <a:pPr algn="ctr"/>
              <a:r>
                <a:rPr lang="en-US" sz="900" b="1">
                  <a:solidFill>
                    <a:srgbClr val="0356B1"/>
                  </a:solidFill>
                </a:rPr>
                <a:t>CCN2 Endpoint</a:t>
              </a:r>
            </a:p>
          </p:txBody>
        </p:sp>
        <p:grpSp>
          <p:nvGrpSpPr>
            <p:cNvPr id="22" name="Group 21">
              <a:extLst>
                <a:ext uri="{FF2B5EF4-FFF2-40B4-BE49-F238E27FC236}">
                  <a16:creationId xmlns:a16="http://schemas.microsoft.com/office/drawing/2014/main" id="{5F39027D-DEAB-8099-F7E6-0E5251A43C35}"/>
                </a:ext>
              </a:extLst>
            </p:cNvPr>
            <p:cNvGrpSpPr/>
            <p:nvPr/>
          </p:nvGrpSpPr>
          <p:grpSpPr>
            <a:xfrm>
              <a:off x="6670245" y="1379423"/>
              <a:ext cx="365760" cy="365760"/>
              <a:chOff x="8162283" y="1240530"/>
              <a:chExt cx="365760" cy="365760"/>
            </a:xfrm>
          </p:grpSpPr>
          <p:pic>
            <p:nvPicPr>
              <p:cNvPr id="23" name="Graphic 22" descr="Traffic light">
                <a:extLst>
                  <a:ext uri="{FF2B5EF4-FFF2-40B4-BE49-F238E27FC236}">
                    <a16:creationId xmlns:a16="http://schemas.microsoft.com/office/drawing/2014/main" id="{838D55FA-9897-A2E9-42B7-34486A53DC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62283" y="1240530"/>
                <a:ext cx="365760" cy="365760"/>
              </a:xfrm>
              <a:prstGeom prst="rect">
                <a:avLst/>
              </a:prstGeom>
            </p:spPr>
          </p:pic>
          <p:sp>
            <p:nvSpPr>
              <p:cNvPr id="24" name="Oval 23">
                <a:extLst>
                  <a:ext uri="{FF2B5EF4-FFF2-40B4-BE49-F238E27FC236}">
                    <a16:creationId xmlns:a16="http://schemas.microsoft.com/office/drawing/2014/main" id="{9C0B44F7-965C-95F0-BEEC-914F2857C5EB}"/>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BBFD76A-12DA-2B89-E9F1-D76BE019679A}"/>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F229EF-6064-EE47-EF69-9C4B57E2BDFF}"/>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Slide Number Placeholder 28">
            <a:extLst>
              <a:ext uri="{FF2B5EF4-FFF2-40B4-BE49-F238E27FC236}">
                <a16:creationId xmlns:a16="http://schemas.microsoft.com/office/drawing/2014/main" id="{49D6BD4F-7F2F-E1BC-AAC6-E6F98E7E03CA}"/>
              </a:ext>
            </a:extLst>
          </p:cNvPr>
          <p:cNvSpPr>
            <a:spLocks noGrp="1"/>
          </p:cNvSpPr>
          <p:nvPr>
            <p:ph type="sldNum" sz="quarter" idx="12"/>
          </p:nvPr>
        </p:nvSpPr>
        <p:spPr/>
        <p:txBody>
          <a:bodyPr/>
          <a:lstStyle/>
          <a:p>
            <a:fld id="{F46C79FD-C571-418B-AB0F-5EE936C85276}" type="slidenum">
              <a:rPr lang="en-GB" smtClean="0"/>
              <a:t>12</a:t>
            </a:fld>
            <a:endParaRPr lang="en-GB"/>
          </a:p>
        </p:txBody>
      </p:sp>
    </p:spTree>
    <p:extLst>
      <p:ext uri="{BB962C8B-B14F-4D97-AF65-F5344CB8AC3E}">
        <p14:creationId xmlns:p14="http://schemas.microsoft.com/office/powerpoint/2010/main" val="29793004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21A4-D6F6-DB1C-0310-7E645095B3E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E29EB9-DA1E-F847-EAB0-2A5E1910F538}"/>
              </a:ext>
            </a:extLst>
          </p:cNvPr>
          <p:cNvSpPr>
            <a:spLocks noGrp="1"/>
          </p:cNvSpPr>
          <p:nvPr>
            <p:ph type="sldNum" sz="quarter" idx="12"/>
          </p:nvPr>
        </p:nvSpPr>
        <p:spPr/>
        <p:txBody>
          <a:bodyPr/>
          <a:lstStyle/>
          <a:p>
            <a:fld id="{F46C79FD-C571-418B-AB0F-5EE936C85276}" type="slidenum">
              <a:rPr lang="en-GB" smtClean="0"/>
              <a:t>120</a:t>
            </a:fld>
            <a:endParaRPr lang="en-GB"/>
          </a:p>
        </p:txBody>
      </p:sp>
      <p:sp>
        <p:nvSpPr>
          <p:cNvPr id="4" name="Title 3">
            <a:extLst>
              <a:ext uri="{FF2B5EF4-FFF2-40B4-BE49-F238E27FC236}">
                <a16:creationId xmlns:a16="http://schemas.microsoft.com/office/drawing/2014/main" id="{201541B5-BDEF-5463-7B18-2A6406A37A98}"/>
              </a:ext>
            </a:extLst>
          </p:cNvPr>
          <p:cNvSpPr>
            <a:spLocks noGrp="1"/>
          </p:cNvSpPr>
          <p:nvPr>
            <p:ph type="title"/>
          </p:nvPr>
        </p:nvSpPr>
        <p:spPr/>
        <p:txBody>
          <a:bodyPr/>
          <a:lstStyle/>
          <a:p>
            <a:r>
              <a:rPr lang="en-US" sz="3600" dirty="0"/>
              <a:t>EIDR – Perform controls by SCI and PCI (2/2)</a:t>
            </a:r>
          </a:p>
        </p:txBody>
      </p:sp>
      <p:sp>
        <p:nvSpPr>
          <p:cNvPr id="9" name="Rectangle: Diagonal Corners Rounded 8">
            <a:extLst>
              <a:ext uri="{FF2B5EF4-FFF2-40B4-BE49-F238E27FC236}">
                <a16:creationId xmlns:a16="http://schemas.microsoft.com/office/drawing/2014/main" id="{FB666C6A-1998-5D2D-3339-6AA7C1F07EE1}"/>
              </a:ext>
            </a:extLst>
          </p:cNvPr>
          <p:cNvSpPr/>
          <p:nvPr/>
        </p:nvSpPr>
        <p:spPr>
          <a:xfrm>
            <a:off x="838200" y="1385791"/>
            <a:ext cx="10419808" cy="51968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Time limits, before goods under EIDR and CCI are deemed to be released:</a:t>
            </a:r>
          </a:p>
        </p:txBody>
      </p:sp>
      <p:grpSp>
        <p:nvGrpSpPr>
          <p:cNvPr id="2" name="Group 1">
            <a:extLst>
              <a:ext uri="{FF2B5EF4-FFF2-40B4-BE49-F238E27FC236}">
                <a16:creationId xmlns:a16="http://schemas.microsoft.com/office/drawing/2014/main" id="{F5C73C16-1523-910F-2B9E-4780159FF6AD}"/>
              </a:ext>
            </a:extLst>
          </p:cNvPr>
          <p:cNvGrpSpPr/>
          <p:nvPr/>
        </p:nvGrpSpPr>
        <p:grpSpPr>
          <a:xfrm>
            <a:off x="735989" y="1831949"/>
            <a:ext cx="10522019" cy="892228"/>
            <a:chOff x="1269013" y="2678927"/>
            <a:chExt cx="9547731" cy="876879"/>
          </a:xfrm>
        </p:grpSpPr>
        <p:sp>
          <p:nvSpPr>
            <p:cNvPr id="5" name="Rectangle: Rounded Corners 4">
              <a:extLst>
                <a:ext uri="{FF2B5EF4-FFF2-40B4-BE49-F238E27FC236}">
                  <a16:creationId xmlns:a16="http://schemas.microsoft.com/office/drawing/2014/main" id="{0A178DEF-3021-640A-7BE6-0250D0F2EBE0}"/>
                </a:ext>
              </a:extLst>
            </p:cNvPr>
            <p:cNvSpPr/>
            <p:nvPr/>
          </p:nvSpPr>
          <p:spPr>
            <a:xfrm>
              <a:off x="1446161" y="2852211"/>
              <a:ext cx="9370583" cy="70359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In case of a PN for EIDR two timers: the </a:t>
              </a:r>
              <a:r>
                <a:rPr lang="en-US" b="1" dirty="0">
                  <a:solidFill>
                    <a:schemeClr val="tx1"/>
                  </a:solidFill>
                  <a:ea typeface="Times New Roman" panose="02020603050405020304" pitchFamily="18" charset="0"/>
                  <a:cs typeface="Times New Roman" panose="02020603050405020304" pitchFamily="18" charset="0"/>
                </a:rPr>
                <a:t>timer for waiting a control decision for EIDR</a:t>
              </a:r>
              <a:r>
                <a:rPr lang="en-US" dirty="0">
                  <a:solidFill>
                    <a:schemeClr val="tx1"/>
                  </a:solidFill>
                  <a:ea typeface="Times New Roman" panose="02020603050405020304" pitchFamily="18" charset="0"/>
                  <a:cs typeface="Times New Roman" panose="02020603050405020304" pitchFamily="18" charset="0"/>
                </a:rPr>
                <a:t> and the </a:t>
              </a:r>
              <a:r>
                <a:rPr lang="en-US" b="1" dirty="0">
                  <a:solidFill>
                    <a:schemeClr val="tx1"/>
                  </a:solidFill>
                  <a:ea typeface="Times New Roman" panose="02020603050405020304" pitchFamily="18" charset="0"/>
                  <a:cs typeface="Times New Roman" panose="02020603050405020304" pitchFamily="18" charset="0"/>
                </a:rPr>
                <a:t>timer for awaiting the control decision from the PCI</a:t>
              </a:r>
              <a:r>
                <a:rPr lang="en-US" dirty="0">
                  <a:solidFill>
                    <a:schemeClr val="tx1"/>
                  </a:solidFill>
                  <a:ea typeface="Times New Roman" panose="02020603050405020304" pitchFamily="18" charset="0"/>
                  <a:cs typeface="Times New Roman" panose="02020603050405020304" pitchFamily="18" charset="0"/>
                </a:rPr>
                <a:t> are started, and monitored by the system</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6" name="Graphic 5" descr="Pin with solid fill">
              <a:extLst>
                <a:ext uri="{FF2B5EF4-FFF2-40B4-BE49-F238E27FC236}">
                  <a16:creationId xmlns:a16="http://schemas.microsoft.com/office/drawing/2014/main" id="{3AC490D8-2AF7-F263-EC78-27A57B829D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7" name="Group 6">
            <a:extLst>
              <a:ext uri="{FF2B5EF4-FFF2-40B4-BE49-F238E27FC236}">
                <a16:creationId xmlns:a16="http://schemas.microsoft.com/office/drawing/2014/main" id="{BE99FFD7-D0B1-8CD0-1E9A-28FE7AF16961}"/>
              </a:ext>
            </a:extLst>
          </p:cNvPr>
          <p:cNvGrpSpPr/>
          <p:nvPr/>
        </p:nvGrpSpPr>
        <p:grpSpPr>
          <a:xfrm>
            <a:off x="740795" y="2629084"/>
            <a:ext cx="10522019" cy="1285175"/>
            <a:chOff x="1269013" y="2431476"/>
            <a:chExt cx="9547731" cy="1263066"/>
          </a:xfrm>
        </p:grpSpPr>
        <p:sp>
          <p:nvSpPr>
            <p:cNvPr id="8" name="Rectangle: Rounded Corners 7">
              <a:extLst>
                <a:ext uri="{FF2B5EF4-FFF2-40B4-BE49-F238E27FC236}">
                  <a16:creationId xmlns:a16="http://schemas.microsoft.com/office/drawing/2014/main" id="{FC83E94D-114C-0327-1298-ADBEA5764AD1}"/>
                </a:ext>
              </a:extLst>
            </p:cNvPr>
            <p:cNvSpPr/>
            <p:nvPr/>
          </p:nvSpPr>
          <p:spPr>
            <a:xfrm>
              <a:off x="1446161" y="2617126"/>
              <a:ext cx="9370583" cy="107741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The one for waiting a control decision for EIDR always should be longer to avoid the situation where the timer for the control decision expires before SCI receives the Control Decision from PCI, since in this case, goods are deemed to be released, and SCI should immediately record the release decision</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6" name="Graphic 15" descr="Pin with solid fill">
              <a:extLst>
                <a:ext uri="{FF2B5EF4-FFF2-40B4-BE49-F238E27FC236}">
                  <a16:creationId xmlns:a16="http://schemas.microsoft.com/office/drawing/2014/main" id="{AEA0FAD8-C26B-AFFC-8245-48AE20CCE4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431476"/>
              <a:ext cx="354296" cy="346567"/>
            </a:xfrm>
            <a:prstGeom prst="rect">
              <a:avLst/>
            </a:prstGeom>
            <a:effectLst/>
          </p:spPr>
        </p:pic>
      </p:grpSp>
      <p:grpSp>
        <p:nvGrpSpPr>
          <p:cNvPr id="17" name="Group 16">
            <a:extLst>
              <a:ext uri="{FF2B5EF4-FFF2-40B4-BE49-F238E27FC236}">
                <a16:creationId xmlns:a16="http://schemas.microsoft.com/office/drawing/2014/main" id="{604DACC2-5AC8-4207-1F8F-F6EEA1D336EE}"/>
              </a:ext>
            </a:extLst>
          </p:cNvPr>
          <p:cNvGrpSpPr/>
          <p:nvPr/>
        </p:nvGrpSpPr>
        <p:grpSpPr>
          <a:xfrm>
            <a:off x="735989" y="3831749"/>
            <a:ext cx="10522019" cy="892228"/>
            <a:chOff x="1269013" y="2678927"/>
            <a:chExt cx="9547731" cy="876879"/>
          </a:xfrm>
        </p:grpSpPr>
        <p:sp>
          <p:nvSpPr>
            <p:cNvPr id="18" name="Rectangle: Rounded Corners 17">
              <a:extLst>
                <a:ext uri="{FF2B5EF4-FFF2-40B4-BE49-F238E27FC236}">
                  <a16:creationId xmlns:a16="http://schemas.microsoft.com/office/drawing/2014/main" id="{489E23D9-85AE-7EE3-FCC2-6713F257CBF3}"/>
                </a:ext>
              </a:extLst>
            </p:cNvPr>
            <p:cNvSpPr/>
            <p:nvPr/>
          </p:nvSpPr>
          <p:spPr>
            <a:xfrm>
              <a:off x="1446161" y="2852211"/>
              <a:ext cx="9370583" cy="70359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The time-limit for the timer awaiting the control decision for EIDR is always set in the authorisation for EIDR with PN according to footnote 13 of Annex A-DA</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9" name="Graphic 18" descr="Pin with solid fill">
              <a:extLst>
                <a:ext uri="{FF2B5EF4-FFF2-40B4-BE49-F238E27FC236}">
                  <a16:creationId xmlns:a16="http://schemas.microsoft.com/office/drawing/2014/main" id="{B59C7DC1-4D07-31CE-96ED-D017D1C780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20" name="Group 19">
            <a:extLst>
              <a:ext uri="{FF2B5EF4-FFF2-40B4-BE49-F238E27FC236}">
                <a16:creationId xmlns:a16="http://schemas.microsoft.com/office/drawing/2014/main" id="{83DE16F0-2F34-3F4F-A17C-07D033B57208}"/>
              </a:ext>
            </a:extLst>
          </p:cNvPr>
          <p:cNvGrpSpPr/>
          <p:nvPr/>
        </p:nvGrpSpPr>
        <p:grpSpPr>
          <a:xfrm>
            <a:off x="931214" y="4836981"/>
            <a:ext cx="5062185" cy="1294303"/>
            <a:chOff x="2075094" y="5303228"/>
            <a:chExt cx="2787737" cy="457200"/>
          </a:xfrm>
        </p:grpSpPr>
        <p:sp>
          <p:nvSpPr>
            <p:cNvPr id="21" name="Rectangle 20">
              <a:extLst>
                <a:ext uri="{FF2B5EF4-FFF2-40B4-BE49-F238E27FC236}">
                  <a16:creationId xmlns:a16="http://schemas.microsoft.com/office/drawing/2014/main" id="{31148356-1FB6-3810-9025-6372BB9FE604}"/>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2" name="Rectangle 21">
              <a:extLst>
                <a:ext uri="{FF2B5EF4-FFF2-40B4-BE49-F238E27FC236}">
                  <a16:creationId xmlns:a16="http://schemas.microsoft.com/office/drawing/2014/main" id="{99B01499-302A-60A1-5348-89B85F0D7E59}"/>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Since both timers should be respected by SCI’s system, it’s not possible for SCI to proceed automatically with the release of the goods in case only the timer for awaiting the control decision from the PCI is expired</a:t>
              </a:r>
            </a:p>
          </p:txBody>
        </p:sp>
      </p:grpSp>
      <p:grpSp>
        <p:nvGrpSpPr>
          <p:cNvPr id="23" name="Group 22">
            <a:extLst>
              <a:ext uri="{FF2B5EF4-FFF2-40B4-BE49-F238E27FC236}">
                <a16:creationId xmlns:a16="http://schemas.microsoft.com/office/drawing/2014/main" id="{DD0FACBA-029F-3E1C-542E-A5B9DCAFC59D}"/>
              </a:ext>
            </a:extLst>
          </p:cNvPr>
          <p:cNvGrpSpPr/>
          <p:nvPr/>
        </p:nvGrpSpPr>
        <p:grpSpPr>
          <a:xfrm>
            <a:off x="6228522" y="4836982"/>
            <a:ext cx="5062185" cy="1294304"/>
            <a:chOff x="2075094" y="5303228"/>
            <a:chExt cx="2787737" cy="457200"/>
          </a:xfrm>
        </p:grpSpPr>
        <p:sp>
          <p:nvSpPr>
            <p:cNvPr id="24" name="Rectangle 23">
              <a:extLst>
                <a:ext uri="{FF2B5EF4-FFF2-40B4-BE49-F238E27FC236}">
                  <a16:creationId xmlns:a16="http://schemas.microsoft.com/office/drawing/2014/main" id="{118CD098-9BD7-FC55-A240-F424D96533F0}"/>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5" name="Rectangle 24">
              <a:extLst>
                <a:ext uri="{FF2B5EF4-FFF2-40B4-BE49-F238E27FC236}">
                  <a16:creationId xmlns:a16="http://schemas.microsoft.com/office/drawing/2014/main" id="{DBCC4A7C-19CC-B003-2B33-C49BBE959702}"/>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The SCI system should wait also the expiration of the timer </a:t>
              </a:r>
              <a:r>
                <a:rPr lang="en-US" sz="1300" i="1" dirty="0" err="1">
                  <a:solidFill>
                    <a:schemeClr val="tx1"/>
                  </a:solidFill>
                  <a:latin typeface="Arial"/>
                  <a:ea typeface="Times New Roman" panose="02020603050405020304" pitchFamily="18" charset="0"/>
                </a:rPr>
                <a:t>T_Awaiting_EIDR</a:t>
              </a:r>
              <a:r>
                <a:rPr lang="en-US" sz="1300" i="1" dirty="0">
                  <a:solidFill>
                    <a:schemeClr val="tx1"/>
                  </a:solidFill>
                  <a:latin typeface="Arial"/>
                  <a:ea typeface="Times New Roman" panose="02020603050405020304" pitchFamily="18" charset="0"/>
                </a:rPr>
                <a:t> in order to proceed with the release of the goods. Furthermore, this should be an automated process (no need of human intervention) and a matter of difference of several minutes between the expirations of both timers</a:t>
              </a:r>
            </a:p>
          </p:txBody>
        </p:sp>
      </p:grpSp>
    </p:spTree>
    <p:extLst>
      <p:ext uri="{BB962C8B-B14F-4D97-AF65-F5344CB8AC3E}">
        <p14:creationId xmlns:p14="http://schemas.microsoft.com/office/powerpoint/2010/main" val="185829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5730-9FE9-7717-F141-505AD1972E3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3828FC-7704-34AE-CD4A-D20382CBA979}"/>
              </a:ext>
            </a:extLst>
          </p:cNvPr>
          <p:cNvSpPr>
            <a:spLocks noGrp="1"/>
          </p:cNvSpPr>
          <p:nvPr>
            <p:ph type="sldNum" sz="quarter" idx="12"/>
          </p:nvPr>
        </p:nvSpPr>
        <p:spPr/>
        <p:txBody>
          <a:bodyPr/>
          <a:lstStyle/>
          <a:p>
            <a:fld id="{F46C79FD-C571-418B-AB0F-5EE936C85276}" type="slidenum">
              <a:rPr lang="en-GB" smtClean="0"/>
              <a:t>121</a:t>
            </a:fld>
            <a:endParaRPr lang="en-GB"/>
          </a:p>
        </p:txBody>
      </p:sp>
      <p:sp>
        <p:nvSpPr>
          <p:cNvPr id="4" name="Title 3">
            <a:extLst>
              <a:ext uri="{FF2B5EF4-FFF2-40B4-BE49-F238E27FC236}">
                <a16:creationId xmlns:a16="http://schemas.microsoft.com/office/drawing/2014/main" id="{C3B73DEA-0733-A1C2-F3BC-0B7C0F5F5110}"/>
              </a:ext>
            </a:extLst>
          </p:cNvPr>
          <p:cNvSpPr>
            <a:spLocks noGrp="1"/>
          </p:cNvSpPr>
          <p:nvPr>
            <p:ph type="title"/>
          </p:nvPr>
        </p:nvSpPr>
        <p:spPr/>
        <p:txBody>
          <a:bodyPr/>
          <a:lstStyle/>
          <a:p>
            <a:r>
              <a:rPr lang="en-US" dirty="0"/>
              <a:t>Supplementary Declaration under EIDR (1/5)</a:t>
            </a:r>
          </a:p>
        </p:txBody>
      </p:sp>
      <p:sp>
        <p:nvSpPr>
          <p:cNvPr id="5" name="Rectangle: Diagonal Corners Rounded 4">
            <a:extLst>
              <a:ext uri="{FF2B5EF4-FFF2-40B4-BE49-F238E27FC236}">
                <a16:creationId xmlns:a16="http://schemas.microsoft.com/office/drawing/2014/main" id="{B6105BFC-3F24-621C-0756-B398561EDC93}"/>
              </a:ext>
            </a:extLst>
          </p:cNvPr>
          <p:cNvSpPr/>
          <p:nvPr/>
        </p:nvSpPr>
        <p:spPr>
          <a:xfrm>
            <a:off x="838200" y="1385790"/>
            <a:ext cx="10419808" cy="118962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When the customs declaration is lodged in the form of an entry in the declarant's records, and the goods have been released, a Supplementary Declaration is required in order to provide all the data. The declarant should provide the supplementary Customs Declaration, which in case of EIDR can be also of general, periodic or recapitulative type, within a time limit</a:t>
            </a:r>
          </a:p>
        </p:txBody>
      </p:sp>
      <p:grpSp>
        <p:nvGrpSpPr>
          <p:cNvPr id="6" name="Group 5">
            <a:extLst>
              <a:ext uri="{FF2B5EF4-FFF2-40B4-BE49-F238E27FC236}">
                <a16:creationId xmlns:a16="http://schemas.microsoft.com/office/drawing/2014/main" id="{0D30D754-3C1F-6279-F943-E4626905E672}"/>
              </a:ext>
            </a:extLst>
          </p:cNvPr>
          <p:cNvGrpSpPr/>
          <p:nvPr/>
        </p:nvGrpSpPr>
        <p:grpSpPr>
          <a:xfrm>
            <a:off x="610154" y="2536772"/>
            <a:ext cx="10554840" cy="892228"/>
            <a:chOff x="1269013" y="2678927"/>
            <a:chExt cx="9577513" cy="876879"/>
          </a:xfrm>
        </p:grpSpPr>
        <p:sp>
          <p:nvSpPr>
            <p:cNvPr id="7" name="Rectangle: Rounded Corners 6">
              <a:extLst>
                <a:ext uri="{FF2B5EF4-FFF2-40B4-BE49-F238E27FC236}">
                  <a16:creationId xmlns:a16="http://schemas.microsoft.com/office/drawing/2014/main" id="{0FE63DB0-80C1-1831-6EA4-5BBA513337B3}"/>
                </a:ext>
              </a:extLst>
            </p:cNvPr>
            <p:cNvSpPr/>
            <p:nvPr/>
          </p:nvSpPr>
          <p:spPr>
            <a:xfrm>
              <a:off x="1475943" y="2852211"/>
              <a:ext cx="9370583" cy="70359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b="1" dirty="0">
                  <a:solidFill>
                    <a:schemeClr val="tx1"/>
                  </a:solidFill>
                  <a:ea typeface="Times New Roman" panose="02020603050405020304" pitchFamily="18" charset="0"/>
                  <a:cs typeface="Times New Roman" panose="02020603050405020304" pitchFamily="18" charset="0"/>
                </a:rPr>
                <a:t>General</a:t>
              </a:r>
              <a:r>
                <a:rPr lang="en-US" dirty="0">
                  <a:solidFill>
                    <a:schemeClr val="tx1"/>
                  </a:solidFill>
                  <a:ea typeface="Times New Roman" panose="02020603050405020304" pitchFamily="18" charset="0"/>
                  <a:cs typeface="Times New Roman" panose="02020603050405020304" pitchFamily="18" charset="0"/>
                </a:rPr>
                <a:t>: A supplementary declaration covering one EIDR, submitted 10 days from the release of the goods under EIDR</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8" name="Graphic 7" descr="Pin with solid fill">
              <a:extLst>
                <a:ext uri="{FF2B5EF4-FFF2-40B4-BE49-F238E27FC236}">
                  <a16:creationId xmlns:a16="http://schemas.microsoft.com/office/drawing/2014/main" id="{3BAFFADA-FE41-F3F4-FA5B-380313E7F7D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9" name="Group 8">
            <a:extLst>
              <a:ext uri="{FF2B5EF4-FFF2-40B4-BE49-F238E27FC236}">
                <a16:creationId xmlns:a16="http://schemas.microsoft.com/office/drawing/2014/main" id="{8C2EFB3D-5388-FCBF-FBC2-812E771DF1EF}"/>
              </a:ext>
            </a:extLst>
          </p:cNvPr>
          <p:cNvGrpSpPr/>
          <p:nvPr/>
        </p:nvGrpSpPr>
        <p:grpSpPr>
          <a:xfrm>
            <a:off x="610154" y="3390353"/>
            <a:ext cx="10554840" cy="1060006"/>
            <a:chOff x="1269013" y="2678927"/>
            <a:chExt cx="9577513" cy="1041771"/>
          </a:xfrm>
        </p:grpSpPr>
        <p:sp>
          <p:nvSpPr>
            <p:cNvPr id="10" name="Rectangle: Rounded Corners 9">
              <a:extLst>
                <a:ext uri="{FF2B5EF4-FFF2-40B4-BE49-F238E27FC236}">
                  <a16:creationId xmlns:a16="http://schemas.microsoft.com/office/drawing/2014/main" id="{B910F0FD-3F09-A8B4-B616-EBAF0FDCADE9}"/>
                </a:ext>
              </a:extLst>
            </p:cNvPr>
            <p:cNvSpPr/>
            <p:nvPr/>
          </p:nvSpPr>
          <p:spPr>
            <a:xfrm>
              <a:off x="1475943" y="2852211"/>
              <a:ext cx="9370583" cy="868487"/>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b="1" dirty="0">
                  <a:solidFill>
                    <a:schemeClr val="tx1"/>
                  </a:solidFill>
                  <a:ea typeface="Times New Roman" panose="02020603050405020304" pitchFamily="18" charset="0"/>
                  <a:cs typeface="Times New Roman" panose="02020603050405020304" pitchFamily="18" charset="0"/>
                </a:rPr>
                <a:t>Periodic</a:t>
              </a:r>
              <a:r>
                <a:rPr lang="en-US" dirty="0">
                  <a:solidFill>
                    <a:schemeClr val="tx1"/>
                  </a:solidFill>
                  <a:ea typeface="Times New Roman" panose="02020603050405020304" pitchFamily="18" charset="0"/>
                  <a:cs typeface="Times New Roman" panose="02020603050405020304" pitchFamily="18" charset="0"/>
                </a:rPr>
                <a:t>: A supplementary declaration covering one EIDR, by the same Declarant, submitted 10 days following the end of the period that they cover in which the goods under this EIDR have been released</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1" name="Graphic 10" descr="Pin with solid fill">
              <a:extLst>
                <a:ext uri="{FF2B5EF4-FFF2-40B4-BE49-F238E27FC236}">
                  <a16:creationId xmlns:a16="http://schemas.microsoft.com/office/drawing/2014/main" id="{79F11D5A-DBFD-0BFE-5BFA-71236CA8B8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12" name="Group 11">
            <a:extLst>
              <a:ext uri="{FF2B5EF4-FFF2-40B4-BE49-F238E27FC236}">
                <a16:creationId xmlns:a16="http://schemas.microsoft.com/office/drawing/2014/main" id="{DEB7FCEF-C353-0E2B-5D39-C2ACF6250942}"/>
              </a:ext>
            </a:extLst>
          </p:cNvPr>
          <p:cNvGrpSpPr/>
          <p:nvPr/>
        </p:nvGrpSpPr>
        <p:grpSpPr>
          <a:xfrm>
            <a:off x="610154" y="4407133"/>
            <a:ext cx="10554840" cy="1060006"/>
            <a:chOff x="1269013" y="2678927"/>
            <a:chExt cx="9577513" cy="1041771"/>
          </a:xfrm>
        </p:grpSpPr>
        <p:sp>
          <p:nvSpPr>
            <p:cNvPr id="13" name="Rectangle: Rounded Corners 12">
              <a:extLst>
                <a:ext uri="{FF2B5EF4-FFF2-40B4-BE49-F238E27FC236}">
                  <a16:creationId xmlns:a16="http://schemas.microsoft.com/office/drawing/2014/main" id="{4EA00C00-5BAA-6763-E47A-B9683699138A}"/>
                </a:ext>
              </a:extLst>
            </p:cNvPr>
            <p:cNvSpPr/>
            <p:nvPr/>
          </p:nvSpPr>
          <p:spPr>
            <a:xfrm>
              <a:off x="1475943" y="2852211"/>
              <a:ext cx="9370583" cy="868487"/>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b="1" dirty="0">
                  <a:solidFill>
                    <a:schemeClr val="tx1"/>
                  </a:solidFill>
                  <a:ea typeface="Times New Roman" panose="02020603050405020304" pitchFamily="18" charset="0"/>
                  <a:cs typeface="Times New Roman" panose="02020603050405020304" pitchFamily="18" charset="0"/>
                </a:rPr>
                <a:t>Recapitulative</a:t>
              </a:r>
              <a:r>
                <a:rPr lang="en-US" dirty="0">
                  <a:solidFill>
                    <a:schemeClr val="tx1"/>
                  </a:solidFill>
                  <a:ea typeface="Times New Roman" panose="02020603050405020304" pitchFamily="18" charset="0"/>
                  <a:cs typeface="Times New Roman" panose="02020603050405020304" pitchFamily="18" charset="0"/>
                </a:rPr>
                <a:t>: A supplementary declaration covering more than one EIDR, submitted 10 days following the end of the period that they cover in which the goods under the EIDRs have been released. It should cover all the EIDR of this period</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4" name="Graphic 13" descr="Pin with solid fill">
              <a:extLst>
                <a:ext uri="{FF2B5EF4-FFF2-40B4-BE49-F238E27FC236}">
                  <a16:creationId xmlns:a16="http://schemas.microsoft.com/office/drawing/2014/main" id="{8A03C876-F29C-2E3F-F94B-C0046BB83F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spTree>
    <p:extLst>
      <p:ext uri="{BB962C8B-B14F-4D97-AF65-F5344CB8AC3E}">
        <p14:creationId xmlns:p14="http://schemas.microsoft.com/office/powerpoint/2010/main" val="21854812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C783D-312F-C654-A397-8BBED885A51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346D2F-8DE2-D793-DD37-1BA754D5672F}"/>
              </a:ext>
            </a:extLst>
          </p:cNvPr>
          <p:cNvSpPr>
            <a:spLocks noGrp="1"/>
          </p:cNvSpPr>
          <p:nvPr>
            <p:ph type="sldNum" sz="quarter" idx="12"/>
          </p:nvPr>
        </p:nvSpPr>
        <p:spPr/>
        <p:txBody>
          <a:bodyPr/>
          <a:lstStyle/>
          <a:p>
            <a:fld id="{F46C79FD-C571-418B-AB0F-5EE936C85276}" type="slidenum">
              <a:rPr lang="en-GB" smtClean="0"/>
              <a:t>122</a:t>
            </a:fld>
            <a:endParaRPr lang="en-GB"/>
          </a:p>
        </p:txBody>
      </p:sp>
      <p:sp>
        <p:nvSpPr>
          <p:cNvPr id="4" name="Title 3">
            <a:extLst>
              <a:ext uri="{FF2B5EF4-FFF2-40B4-BE49-F238E27FC236}">
                <a16:creationId xmlns:a16="http://schemas.microsoft.com/office/drawing/2014/main" id="{44E203B0-9ADE-ED20-8168-7E7161A20A65}"/>
              </a:ext>
            </a:extLst>
          </p:cNvPr>
          <p:cNvSpPr>
            <a:spLocks noGrp="1"/>
          </p:cNvSpPr>
          <p:nvPr>
            <p:ph type="title"/>
          </p:nvPr>
        </p:nvSpPr>
        <p:spPr/>
        <p:txBody>
          <a:bodyPr/>
          <a:lstStyle/>
          <a:p>
            <a:r>
              <a:rPr lang="en-US" dirty="0"/>
              <a:t>Supplementary Declaration under EIDR (2/5)</a:t>
            </a:r>
          </a:p>
        </p:txBody>
      </p:sp>
      <p:grpSp>
        <p:nvGrpSpPr>
          <p:cNvPr id="6" name="Group 5">
            <a:extLst>
              <a:ext uri="{FF2B5EF4-FFF2-40B4-BE49-F238E27FC236}">
                <a16:creationId xmlns:a16="http://schemas.microsoft.com/office/drawing/2014/main" id="{DA809A3C-AF89-243F-689E-50708465E0DF}"/>
              </a:ext>
            </a:extLst>
          </p:cNvPr>
          <p:cNvGrpSpPr/>
          <p:nvPr/>
        </p:nvGrpSpPr>
        <p:grpSpPr>
          <a:xfrm>
            <a:off x="610154" y="2453319"/>
            <a:ext cx="10554840" cy="892228"/>
            <a:chOff x="1269013" y="2678927"/>
            <a:chExt cx="9577513" cy="876879"/>
          </a:xfrm>
        </p:grpSpPr>
        <p:sp>
          <p:nvSpPr>
            <p:cNvPr id="7" name="Rectangle: Rounded Corners 6">
              <a:extLst>
                <a:ext uri="{FF2B5EF4-FFF2-40B4-BE49-F238E27FC236}">
                  <a16:creationId xmlns:a16="http://schemas.microsoft.com/office/drawing/2014/main" id="{4368F726-5267-4A01-FAC8-D0305D506767}"/>
                </a:ext>
              </a:extLst>
            </p:cNvPr>
            <p:cNvSpPr/>
            <p:nvPr/>
          </p:nvSpPr>
          <p:spPr>
            <a:xfrm>
              <a:off x="1475943" y="2852211"/>
              <a:ext cx="9370583" cy="70359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Most of the parties, like exporter, seller, buyer are situated at GS level and if they are different in the simplified declarations or EIDR, they can be covered by one supplementary declaration</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8" name="Graphic 7" descr="Pin with solid fill">
              <a:extLst>
                <a:ext uri="{FF2B5EF4-FFF2-40B4-BE49-F238E27FC236}">
                  <a16:creationId xmlns:a16="http://schemas.microsoft.com/office/drawing/2014/main" id="{78F364C7-3656-7072-DFA4-140E0EB9776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9" name="Group 8">
            <a:extLst>
              <a:ext uri="{FF2B5EF4-FFF2-40B4-BE49-F238E27FC236}">
                <a16:creationId xmlns:a16="http://schemas.microsoft.com/office/drawing/2014/main" id="{34291EA1-3D54-5B87-4898-2074B33BA920}"/>
              </a:ext>
            </a:extLst>
          </p:cNvPr>
          <p:cNvGrpSpPr/>
          <p:nvPr/>
        </p:nvGrpSpPr>
        <p:grpSpPr>
          <a:xfrm>
            <a:off x="610154" y="3390353"/>
            <a:ext cx="10554840" cy="1060006"/>
            <a:chOff x="1269013" y="2678927"/>
            <a:chExt cx="9577513" cy="1041771"/>
          </a:xfrm>
        </p:grpSpPr>
        <p:sp>
          <p:nvSpPr>
            <p:cNvPr id="10" name="Rectangle: Rounded Corners 9">
              <a:extLst>
                <a:ext uri="{FF2B5EF4-FFF2-40B4-BE49-F238E27FC236}">
                  <a16:creationId xmlns:a16="http://schemas.microsoft.com/office/drawing/2014/main" id="{D250A1FB-F7BD-A98B-35C8-7946AA2C08C2}"/>
                </a:ext>
              </a:extLst>
            </p:cNvPr>
            <p:cNvSpPr/>
            <p:nvPr/>
          </p:nvSpPr>
          <p:spPr>
            <a:xfrm>
              <a:off x="1475943" y="2852211"/>
              <a:ext cx="9370583" cy="868487"/>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If the importer is the holder of the CCI authorisation (and of the authorisation for the use of EIDR) there is no problem to lodge only 1 supplementary recapitulative declaration for the period covered</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1" name="Graphic 10" descr="Pin with solid fill">
              <a:extLst>
                <a:ext uri="{FF2B5EF4-FFF2-40B4-BE49-F238E27FC236}">
                  <a16:creationId xmlns:a16="http://schemas.microsoft.com/office/drawing/2014/main" id="{D970A05F-2D23-5EAC-DF83-F5FFB64D1A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12" name="Group 11">
            <a:extLst>
              <a:ext uri="{FF2B5EF4-FFF2-40B4-BE49-F238E27FC236}">
                <a16:creationId xmlns:a16="http://schemas.microsoft.com/office/drawing/2014/main" id="{1BF014FC-1C12-69E9-D5FB-61CEF6C0652A}"/>
              </a:ext>
            </a:extLst>
          </p:cNvPr>
          <p:cNvGrpSpPr/>
          <p:nvPr/>
        </p:nvGrpSpPr>
        <p:grpSpPr>
          <a:xfrm>
            <a:off x="610154" y="4407133"/>
            <a:ext cx="10554840" cy="1060006"/>
            <a:chOff x="1269013" y="2678927"/>
            <a:chExt cx="9577513" cy="1041771"/>
          </a:xfrm>
        </p:grpSpPr>
        <p:sp>
          <p:nvSpPr>
            <p:cNvPr id="13" name="Rectangle: Rounded Corners 12">
              <a:extLst>
                <a:ext uri="{FF2B5EF4-FFF2-40B4-BE49-F238E27FC236}">
                  <a16:creationId xmlns:a16="http://schemas.microsoft.com/office/drawing/2014/main" id="{DFF81349-B4E8-8FD5-C0CB-F122A61C16BB}"/>
                </a:ext>
              </a:extLst>
            </p:cNvPr>
            <p:cNvSpPr/>
            <p:nvPr/>
          </p:nvSpPr>
          <p:spPr>
            <a:xfrm>
              <a:off x="1475943" y="2852211"/>
              <a:ext cx="9370583" cy="868487"/>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If the timer for awaiting the supplementary declaration expires, then the CCI system at SCI automatically records the time expiry and notifies the declarant that the timer for </a:t>
              </a:r>
              <a:r>
                <a:rPr lang="en-US" dirty="0" err="1">
                  <a:solidFill>
                    <a:schemeClr val="tx1"/>
                  </a:solidFill>
                  <a:ea typeface="Times New Roman" panose="02020603050405020304" pitchFamily="18" charset="0"/>
                  <a:cs typeface="Times New Roman" panose="02020603050405020304" pitchFamily="18" charset="0"/>
                </a:rPr>
                <a:t>lodgement</a:t>
              </a:r>
              <a:r>
                <a:rPr lang="en-US" dirty="0">
                  <a:solidFill>
                    <a:schemeClr val="tx1"/>
                  </a:solidFill>
                  <a:ea typeface="Times New Roman" panose="02020603050405020304" pitchFamily="18" charset="0"/>
                  <a:cs typeface="Times New Roman" panose="02020603050405020304" pitchFamily="18" charset="0"/>
                </a:rPr>
                <a:t> of supplementary declaration is expired (IE431)</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4" name="Graphic 13" descr="Pin with solid fill">
              <a:extLst>
                <a:ext uri="{FF2B5EF4-FFF2-40B4-BE49-F238E27FC236}">
                  <a16:creationId xmlns:a16="http://schemas.microsoft.com/office/drawing/2014/main" id="{BC2CE160-3C0B-3EF0-36E5-7B2D51F6E4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2" name="Group 1">
            <a:extLst>
              <a:ext uri="{FF2B5EF4-FFF2-40B4-BE49-F238E27FC236}">
                <a16:creationId xmlns:a16="http://schemas.microsoft.com/office/drawing/2014/main" id="{CF0213CD-5A34-5DEE-97B5-26D1CDB17269}"/>
              </a:ext>
            </a:extLst>
          </p:cNvPr>
          <p:cNvGrpSpPr/>
          <p:nvPr/>
        </p:nvGrpSpPr>
        <p:grpSpPr>
          <a:xfrm>
            <a:off x="3355633" y="5689039"/>
            <a:ext cx="5289222" cy="686101"/>
            <a:chOff x="2075094" y="5303228"/>
            <a:chExt cx="2787737" cy="457200"/>
          </a:xfrm>
        </p:grpSpPr>
        <p:sp>
          <p:nvSpPr>
            <p:cNvPr id="15" name="Rectangle 14">
              <a:extLst>
                <a:ext uri="{FF2B5EF4-FFF2-40B4-BE49-F238E27FC236}">
                  <a16:creationId xmlns:a16="http://schemas.microsoft.com/office/drawing/2014/main" id="{F8A0387B-43E1-7620-D5AB-BE18769EF498}"/>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6" name="Rectangle 15">
              <a:extLst>
                <a:ext uri="{FF2B5EF4-FFF2-40B4-BE49-F238E27FC236}">
                  <a16:creationId xmlns:a16="http://schemas.microsoft.com/office/drawing/2014/main" id="{5556E791-2B9C-8C0A-9603-EA579AC8045A}"/>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In case of PN waiver there is no timer for lodging a supplementary declaration since the Declarant has not submitted any presentation notification(s)</a:t>
              </a:r>
            </a:p>
          </p:txBody>
        </p:sp>
      </p:grpSp>
      <p:grpSp>
        <p:nvGrpSpPr>
          <p:cNvPr id="21" name="Group 20">
            <a:extLst>
              <a:ext uri="{FF2B5EF4-FFF2-40B4-BE49-F238E27FC236}">
                <a16:creationId xmlns:a16="http://schemas.microsoft.com/office/drawing/2014/main" id="{802036F5-C662-4BE7-CB58-5E23874AF68C}"/>
              </a:ext>
            </a:extLst>
          </p:cNvPr>
          <p:cNvGrpSpPr/>
          <p:nvPr/>
        </p:nvGrpSpPr>
        <p:grpSpPr>
          <a:xfrm>
            <a:off x="610154" y="1265217"/>
            <a:ext cx="10554840" cy="1149037"/>
            <a:chOff x="1269013" y="2678927"/>
            <a:chExt cx="9577513" cy="1129270"/>
          </a:xfrm>
        </p:grpSpPr>
        <p:sp>
          <p:nvSpPr>
            <p:cNvPr id="22" name="Rectangle: Rounded Corners 21">
              <a:extLst>
                <a:ext uri="{FF2B5EF4-FFF2-40B4-BE49-F238E27FC236}">
                  <a16:creationId xmlns:a16="http://schemas.microsoft.com/office/drawing/2014/main" id="{CEAC0001-63BE-3FB2-79C1-AB411227401D}"/>
                </a:ext>
              </a:extLst>
            </p:cNvPr>
            <p:cNvSpPr/>
            <p:nvPr/>
          </p:nvSpPr>
          <p:spPr>
            <a:xfrm>
              <a:off x="1475943" y="2852211"/>
              <a:ext cx="9370583" cy="95598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The recapitulative supplementary declaration has more than one GS levels and each of them corresponds to a specific PN in case of EIDR, under which the goods have been released, during the period covered</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23" name="Graphic 22" descr="Pin with solid fill">
              <a:extLst>
                <a:ext uri="{FF2B5EF4-FFF2-40B4-BE49-F238E27FC236}">
                  <a16:creationId xmlns:a16="http://schemas.microsoft.com/office/drawing/2014/main" id="{B70B16B0-9DB8-615D-86E1-6F746C7647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spTree>
    <p:extLst>
      <p:ext uri="{BB962C8B-B14F-4D97-AF65-F5344CB8AC3E}">
        <p14:creationId xmlns:p14="http://schemas.microsoft.com/office/powerpoint/2010/main" val="12001428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14F8A-8797-8ECA-6E6B-D6A8F612B7B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367BDC-671F-DF6C-D327-F0D8B4B66003}"/>
              </a:ext>
            </a:extLst>
          </p:cNvPr>
          <p:cNvSpPr>
            <a:spLocks noGrp="1"/>
          </p:cNvSpPr>
          <p:nvPr>
            <p:ph type="sldNum" sz="quarter" idx="12"/>
          </p:nvPr>
        </p:nvSpPr>
        <p:spPr/>
        <p:txBody>
          <a:bodyPr/>
          <a:lstStyle/>
          <a:p>
            <a:fld id="{F46C79FD-C571-418B-AB0F-5EE936C85276}" type="slidenum">
              <a:rPr lang="en-GB" smtClean="0"/>
              <a:t>123</a:t>
            </a:fld>
            <a:endParaRPr lang="en-GB"/>
          </a:p>
        </p:txBody>
      </p:sp>
      <p:sp>
        <p:nvSpPr>
          <p:cNvPr id="4" name="Title 3">
            <a:extLst>
              <a:ext uri="{FF2B5EF4-FFF2-40B4-BE49-F238E27FC236}">
                <a16:creationId xmlns:a16="http://schemas.microsoft.com/office/drawing/2014/main" id="{4172C7FC-39F5-9742-3CD2-2D618995E92F}"/>
              </a:ext>
            </a:extLst>
          </p:cNvPr>
          <p:cNvSpPr>
            <a:spLocks noGrp="1"/>
          </p:cNvSpPr>
          <p:nvPr>
            <p:ph type="title"/>
          </p:nvPr>
        </p:nvSpPr>
        <p:spPr/>
        <p:txBody>
          <a:bodyPr/>
          <a:lstStyle/>
          <a:p>
            <a:r>
              <a:rPr lang="en-US" dirty="0"/>
              <a:t>Supplementary Declaration under EIDR (3/5)</a:t>
            </a:r>
          </a:p>
        </p:txBody>
      </p:sp>
      <p:grpSp>
        <p:nvGrpSpPr>
          <p:cNvPr id="2" name="Group 1">
            <a:extLst>
              <a:ext uri="{FF2B5EF4-FFF2-40B4-BE49-F238E27FC236}">
                <a16:creationId xmlns:a16="http://schemas.microsoft.com/office/drawing/2014/main" id="{56636B59-B786-61A5-F84B-A3832FC9649A}"/>
              </a:ext>
            </a:extLst>
          </p:cNvPr>
          <p:cNvGrpSpPr/>
          <p:nvPr/>
        </p:nvGrpSpPr>
        <p:grpSpPr>
          <a:xfrm>
            <a:off x="1447101" y="5254969"/>
            <a:ext cx="4648899" cy="1189628"/>
            <a:chOff x="2075094" y="5303228"/>
            <a:chExt cx="2787737" cy="457200"/>
          </a:xfrm>
        </p:grpSpPr>
        <p:sp>
          <p:nvSpPr>
            <p:cNvPr id="15" name="Rectangle 14">
              <a:extLst>
                <a:ext uri="{FF2B5EF4-FFF2-40B4-BE49-F238E27FC236}">
                  <a16:creationId xmlns:a16="http://schemas.microsoft.com/office/drawing/2014/main" id="{0F39A4DE-5E49-12A0-9AA3-29EF7C6A9A50}"/>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6" name="Rectangle 15">
              <a:extLst>
                <a:ext uri="{FF2B5EF4-FFF2-40B4-BE49-F238E27FC236}">
                  <a16:creationId xmlns:a16="http://schemas.microsoft.com/office/drawing/2014/main" id="{7BBD49ED-16EE-C7F9-7827-7A381CCFAEA5}"/>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In case of recapitulative supplementary declaration, the system should also check if the PNs submitted are covered by the same authorisation for EIDR, which was lodged during the period that the recapitulative supplementary declaration was declared. If not, the supplementary declaration should be rejected</a:t>
              </a:r>
            </a:p>
          </p:txBody>
        </p:sp>
      </p:grpSp>
      <p:sp>
        <p:nvSpPr>
          <p:cNvPr id="5" name="Rectangle: Diagonal Corners Rounded 4">
            <a:extLst>
              <a:ext uri="{FF2B5EF4-FFF2-40B4-BE49-F238E27FC236}">
                <a16:creationId xmlns:a16="http://schemas.microsoft.com/office/drawing/2014/main" id="{1CD3071F-E50C-5F6A-0057-CC23BCFD44A8}"/>
              </a:ext>
            </a:extLst>
          </p:cNvPr>
          <p:cNvSpPr/>
          <p:nvPr/>
        </p:nvSpPr>
        <p:spPr>
          <a:xfrm>
            <a:off x="838200" y="1356162"/>
            <a:ext cx="10419808" cy="118962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There is a time limit for lodging the supplementary declaration which is set in the authorisation for EIDR with PN waiver. This time limit should be monitored by the SCI through regular and appropriate post-audit which is out of scope of CCI system</a:t>
            </a:r>
          </a:p>
        </p:txBody>
      </p:sp>
      <p:sp>
        <p:nvSpPr>
          <p:cNvPr id="17" name="Rectangle: Diagonal Corners Rounded 16">
            <a:extLst>
              <a:ext uri="{FF2B5EF4-FFF2-40B4-BE49-F238E27FC236}">
                <a16:creationId xmlns:a16="http://schemas.microsoft.com/office/drawing/2014/main" id="{9C9D19E4-0BC3-5B48-9345-0BE1B7F4E47B}"/>
              </a:ext>
            </a:extLst>
          </p:cNvPr>
          <p:cNvSpPr/>
          <p:nvPr/>
        </p:nvSpPr>
        <p:spPr>
          <a:xfrm>
            <a:off x="805379" y="2636736"/>
            <a:ext cx="10419808" cy="118962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When the Supplementary Customs Declaration is received, it is validated semantically, syntactically and business wise. The system automatically reconciles the Customs declaration and performs the calculation of the customs debt</a:t>
            </a:r>
          </a:p>
        </p:txBody>
      </p:sp>
      <p:sp>
        <p:nvSpPr>
          <p:cNvPr id="18" name="Rectangle: Diagonal Corners Rounded 17">
            <a:extLst>
              <a:ext uri="{FF2B5EF4-FFF2-40B4-BE49-F238E27FC236}">
                <a16:creationId xmlns:a16="http://schemas.microsoft.com/office/drawing/2014/main" id="{A8EFEC2C-4A46-C3F3-078B-3CE5CAB1E513}"/>
              </a:ext>
            </a:extLst>
          </p:cNvPr>
          <p:cNvSpPr/>
          <p:nvPr/>
        </p:nvSpPr>
        <p:spPr>
          <a:xfrm>
            <a:off x="805379" y="3946938"/>
            <a:ext cx="10419808" cy="118962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The CCI system at SCI checks the authorisation for EIDR in order to identify whether the supplementary declaration is lodged in the context of EIDR with PN (one or more PNs have been submitted) or in the context of EIDR with PN waiver (no PNs submitted)</a:t>
            </a:r>
          </a:p>
        </p:txBody>
      </p:sp>
      <p:grpSp>
        <p:nvGrpSpPr>
          <p:cNvPr id="24" name="Group 23">
            <a:extLst>
              <a:ext uri="{FF2B5EF4-FFF2-40B4-BE49-F238E27FC236}">
                <a16:creationId xmlns:a16="http://schemas.microsoft.com/office/drawing/2014/main" id="{9C5F6917-3FCC-F15B-F9EF-26B9B6C539F1}"/>
              </a:ext>
            </a:extLst>
          </p:cNvPr>
          <p:cNvGrpSpPr/>
          <p:nvPr/>
        </p:nvGrpSpPr>
        <p:grpSpPr>
          <a:xfrm>
            <a:off x="6427366" y="5254969"/>
            <a:ext cx="3207391" cy="1189628"/>
            <a:chOff x="2075094" y="5303228"/>
            <a:chExt cx="2787737" cy="457200"/>
          </a:xfrm>
        </p:grpSpPr>
        <p:sp>
          <p:nvSpPr>
            <p:cNvPr id="25" name="Rectangle 24">
              <a:extLst>
                <a:ext uri="{FF2B5EF4-FFF2-40B4-BE49-F238E27FC236}">
                  <a16:creationId xmlns:a16="http://schemas.microsoft.com/office/drawing/2014/main" id="{5572B757-0FA7-DC14-04FF-9D972E7A2333}"/>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6" name="Rectangle 25">
              <a:extLst>
                <a:ext uri="{FF2B5EF4-FFF2-40B4-BE49-F238E27FC236}">
                  <a16:creationId xmlns:a16="http://schemas.microsoft.com/office/drawing/2014/main" id="{21067109-3F21-3961-1313-884D64615B81}"/>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300" i="1" dirty="0">
                  <a:solidFill>
                    <a:schemeClr val="tx1"/>
                  </a:solidFill>
                  <a:latin typeface="Arial"/>
                </a:rPr>
                <a:t>In case of PN waiver, the system should check whether the customs authorities have requested for temporary presentation notification submission</a:t>
              </a:r>
              <a:endParaRPr lang="en-US" sz="1300" i="1" dirty="0">
                <a:solidFill>
                  <a:schemeClr val="tx1"/>
                </a:solidFill>
                <a:latin typeface="Arial"/>
              </a:endParaRPr>
            </a:p>
          </p:txBody>
        </p:sp>
      </p:grpSp>
    </p:spTree>
    <p:extLst>
      <p:ext uri="{BB962C8B-B14F-4D97-AF65-F5344CB8AC3E}">
        <p14:creationId xmlns:p14="http://schemas.microsoft.com/office/powerpoint/2010/main" val="21231851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E37AD-281D-66EF-9C7F-21D80C703C7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047F9A-0E51-A1CB-0A03-5E9336CC1210}"/>
              </a:ext>
            </a:extLst>
          </p:cNvPr>
          <p:cNvSpPr>
            <a:spLocks noGrp="1"/>
          </p:cNvSpPr>
          <p:nvPr>
            <p:ph type="sldNum" sz="quarter" idx="12"/>
          </p:nvPr>
        </p:nvSpPr>
        <p:spPr/>
        <p:txBody>
          <a:bodyPr/>
          <a:lstStyle/>
          <a:p>
            <a:fld id="{F46C79FD-C571-418B-AB0F-5EE936C85276}" type="slidenum">
              <a:rPr lang="en-GB" smtClean="0"/>
              <a:t>124</a:t>
            </a:fld>
            <a:endParaRPr lang="en-GB" dirty="0"/>
          </a:p>
        </p:txBody>
      </p:sp>
      <p:sp>
        <p:nvSpPr>
          <p:cNvPr id="4" name="Title 3">
            <a:extLst>
              <a:ext uri="{FF2B5EF4-FFF2-40B4-BE49-F238E27FC236}">
                <a16:creationId xmlns:a16="http://schemas.microsoft.com/office/drawing/2014/main" id="{857E4CE2-478F-AAD4-84BD-F8F667255A1E}"/>
              </a:ext>
            </a:extLst>
          </p:cNvPr>
          <p:cNvSpPr>
            <a:spLocks noGrp="1"/>
          </p:cNvSpPr>
          <p:nvPr>
            <p:ph type="title"/>
          </p:nvPr>
        </p:nvSpPr>
        <p:spPr/>
        <p:txBody>
          <a:bodyPr/>
          <a:lstStyle/>
          <a:p>
            <a:r>
              <a:rPr lang="en-US" dirty="0"/>
              <a:t>Supplementary Declaration under EIDR (4/5)</a:t>
            </a:r>
          </a:p>
        </p:txBody>
      </p:sp>
      <p:grpSp>
        <p:nvGrpSpPr>
          <p:cNvPr id="6" name="Group 5">
            <a:extLst>
              <a:ext uri="{FF2B5EF4-FFF2-40B4-BE49-F238E27FC236}">
                <a16:creationId xmlns:a16="http://schemas.microsoft.com/office/drawing/2014/main" id="{6BC03455-1193-9299-A320-FF89B3078924}"/>
              </a:ext>
            </a:extLst>
          </p:cNvPr>
          <p:cNvGrpSpPr/>
          <p:nvPr/>
        </p:nvGrpSpPr>
        <p:grpSpPr>
          <a:xfrm>
            <a:off x="610154" y="2546625"/>
            <a:ext cx="10554839" cy="1051160"/>
            <a:chOff x="1269013" y="2552765"/>
            <a:chExt cx="9577512" cy="1033078"/>
          </a:xfrm>
        </p:grpSpPr>
        <p:sp>
          <p:nvSpPr>
            <p:cNvPr id="7" name="Rectangle: Rounded Corners 6">
              <a:extLst>
                <a:ext uri="{FF2B5EF4-FFF2-40B4-BE49-F238E27FC236}">
                  <a16:creationId xmlns:a16="http://schemas.microsoft.com/office/drawing/2014/main" id="{C41AA543-9503-505E-1CCC-6E9DC158284A}"/>
                </a:ext>
              </a:extLst>
            </p:cNvPr>
            <p:cNvSpPr/>
            <p:nvPr/>
          </p:nvSpPr>
          <p:spPr>
            <a:xfrm>
              <a:off x="1475943" y="2726048"/>
              <a:ext cx="9370582" cy="85979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In CCI the automatic reconciliation is implemented via a specific rule (R0597), which is applicable in case the additional declaration type is “V” or “Z”. This rule lists the respective D.E.s that the CCI automatically matches.</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8" name="Graphic 7" descr="Pin with solid fill">
              <a:extLst>
                <a:ext uri="{FF2B5EF4-FFF2-40B4-BE49-F238E27FC236}">
                  <a16:creationId xmlns:a16="http://schemas.microsoft.com/office/drawing/2014/main" id="{8074D1C5-A556-1BDF-8478-59A89E470D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552765"/>
              <a:ext cx="354296" cy="346567"/>
            </a:xfrm>
            <a:prstGeom prst="rect">
              <a:avLst/>
            </a:prstGeom>
            <a:effectLst/>
          </p:spPr>
        </p:pic>
      </p:grpSp>
      <p:grpSp>
        <p:nvGrpSpPr>
          <p:cNvPr id="12" name="Group 11">
            <a:extLst>
              <a:ext uri="{FF2B5EF4-FFF2-40B4-BE49-F238E27FC236}">
                <a16:creationId xmlns:a16="http://schemas.microsoft.com/office/drawing/2014/main" id="{582B89FF-60C0-3B79-2706-38E89C2085F7}"/>
              </a:ext>
            </a:extLst>
          </p:cNvPr>
          <p:cNvGrpSpPr/>
          <p:nvPr/>
        </p:nvGrpSpPr>
        <p:grpSpPr>
          <a:xfrm>
            <a:off x="610154" y="3510002"/>
            <a:ext cx="10554840" cy="1281906"/>
            <a:chOff x="1269013" y="2678927"/>
            <a:chExt cx="9577513" cy="1041771"/>
          </a:xfrm>
        </p:grpSpPr>
        <p:sp>
          <p:nvSpPr>
            <p:cNvPr id="13" name="Rectangle: Rounded Corners 12">
              <a:extLst>
                <a:ext uri="{FF2B5EF4-FFF2-40B4-BE49-F238E27FC236}">
                  <a16:creationId xmlns:a16="http://schemas.microsoft.com/office/drawing/2014/main" id="{5D19B411-CB8C-D85E-732C-A5FD130AFB43}"/>
                </a:ext>
              </a:extLst>
            </p:cNvPr>
            <p:cNvSpPr/>
            <p:nvPr/>
          </p:nvSpPr>
          <p:spPr>
            <a:xfrm>
              <a:off x="1475943" y="2852211"/>
              <a:ext cx="9370583" cy="868487"/>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The automated reconciliation should ensure that fiscal compliance, traceability and integrity of the customs debt are maintained and any discrepancies between the EIDR and the relevant supplementary declarations are followed up, as well as should provide reasonable assurance on the completeness and accuracy of the supplementary declaration.</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4" name="Graphic 13" descr="Pin with solid fill">
              <a:extLst>
                <a:ext uri="{FF2B5EF4-FFF2-40B4-BE49-F238E27FC236}">
                  <a16:creationId xmlns:a16="http://schemas.microsoft.com/office/drawing/2014/main" id="{B24AB7F4-0893-4426-BDB0-9D0A2D008EF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grpSp>
        <p:nvGrpSpPr>
          <p:cNvPr id="2" name="Group 1">
            <a:extLst>
              <a:ext uri="{FF2B5EF4-FFF2-40B4-BE49-F238E27FC236}">
                <a16:creationId xmlns:a16="http://schemas.microsoft.com/office/drawing/2014/main" id="{BCDA5895-9F12-087B-2DB3-91EFCCDD1070}"/>
              </a:ext>
            </a:extLst>
          </p:cNvPr>
          <p:cNvGrpSpPr/>
          <p:nvPr/>
        </p:nvGrpSpPr>
        <p:grpSpPr>
          <a:xfrm>
            <a:off x="3355633" y="5314962"/>
            <a:ext cx="5289222" cy="686101"/>
            <a:chOff x="2075094" y="5303228"/>
            <a:chExt cx="2787737" cy="457200"/>
          </a:xfrm>
        </p:grpSpPr>
        <p:sp>
          <p:nvSpPr>
            <p:cNvPr id="15" name="Rectangle 14">
              <a:extLst>
                <a:ext uri="{FF2B5EF4-FFF2-40B4-BE49-F238E27FC236}">
                  <a16:creationId xmlns:a16="http://schemas.microsoft.com/office/drawing/2014/main" id="{82B2A5CF-39A9-DA84-EFB1-C4FAF324C9B3}"/>
                </a:ext>
              </a:extLst>
            </p:cNvPr>
            <p:cNvSpPr/>
            <p:nvPr/>
          </p:nvSpPr>
          <p:spPr>
            <a:xfrm>
              <a:off x="2075094" y="5303228"/>
              <a:ext cx="27261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6" name="Rectangle 15">
              <a:extLst>
                <a:ext uri="{FF2B5EF4-FFF2-40B4-BE49-F238E27FC236}">
                  <a16:creationId xmlns:a16="http://schemas.microsoft.com/office/drawing/2014/main" id="{1C65E95C-167C-4FF2-7C05-59CF4F5D9881}"/>
                </a:ext>
              </a:extLst>
            </p:cNvPr>
            <p:cNvSpPr/>
            <p:nvPr/>
          </p:nvSpPr>
          <p:spPr>
            <a:xfrm>
              <a:off x="2347712" y="5303228"/>
              <a:ext cx="251511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dirty="0">
                  <a:solidFill>
                    <a:schemeClr val="tx1"/>
                  </a:solidFill>
                  <a:latin typeface="Arial"/>
                  <a:ea typeface="Times New Roman" panose="02020603050405020304" pitchFamily="18" charset="0"/>
                </a:rPr>
                <a:t>The automated reconciliation of the particulars contained in declarations should be carried out in the national customs clearance systems</a:t>
              </a:r>
            </a:p>
          </p:txBody>
        </p:sp>
      </p:grpSp>
      <p:grpSp>
        <p:nvGrpSpPr>
          <p:cNvPr id="21" name="Group 20">
            <a:extLst>
              <a:ext uri="{FF2B5EF4-FFF2-40B4-BE49-F238E27FC236}">
                <a16:creationId xmlns:a16="http://schemas.microsoft.com/office/drawing/2014/main" id="{2461AF5C-8DF0-1299-33A1-A80BE028370D}"/>
              </a:ext>
            </a:extLst>
          </p:cNvPr>
          <p:cNvGrpSpPr/>
          <p:nvPr/>
        </p:nvGrpSpPr>
        <p:grpSpPr>
          <a:xfrm>
            <a:off x="610154" y="1486897"/>
            <a:ext cx="10554840" cy="1149037"/>
            <a:chOff x="1269013" y="2678927"/>
            <a:chExt cx="9577513" cy="1129270"/>
          </a:xfrm>
        </p:grpSpPr>
        <p:sp>
          <p:nvSpPr>
            <p:cNvPr id="22" name="Rectangle: Rounded Corners 21">
              <a:extLst>
                <a:ext uri="{FF2B5EF4-FFF2-40B4-BE49-F238E27FC236}">
                  <a16:creationId xmlns:a16="http://schemas.microsoft.com/office/drawing/2014/main" id="{C294E88C-1015-15E4-993F-AF5AB55D6E4D}"/>
                </a:ext>
              </a:extLst>
            </p:cNvPr>
            <p:cNvSpPr/>
            <p:nvPr/>
          </p:nvSpPr>
          <p:spPr>
            <a:xfrm>
              <a:off x="1475943" y="2852211"/>
              <a:ext cx="9370583" cy="95598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In case of EIDR the declaration data is only in the trader’s system, while in the CCI system only the PN data is available, the automatic reconciliation is possible only by matching the data of the supplementary declaration with the data of the PN(s).</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23" name="Graphic 22" descr="Pin with solid fill">
              <a:extLst>
                <a:ext uri="{FF2B5EF4-FFF2-40B4-BE49-F238E27FC236}">
                  <a16:creationId xmlns:a16="http://schemas.microsoft.com/office/drawing/2014/main" id="{B1922A6B-4954-1E33-DCDA-93D051FD5F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9013" y="2678927"/>
              <a:ext cx="354296" cy="346567"/>
            </a:xfrm>
            <a:prstGeom prst="rect">
              <a:avLst/>
            </a:prstGeom>
            <a:effectLst/>
          </p:spPr>
        </p:pic>
      </p:grpSp>
    </p:spTree>
    <p:extLst>
      <p:ext uri="{BB962C8B-B14F-4D97-AF65-F5344CB8AC3E}">
        <p14:creationId xmlns:p14="http://schemas.microsoft.com/office/powerpoint/2010/main" val="35564863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23C27-DEF1-56F1-EE72-5C4F60141CB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1478F-AA54-9344-EA45-2BD6B6E49CD4}"/>
              </a:ext>
            </a:extLst>
          </p:cNvPr>
          <p:cNvSpPr>
            <a:spLocks noGrp="1"/>
          </p:cNvSpPr>
          <p:nvPr>
            <p:ph type="sldNum" sz="quarter" idx="12"/>
          </p:nvPr>
        </p:nvSpPr>
        <p:spPr/>
        <p:txBody>
          <a:bodyPr/>
          <a:lstStyle/>
          <a:p>
            <a:fld id="{F46C79FD-C571-418B-AB0F-5EE936C85276}" type="slidenum">
              <a:rPr lang="en-GB" smtClean="0"/>
              <a:t>125</a:t>
            </a:fld>
            <a:endParaRPr lang="en-GB" dirty="0"/>
          </a:p>
        </p:txBody>
      </p:sp>
      <p:sp>
        <p:nvSpPr>
          <p:cNvPr id="4" name="Title 3">
            <a:extLst>
              <a:ext uri="{FF2B5EF4-FFF2-40B4-BE49-F238E27FC236}">
                <a16:creationId xmlns:a16="http://schemas.microsoft.com/office/drawing/2014/main" id="{3BCA4B12-23ED-D55A-7D6C-3B14E0FF873F}"/>
              </a:ext>
            </a:extLst>
          </p:cNvPr>
          <p:cNvSpPr>
            <a:spLocks noGrp="1"/>
          </p:cNvSpPr>
          <p:nvPr>
            <p:ph type="title"/>
          </p:nvPr>
        </p:nvSpPr>
        <p:spPr/>
        <p:txBody>
          <a:bodyPr/>
          <a:lstStyle/>
          <a:p>
            <a:r>
              <a:rPr lang="en-US" dirty="0"/>
              <a:t>Supplementary Declaration under EIDR (5/5)</a:t>
            </a:r>
          </a:p>
        </p:txBody>
      </p:sp>
      <p:sp>
        <p:nvSpPr>
          <p:cNvPr id="5" name="Rectangle: Diagonal Corners Rounded 4">
            <a:extLst>
              <a:ext uri="{FF2B5EF4-FFF2-40B4-BE49-F238E27FC236}">
                <a16:creationId xmlns:a16="http://schemas.microsoft.com/office/drawing/2014/main" id="{EAA2D194-1878-50F6-6CB1-D3AFCA4D9B7D}"/>
              </a:ext>
            </a:extLst>
          </p:cNvPr>
          <p:cNvSpPr/>
          <p:nvPr/>
        </p:nvSpPr>
        <p:spPr>
          <a:xfrm>
            <a:off x="838200" y="1385791"/>
            <a:ext cx="7626292" cy="46398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1800"/>
              </a:spcAft>
            </a:pPr>
            <a:r>
              <a:rPr lang="en-US" dirty="0"/>
              <a:t>A supplementary declaration is not required in any of the following cases: </a:t>
            </a:r>
          </a:p>
        </p:txBody>
      </p:sp>
      <p:sp>
        <p:nvSpPr>
          <p:cNvPr id="17" name="Content Placeholder 1">
            <a:extLst>
              <a:ext uri="{FF2B5EF4-FFF2-40B4-BE49-F238E27FC236}">
                <a16:creationId xmlns:a16="http://schemas.microsoft.com/office/drawing/2014/main" id="{8D8DBE2A-642A-4A23-754C-F931E75B7868}"/>
              </a:ext>
            </a:extLst>
          </p:cNvPr>
          <p:cNvSpPr>
            <a:spLocks noGrp="1"/>
          </p:cNvSpPr>
          <p:nvPr>
            <p:ph sz="half" idx="1"/>
          </p:nvPr>
        </p:nvSpPr>
        <p:spPr>
          <a:xfrm>
            <a:off x="838201" y="1902582"/>
            <a:ext cx="10515600" cy="4015851"/>
          </a:xfrm>
        </p:spPr>
        <p:txBody>
          <a:bodyPr/>
          <a:lstStyle/>
          <a:p>
            <a:pPr algn="just">
              <a:spcAft>
                <a:spcPts val="1200"/>
              </a:spcAft>
              <a:buFont typeface="Wingdings" panose="05000000000000000000" pitchFamily="2" charset="2"/>
              <a:buChar char="ü"/>
            </a:pPr>
            <a:r>
              <a:rPr lang="en-US" sz="1800" dirty="0"/>
              <a:t>Goods placed under customs warehousing procedure with simplified declaration or with Customs Declaration under EIDR</a:t>
            </a:r>
          </a:p>
          <a:p>
            <a:pPr algn="just">
              <a:spcAft>
                <a:spcPts val="1200"/>
              </a:spcAft>
              <a:buFont typeface="Wingdings" panose="05000000000000000000" pitchFamily="2" charset="2"/>
              <a:buChar char="ü"/>
            </a:pPr>
            <a:r>
              <a:rPr lang="en-US" sz="1800" dirty="0"/>
              <a:t>Goods placed under customs warehousing with standard declaration declared for temporary admission with EIDR, discharging the customs warehousing and</a:t>
            </a:r>
            <a:r>
              <a:rPr lang="en-US" sz="1800" b="1" dirty="0"/>
              <a:t> the holder of the authorisation for both special procedures is the same person</a:t>
            </a:r>
          </a:p>
          <a:p>
            <a:pPr algn="just">
              <a:spcAft>
                <a:spcPts val="1200"/>
              </a:spcAft>
              <a:buFont typeface="Wingdings" panose="05000000000000000000" pitchFamily="2" charset="2"/>
              <a:buChar char="ü"/>
            </a:pPr>
            <a:r>
              <a:rPr lang="en-US" sz="1800" dirty="0"/>
              <a:t>Goods placed under inward processing or temporary admission with a standard declaration, or a supplementary declaration is lodged for them, declared for temporary admission with EIDR, discharging the first special procedure and </a:t>
            </a:r>
            <a:r>
              <a:rPr lang="en-US" sz="1800" b="1" dirty="0"/>
              <a:t>the holder of the authorisation of the first and subsequent special procedure is the same person</a:t>
            </a:r>
          </a:p>
          <a:p>
            <a:pPr algn="just">
              <a:spcAft>
                <a:spcPts val="1200"/>
              </a:spcAft>
              <a:buFont typeface="Wingdings" panose="05000000000000000000" pitchFamily="2" charset="2"/>
              <a:buChar char="ü"/>
            </a:pPr>
            <a:r>
              <a:rPr lang="en-US" sz="1800" dirty="0"/>
              <a:t>Goods placed under customs warehousing procedure with simplified declaration or with Customs Declaration under EIDR, declared for temporary admission with simplified Customs Declaration or EIDR, discharging the customs warehouse procedure, and </a:t>
            </a:r>
            <a:r>
              <a:rPr lang="en-US" sz="1800" b="1" dirty="0"/>
              <a:t>the holder of the authorisation of the first and subsequent special procedure is the same person or not</a:t>
            </a:r>
            <a:r>
              <a:rPr lang="en-US" sz="1800" dirty="0"/>
              <a:t>, as for goods placed under a customs warehousing procedure no supplementary declaration is required</a:t>
            </a:r>
            <a:endParaRPr lang="en-GB" sz="1800" dirty="0"/>
          </a:p>
        </p:txBody>
      </p:sp>
    </p:spTree>
    <p:extLst>
      <p:ext uri="{BB962C8B-B14F-4D97-AF65-F5344CB8AC3E}">
        <p14:creationId xmlns:p14="http://schemas.microsoft.com/office/powerpoint/2010/main" val="25655716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Provide statistical data at PCI</a:t>
            </a:r>
            <a:endParaRPr lang="en-US"/>
          </a:p>
        </p:txBody>
      </p:sp>
      <p:sp>
        <p:nvSpPr>
          <p:cNvPr id="3" name="Slide Number Placeholder 2">
            <a:extLst>
              <a:ext uri="{FF2B5EF4-FFF2-40B4-BE49-F238E27FC236}">
                <a16:creationId xmlns:a16="http://schemas.microsoft.com/office/drawing/2014/main" id="{C23E557F-E14F-3ABD-ADDE-55F8E404B702}"/>
              </a:ext>
            </a:extLst>
          </p:cNvPr>
          <p:cNvSpPr>
            <a:spLocks noGrp="1"/>
          </p:cNvSpPr>
          <p:nvPr>
            <p:ph type="sldNum" sz="quarter" idx="12"/>
          </p:nvPr>
        </p:nvSpPr>
        <p:spPr/>
        <p:txBody>
          <a:bodyPr/>
          <a:lstStyle/>
          <a:p>
            <a:fld id="{F46C79FD-C571-418B-AB0F-5EE936C85276}" type="slidenum">
              <a:rPr lang="en-GB" smtClean="0"/>
              <a:pPr/>
              <a:t>126</a:t>
            </a:fld>
            <a:endParaRPr lang="en-GB"/>
          </a:p>
        </p:txBody>
      </p:sp>
    </p:spTree>
    <p:extLst>
      <p:ext uri="{BB962C8B-B14F-4D97-AF65-F5344CB8AC3E}">
        <p14:creationId xmlns:p14="http://schemas.microsoft.com/office/powerpoint/2010/main" val="16897383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0EE613-79A7-D99B-6CF3-0E0628826AAE}"/>
              </a:ext>
            </a:extLst>
          </p:cNvPr>
          <p:cNvSpPr>
            <a:spLocks noGrp="1"/>
          </p:cNvSpPr>
          <p:nvPr>
            <p:ph type="title"/>
          </p:nvPr>
        </p:nvSpPr>
        <p:spPr/>
        <p:txBody>
          <a:bodyPr/>
          <a:lstStyle/>
          <a:p>
            <a:r>
              <a:rPr lang="en-US"/>
              <a:t>Provide statistical data at PCI</a:t>
            </a:r>
            <a:endParaRPr lang="el-GR"/>
          </a:p>
        </p:txBody>
      </p:sp>
      <p:grpSp>
        <p:nvGrpSpPr>
          <p:cNvPr id="5" name="Group 4">
            <a:extLst>
              <a:ext uri="{FF2B5EF4-FFF2-40B4-BE49-F238E27FC236}">
                <a16:creationId xmlns:a16="http://schemas.microsoft.com/office/drawing/2014/main" id="{A6DB4B05-5A63-899A-82E1-BD1A661884A2}"/>
              </a:ext>
            </a:extLst>
          </p:cNvPr>
          <p:cNvGrpSpPr/>
          <p:nvPr/>
        </p:nvGrpSpPr>
        <p:grpSpPr>
          <a:xfrm>
            <a:off x="3407154" y="1526535"/>
            <a:ext cx="928838" cy="831600"/>
            <a:chOff x="1811312" y="1258134"/>
            <a:chExt cx="951766" cy="777240"/>
          </a:xfrm>
        </p:grpSpPr>
        <p:sp>
          <p:nvSpPr>
            <p:cNvPr id="6" name="Rectangle 5">
              <a:extLst>
                <a:ext uri="{FF2B5EF4-FFF2-40B4-BE49-F238E27FC236}">
                  <a16:creationId xmlns:a16="http://schemas.microsoft.com/office/drawing/2014/main" id="{FDF2DF7E-2663-0BBC-FFAB-9863A3D9B4A2}"/>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hoolhouse">
              <a:extLst>
                <a:ext uri="{FF2B5EF4-FFF2-40B4-BE49-F238E27FC236}">
                  <a16:creationId xmlns:a16="http://schemas.microsoft.com/office/drawing/2014/main" id="{6EE6EDF4-A509-6B8D-5AF9-902720251F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8514" y="1258134"/>
              <a:ext cx="777240" cy="777240"/>
            </a:xfrm>
            <a:prstGeom prst="rect">
              <a:avLst/>
            </a:prstGeom>
          </p:spPr>
        </p:pic>
      </p:grpSp>
      <p:sp>
        <p:nvSpPr>
          <p:cNvPr id="8" name="TextBox 7">
            <a:extLst>
              <a:ext uri="{FF2B5EF4-FFF2-40B4-BE49-F238E27FC236}">
                <a16:creationId xmlns:a16="http://schemas.microsoft.com/office/drawing/2014/main" id="{5D8CC473-330C-4ED2-76AF-2B56A70C0C10}"/>
              </a:ext>
            </a:extLst>
          </p:cNvPr>
          <p:cNvSpPr txBox="1"/>
          <p:nvPr/>
        </p:nvSpPr>
        <p:spPr>
          <a:xfrm>
            <a:off x="3492315" y="2266780"/>
            <a:ext cx="758516" cy="307725"/>
          </a:xfrm>
          <a:prstGeom prst="rect">
            <a:avLst/>
          </a:prstGeom>
        </p:spPr>
        <p:txBody>
          <a:bodyPr vert="horz" wrap="square" lIns="91440" tIns="45720" rIns="91440" bIns="45720" rtlCol="0">
            <a:noAutofit/>
          </a:bodyPr>
          <a:lstStyle/>
          <a:p>
            <a:pPr marL="0" indent="0" algn="ctr">
              <a:buNone/>
            </a:pPr>
            <a:r>
              <a:rPr lang="en-US" sz="1200" b="1">
                <a:solidFill>
                  <a:schemeClr val="tx2"/>
                </a:solidFill>
              </a:rPr>
              <a:t>PCI</a:t>
            </a:r>
            <a:endParaRPr lang="el-GR" sz="1100" b="1">
              <a:solidFill>
                <a:schemeClr val="tx2"/>
              </a:solidFill>
            </a:endParaRPr>
          </a:p>
        </p:txBody>
      </p:sp>
      <p:grpSp>
        <p:nvGrpSpPr>
          <p:cNvPr id="9" name="Group 8">
            <a:extLst>
              <a:ext uri="{FF2B5EF4-FFF2-40B4-BE49-F238E27FC236}">
                <a16:creationId xmlns:a16="http://schemas.microsoft.com/office/drawing/2014/main" id="{5FF5A593-75A6-44A1-E863-AAB276D52CED}"/>
              </a:ext>
            </a:extLst>
          </p:cNvPr>
          <p:cNvGrpSpPr/>
          <p:nvPr/>
        </p:nvGrpSpPr>
        <p:grpSpPr>
          <a:xfrm>
            <a:off x="7841142" y="1526535"/>
            <a:ext cx="936000" cy="831600"/>
            <a:chOff x="1811312" y="1258134"/>
            <a:chExt cx="951766" cy="777240"/>
          </a:xfrm>
        </p:grpSpPr>
        <p:sp>
          <p:nvSpPr>
            <p:cNvPr id="10" name="Rectangle 9">
              <a:extLst>
                <a:ext uri="{FF2B5EF4-FFF2-40B4-BE49-F238E27FC236}">
                  <a16:creationId xmlns:a16="http://schemas.microsoft.com/office/drawing/2014/main" id="{ED36D3CD-E055-74FA-729C-2937A503495A}"/>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choolhouse">
              <a:extLst>
                <a:ext uri="{FF2B5EF4-FFF2-40B4-BE49-F238E27FC236}">
                  <a16:creationId xmlns:a16="http://schemas.microsoft.com/office/drawing/2014/main" id="{FCF5C43C-57A4-9897-5103-C2FF32E646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8514" y="1258134"/>
              <a:ext cx="767301" cy="777240"/>
            </a:xfrm>
            <a:prstGeom prst="rect">
              <a:avLst/>
            </a:prstGeom>
          </p:spPr>
        </p:pic>
      </p:grpSp>
      <p:sp>
        <p:nvSpPr>
          <p:cNvPr id="12" name="TextBox 11">
            <a:extLst>
              <a:ext uri="{FF2B5EF4-FFF2-40B4-BE49-F238E27FC236}">
                <a16:creationId xmlns:a16="http://schemas.microsoft.com/office/drawing/2014/main" id="{20065807-D1BD-AFA8-22A1-CDEAB6196AD9}"/>
              </a:ext>
            </a:extLst>
          </p:cNvPr>
          <p:cNvSpPr txBox="1"/>
          <p:nvPr/>
        </p:nvSpPr>
        <p:spPr>
          <a:xfrm>
            <a:off x="7936001" y="2266937"/>
            <a:ext cx="758516" cy="307725"/>
          </a:xfrm>
          <a:prstGeom prst="rect">
            <a:avLst/>
          </a:prstGeom>
        </p:spPr>
        <p:txBody>
          <a:bodyPr vert="horz" wrap="square" lIns="91440" tIns="45720" rIns="91440" bIns="45720" rtlCol="0">
            <a:noAutofit/>
          </a:bodyPr>
          <a:lstStyle/>
          <a:p>
            <a:pPr marL="0" indent="0" algn="ctr">
              <a:buNone/>
            </a:pPr>
            <a:r>
              <a:rPr lang="en-US" sz="1200" b="1">
                <a:solidFill>
                  <a:schemeClr val="tx2"/>
                </a:solidFill>
              </a:rPr>
              <a:t>NSA</a:t>
            </a:r>
            <a:endParaRPr lang="el-GR" sz="1100" b="1">
              <a:solidFill>
                <a:schemeClr val="tx2"/>
              </a:solidFill>
            </a:endParaRPr>
          </a:p>
        </p:txBody>
      </p:sp>
      <p:sp>
        <p:nvSpPr>
          <p:cNvPr id="13" name="Arrow: Right 12">
            <a:extLst>
              <a:ext uri="{FF2B5EF4-FFF2-40B4-BE49-F238E27FC236}">
                <a16:creationId xmlns:a16="http://schemas.microsoft.com/office/drawing/2014/main" id="{2130EECF-FE0E-30B2-7A28-FBD1107688E8}"/>
              </a:ext>
            </a:extLst>
          </p:cNvPr>
          <p:cNvSpPr/>
          <p:nvPr/>
        </p:nvSpPr>
        <p:spPr>
          <a:xfrm>
            <a:off x="4682770" y="1681889"/>
            <a:ext cx="2815779" cy="578377"/>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5D32D89C-B861-AAD9-18DC-07ACD99CA318}"/>
              </a:ext>
            </a:extLst>
          </p:cNvPr>
          <p:cNvSpPr txBox="1"/>
          <p:nvPr/>
        </p:nvSpPr>
        <p:spPr>
          <a:xfrm>
            <a:off x="4339184" y="2328705"/>
            <a:ext cx="3492257" cy="830997"/>
          </a:xfrm>
          <a:prstGeom prst="rect">
            <a:avLst/>
          </a:prstGeom>
          <a:noFill/>
        </p:spPr>
        <p:txBody>
          <a:bodyPr wrap="square">
            <a:spAutoFit/>
          </a:bodyPr>
          <a:lstStyle/>
          <a:p>
            <a:pPr lvl="0" algn="just">
              <a:spcAft>
                <a:spcPts val="1200"/>
              </a:spcAft>
              <a:buClr>
                <a:schemeClr val="tx2">
                  <a:lumMod val="75000"/>
                </a:schemeClr>
              </a:buClr>
            </a:pPr>
            <a:r>
              <a:rPr lang="en-US" sz="1600" b="1">
                <a:ea typeface="MS Mincho" panose="02020609040205080304" pitchFamily="49" charset="-128"/>
                <a:cs typeface="Times New Roman" panose="02020603050405020304" pitchFamily="18" charset="0"/>
              </a:rPr>
              <a:t>PCI</a:t>
            </a:r>
            <a:r>
              <a:rPr lang="en-US" sz="1600">
                <a:ea typeface="MS Mincho" panose="02020609040205080304" pitchFamily="49" charset="-128"/>
                <a:cs typeface="Times New Roman" panose="02020603050405020304" pitchFamily="18" charset="0"/>
              </a:rPr>
              <a:t> shall provide the statistical information to the </a:t>
            </a:r>
            <a:r>
              <a:rPr lang="en-US" sz="1600" b="1">
                <a:ea typeface="MS Mincho" panose="02020609040205080304" pitchFamily="49" charset="-128"/>
                <a:cs typeface="Times New Roman" panose="02020603050405020304" pitchFamily="18" charset="0"/>
              </a:rPr>
              <a:t>National Statistical Authority</a:t>
            </a:r>
            <a:r>
              <a:rPr lang="en-US" sz="1600">
                <a:effectLst/>
                <a:ea typeface="MS Mincho" panose="02020609040205080304" pitchFamily="49" charset="-128"/>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C130B10F-B0DC-6441-C5BC-02310F854CF2}"/>
              </a:ext>
            </a:extLst>
          </p:cNvPr>
          <p:cNvSpPr/>
          <p:nvPr/>
        </p:nvSpPr>
        <p:spPr>
          <a:xfrm>
            <a:off x="559540" y="3656132"/>
            <a:ext cx="5303568" cy="1479600"/>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t"/>
          <a:lstStyle/>
          <a:p>
            <a:pPr lvl="0" algn="just">
              <a:spcAft>
                <a:spcPts val="600"/>
              </a:spcAft>
              <a:buClr>
                <a:schemeClr val="tx2"/>
              </a:buClr>
            </a:pPr>
            <a:r>
              <a:rPr lang="en-US" dirty="0">
                <a:solidFill>
                  <a:schemeClr val="tx1"/>
                </a:solidFill>
                <a:effectLst/>
                <a:ea typeface="MS Mincho" panose="02020609040205080304" pitchFamily="49" charset="-128"/>
                <a:cs typeface="Times New Roman" panose="02020603050405020304" pitchFamily="18" charset="0"/>
              </a:rPr>
              <a:t>Any specific national statistical requirement should be discussed and agreed between MS’s involved in CCI during the consultation procedure and should be foreseen in CCI authorisation.</a:t>
            </a:r>
          </a:p>
          <a:p>
            <a:endParaRPr lang="el-GR" dirty="0"/>
          </a:p>
        </p:txBody>
      </p:sp>
      <p:sp>
        <p:nvSpPr>
          <p:cNvPr id="17" name="Rectangle: Rounded Corners 16">
            <a:extLst>
              <a:ext uri="{FF2B5EF4-FFF2-40B4-BE49-F238E27FC236}">
                <a16:creationId xmlns:a16="http://schemas.microsoft.com/office/drawing/2014/main" id="{8BBB3840-0610-9275-EAB0-A14EA4004665}"/>
              </a:ext>
            </a:extLst>
          </p:cNvPr>
          <p:cNvSpPr/>
          <p:nvPr/>
        </p:nvSpPr>
        <p:spPr>
          <a:xfrm>
            <a:off x="6328894" y="3656132"/>
            <a:ext cx="5303568" cy="1479600"/>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t"/>
          <a:lstStyle/>
          <a:p>
            <a:pPr lvl="0" algn="just">
              <a:spcAft>
                <a:spcPts val="600"/>
              </a:spcAft>
              <a:buClr>
                <a:schemeClr val="tx2"/>
              </a:buClr>
            </a:pPr>
            <a:r>
              <a:rPr lang="en-US" dirty="0">
                <a:solidFill>
                  <a:schemeClr val="tx1"/>
                </a:solidFill>
                <a:effectLst/>
                <a:ea typeface="MS Mincho" panose="02020609040205080304" pitchFamily="49" charset="-128"/>
                <a:cs typeface="Times New Roman" panose="02020603050405020304" pitchFamily="18" charset="0"/>
              </a:rPr>
              <a:t>After </a:t>
            </a:r>
            <a:r>
              <a:rPr lang="en-US" dirty="0" err="1">
                <a:solidFill>
                  <a:schemeClr val="tx1"/>
                </a:solidFill>
                <a:effectLst/>
                <a:ea typeface="MS Mincho" panose="02020609040205080304" pitchFamily="49" charset="-128"/>
                <a:cs typeface="Times New Roman" panose="02020603050405020304" pitchFamily="18" charset="0"/>
              </a:rPr>
              <a:t>lodgement</a:t>
            </a:r>
            <a:r>
              <a:rPr lang="en-US" dirty="0">
                <a:solidFill>
                  <a:schemeClr val="tx1"/>
                </a:solidFill>
                <a:effectLst/>
                <a:ea typeface="MS Mincho" panose="02020609040205080304" pitchFamily="49" charset="-128"/>
                <a:cs typeface="Times New Roman" panose="02020603050405020304" pitchFamily="18" charset="0"/>
              </a:rPr>
              <a:t> of a customs declaration, SCI can crosscheck and validate this information during validation of CCI authorisation.</a:t>
            </a:r>
          </a:p>
          <a:p>
            <a:endParaRPr lang="el-GR" dirty="0"/>
          </a:p>
        </p:txBody>
      </p:sp>
      <p:sp>
        <p:nvSpPr>
          <p:cNvPr id="2" name="Slide Number Placeholder 1">
            <a:extLst>
              <a:ext uri="{FF2B5EF4-FFF2-40B4-BE49-F238E27FC236}">
                <a16:creationId xmlns:a16="http://schemas.microsoft.com/office/drawing/2014/main" id="{B998F74B-F084-D264-7BE0-3D06A4389E9F}"/>
              </a:ext>
            </a:extLst>
          </p:cNvPr>
          <p:cNvSpPr>
            <a:spLocks noGrp="1"/>
          </p:cNvSpPr>
          <p:nvPr>
            <p:ph type="sldNum" sz="quarter" idx="12"/>
          </p:nvPr>
        </p:nvSpPr>
        <p:spPr/>
        <p:txBody>
          <a:bodyPr/>
          <a:lstStyle/>
          <a:p>
            <a:fld id="{F46C79FD-C571-418B-AB0F-5EE936C85276}" type="slidenum">
              <a:rPr lang="en-GB" smtClean="0"/>
              <a:t>127</a:t>
            </a:fld>
            <a:endParaRPr lang="en-GB"/>
          </a:p>
        </p:txBody>
      </p:sp>
    </p:spTree>
    <p:extLst>
      <p:ext uri="{BB962C8B-B14F-4D97-AF65-F5344CB8AC3E}">
        <p14:creationId xmlns:p14="http://schemas.microsoft.com/office/powerpoint/2010/main" val="16370092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Surveillance data</a:t>
            </a:r>
            <a:endParaRPr lang="en-US"/>
          </a:p>
        </p:txBody>
      </p:sp>
      <p:sp>
        <p:nvSpPr>
          <p:cNvPr id="3" name="Slide Number Placeholder 2">
            <a:extLst>
              <a:ext uri="{FF2B5EF4-FFF2-40B4-BE49-F238E27FC236}">
                <a16:creationId xmlns:a16="http://schemas.microsoft.com/office/drawing/2014/main" id="{CC3455F5-DF1B-DD88-B23E-31345E24DFBC}"/>
              </a:ext>
            </a:extLst>
          </p:cNvPr>
          <p:cNvSpPr>
            <a:spLocks noGrp="1"/>
          </p:cNvSpPr>
          <p:nvPr>
            <p:ph type="sldNum" sz="quarter" idx="12"/>
          </p:nvPr>
        </p:nvSpPr>
        <p:spPr/>
        <p:txBody>
          <a:bodyPr/>
          <a:lstStyle/>
          <a:p>
            <a:fld id="{F46C79FD-C571-418B-AB0F-5EE936C85276}" type="slidenum">
              <a:rPr lang="en-GB" smtClean="0"/>
              <a:pPr/>
              <a:t>128</a:t>
            </a:fld>
            <a:endParaRPr lang="en-GB"/>
          </a:p>
        </p:txBody>
      </p:sp>
    </p:spTree>
    <p:extLst>
      <p:ext uri="{BB962C8B-B14F-4D97-AF65-F5344CB8AC3E}">
        <p14:creationId xmlns:p14="http://schemas.microsoft.com/office/powerpoint/2010/main" val="34606331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5A32F-6561-AA6F-7C08-BE2C07098F00}"/>
              </a:ext>
            </a:extLst>
          </p:cNvPr>
          <p:cNvSpPr>
            <a:spLocks noGrp="1"/>
          </p:cNvSpPr>
          <p:nvPr>
            <p:ph type="title"/>
          </p:nvPr>
        </p:nvSpPr>
        <p:spPr/>
        <p:txBody>
          <a:bodyPr/>
          <a:lstStyle/>
          <a:p>
            <a:r>
              <a:rPr lang="en-US"/>
              <a:t>Surveillance data</a:t>
            </a:r>
            <a:endParaRPr lang="el-GR"/>
          </a:p>
        </p:txBody>
      </p:sp>
      <p:sp>
        <p:nvSpPr>
          <p:cNvPr id="6" name="TextBox 5">
            <a:extLst>
              <a:ext uri="{FF2B5EF4-FFF2-40B4-BE49-F238E27FC236}">
                <a16:creationId xmlns:a16="http://schemas.microsoft.com/office/drawing/2014/main" id="{C57180A4-3A25-73EE-4623-DF576DBAF4BF}"/>
              </a:ext>
            </a:extLst>
          </p:cNvPr>
          <p:cNvSpPr txBox="1"/>
          <p:nvPr/>
        </p:nvSpPr>
        <p:spPr>
          <a:xfrm>
            <a:off x="809290" y="1333500"/>
            <a:ext cx="10521120" cy="663976"/>
          </a:xfrm>
          <a:prstGeom prst="rect">
            <a:avLst/>
          </a:prstGeom>
        </p:spPr>
        <p:txBody>
          <a:bodyPr vert="horz" wrap="square" lIns="91440" tIns="45720" rIns="91440" bIns="45720" rtlCol="0">
            <a:noAutofit/>
          </a:bodyPr>
          <a:lstStyle/>
          <a:p>
            <a:pPr lvl="0" algn="just">
              <a:spcAft>
                <a:spcPts val="1200"/>
              </a:spcAft>
              <a:buClr>
                <a:schemeClr val="tx2">
                  <a:lumMod val="75000"/>
                </a:schemeClr>
              </a:buClr>
            </a:pPr>
            <a:r>
              <a:rPr lang="en-US">
                <a:ea typeface="MS Mincho" panose="02020609040205080304" pitchFamily="49" charset="-128"/>
                <a:cs typeface="Times New Roman" panose="02020603050405020304" pitchFamily="18" charset="0"/>
              </a:rPr>
              <a:t>There are no specific legal provisions in CCI, for the responsible customs office for sending the surveillance data. </a:t>
            </a:r>
          </a:p>
        </p:txBody>
      </p:sp>
      <p:sp>
        <p:nvSpPr>
          <p:cNvPr id="2" name="Rectangle: Rounded Corners 1">
            <a:extLst>
              <a:ext uri="{FF2B5EF4-FFF2-40B4-BE49-F238E27FC236}">
                <a16:creationId xmlns:a16="http://schemas.microsoft.com/office/drawing/2014/main" id="{AD33126E-62AC-7CC3-8B4E-A60C3B554524}"/>
              </a:ext>
            </a:extLst>
          </p:cNvPr>
          <p:cNvSpPr>
            <a:spLocks noChangeAspect="1"/>
          </p:cNvSpPr>
          <p:nvPr/>
        </p:nvSpPr>
        <p:spPr>
          <a:xfrm>
            <a:off x="4847999" y="2680742"/>
            <a:ext cx="2467200" cy="170331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sp>
        <p:nvSpPr>
          <p:cNvPr id="3" name="Rectangle: Rounded Corners 2">
            <a:extLst>
              <a:ext uri="{FF2B5EF4-FFF2-40B4-BE49-F238E27FC236}">
                <a16:creationId xmlns:a16="http://schemas.microsoft.com/office/drawing/2014/main" id="{2CEF420A-E298-7BF4-829F-3575803A296D}"/>
              </a:ext>
            </a:extLst>
          </p:cNvPr>
          <p:cNvSpPr/>
          <p:nvPr/>
        </p:nvSpPr>
        <p:spPr>
          <a:xfrm>
            <a:off x="809288" y="2668853"/>
            <a:ext cx="3715577" cy="2224649"/>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58A1448-6B65-91FF-EAE1-C55C0E04B40B}"/>
              </a:ext>
            </a:extLst>
          </p:cNvPr>
          <p:cNvGrpSpPr/>
          <p:nvPr/>
        </p:nvGrpSpPr>
        <p:grpSpPr>
          <a:xfrm>
            <a:off x="2183198" y="2188615"/>
            <a:ext cx="732086" cy="581357"/>
            <a:chOff x="1811312" y="1258134"/>
            <a:chExt cx="951766" cy="777240"/>
          </a:xfrm>
        </p:grpSpPr>
        <p:sp>
          <p:nvSpPr>
            <p:cNvPr id="7" name="Rectangle 6">
              <a:extLst>
                <a:ext uri="{FF2B5EF4-FFF2-40B4-BE49-F238E27FC236}">
                  <a16:creationId xmlns:a16="http://schemas.microsoft.com/office/drawing/2014/main" id="{DCC33E85-3320-7B97-CE2F-AFA862C95306}"/>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choolhouse">
              <a:extLst>
                <a:ext uri="{FF2B5EF4-FFF2-40B4-BE49-F238E27FC236}">
                  <a16:creationId xmlns:a16="http://schemas.microsoft.com/office/drawing/2014/main" id="{5E65D192-2C4F-8B70-9870-3426029F49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8514" y="1258134"/>
              <a:ext cx="777240" cy="777240"/>
            </a:xfrm>
            <a:prstGeom prst="rect">
              <a:avLst/>
            </a:prstGeom>
          </p:spPr>
        </p:pic>
      </p:grpSp>
      <p:sp>
        <p:nvSpPr>
          <p:cNvPr id="10" name="TextBox 9">
            <a:extLst>
              <a:ext uri="{FF2B5EF4-FFF2-40B4-BE49-F238E27FC236}">
                <a16:creationId xmlns:a16="http://schemas.microsoft.com/office/drawing/2014/main" id="{ADDCA4E8-050C-B0F6-98E0-FC0BD4E97E8B}"/>
              </a:ext>
            </a:extLst>
          </p:cNvPr>
          <p:cNvSpPr txBox="1"/>
          <p:nvPr/>
        </p:nvSpPr>
        <p:spPr>
          <a:xfrm>
            <a:off x="809289" y="2721339"/>
            <a:ext cx="3715576" cy="2139186"/>
          </a:xfrm>
          <a:prstGeom prst="rect">
            <a:avLst/>
          </a:prstGeom>
        </p:spPr>
        <p:txBody>
          <a:bodyPr vert="horz" wrap="square" lIns="91440" tIns="45720" rIns="91440" bIns="45720" rtlCol="0">
            <a:noAutofit/>
          </a:bodyPr>
          <a:lstStyle/>
          <a:p>
            <a:pPr algn="ctr">
              <a:spcAft>
                <a:spcPts val="1000"/>
              </a:spcAft>
              <a:buClr>
                <a:srgbClr val="034EA2"/>
              </a:buClr>
              <a:defRPr/>
            </a:pPr>
            <a:r>
              <a:rPr lang="en-GB" sz="1600" b="1" u="sng">
                <a:solidFill>
                  <a:schemeClr val="tx2"/>
                </a:solidFill>
              </a:rPr>
              <a:t>SCI Responsibilities</a:t>
            </a:r>
            <a:endParaRPr kumimoji="0" lang="en-US" sz="1600" b="1" i="0" u="none" strike="noStrike" kern="1200" cap="none" spc="0" normalizeH="0" baseline="0" noProof="0">
              <a:ln>
                <a:noFill/>
              </a:ln>
              <a:solidFill>
                <a:srgbClr val="4D4D4D"/>
              </a:solidFill>
              <a:effectLst/>
              <a:uLnTx/>
              <a:uFillTx/>
              <a:ea typeface="+mn-ea"/>
              <a:cs typeface="+mn-cs"/>
            </a:endParaRPr>
          </a:p>
          <a:p>
            <a:pPr marL="182880" marR="0" lvl="0" indent="-182880" algn="just" defTabSz="914400" rtl="0" eaLnBrk="1" fontAlgn="auto" latinLnBrk="0" hangingPunct="1">
              <a:lnSpc>
                <a:spcPct val="100000"/>
              </a:lnSpc>
              <a:spcBef>
                <a:spcPts val="0"/>
              </a:spcBef>
              <a:spcAft>
                <a:spcPts val="800"/>
              </a:spcAft>
              <a:buClr>
                <a:srgbClr val="034EA2"/>
              </a:buClr>
              <a:buSzTx/>
              <a:buFont typeface="Arial" panose="020B0604020202020204" pitchFamily="34" charset="0"/>
              <a:buChar char="•"/>
              <a:tabLst/>
              <a:defRPr/>
            </a:pPr>
            <a:r>
              <a:rPr lang="en-US" sz="1600"/>
              <a:t>Supervise</a:t>
            </a:r>
            <a:r>
              <a:rPr kumimoji="0" lang="en-US" sz="1600" i="0" u="none" strike="noStrike" kern="1200" cap="none" spc="0" normalizeH="0" baseline="0" noProof="0">
                <a:ln>
                  <a:noFill/>
                </a:ln>
                <a:effectLst/>
                <a:uLnTx/>
                <a:uFillTx/>
                <a:ea typeface="+mn-ea"/>
                <a:cs typeface="+mn-cs"/>
              </a:rPr>
              <a:t> the placing of goods under a customs procedure in case of centralised clearance</a:t>
            </a:r>
          </a:p>
          <a:p>
            <a:pPr marL="182880" marR="0" lvl="0" indent="-182880" algn="just" defTabSz="914400" rtl="0" eaLnBrk="1" fontAlgn="auto" latinLnBrk="0" hangingPunct="1">
              <a:lnSpc>
                <a:spcPct val="100000"/>
              </a:lnSpc>
              <a:spcBef>
                <a:spcPts val="0"/>
              </a:spcBef>
              <a:spcAft>
                <a:spcPts val="800"/>
              </a:spcAft>
              <a:buClr>
                <a:srgbClr val="034EA2"/>
              </a:buClr>
              <a:buSzTx/>
              <a:buFont typeface="Arial" panose="020B0604020202020204" pitchFamily="34" charset="0"/>
              <a:buChar char="•"/>
              <a:tabLst/>
              <a:defRPr/>
            </a:pPr>
            <a:r>
              <a:rPr lang="en-US" sz="1600"/>
              <a:t>Final decision to release goods</a:t>
            </a:r>
            <a:endParaRPr kumimoji="0" lang="en-US" sz="1600" b="0" i="0" u="none" strike="noStrike" kern="1200" cap="none" spc="0" normalizeH="0" baseline="0" noProof="0">
              <a:ln>
                <a:noFill/>
              </a:ln>
              <a:effectLst/>
              <a:uLnTx/>
              <a:uFillTx/>
              <a:ea typeface="+mn-ea"/>
              <a:cs typeface="+mn-cs"/>
            </a:endParaRPr>
          </a:p>
        </p:txBody>
      </p:sp>
      <p:sp>
        <p:nvSpPr>
          <p:cNvPr id="11" name="Rectangle: Rounded Corners 10">
            <a:extLst>
              <a:ext uri="{FF2B5EF4-FFF2-40B4-BE49-F238E27FC236}">
                <a16:creationId xmlns:a16="http://schemas.microsoft.com/office/drawing/2014/main" id="{E7120BCB-A9D8-7CB2-C498-B1C0B4E5C9DD}"/>
              </a:ext>
            </a:extLst>
          </p:cNvPr>
          <p:cNvSpPr/>
          <p:nvPr/>
        </p:nvSpPr>
        <p:spPr>
          <a:xfrm>
            <a:off x="7667135" y="2635877"/>
            <a:ext cx="3663275" cy="2224648"/>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B3B995B-B8D3-D2A5-5F0C-19313133E58E}"/>
              </a:ext>
            </a:extLst>
          </p:cNvPr>
          <p:cNvGrpSpPr/>
          <p:nvPr/>
        </p:nvGrpSpPr>
        <p:grpSpPr>
          <a:xfrm>
            <a:off x="9224413" y="2155637"/>
            <a:ext cx="732086" cy="581357"/>
            <a:chOff x="1811312" y="1258134"/>
            <a:chExt cx="951766" cy="777240"/>
          </a:xfrm>
        </p:grpSpPr>
        <p:sp>
          <p:nvSpPr>
            <p:cNvPr id="13" name="Rectangle 12">
              <a:extLst>
                <a:ext uri="{FF2B5EF4-FFF2-40B4-BE49-F238E27FC236}">
                  <a16:creationId xmlns:a16="http://schemas.microsoft.com/office/drawing/2014/main" id="{D7B5B412-4A2C-B549-2EB0-065017E45D74}"/>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choolhouse">
              <a:extLst>
                <a:ext uri="{FF2B5EF4-FFF2-40B4-BE49-F238E27FC236}">
                  <a16:creationId xmlns:a16="http://schemas.microsoft.com/office/drawing/2014/main" id="{3669147A-E227-4723-A126-85DF8C4591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8514" y="1258134"/>
              <a:ext cx="777240" cy="777240"/>
            </a:xfrm>
            <a:prstGeom prst="rect">
              <a:avLst/>
            </a:prstGeom>
          </p:spPr>
        </p:pic>
      </p:grpSp>
      <p:sp>
        <p:nvSpPr>
          <p:cNvPr id="15" name="TextBox 14">
            <a:extLst>
              <a:ext uri="{FF2B5EF4-FFF2-40B4-BE49-F238E27FC236}">
                <a16:creationId xmlns:a16="http://schemas.microsoft.com/office/drawing/2014/main" id="{E027FDA4-95B8-B05F-AFA7-35B565E65A0A}"/>
              </a:ext>
            </a:extLst>
          </p:cNvPr>
          <p:cNvSpPr txBox="1"/>
          <p:nvPr/>
        </p:nvSpPr>
        <p:spPr>
          <a:xfrm>
            <a:off x="7667136" y="2688363"/>
            <a:ext cx="3663274" cy="2110470"/>
          </a:xfrm>
          <a:prstGeom prst="rect">
            <a:avLst/>
          </a:prstGeom>
        </p:spPr>
        <p:txBody>
          <a:bodyPr vert="horz" wrap="square" lIns="91440" tIns="45720" rIns="91440" bIns="45720" rtlCol="0">
            <a:noAutofit/>
          </a:bodyPr>
          <a:lstStyle/>
          <a:p>
            <a:pPr algn="ctr">
              <a:spcAft>
                <a:spcPts val="1000"/>
              </a:spcAft>
              <a:buClr>
                <a:srgbClr val="034EA2"/>
              </a:buClr>
              <a:defRPr/>
            </a:pPr>
            <a:r>
              <a:rPr lang="en-GB" sz="1600" b="1" u="sng">
                <a:solidFill>
                  <a:schemeClr val="tx2"/>
                </a:solidFill>
              </a:rPr>
              <a:t>PCI Responsibilities</a:t>
            </a:r>
            <a:endParaRPr kumimoji="0" lang="en-US" sz="1600" b="1" i="0" u="none" strike="noStrike" kern="1200" cap="none" spc="0" normalizeH="0" baseline="0" noProof="0">
              <a:ln>
                <a:noFill/>
              </a:ln>
              <a:solidFill>
                <a:srgbClr val="4D4D4D"/>
              </a:solidFill>
              <a:effectLst/>
              <a:uLnTx/>
              <a:uFillTx/>
              <a:ea typeface="+mn-ea"/>
              <a:cs typeface="+mn-cs"/>
            </a:endParaRPr>
          </a:p>
          <a:p>
            <a:pPr marL="182880" marR="0" lvl="0" indent="-182880" algn="just" defTabSz="914400" rtl="0" eaLnBrk="1" fontAlgn="auto" latinLnBrk="0" hangingPunct="1">
              <a:lnSpc>
                <a:spcPct val="100000"/>
              </a:lnSpc>
              <a:spcBef>
                <a:spcPts val="0"/>
              </a:spcBef>
              <a:spcAft>
                <a:spcPts val="800"/>
              </a:spcAft>
              <a:buClr>
                <a:srgbClr val="034EA2"/>
              </a:buClr>
              <a:buSzTx/>
              <a:buFont typeface="Arial" panose="020B0604020202020204" pitchFamily="34" charset="0"/>
              <a:buChar char="•"/>
              <a:tabLst/>
              <a:defRPr/>
            </a:pPr>
            <a:r>
              <a:rPr lang="en-US" sz="1600"/>
              <a:t>Carry out customs controls for the examination of the goods</a:t>
            </a:r>
          </a:p>
          <a:p>
            <a:pPr marL="182880" marR="0" lvl="0" indent="-182880" algn="just" defTabSz="914400" rtl="0" eaLnBrk="1" fontAlgn="auto" latinLnBrk="0" hangingPunct="1">
              <a:lnSpc>
                <a:spcPct val="100000"/>
              </a:lnSpc>
              <a:spcBef>
                <a:spcPts val="0"/>
              </a:spcBef>
              <a:spcAft>
                <a:spcPts val="800"/>
              </a:spcAft>
              <a:buClr>
                <a:srgbClr val="034EA2"/>
              </a:buClr>
              <a:buSzTx/>
              <a:buFont typeface="Arial" panose="020B0604020202020204" pitchFamily="34" charset="0"/>
              <a:buChar char="•"/>
              <a:tabLst/>
              <a:defRPr/>
            </a:pPr>
            <a:r>
              <a:rPr lang="en-US" sz="1600"/>
              <a:t>Collect</a:t>
            </a:r>
            <a:r>
              <a:rPr kumimoji="0" lang="en-US" sz="1600" b="0" i="0" u="none" strike="noStrike" kern="1200" cap="none" spc="0" normalizeH="0" baseline="0" noProof="0">
                <a:ln>
                  <a:noFill/>
                </a:ln>
                <a:effectLst/>
                <a:uLnTx/>
                <a:uFillTx/>
                <a:ea typeface="+mn-ea"/>
                <a:cs typeface="+mn-cs"/>
              </a:rPr>
              <a:t> VAT for the imported goods</a:t>
            </a:r>
          </a:p>
          <a:p>
            <a:pPr marL="182880" marR="0" lvl="0" indent="-182880" algn="just" defTabSz="914400" rtl="0" eaLnBrk="1" fontAlgn="auto" latinLnBrk="0" hangingPunct="1">
              <a:lnSpc>
                <a:spcPct val="100000"/>
              </a:lnSpc>
              <a:spcBef>
                <a:spcPts val="0"/>
              </a:spcBef>
              <a:spcAft>
                <a:spcPts val="800"/>
              </a:spcAft>
              <a:buClr>
                <a:srgbClr val="034EA2"/>
              </a:buClr>
              <a:buSzTx/>
              <a:buFont typeface="Arial" panose="020B0604020202020204" pitchFamily="34" charset="0"/>
              <a:buChar char="•"/>
              <a:tabLst/>
              <a:defRPr/>
            </a:pPr>
            <a:r>
              <a:rPr lang="en-US" sz="1600"/>
              <a:t>Jointly with SCI, supervision</a:t>
            </a:r>
            <a:r>
              <a:rPr kumimoji="0" lang="en-US" sz="1600" b="0" i="0" u="none" strike="noStrike" kern="1200" cap="none" spc="0" normalizeH="0" baseline="0" noProof="0">
                <a:ln>
                  <a:noFill/>
                </a:ln>
                <a:effectLst/>
                <a:uLnTx/>
                <a:uFillTx/>
                <a:ea typeface="+mn-ea"/>
                <a:cs typeface="+mn-cs"/>
              </a:rPr>
              <a:t> of operations and of release/controls of goods</a:t>
            </a:r>
          </a:p>
        </p:txBody>
      </p:sp>
      <p:sp>
        <p:nvSpPr>
          <p:cNvPr id="16" name="TextBox 15">
            <a:extLst>
              <a:ext uri="{FF2B5EF4-FFF2-40B4-BE49-F238E27FC236}">
                <a16:creationId xmlns:a16="http://schemas.microsoft.com/office/drawing/2014/main" id="{5629A504-4972-4A37-1D6B-4AB3BE167856}"/>
              </a:ext>
            </a:extLst>
          </p:cNvPr>
          <p:cNvSpPr txBox="1"/>
          <p:nvPr/>
        </p:nvSpPr>
        <p:spPr>
          <a:xfrm>
            <a:off x="1488310" y="5328258"/>
            <a:ext cx="8084315" cy="954107"/>
          </a:xfrm>
          <a:prstGeom prst="rect">
            <a:avLst/>
          </a:prstGeom>
          <a:noFill/>
          <a:ln>
            <a:solidFill>
              <a:schemeClr val="tx1"/>
            </a:solidFill>
            <a:prstDash val="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ea typeface="+mn-ea"/>
                <a:cs typeface="+mn-cs"/>
              </a:rPr>
              <a:t>PCI</a:t>
            </a:r>
            <a:r>
              <a:rPr kumimoji="0" lang="en-US" sz="1400" b="0" i="1" u="none" strike="noStrike" kern="1200" cap="none" spc="0" normalizeH="0" baseline="0" noProof="0" dirty="0">
                <a:ln>
                  <a:noFill/>
                </a:ln>
                <a:effectLst/>
                <a:uLnTx/>
                <a:uFillTx/>
                <a:ea typeface="+mn-ea"/>
                <a:cs typeface="+mn-cs"/>
              </a:rPr>
              <a:t> will be the customs office </a:t>
            </a:r>
            <a:r>
              <a:rPr kumimoji="0" lang="en-US" sz="1400" b="1" i="1" u="none" strike="noStrike" kern="1200" cap="none" spc="0" normalizeH="0" baseline="0" noProof="0" dirty="0">
                <a:ln>
                  <a:noFill/>
                </a:ln>
                <a:effectLst/>
                <a:uLnTx/>
                <a:uFillTx/>
                <a:ea typeface="+mn-ea"/>
                <a:cs typeface="+mn-cs"/>
              </a:rPr>
              <a:t>responsible</a:t>
            </a:r>
            <a:r>
              <a:rPr kumimoji="0" lang="en-US" sz="1400" b="0" i="1" u="none" strike="noStrike" kern="1200" cap="none" spc="0" normalizeH="0" baseline="0" noProof="0" dirty="0">
                <a:ln>
                  <a:noFill/>
                </a:ln>
                <a:effectLst/>
                <a:uLnTx/>
                <a:uFillTx/>
                <a:ea typeface="+mn-ea"/>
                <a:cs typeface="+mn-cs"/>
              </a:rPr>
              <a:t> to provide the surveillance data, considering that it is in a possession of all data to be sent. </a:t>
            </a:r>
            <a:r>
              <a:rPr lang="en-US" sz="1400" i="1" dirty="0">
                <a:solidFill>
                  <a:schemeClr val="tx1"/>
                </a:solidFill>
                <a:effectLst/>
              </a:rPr>
              <a:t>Currently SCI doesn’t have the VAT and other national taxes, handled at PCI, meaning that D.G. Duties and Taxes is not used in any of the messages sent from PCI to SCI, which means that the information on the VAT is not available to SCI.</a:t>
            </a:r>
            <a:endParaRPr lang="en-US" sz="1100" i="1" dirty="0">
              <a:solidFill>
                <a:schemeClr val="tx1"/>
              </a:solidFill>
              <a:ea typeface="Times New Roman" panose="02020603050405020304" pitchFamily="18" charset="0"/>
            </a:endParaRPr>
          </a:p>
        </p:txBody>
      </p:sp>
      <p:pic>
        <p:nvPicPr>
          <p:cNvPr id="17" name="Content Placeholder 8" descr="Warning">
            <a:extLst>
              <a:ext uri="{FF2B5EF4-FFF2-40B4-BE49-F238E27FC236}">
                <a16:creationId xmlns:a16="http://schemas.microsoft.com/office/drawing/2014/main" id="{2ADFFBD9-A1BD-CC72-0A26-38F5D62B933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14064" y="5265818"/>
            <a:ext cx="574246" cy="571888"/>
          </a:xfrm>
          <a:prstGeom prst="rect">
            <a:avLst/>
          </a:prstGeom>
          <a:scene3d>
            <a:camera prst="perspectiveAbove"/>
            <a:lightRig rig="freezing" dir="t"/>
          </a:scene3d>
          <a:sp3d prstMaterial="softEdge"/>
        </p:spPr>
      </p:pic>
      <p:pic>
        <p:nvPicPr>
          <p:cNvPr id="19" name="Picture 18" descr="A picture containing text&#10;&#10;Description automatically generated">
            <a:extLst>
              <a:ext uri="{FF2B5EF4-FFF2-40B4-BE49-F238E27FC236}">
                <a16:creationId xmlns:a16="http://schemas.microsoft.com/office/drawing/2014/main" id="{055FCBA7-A0AE-6159-C869-B9612552D18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48590" y="2769972"/>
            <a:ext cx="2294817" cy="1529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Slide Number Placeholder 7">
            <a:extLst>
              <a:ext uri="{FF2B5EF4-FFF2-40B4-BE49-F238E27FC236}">
                <a16:creationId xmlns:a16="http://schemas.microsoft.com/office/drawing/2014/main" id="{E2243CEB-BD1A-7299-3340-A21F33BBD89A}"/>
              </a:ext>
            </a:extLst>
          </p:cNvPr>
          <p:cNvSpPr>
            <a:spLocks noGrp="1"/>
          </p:cNvSpPr>
          <p:nvPr>
            <p:ph type="sldNum" sz="quarter" idx="12"/>
          </p:nvPr>
        </p:nvSpPr>
        <p:spPr/>
        <p:txBody>
          <a:bodyPr/>
          <a:lstStyle/>
          <a:p>
            <a:fld id="{F46C79FD-C571-418B-AB0F-5EE936C85276}" type="slidenum">
              <a:rPr lang="en-GB" smtClean="0"/>
              <a:t>129</a:t>
            </a:fld>
            <a:endParaRPr lang="en-GB"/>
          </a:p>
        </p:txBody>
      </p:sp>
    </p:spTree>
    <p:extLst>
      <p:ext uri="{BB962C8B-B14F-4D97-AF65-F5344CB8AC3E}">
        <p14:creationId xmlns:p14="http://schemas.microsoft.com/office/powerpoint/2010/main" val="409867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0045-F795-4A3C-9D31-E2ADD0C69B94}"/>
              </a:ext>
            </a:extLst>
          </p:cNvPr>
          <p:cNvSpPr>
            <a:spLocks noGrp="1"/>
          </p:cNvSpPr>
          <p:nvPr>
            <p:ph type="ctrTitle"/>
          </p:nvPr>
        </p:nvSpPr>
        <p:spPr>
          <a:xfrm>
            <a:off x="838201" y="712382"/>
            <a:ext cx="11134060" cy="3444948"/>
          </a:xfrm>
        </p:spPr>
        <p:txBody>
          <a:bodyPr/>
          <a:lstStyle/>
          <a:p>
            <a:r>
              <a:rPr lang="en-US" dirty="0"/>
              <a:t>Main benefits for traders using CCI simplification at EU level via UCC CCI system</a:t>
            </a:r>
          </a:p>
        </p:txBody>
      </p:sp>
      <p:sp>
        <p:nvSpPr>
          <p:cNvPr id="3" name="Slide Number Placeholder 2">
            <a:extLst>
              <a:ext uri="{FF2B5EF4-FFF2-40B4-BE49-F238E27FC236}">
                <a16:creationId xmlns:a16="http://schemas.microsoft.com/office/drawing/2014/main" id="{2A9BC41B-6179-6570-057C-E1F5D8E312FA}"/>
              </a:ext>
            </a:extLst>
          </p:cNvPr>
          <p:cNvSpPr>
            <a:spLocks noGrp="1"/>
          </p:cNvSpPr>
          <p:nvPr>
            <p:ph type="sldNum" sz="quarter" idx="12"/>
          </p:nvPr>
        </p:nvSpPr>
        <p:spPr/>
        <p:txBody>
          <a:bodyPr/>
          <a:lstStyle/>
          <a:p>
            <a:fld id="{F46C79FD-C571-418B-AB0F-5EE936C85276}" type="slidenum">
              <a:rPr lang="en-GB" smtClean="0"/>
              <a:t>13</a:t>
            </a:fld>
            <a:endParaRPr lang="en-GB"/>
          </a:p>
        </p:txBody>
      </p:sp>
    </p:spTree>
    <p:extLst>
      <p:ext uri="{BB962C8B-B14F-4D97-AF65-F5344CB8AC3E}">
        <p14:creationId xmlns:p14="http://schemas.microsoft.com/office/powerpoint/2010/main" val="22569704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0045-F795-4A3C-9D31-E2ADD0C69B94}"/>
              </a:ext>
            </a:extLst>
          </p:cNvPr>
          <p:cNvSpPr>
            <a:spLocks noGrp="1"/>
          </p:cNvSpPr>
          <p:nvPr>
            <p:ph type="ctrTitle"/>
          </p:nvPr>
        </p:nvSpPr>
        <p:spPr/>
        <p:txBody>
          <a:bodyPr/>
          <a:lstStyle/>
          <a:p>
            <a:r>
              <a:rPr lang="en-US" dirty="0"/>
              <a:t>Practical guide about usage of some D.G.s, D.E.s and messages</a:t>
            </a:r>
          </a:p>
        </p:txBody>
      </p:sp>
      <p:sp>
        <p:nvSpPr>
          <p:cNvPr id="3" name="Slide Number Placeholder 2">
            <a:extLst>
              <a:ext uri="{FF2B5EF4-FFF2-40B4-BE49-F238E27FC236}">
                <a16:creationId xmlns:a16="http://schemas.microsoft.com/office/drawing/2014/main" id="{F670535B-FDDA-1058-42BD-E0364B68B4BB}"/>
              </a:ext>
            </a:extLst>
          </p:cNvPr>
          <p:cNvSpPr>
            <a:spLocks noGrp="1"/>
          </p:cNvSpPr>
          <p:nvPr>
            <p:ph type="sldNum" sz="quarter" idx="12"/>
          </p:nvPr>
        </p:nvSpPr>
        <p:spPr/>
        <p:txBody>
          <a:bodyPr/>
          <a:lstStyle/>
          <a:p>
            <a:fld id="{F46C79FD-C571-418B-AB0F-5EE936C85276}" type="slidenum">
              <a:rPr lang="en-GB" smtClean="0"/>
              <a:t>130</a:t>
            </a:fld>
            <a:endParaRPr lang="en-GB"/>
          </a:p>
        </p:txBody>
      </p:sp>
    </p:spTree>
    <p:extLst>
      <p:ext uri="{BB962C8B-B14F-4D97-AF65-F5344CB8AC3E}">
        <p14:creationId xmlns:p14="http://schemas.microsoft.com/office/powerpoint/2010/main" val="33964469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F3E6-672B-78C1-F5C4-5CD658F31EC2}"/>
              </a:ext>
            </a:extLst>
          </p:cNvPr>
          <p:cNvSpPr>
            <a:spLocks noGrp="1"/>
          </p:cNvSpPr>
          <p:nvPr>
            <p:ph type="title"/>
          </p:nvPr>
        </p:nvSpPr>
        <p:spPr/>
        <p:txBody>
          <a:bodyPr/>
          <a:lstStyle/>
          <a:p>
            <a:r>
              <a:rPr lang="en-US" dirty="0"/>
              <a:t>Usage of data at Header and Item level in Import Customs Declaration (1/2)</a:t>
            </a:r>
            <a:endParaRPr lang="el-GR" dirty="0"/>
          </a:p>
        </p:txBody>
      </p:sp>
      <p:sp>
        <p:nvSpPr>
          <p:cNvPr id="11" name="Text Placeholder 15">
            <a:extLst>
              <a:ext uri="{FF2B5EF4-FFF2-40B4-BE49-F238E27FC236}">
                <a16:creationId xmlns:a16="http://schemas.microsoft.com/office/drawing/2014/main" id="{9E3E2163-7901-2D73-A689-3CD7C22BF34C}"/>
              </a:ext>
            </a:extLst>
          </p:cNvPr>
          <p:cNvSpPr txBox="1">
            <a:spLocks noChangeAspect="1"/>
          </p:cNvSpPr>
          <p:nvPr/>
        </p:nvSpPr>
        <p:spPr>
          <a:xfrm>
            <a:off x="794026" y="1302363"/>
            <a:ext cx="11083648" cy="910136"/>
          </a:xfrm>
          <a:prstGeom prst="rect">
            <a:avLst/>
          </a:prstGeom>
          <a:noFill/>
        </p:spPr>
        <p:txBody>
          <a:bodyPr vert="horz" lIns="91440" tIns="90000" rIns="91440" bIns="45720" rtlCol="0">
            <a:noAutofit/>
          </a:bodyPr>
          <a:lstStyle>
            <a:lvl1pPr marL="0" indent="0" algn="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0"/>
              </a:spcAft>
            </a:pPr>
            <a:r>
              <a:rPr lang="en-US" sz="1800"/>
              <a:t>In a Customs Declaration, only D, GS and SI levels can be used. D.G.s and D.E.s can be grouped into two categories based on whether are declared on Declaration or Goods Shipment level (D/GS) (i.e., </a:t>
            </a:r>
            <a:r>
              <a:rPr lang="en-US" sz="1800" b="1"/>
              <a:t>Header level</a:t>
            </a:r>
            <a:r>
              <a:rPr lang="en-US" sz="1800"/>
              <a:t>) or on Goods Shipment Item level (SI) (i.e., </a:t>
            </a:r>
            <a:r>
              <a:rPr lang="en-US" sz="1800" b="1"/>
              <a:t>Item level</a:t>
            </a:r>
            <a:r>
              <a:rPr lang="en-US" sz="1800"/>
              <a:t>).</a:t>
            </a:r>
          </a:p>
          <a:p>
            <a:pPr algn="just"/>
            <a:endParaRPr lang="en-GB" sz="1600"/>
          </a:p>
        </p:txBody>
      </p:sp>
      <p:sp>
        <p:nvSpPr>
          <p:cNvPr id="12" name="Rectangle: Rounded Corners 11">
            <a:extLst>
              <a:ext uri="{FF2B5EF4-FFF2-40B4-BE49-F238E27FC236}">
                <a16:creationId xmlns:a16="http://schemas.microsoft.com/office/drawing/2014/main" id="{7C46E4FB-A883-B5F6-D19B-D59F8F15033F}"/>
              </a:ext>
            </a:extLst>
          </p:cNvPr>
          <p:cNvSpPr/>
          <p:nvPr/>
        </p:nvSpPr>
        <p:spPr>
          <a:xfrm>
            <a:off x="607503" y="2332042"/>
            <a:ext cx="3078672" cy="1252632"/>
          </a:xfrm>
          <a:prstGeom prst="roundRect">
            <a:avLst>
              <a:gd name="adj" fmla="val 0"/>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622300">
              <a:spcBef>
                <a:spcPct val="0"/>
              </a:spcBef>
            </a:pPr>
            <a:r>
              <a:rPr lang="en-US" b="1" kern="1200">
                <a:solidFill>
                  <a:schemeClr val="bg1"/>
                </a:solidFill>
              </a:rPr>
              <a:t>First Category</a:t>
            </a:r>
          </a:p>
        </p:txBody>
      </p:sp>
      <p:sp>
        <p:nvSpPr>
          <p:cNvPr id="13" name="Arrow: Pentagon 12">
            <a:extLst>
              <a:ext uri="{FF2B5EF4-FFF2-40B4-BE49-F238E27FC236}">
                <a16:creationId xmlns:a16="http://schemas.microsoft.com/office/drawing/2014/main" id="{46131D2F-1F8F-01D2-727F-5B608820A54F}"/>
              </a:ext>
            </a:extLst>
          </p:cNvPr>
          <p:cNvSpPr/>
          <p:nvPr/>
        </p:nvSpPr>
        <p:spPr>
          <a:xfrm>
            <a:off x="3796123" y="2330142"/>
            <a:ext cx="7872000" cy="1252631"/>
          </a:xfrm>
          <a:prstGeom prst="homePlate">
            <a:avLst>
              <a:gd name="adj" fmla="val 14124"/>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600"/>
              </a:spcAft>
              <a:buClr>
                <a:schemeClr val="tx2">
                  <a:lumMod val="50000"/>
                </a:schemeClr>
              </a:buClr>
              <a:buSzTx/>
              <a:tabLst/>
              <a:defRPr/>
            </a:pPr>
            <a:r>
              <a:rPr lang="en-US">
                <a:solidFill>
                  <a:schemeClr val="tx1"/>
                </a:solidFill>
              </a:rPr>
              <a:t>D.G.s/D</a:t>
            </a:r>
            <a:r>
              <a:rPr lang="el-GR">
                <a:solidFill>
                  <a:schemeClr val="tx1"/>
                </a:solidFill>
              </a:rPr>
              <a:t>.</a:t>
            </a:r>
            <a:r>
              <a:rPr lang="el-CY">
                <a:solidFill>
                  <a:schemeClr val="tx1"/>
                </a:solidFill>
              </a:rPr>
              <a:t>Ε</a:t>
            </a:r>
            <a:r>
              <a:rPr lang="el-GR">
                <a:solidFill>
                  <a:schemeClr val="tx1"/>
                </a:solidFill>
              </a:rPr>
              <a:t>.</a:t>
            </a:r>
            <a:r>
              <a:rPr lang="en-US">
                <a:solidFill>
                  <a:schemeClr val="tx1"/>
                </a:solidFill>
              </a:rPr>
              <a:t>s declared either </a:t>
            </a:r>
            <a:r>
              <a:rPr lang="en-US" b="1">
                <a:solidFill>
                  <a:schemeClr val="tx1"/>
                </a:solidFill>
              </a:rPr>
              <a:t>only at Header or only at Item level.</a:t>
            </a:r>
          </a:p>
          <a:p>
            <a:pPr marR="0" lvl="0" defTabSz="914400" rtl="0" eaLnBrk="1" fontAlgn="auto" latinLnBrk="0" hangingPunct="1">
              <a:lnSpc>
                <a:spcPct val="100000"/>
              </a:lnSpc>
              <a:spcBef>
                <a:spcPts val="0"/>
              </a:spcBef>
              <a:spcAft>
                <a:spcPts val="600"/>
              </a:spcAft>
              <a:buClr>
                <a:schemeClr val="tx2">
                  <a:lumMod val="50000"/>
                </a:schemeClr>
              </a:buClr>
              <a:buSzTx/>
              <a:tabLst/>
              <a:defRPr/>
            </a:pPr>
            <a:r>
              <a:rPr lang="en-US" i="1">
                <a:solidFill>
                  <a:schemeClr val="tx1"/>
                </a:solidFill>
              </a:rPr>
              <a:t>When information is common for all declared GS Items, it should be reported on Header level and not on Item level.</a:t>
            </a:r>
          </a:p>
        </p:txBody>
      </p:sp>
      <p:sp>
        <p:nvSpPr>
          <p:cNvPr id="14" name="Rectangle: Rounded Corners 13">
            <a:extLst>
              <a:ext uri="{FF2B5EF4-FFF2-40B4-BE49-F238E27FC236}">
                <a16:creationId xmlns:a16="http://schemas.microsoft.com/office/drawing/2014/main" id="{BD9777BF-11B1-4C09-5216-CE400661D92A}"/>
              </a:ext>
            </a:extLst>
          </p:cNvPr>
          <p:cNvSpPr/>
          <p:nvPr/>
        </p:nvSpPr>
        <p:spPr>
          <a:xfrm>
            <a:off x="607503" y="3704214"/>
            <a:ext cx="3078672" cy="1922777"/>
          </a:xfrm>
          <a:prstGeom prst="roundRect">
            <a:avLst>
              <a:gd name="adj" fmla="val 0"/>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622300">
              <a:spcBef>
                <a:spcPct val="0"/>
              </a:spcBef>
            </a:pPr>
            <a:r>
              <a:rPr lang="en-US" b="1">
                <a:solidFill>
                  <a:schemeClr val="bg1"/>
                </a:solidFill>
              </a:rPr>
              <a:t>Second</a:t>
            </a:r>
            <a:r>
              <a:rPr lang="en-US" b="1" kern="1200">
                <a:solidFill>
                  <a:schemeClr val="bg1"/>
                </a:solidFill>
              </a:rPr>
              <a:t> Category</a:t>
            </a:r>
          </a:p>
        </p:txBody>
      </p:sp>
      <p:grpSp>
        <p:nvGrpSpPr>
          <p:cNvPr id="15" name="Group 14">
            <a:extLst>
              <a:ext uri="{FF2B5EF4-FFF2-40B4-BE49-F238E27FC236}">
                <a16:creationId xmlns:a16="http://schemas.microsoft.com/office/drawing/2014/main" id="{7DB64248-59C0-523B-7089-175B14E688F1}"/>
              </a:ext>
            </a:extLst>
          </p:cNvPr>
          <p:cNvGrpSpPr/>
          <p:nvPr/>
        </p:nvGrpSpPr>
        <p:grpSpPr>
          <a:xfrm>
            <a:off x="785284" y="5746531"/>
            <a:ext cx="5663136" cy="739994"/>
            <a:chOff x="2075093" y="5303233"/>
            <a:chExt cx="2787740" cy="458157"/>
          </a:xfrm>
        </p:grpSpPr>
        <p:sp>
          <p:nvSpPr>
            <p:cNvPr id="16" name="Rectangle 15">
              <a:extLst>
                <a:ext uri="{FF2B5EF4-FFF2-40B4-BE49-F238E27FC236}">
                  <a16:creationId xmlns:a16="http://schemas.microsoft.com/office/drawing/2014/main" id="{EF912B61-FC02-1E18-24B1-CA262CB562C0}"/>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7" name="Rectangle 16">
              <a:extLst>
                <a:ext uri="{FF2B5EF4-FFF2-40B4-BE49-F238E27FC236}">
                  <a16:creationId xmlns:a16="http://schemas.microsoft.com/office/drawing/2014/main" id="{3823093C-E681-6828-5E2D-3A82B0009E2D}"/>
                </a:ext>
              </a:extLst>
            </p:cNvPr>
            <p:cNvSpPr/>
            <p:nvPr/>
          </p:nvSpPr>
          <p:spPr>
            <a:xfrm>
              <a:off x="2532293" y="5304190"/>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300" i="1">
                  <a:solidFill>
                    <a:schemeClr val="tx1"/>
                  </a:solidFill>
                  <a:latin typeface="Arial"/>
                  <a:ea typeface="Times New Roman" panose="02020603050405020304" pitchFamily="18" charset="0"/>
                </a:rPr>
                <a:t>For both categories D.G.s are optionally declared, and the GS related information shall be recorded at Header level while the SI related information at the respective Item level.</a:t>
              </a:r>
            </a:p>
          </p:txBody>
        </p:sp>
      </p:grpSp>
      <p:sp>
        <p:nvSpPr>
          <p:cNvPr id="21" name="Arrow: Pentagon 20">
            <a:extLst>
              <a:ext uri="{FF2B5EF4-FFF2-40B4-BE49-F238E27FC236}">
                <a16:creationId xmlns:a16="http://schemas.microsoft.com/office/drawing/2014/main" id="{C3858F16-D09E-9DDB-03BB-60008DE20D8F}"/>
              </a:ext>
            </a:extLst>
          </p:cNvPr>
          <p:cNvSpPr/>
          <p:nvPr/>
        </p:nvSpPr>
        <p:spPr>
          <a:xfrm>
            <a:off x="3796123" y="3704214"/>
            <a:ext cx="7938677" cy="1922777"/>
          </a:xfrm>
          <a:prstGeom prst="homePlate">
            <a:avLst>
              <a:gd name="adj" fmla="val 11526"/>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600"/>
              </a:spcAft>
              <a:buClr>
                <a:schemeClr val="tx2">
                  <a:lumMod val="50000"/>
                </a:schemeClr>
              </a:buClr>
              <a:buSzTx/>
              <a:tabLst/>
              <a:defRPr/>
            </a:pPr>
            <a:r>
              <a:rPr lang="en-US">
                <a:solidFill>
                  <a:schemeClr val="tx1"/>
                </a:solidFill>
              </a:rPr>
              <a:t>D.G.s/D</a:t>
            </a:r>
            <a:r>
              <a:rPr lang="el-GR">
                <a:solidFill>
                  <a:schemeClr val="tx1"/>
                </a:solidFill>
              </a:rPr>
              <a:t>.</a:t>
            </a:r>
            <a:r>
              <a:rPr lang="el-CY">
                <a:solidFill>
                  <a:schemeClr val="tx1"/>
                </a:solidFill>
              </a:rPr>
              <a:t>Ε</a:t>
            </a:r>
            <a:r>
              <a:rPr lang="el-GR">
                <a:solidFill>
                  <a:schemeClr val="tx1"/>
                </a:solidFill>
              </a:rPr>
              <a:t>.</a:t>
            </a:r>
            <a:r>
              <a:rPr lang="en-US">
                <a:solidFill>
                  <a:schemeClr val="tx1"/>
                </a:solidFill>
              </a:rPr>
              <a:t>s declared either </a:t>
            </a:r>
            <a:r>
              <a:rPr lang="en-US" b="1">
                <a:solidFill>
                  <a:schemeClr val="tx1"/>
                </a:solidFill>
              </a:rPr>
              <a:t>at Header or at Item level or at both levels</a:t>
            </a:r>
            <a:r>
              <a:rPr lang="en-US">
                <a:solidFill>
                  <a:schemeClr val="tx1"/>
                </a:solidFill>
              </a:rPr>
              <a:t> at the same time.</a:t>
            </a:r>
          </a:p>
          <a:p>
            <a:pPr marR="0" lvl="0" defTabSz="914400" rtl="0" eaLnBrk="1" fontAlgn="auto" latinLnBrk="0" hangingPunct="1">
              <a:lnSpc>
                <a:spcPct val="100000"/>
              </a:lnSpc>
              <a:spcBef>
                <a:spcPts val="0"/>
              </a:spcBef>
              <a:spcAft>
                <a:spcPts val="600"/>
              </a:spcAft>
              <a:buClr>
                <a:schemeClr val="tx2">
                  <a:lumMod val="50000"/>
                </a:schemeClr>
              </a:buClr>
              <a:buSzTx/>
              <a:tabLst/>
              <a:defRPr/>
            </a:pPr>
            <a:r>
              <a:rPr lang="en-US" i="1">
                <a:solidFill>
                  <a:schemeClr val="tx1"/>
                </a:solidFill>
              </a:rPr>
              <a:t>Refers mainly to documents related D.G.s, which can be declared either on Header or on Item level or on both levels. When a specific document is declared on Header level, the information relates to the whole declaration, and it cannot be declared on Item level again.</a:t>
            </a:r>
          </a:p>
        </p:txBody>
      </p:sp>
      <p:sp>
        <p:nvSpPr>
          <p:cNvPr id="3" name="Slide Number Placeholder 2">
            <a:extLst>
              <a:ext uri="{FF2B5EF4-FFF2-40B4-BE49-F238E27FC236}">
                <a16:creationId xmlns:a16="http://schemas.microsoft.com/office/drawing/2014/main" id="{DA4C7095-ADD0-7C39-6BC5-7297F1CB7D0A}"/>
              </a:ext>
            </a:extLst>
          </p:cNvPr>
          <p:cNvSpPr>
            <a:spLocks noGrp="1"/>
          </p:cNvSpPr>
          <p:nvPr>
            <p:ph type="sldNum" sz="quarter" idx="12"/>
          </p:nvPr>
        </p:nvSpPr>
        <p:spPr/>
        <p:txBody>
          <a:bodyPr/>
          <a:lstStyle/>
          <a:p>
            <a:fld id="{F46C79FD-C571-418B-AB0F-5EE936C85276}" type="slidenum">
              <a:rPr lang="en-GB" smtClean="0"/>
              <a:t>131</a:t>
            </a:fld>
            <a:endParaRPr lang="en-GB"/>
          </a:p>
        </p:txBody>
      </p:sp>
    </p:spTree>
    <p:extLst>
      <p:ext uri="{BB962C8B-B14F-4D97-AF65-F5344CB8AC3E}">
        <p14:creationId xmlns:p14="http://schemas.microsoft.com/office/powerpoint/2010/main" val="25173878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Rounded Corners 60">
            <a:extLst>
              <a:ext uri="{FF2B5EF4-FFF2-40B4-BE49-F238E27FC236}">
                <a16:creationId xmlns:a16="http://schemas.microsoft.com/office/drawing/2014/main" id="{18628BC6-39F9-9D1E-92C6-0CFA1BFB6E21}"/>
              </a:ext>
            </a:extLst>
          </p:cNvPr>
          <p:cNvSpPr/>
          <p:nvPr/>
        </p:nvSpPr>
        <p:spPr>
          <a:xfrm>
            <a:off x="6421330" y="1652454"/>
            <a:ext cx="3287456" cy="4826587"/>
          </a:xfrm>
          <a:prstGeom prst="roundRect">
            <a:avLst/>
          </a:prstGeom>
          <a:solidFill>
            <a:srgbClr val="0356B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87372A5-C784-4844-9F67-B7A107657D92}"/>
              </a:ext>
            </a:extLst>
          </p:cNvPr>
          <p:cNvSpPr/>
          <p:nvPr/>
        </p:nvSpPr>
        <p:spPr>
          <a:xfrm>
            <a:off x="1828800" y="1640201"/>
            <a:ext cx="3287456" cy="4826587"/>
          </a:xfrm>
          <a:prstGeom prst="roundRect">
            <a:avLst/>
          </a:prstGeom>
          <a:solidFill>
            <a:srgbClr val="0356B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70722" y="464006"/>
            <a:ext cx="10515600" cy="782357"/>
          </a:xfrm>
        </p:spPr>
        <p:txBody>
          <a:bodyPr/>
          <a:lstStyle/>
          <a:p>
            <a:r>
              <a:rPr lang="en-US"/>
              <a:t>Usage of data at Header and Item level in Import Customs Declaration(2/2)</a:t>
            </a:r>
            <a:endParaRPr lang="en-GB"/>
          </a:p>
        </p:txBody>
      </p:sp>
      <p:sp>
        <p:nvSpPr>
          <p:cNvPr id="7" name="Rectangle: Rounded Corners 6">
            <a:extLst>
              <a:ext uri="{FF2B5EF4-FFF2-40B4-BE49-F238E27FC236}">
                <a16:creationId xmlns:a16="http://schemas.microsoft.com/office/drawing/2014/main" id="{2E29BD2F-FE7E-6E8D-0922-D86487909CD8}"/>
              </a:ext>
            </a:extLst>
          </p:cNvPr>
          <p:cNvSpPr/>
          <p:nvPr/>
        </p:nvSpPr>
        <p:spPr>
          <a:xfrm>
            <a:off x="2281104" y="1776547"/>
            <a:ext cx="2382848" cy="1230384"/>
          </a:xfrm>
          <a:prstGeom prst="roundRect">
            <a:avLst/>
          </a:prstGeom>
          <a:solidFill>
            <a:srgbClr val="E6EEF7"/>
          </a:solidFill>
          <a:ln w="381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a:solidFill>
                  <a:schemeClr val="tx1"/>
                </a:solidFill>
              </a:rPr>
              <a:t>Additional supply chain actor</a:t>
            </a:r>
          </a:p>
          <a:p>
            <a:pPr marL="171450" indent="-171450">
              <a:buFont typeface="Arial" panose="020B0604020202020204" pitchFamily="34" charset="0"/>
              <a:buChar char="•"/>
            </a:pPr>
            <a:r>
              <a:rPr lang="en-US" sz="1400">
                <a:solidFill>
                  <a:schemeClr val="tx1"/>
                </a:solidFill>
              </a:rPr>
              <a:t>Buyer</a:t>
            </a:r>
          </a:p>
          <a:p>
            <a:pPr marL="171450" indent="-171450">
              <a:buFont typeface="Arial" panose="020B0604020202020204" pitchFamily="34" charset="0"/>
              <a:buChar char="•"/>
            </a:pPr>
            <a:r>
              <a:rPr lang="en-US" sz="1400">
                <a:solidFill>
                  <a:schemeClr val="tx1"/>
                </a:solidFill>
              </a:rPr>
              <a:t>Seller</a:t>
            </a:r>
          </a:p>
          <a:p>
            <a:pPr marL="171450" indent="-171450">
              <a:buFont typeface="Arial" panose="020B0604020202020204" pitchFamily="34" charset="0"/>
              <a:buChar char="•"/>
            </a:pPr>
            <a:r>
              <a:rPr lang="en-US" sz="1400">
                <a:solidFill>
                  <a:schemeClr val="tx1"/>
                </a:solidFill>
              </a:rPr>
              <a:t>Exporter</a:t>
            </a:r>
          </a:p>
          <a:p>
            <a:pPr marL="171450" indent="-171450">
              <a:buFont typeface="Arial" panose="020B0604020202020204" pitchFamily="34" charset="0"/>
              <a:buChar char="•"/>
            </a:pPr>
            <a:r>
              <a:rPr lang="en-US" sz="1400">
                <a:solidFill>
                  <a:schemeClr val="tx1"/>
                </a:solidFill>
              </a:rPr>
              <a:t>Destination</a:t>
            </a:r>
          </a:p>
        </p:txBody>
      </p:sp>
      <p:sp>
        <p:nvSpPr>
          <p:cNvPr id="26" name="Rectangle: Rounded Corners 25">
            <a:extLst>
              <a:ext uri="{FF2B5EF4-FFF2-40B4-BE49-F238E27FC236}">
                <a16:creationId xmlns:a16="http://schemas.microsoft.com/office/drawing/2014/main" id="{4CF971BE-AAED-8523-E6F6-381C275A1451}"/>
              </a:ext>
            </a:extLst>
          </p:cNvPr>
          <p:cNvSpPr/>
          <p:nvPr/>
        </p:nvSpPr>
        <p:spPr>
          <a:xfrm>
            <a:off x="6919198" y="1776547"/>
            <a:ext cx="2382848" cy="1230384"/>
          </a:xfrm>
          <a:prstGeom prst="roundRect">
            <a:avLst/>
          </a:prstGeom>
          <a:solidFill>
            <a:srgbClr val="E6EEF7"/>
          </a:solidFill>
          <a:ln w="381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a:solidFill>
                  <a:schemeClr val="tx1"/>
                </a:solidFill>
              </a:rPr>
              <a:t>Additional supply chain actor</a:t>
            </a:r>
          </a:p>
          <a:p>
            <a:pPr marL="171450" indent="-171450">
              <a:buFont typeface="Arial" panose="020B0604020202020204" pitchFamily="34" charset="0"/>
              <a:buChar char="•"/>
            </a:pPr>
            <a:r>
              <a:rPr lang="en-US" sz="1400">
                <a:solidFill>
                  <a:schemeClr val="tx1"/>
                </a:solidFill>
              </a:rPr>
              <a:t>Buyer</a:t>
            </a:r>
          </a:p>
          <a:p>
            <a:pPr marL="171450" indent="-171450">
              <a:buFont typeface="Arial" panose="020B0604020202020204" pitchFamily="34" charset="0"/>
              <a:buChar char="•"/>
            </a:pPr>
            <a:r>
              <a:rPr lang="en-US" sz="1400">
                <a:solidFill>
                  <a:schemeClr val="tx1"/>
                </a:solidFill>
              </a:rPr>
              <a:t>Seller</a:t>
            </a:r>
          </a:p>
          <a:p>
            <a:pPr marL="171450" indent="-171450">
              <a:buFont typeface="Arial" panose="020B0604020202020204" pitchFamily="34" charset="0"/>
              <a:buChar char="•"/>
            </a:pPr>
            <a:r>
              <a:rPr lang="en-US" sz="1400">
                <a:solidFill>
                  <a:schemeClr val="tx1"/>
                </a:solidFill>
              </a:rPr>
              <a:t>Exporter</a:t>
            </a:r>
          </a:p>
          <a:p>
            <a:pPr marL="171450" indent="-171450">
              <a:buFont typeface="Arial" panose="020B0604020202020204" pitchFamily="34" charset="0"/>
              <a:buChar char="•"/>
            </a:pPr>
            <a:r>
              <a:rPr lang="en-US" sz="1400">
                <a:solidFill>
                  <a:schemeClr val="tx1"/>
                </a:solidFill>
              </a:rPr>
              <a:t>Destination</a:t>
            </a:r>
          </a:p>
        </p:txBody>
      </p:sp>
      <p:sp>
        <p:nvSpPr>
          <p:cNvPr id="28" name="Rectangle: Rounded Corners 27">
            <a:extLst>
              <a:ext uri="{FF2B5EF4-FFF2-40B4-BE49-F238E27FC236}">
                <a16:creationId xmlns:a16="http://schemas.microsoft.com/office/drawing/2014/main" id="{80DF5302-2DE0-01DF-BF4F-A207E18B8658}"/>
              </a:ext>
            </a:extLst>
          </p:cNvPr>
          <p:cNvSpPr/>
          <p:nvPr/>
        </p:nvSpPr>
        <p:spPr>
          <a:xfrm>
            <a:off x="2281104" y="3064982"/>
            <a:ext cx="2382848" cy="981854"/>
          </a:xfrm>
          <a:prstGeom prst="roundRect">
            <a:avLst/>
          </a:prstGeom>
          <a:solidFill>
            <a:srgbClr val="E6EEF7"/>
          </a:solidFill>
          <a:ln w="381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a:solidFill>
                  <a:schemeClr val="tx1"/>
                </a:solidFill>
              </a:rPr>
              <a:t>Nature of transaction</a:t>
            </a:r>
          </a:p>
          <a:p>
            <a:pPr marL="171450" indent="-171450">
              <a:buFont typeface="Arial" panose="020B0604020202020204" pitchFamily="34" charset="0"/>
              <a:buChar char="•"/>
            </a:pPr>
            <a:r>
              <a:rPr lang="en-US" sz="1400">
                <a:solidFill>
                  <a:schemeClr val="tx1"/>
                </a:solidFill>
              </a:rPr>
              <a:t>Gross mass</a:t>
            </a:r>
          </a:p>
          <a:p>
            <a:pPr marL="171450" indent="-171450">
              <a:buFont typeface="Arial" panose="020B0604020202020204" pitchFamily="34" charset="0"/>
              <a:buChar char="•"/>
            </a:pPr>
            <a:r>
              <a:rPr lang="en-US" sz="1400">
                <a:solidFill>
                  <a:schemeClr val="tx1"/>
                </a:solidFill>
              </a:rPr>
              <a:t>Reference number/UCR</a:t>
            </a:r>
          </a:p>
          <a:p>
            <a:pPr marL="171450" indent="-171450">
              <a:buFont typeface="Arial" panose="020B0604020202020204" pitchFamily="34" charset="0"/>
              <a:buChar char="•"/>
            </a:pPr>
            <a:r>
              <a:rPr lang="en-US" sz="1400">
                <a:solidFill>
                  <a:schemeClr val="tx1"/>
                </a:solidFill>
              </a:rPr>
              <a:t>Country of Dispatch</a:t>
            </a:r>
          </a:p>
        </p:txBody>
      </p:sp>
      <p:sp>
        <p:nvSpPr>
          <p:cNvPr id="40" name="Rectangle: Rounded Corners 39">
            <a:extLst>
              <a:ext uri="{FF2B5EF4-FFF2-40B4-BE49-F238E27FC236}">
                <a16:creationId xmlns:a16="http://schemas.microsoft.com/office/drawing/2014/main" id="{8C166453-A42E-D37E-B8E0-5C29180E1165}"/>
              </a:ext>
            </a:extLst>
          </p:cNvPr>
          <p:cNvSpPr/>
          <p:nvPr/>
        </p:nvSpPr>
        <p:spPr>
          <a:xfrm>
            <a:off x="6919198" y="3064982"/>
            <a:ext cx="2382848" cy="981854"/>
          </a:xfrm>
          <a:prstGeom prst="roundRect">
            <a:avLst/>
          </a:prstGeom>
          <a:solidFill>
            <a:srgbClr val="E6EEF7"/>
          </a:solidFill>
          <a:ln w="381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400">
                <a:solidFill>
                  <a:schemeClr val="tx1"/>
                </a:solidFill>
              </a:rPr>
              <a:t>Nature of transaction</a:t>
            </a:r>
          </a:p>
          <a:p>
            <a:pPr marL="171450" indent="-171450">
              <a:buFont typeface="Arial" panose="020B0604020202020204" pitchFamily="34" charset="0"/>
              <a:buChar char="•"/>
            </a:pPr>
            <a:r>
              <a:rPr lang="en-US" sz="1400">
                <a:solidFill>
                  <a:schemeClr val="tx1"/>
                </a:solidFill>
              </a:rPr>
              <a:t>Gross mass</a:t>
            </a:r>
          </a:p>
          <a:p>
            <a:pPr marL="171450" indent="-171450">
              <a:buFont typeface="Arial" panose="020B0604020202020204" pitchFamily="34" charset="0"/>
              <a:buChar char="•"/>
            </a:pPr>
            <a:r>
              <a:rPr lang="en-US" sz="1400">
                <a:solidFill>
                  <a:schemeClr val="tx1"/>
                </a:solidFill>
              </a:rPr>
              <a:t>Reference number/UCR</a:t>
            </a:r>
          </a:p>
          <a:p>
            <a:pPr marL="171450" indent="-171450">
              <a:buFont typeface="Arial" panose="020B0604020202020204" pitchFamily="34" charset="0"/>
              <a:buChar char="•"/>
            </a:pPr>
            <a:r>
              <a:rPr lang="en-US" sz="1400">
                <a:solidFill>
                  <a:schemeClr val="tx1"/>
                </a:solidFill>
              </a:rPr>
              <a:t>Country of Dispatch</a:t>
            </a:r>
          </a:p>
        </p:txBody>
      </p:sp>
      <p:sp>
        <p:nvSpPr>
          <p:cNvPr id="44" name="Rectangle 43">
            <a:extLst>
              <a:ext uri="{FF2B5EF4-FFF2-40B4-BE49-F238E27FC236}">
                <a16:creationId xmlns:a16="http://schemas.microsoft.com/office/drawing/2014/main" id="{B2846295-733B-1BDF-8C47-93965A0AD1DB}"/>
              </a:ext>
            </a:extLst>
          </p:cNvPr>
          <p:cNvSpPr/>
          <p:nvPr/>
        </p:nvSpPr>
        <p:spPr>
          <a:xfrm>
            <a:off x="1628566" y="1615694"/>
            <a:ext cx="8361575" cy="25037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131627B2-EE96-626D-7DF0-2EE31AB03C10}"/>
              </a:ext>
            </a:extLst>
          </p:cNvPr>
          <p:cNvSpPr/>
          <p:nvPr/>
        </p:nvSpPr>
        <p:spPr>
          <a:xfrm>
            <a:off x="4079538" y="4776852"/>
            <a:ext cx="3372226" cy="1683390"/>
          </a:xfrm>
          <a:prstGeom prst="roundRect">
            <a:avLst/>
          </a:prstGeom>
          <a:solidFill>
            <a:srgbClr val="E6EEF7"/>
          </a:solidFill>
          <a:ln w="381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lvl="1" indent="-171450">
              <a:buFont typeface="Arial" panose="020B0604020202020204" pitchFamily="34" charset="0"/>
              <a:buChar char="•"/>
            </a:pPr>
            <a:r>
              <a:rPr lang="en-US" sz="1400" dirty="0">
                <a:solidFill>
                  <a:schemeClr val="tx1"/>
                </a:solidFill>
              </a:rPr>
              <a:t>Previous Document</a:t>
            </a:r>
          </a:p>
          <a:p>
            <a:pPr marL="628650" lvl="1" indent="-171450">
              <a:buFont typeface="Arial" panose="020B0604020202020204" pitchFamily="34" charset="0"/>
              <a:buChar char="•"/>
            </a:pPr>
            <a:r>
              <a:rPr lang="en-US" sz="1400" dirty="0">
                <a:solidFill>
                  <a:schemeClr val="tx1"/>
                </a:solidFill>
              </a:rPr>
              <a:t>Supporting Document</a:t>
            </a:r>
          </a:p>
          <a:p>
            <a:pPr marL="628650" lvl="1" indent="-171450">
              <a:buFont typeface="Arial" panose="020B0604020202020204" pitchFamily="34" charset="0"/>
              <a:buChar char="•"/>
            </a:pPr>
            <a:r>
              <a:rPr lang="en-US" sz="1400" dirty="0">
                <a:solidFill>
                  <a:schemeClr val="tx1"/>
                </a:solidFill>
              </a:rPr>
              <a:t>Additional Reference</a:t>
            </a:r>
          </a:p>
          <a:p>
            <a:pPr marL="628650" lvl="1" indent="-171450">
              <a:buFont typeface="Arial" panose="020B0604020202020204" pitchFamily="34" charset="0"/>
              <a:buChar char="•"/>
            </a:pPr>
            <a:r>
              <a:rPr lang="en-US" sz="1400" dirty="0">
                <a:solidFill>
                  <a:schemeClr val="tx1"/>
                </a:solidFill>
              </a:rPr>
              <a:t>Additional Information</a:t>
            </a:r>
          </a:p>
          <a:p>
            <a:pPr marL="628650" lvl="1" indent="-171450">
              <a:buFont typeface="Arial" panose="020B0604020202020204" pitchFamily="34" charset="0"/>
              <a:buChar char="•"/>
            </a:pPr>
            <a:r>
              <a:rPr lang="en-US" sz="1400" dirty="0">
                <a:solidFill>
                  <a:schemeClr val="tx1"/>
                </a:solidFill>
              </a:rPr>
              <a:t>Transport Document</a:t>
            </a:r>
          </a:p>
          <a:p>
            <a:pPr marL="628650" lvl="1" indent="-171450">
              <a:buFont typeface="Arial" panose="020B0604020202020204" pitchFamily="34" charset="0"/>
              <a:buChar char="•"/>
            </a:pPr>
            <a:r>
              <a:rPr lang="en-US" sz="1400" dirty="0">
                <a:solidFill>
                  <a:schemeClr val="tx1"/>
                </a:solidFill>
              </a:rPr>
              <a:t>Authorisation</a:t>
            </a:r>
          </a:p>
          <a:p>
            <a:pPr marL="628650" lvl="1" indent="-171450">
              <a:buFont typeface="Arial" panose="020B0604020202020204" pitchFamily="34" charset="0"/>
              <a:buChar char="•"/>
            </a:pPr>
            <a:r>
              <a:rPr lang="en-US" sz="1400" dirty="0">
                <a:solidFill>
                  <a:schemeClr val="tx1"/>
                </a:solidFill>
              </a:rPr>
              <a:t>Additional fiscal reference</a:t>
            </a:r>
          </a:p>
          <a:p>
            <a:pPr marL="628650" lvl="1" indent="-171450">
              <a:buFont typeface="Arial" panose="020B0604020202020204" pitchFamily="34" charset="0"/>
              <a:buChar char="•"/>
            </a:pPr>
            <a:r>
              <a:rPr lang="en-US" sz="1400" dirty="0">
                <a:solidFill>
                  <a:schemeClr val="tx1"/>
                </a:solidFill>
              </a:rPr>
              <a:t>Additions and deductions</a:t>
            </a:r>
          </a:p>
        </p:txBody>
      </p:sp>
      <p:sp>
        <p:nvSpPr>
          <p:cNvPr id="56" name="Rectangle 55">
            <a:extLst>
              <a:ext uri="{FF2B5EF4-FFF2-40B4-BE49-F238E27FC236}">
                <a16:creationId xmlns:a16="http://schemas.microsoft.com/office/drawing/2014/main" id="{E6950F45-FC06-CDCD-238E-1C80D1F93FFF}"/>
              </a:ext>
            </a:extLst>
          </p:cNvPr>
          <p:cNvSpPr/>
          <p:nvPr/>
        </p:nvSpPr>
        <p:spPr>
          <a:xfrm>
            <a:off x="1628566" y="4269837"/>
            <a:ext cx="8361575" cy="23210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29EDB47-430D-E6FF-E4D5-41C86D121401}"/>
              </a:ext>
            </a:extLst>
          </p:cNvPr>
          <p:cNvSpPr/>
          <p:nvPr/>
        </p:nvSpPr>
        <p:spPr>
          <a:xfrm>
            <a:off x="2281104" y="1314543"/>
            <a:ext cx="2382848" cy="393832"/>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a:solidFill>
                  <a:schemeClr val="tx1"/>
                </a:solidFill>
              </a:rPr>
              <a:t>Header Level</a:t>
            </a:r>
          </a:p>
        </p:txBody>
      </p:sp>
      <p:sp>
        <p:nvSpPr>
          <p:cNvPr id="3" name="Rectangle 2">
            <a:extLst>
              <a:ext uri="{FF2B5EF4-FFF2-40B4-BE49-F238E27FC236}">
                <a16:creationId xmlns:a16="http://schemas.microsoft.com/office/drawing/2014/main" id="{32884046-34D0-DF06-9F43-62B7A19EBF4D}"/>
              </a:ext>
            </a:extLst>
          </p:cNvPr>
          <p:cNvSpPr/>
          <p:nvPr/>
        </p:nvSpPr>
        <p:spPr>
          <a:xfrm>
            <a:off x="6873634" y="1314543"/>
            <a:ext cx="2382848" cy="393832"/>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a:solidFill>
                  <a:schemeClr val="tx1"/>
                </a:solidFill>
              </a:rPr>
              <a:t>Item Level</a:t>
            </a:r>
          </a:p>
        </p:txBody>
      </p:sp>
      <p:sp>
        <p:nvSpPr>
          <p:cNvPr id="5" name="Rectangle 4">
            <a:extLst>
              <a:ext uri="{FF2B5EF4-FFF2-40B4-BE49-F238E27FC236}">
                <a16:creationId xmlns:a16="http://schemas.microsoft.com/office/drawing/2014/main" id="{7448D8A0-F103-999A-0137-3E57F56584B3}"/>
              </a:ext>
            </a:extLst>
          </p:cNvPr>
          <p:cNvSpPr/>
          <p:nvPr/>
        </p:nvSpPr>
        <p:spPr>
          <a:xfrm>
            <a:off x="5004628" y="1838264"/>
            <a:ext cx="1522046" cy="613224"/>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a:solidFill>
                  <a:schemeClr val="tx1"/>
                </a:solidFill>
              </a:rPr>
              <a:t>OR</a:t>
            </a:r>
          </a:p>
        </p:txBody>
      </p:sp>
      <p:sp>
        <p:nvSpPr>
          <p:cNvPr id="8" name="Rectangle 7">
            <a:extLst>
              <a:ext uri="{FF2B5EF4-FFF2-40B4-BE49-F238E27FC236}">
                <a16:creationId xmlns:a16="http://schemas.microsoft.com/office/drawing/2014/main" id="{5327942A-6A49-3474-5367-D8266527C8AB}"/>
              </a:ext>
            </a:extLst>
          </p:cNvPr>
          <p:cNvSpPr/>
          <p:nvPr/>
        </p:nvSpPr>
        <p:spPr>
          <a:xfrm>
            <a:off x="3959044" y="4338928"/>
            <a:ext cx="3619499" cy="393766"/>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a:solidFill>
                  <a:schemeClr val="tx1"/>
                </a:solidFill>
              </a:rPr>
              <a:t>Header/Item or both Levels</a:t>
            </a:r>
          </a:p>
        </p:txBody>
      </p:sp>
      <p:sp>
        <p:nvSpPr>
          <p:cNvPr id="9" name="Rectangle 8">
            <a:extLst>
              <a:ext uri="{FF2B5EF4-FFF2-40B4-BE49-F238E27FC236}">
                <a16:creationId xmlns:a16="http://schemas.microsoft.com/office/drawing/2014/main" id="{6F701702-ED6E-F110-FE8B-E990E8F9DFF7}"/>
              </a:ext>
            </a:extLst>
          </p:cNvPr>
          <p:cNvSpPr/>
          <p:nvPr/>
        </p:nvSpPr>
        <p:spPr>
          <a:xfrm>
            <a:off x="10057608" y="2577365"/>
            <a:ext cx="2027556" cy="393832"/>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a:solidFill>
                  <a:schemeClr val="tx1"/>
                </a:solidFill>
              </a:rPr>
              <a:t>First Category</a:t>
            </a:r>
          </a:p>
        </p:txBody>
      </p:sp>
      <p:sp>
        <p:nvSpPr>
          <p:cNvPr id="10" name="Rectangle 9">
            <a:extLst>
              <a:ext uri="{FF2B5EF4-FFF2-40B4-BE49-F238E27FC236}">
                <a16:creationId xmlns:a16="http://schemas.microsoft.com/office/drawing/2014/main" id="{6A43DEA5-ACB2-48D1-241D-F3DD09DDAA73}"/>
              </a:ext>
            </a:extLst>
          </p:cNvPr>
          <p:cNvSpPr/>
          <p:nvPr/>
        </p:nvSpPr>
        <p:spPr>
          <a:xfrm>
            <a:off x="10057608" y="5117883"/>
            <a:ext cx="2027556" cy="393832"/>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a:solidFill>
                  <a:schemeClr val="tx1"/>
                </a:solidFill>
              </a:rPr>
              <a:t>Second Category</a:t>
            </a:r>
          </a:p>
        </p:txBody>
      </p:sp>
      <p:sp>
        <p:nvSpPr>
          <p:cNvPr id="6" name="Slide Number Placeholder 5">
            <a:extLst>
              <a:ext uri="{FF2B5EF4-FFF2-40B4-BE49-F238E27FC236}">
                <a16:creationId xmlns:a16="http://schemas.microsoft.com/office/drawing/2014/main" id="{F59AA80A-30B5-9AEA-33F0-2A0B554F7E6D}"/>
              </a:ext>
            </a:extLst>
          </p:cNvPr>
          <p:cNvSpPr>
            <a:spLocks noGrp="1"/>
          </p:cNvSpPr>
          <p:nvPr>
            <p:ph type="sldNum" sz="quarter" idx="12"/>
          </p:nvPr>
        </p:nvSpPr>
        <p:spPr/>
        <p:txBody>
          <a:bodyPr/>
          <a:lstStyle/>
          <a:p>
            <a:fld id="{F46C79FD-C571-418B-AB0F-5EE936C85276}" type="slidenum">
              <a:rPr lang="en-GB" smtClean="0"/>
              <a:t>132</a:t>
            </a:fld>
            <a:endParaRPr lang="en-GB"/>
          </a:p>
        </p:txBody>
      </p:sp>
    </p:spTree>
    <p:extLst>
      <p:ext uri="{BB962C8B-B14F-4D97-AF65-F5344CB8AC3E}">
        <p14:creationId xmlns:p14="http://schemas.microsoft.com/office/powerpoint/2010/main" val="921082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B2E9CF-6261-9E3A-B54F-2337BECFF8AB}"/>
              </a:ext>
            </a:extLst>
          </p:cNvPr>
          <p:cNvSpPr>
            <a:spLocks noGrp="1"/>
          </p:cNvSpPr>
          <p:nvPr>
            <p:ph type="title"/>
          </p:nvPr>
        </p:nvSpPr>
        <p:spPr/>
        <p:txBody>
          <a:bodyPr/>
          <a:lstStyle/>
          <a:p>
            <a:r>
              <a:rPr lang="en-US"/>
              <a:t>Usage of data groups at header and goods item level – Example #1</a:t>
            </a:r>
            <a:endParaRPr lang="el-GR"/>
          </a:p>
        </p:txBody>
      </p:sp>
      <p:sp>
        <p:nvSpPr>
          <p:cNvPr id="5" name="Rectangle: Folded Corner 4">
            <a:extLst>
              <a:ext uri="{FF2B5EF4-FFF2-40B4-BE49-F238E27FC236}">
                <a16:creationId xmlns:a16="http://schemas.microsoft.com/office/drawing/2014/main" id="{4EAE455E-E7C6-A687-C57A-9F0802728162}"/>
              </a:ext>
            </a:extLst>
          </p:cNvPr>
          <p:cNvSpPr/>
          <p:nvPr/>
        </p:nvSpPr>
        <p:spPr>
          <a:xfrm flipV="1">
            <a:off x="1116166" y="1522341"/>
            <a:ext cx="3768437" cy="1354700"/>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1E41FCFD-AEC3-F6B4-E5C8-FBB10D44323F}"/>
              </a:ext>
            </a:extLst>
          </p:cNvPr>
          <p:cNvSpPr txBox="1"/>
          <p:nvPr/>
        </p:nvSpPr>
        <p:spPr>
          <a:xfrm>
            <a:off x="1130833" y="1486476"/>
            <a:ext cx="4150846" cy="1315500"/>
          </a:xfrm>
          <a:prstGeom prst="rect">
            <a:avLst/>
          </a:prstGeom>
        </p:spPr>
        <p:txBody>
          <a:bodyPr vert="horz" wrap="square" lIns="91440" tIns="45720" rIns="91440" bIns="45720" rtlCol="0">
            <a:noAutofit/>
          </a:bodyPr>
          <a:lstStyle/>
          <a:p>
            <a:pPr marL="0" indent="0" algn="just">
              <a:buNone/>
            </a:pPr>
            <a:r>
              <a:rPr lang="en-US" sz="1400" b="1" u="sng">
                <a:ea typeface="Calibri" panose="020F0502020204030204" pitchFamily="34" charset="0"/>
              </a:rPr>
              <a:t>Import Operation</a:t>
            </a:r>
            <a:endParaRPr lang="en-GB" sz="1400" b="1" u="sng">
              <a:ea typeface="Calibri" panose="020F0502020204030204" pitchFamily="34" charset="0"/>
            </a:endParaRPr>
          </a:p>
          <a:p>
            <a:pPr marL="0" indent="0" algn="just">
              <a:buNone/>
            </a:pPr>
            <a:r>
              <a:rPr lang="en-GB" sz="1400">
                <a:ea typeface="Calibri" panose="020F0502020204030204" pitchFamily="34" charset="0"/>
              </a:rPr>
              <a:t>……..</a:t>
            </a:r>
          </a:p>
          <a:p>
            <a:pPr marL="0" indent="0" algn="just">
              <a:buNone/>
            </a:pPr>
            <a:r>
              <a:rPr lang="en-GB" sz="1400" b="1">
                <a:ea typeface="Calibri" panose="020F0502020204030204" pitchFamily="34" charset="0"/>
              </a:rPr>
              <a:t>D.G. Buyer</a:t>
            </a:r>
            <a:r>
              <a:rPr lang="en-GB" sz="1400" b="1">
                <a:effectLst/>
                <a:ea typeface="Calibri" panose="020F0502020204030204" pitchFamily="34" charset="0"/>
              </a:rPr>
              <a:t> </a:t>
            </a:r>
          </a:p>
          <a:p>
            <a:pPr marL="0" indent="0" algn="just">
              <a:buNone/>
            </a:pPr>
            <a:r>
              <a:rPr lang="en-GB" sz="1400">
                <a:ea typeface="Calibri" panose="020F0502020204030204" pitchFamily="34" charset="0"/>
              </a:rPr>
              <a:t>Identification number	AB123456789</a:t>
            </a:r>
          </a:p>
          <a:p>
            <a:pPr marL="0" indent="0" algn="just">
              <a:buNone/>
            </a:pPr>
            <a:r>
              <a:rPr lang="en-GB" sz="1400">
                <a:ea typeface="Calibri" panose="020F0502020204030204" pitchFamily="34" charset="0"/>
              </a:rPr>
              <a:t>Name</a:t>
            </a:r>
            <a:r>
              <a:rPr lang="en-GB" sz="1400">
                <a:solidFill>
                  <a:srgbClr val="FF0000"/>
                </a:solidFill>
                <a:ea typeface="Calibri" panose="020F0502020204030204" pitchFamily="34" charset="0"/>
              </a:rPr>
              <a:t>		Company A</a:t>
            </a:r>
          </a:p>
          <a:p>
            <a:pPr marL="0" indent="0" algn="just">
              <a:buNone/>
            </a:pPr>
            <a:r>
              <a:rPr lang="en-GB" sz="1400"/>
              <a:t>……..</a:t>
            </a:r>
            <a:endParaRPr lang="el-GR" sz="1400"/>
          </a:p>
        </p:txBody>
      </p:sp>
      <p:sp>
        <p:nvSpPr>
          <p:cNvPr id="9" name="Rectangle: Folded Corner 8">
            <a:extLst>
              <a:ext uri="{FF2B5EF4-FFF2-40B4-BE49-F238E27FC236}">
                <a16:creationId xmlns:a16="http://schemas.microsoft.com/office/drawing/2014/main" id="{F30B7B68-AD7C-A56D-69CF-4E0CC622BB76}"/>
              </a:ext>
            </a:extLst>
          </p:cNvPr>
          <p:cNvSpPr/>
          <p:nvPr/>
        </p:nvSpPr>
        <p:spPr>
          <a:xfrm flipV="1">
            <a:off x="1116166" y="5069640"/>
            <a:ext cx="3768437" cy="1737199"/>
          </a:xfrm>
          <a:prstGeom prst="foldedCorner">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Folded Corner 9">
            <a:extLst>
              <a:ext uri="{FF2B5EF4-FFF2-40B4-BE49-F238E27FC236}">
                <a16:creationId xmlns:a16="http://schemas.microsoft.com/office/drawing/2014/main" id="{31C9DDD8-3522-4222-4BF0-4D9EAC12CDD6}"/>
              </a:ext>
            </a:extLst>
          </p:cNvPr>
          <p:cNvSpPr/>
          <p:nvPr/>
        </p:nvSpPr>
        <p:spPr>
          <a:xfrm flipV="1">
            <a:off x="1116585" y="3070981"/>
            <a:ext cx="3780195" cy="1804719"/>
          </a:xfrm>
          <a:prstGeom prst="foldedCorner">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a:extLst>
              <a:ext uri="{FF2B5EF4-FFF2-40B4-BE49-F238E27FC236}">
                <a16:creationId xmlns:a16="http://schemas.microsoft.com/office/drawing/2014/main" id="{ED174C27-153B-D961-55A8-57AE661CEA7C}"/>
              </a:ext>
            </a:extLst>
          </p:cNvPr>
          <p:cNvSpPr txBox="1">
            <a:spLocks/>
          </p:cNvSpPr>
          <p:nvPr/>
        </p:nvSpPr>
        <p:spPr>
          <a:xfrm>
            <a:off x="1130832" y="5047470"/>
            <a:ext cx="4358872" cy="15876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n-GB" sz="1400" b="1" u="sng">
                <a:ea typeface="Calibri" panose="020F0502020204030204" pitchFamily="34" charset="0"/>
              </a:rPr>
              <a:t>Goods Shipment Item #2</a:t>
            </a:r>
          </a:p>
          <a:p>
            <a:pPr marL="0" indent="0">
              <a:spcAft>
                <a:spcPts val="0"/>
              </a:spcAft>
              <a:buNone/>
            </a:pPr>
            <a:r>
              <a:rPr lang="en-GB" sz="1400" b="1">
                <a:effectLst/>
                <a:ea typeface="Calibri" panose="020F0502020204030204" pitchFamily="34" charset="0"/>
              </a:rPr>
              <a:t>……</a:t>
            </a:r>
          </a:p>
          <a:p>
            <a:pPr marL="0" indent="0">
              <a:spcAft>
                <a:spcPts val="0"/>
              </a:spcAft>
              <a:buNone/>
            </a:pPr>
            <a:r>
              <a:rPr lang="en-GB" sz="1400" b="1">
                <a:effectLst/>
                <a:ea typeface="Calibri" panose="020F0502020204030204" pitchFamily="34" charset="0"/>
              </a:rPr>
              <a:t>D.G. Exporter</a:t>
            </a:r>
          </a:p>
          <a:p>
            <a:pPr marL="0" indent="0">
              <a:spcAft>
                <a:spcPts val="0"/>
              </a:spcAft>
              <a:buNone/>
            </a:pPr>
            <a:r>
              <a:rPr lang="en-GB" sz="1400">
                <a:ea typeface="Calibri" panose="020F0502020204030204" pitchFamily="34" charset="0"/>
              </a:rPr>
              <a:t>Identification number	FC123456789</a:t>
            </a:r>
            <a:endParaRPr lang="en-GB" sz="1400" b="1">
              <a:effectLst/>
              <a:ea typeface="Calibri" panose="020F0502020204030204" pitchFamily="34" charset="0"/>
            </a:endParaRPr>
          </a:p>
          <a:p>
            <a:pPr marL="0" indent="0">
              <a:spcAft>
                <a:spcPts val="0"/>
              </a:spcAft>
              <a:buNone/>
            </a:pPr>
            <a:r>
              <a:rPr lang="en-GB" sz="1400">
                <a:effectLst/>
                <a:ea typeface="Calibri" panose="020F0502020204030204" pitchFamily="34" charset="0"/>
              </a:rPr>
              <a:t>Exporter		</a:t>
            </a:r>
            <a:r>
              <a:rPr lang="en-GB" sz="1400">
                <a:solidFill>
                  <a:srgbClr val="FF0000"/>
                </a:solidFill>
                <a:effectLst/>
                <a:ea typeface="Calibri" panose="020F0502020204030204" pitchFamily="34" charset="0"/>
              </a:rPr>
              <a:t>Company 2</a:t>
            </a:r>
          </a:p>
          <a:p>
            <a:pPr marL="0" indent="0">
              <a:spcAft>
                <a:spcPts val="0"/>
              </a:spcAft>
              <a:buNone/>
            </a:pPr>
            <a:r>
              <a:rPr lang="en-GB" sz="1400" b="1"/>
              <a:t>…….</a:t>
            </a:r>
          </a:p>
          <a:p>
            <a:pPr marL="0" indent="0">
              <a:spcAft>
                <a:spcPts val="0"/>
              </a:spcAft>
              <a:buNone/>
            </a:pPr>
            <a:r>
              <a:rPr lang="en-GB" sz="1400" b="1"/>
              <a:t>D.G. Country of Dispatch </a:t>
            </a:r>
          </a:p>
          <a:p>
            <a:pPr marL="0" indent="0">
              <a:spcAft>
                <a:spcPts val="0"/>
              </a:spcAft>
              <a:buNone/>
            </a:pPr>
            <a:r>
              <a:rPr lang="en-GB" sz="1400"/>
              <a:t>Country of dispatch</a:t>
            </a:r>
            <a:r>
              <a:rPr lang="en-GB" sz="1400">
                <a:solidFill>
                  <a:srgbClr val="FF0000"/>
                </a:solidFill>
              </a:rPr>
              <a:t>	Serbia</a:t>
            </a:r>
          </a:p>
          <a:p>
            <a:pPr marL="0" indent="0">
              <a:buFont typeface="Arial" panose="020B0604020202020204" pitchFamily="34" charset="0"/>
              <a:buNone/>
            </a:pPr>
            <a:endParaRPr lang="el-GR"/>
          </a:p>
        </p:txBody>
      </p:sp>
      <p:sp>
        <p:nvSpPr>
          <p:cNvPr id="12" name="Right Brace 11">
            <a:extLst>
              <a:ext uri="{FF2B5EF4-FFF2-40B4-BE49-F238E27FC236}">
                <a16:creationId xmlns:a16="http://schemas.microsoft.com/office/drawing/2014/main" id="{A0F04E03-FAD9-D6BC-D7CD-78683CB5C01D}"/>
              </a:ext>
            </a:extLst>
          </p:cNvPr>
          <p:cNvSpPr/>
          <p:nvPr/>
        </p:nvSpPr>
        <p:spPr>
          <a:xfrm>
            <a:off x="5151457" y="3287561"/>
            <a:ext cx="418157" cy="2985083"/>
          </a:xfrm>
          <a:prstGeom prst="rightBrace">
            <a:avLst>
              <a:gd name="adj1" fmla="val 67971"/>
              <a:gd name="adj2" fmla="val 48012"/>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Content Placeholder 1">
            <a:extLst>
              <a:ext uri="{FF2B5EF4-FFF2-40B4-BE49-F238E27FC236}">
                <a16:creationId xmlns:a16="http://schemas.microsoft.com/office/drawing/2014/main" id="{57DE6998-133F-ACF1-C414-BF7F0819E989}"/>
              </a:ext>
            </a:extLst>
          </p:cNvPr>
          <p:cNvSpPr>
            <a:spLocks noGrp="1"/>
          </p:cNvSpPr>
          <p:nvPr>
            <p:ph sz="half" idx="1"/>
          </p:nvPr>
        </p:nvSpPr>
        <p:spPr>
          <a:xfrm>
            <a:off x="1130832" y="3043244"/>
            <a:ext cx="4882824" cy="1333923"/>
          </a:xfrm>
        </p:spPr>
        <p:txBody>
          <a:bodyPr/>
          <a:lstStyle/>
          <a:p>
            <a:pPr marL="0" indent="0">
              <a:spcAft>
                <a:spcPts val="0"/>
              </a:spcAft>
              <a:buNone/>
            </a:pPr>
            <a:r>
              <a:rPr lang="en-GB" sz="1400" b="1" u="sng">
                <a:effectLst/>
                <a:ea typeface="Calibri" panose="020F0502020204030204" pitchFamily="34" charset="0"/>
              </a:rPr>
              <a:t>Goods Shipment Item #1</a:t>
            </a:r>
            <a:r>
              <a:rPr lang="en-GB" sz="1400" b="1">
                <a:effectLst/>
                <a:ea typeface="Calibri" panose="020F0502020204030204" pitchFamily="34" charset="0"/>
              </a:rPr>
              <a:t>			</a:t>
            </a:r>
          </a:p>
          <a:p>
            <a:pPr marL="0" indent="0">
              <a:spcAft>
                <a:spcPts val="0"/>
              </a:spcAft>
              <a:buNone/>
            </a:pPr>
            <a:r>
              <a:rPr lang="en-GB" sz="1400" b="1">
                <a:effectLst/>
                <a:ea typeface="Calibri" panose="020F0502020204030204" pitchFamily="34" charset="0"/>
              </a:rPr>
              <a:t>……</a:t>
            </a:r>
          </a:p>
          <a:p>
            <a:pPr marL="0" indent="0">
              <a:spcAft>
                <a:spcPts val="0"/>
              </a:spcAft>
              <a:buNone/>
            </a:pPr>
            <a:r>
              <a:rPr lang="en-GB" sz="1400" b="1">
                <a:effectLst/>
                <a:ea typeface="Calibri" panose="020F0502020204030204" pitchFamily="34" charset="0"/>
              </a:rPr>
              <a:t>D.G. Exporter</a:t>
            </a:r>
          </a:p>
          <a:p>
            <a:pPr marL="0" indent="0">
              <a:spcAft>
                <a:spcPts val="0"/>
              </a:spcAft>
              <a:buNone/>
            </a:pPr>
            <a:r>
              <a:rPr lang="en-GB" sz="1400">
                <a:ea typeface="Calibri" panose="020F0502020204030204" pitchFamily="34" charset="0"/>
              </a:rPr>
              <a:t>Identification number	CD123456789</a:t>
            </a:r>
          </a:p>
          <a:p>
            <a:pPr marL="0" indent="0">
              <a:spcAft>
                <a:spcPts val="0"/>
              </a:spcAft>
              <a:buNone/>
            </a:pPr>
            <a:r>
              <a:rPr lang="en-GB" sz="1400">
                <a:ea typeface="Calibri" panose="020F0502020204030204" pitchFamily="34" charset="0"/>
              </a:rPr>
              <a:t>Name</a:t>
            </a:r>
            <a:r>
              <a:rPr lang="en-GB" sz="1400">
                <a:solidFill>
                  <a:srgbClr val="FF0000"/>
                </a:solidFill>
                <a:ea typeface="Calibri" panose="020F0502020204030204" pitchFamily="34" charset="0"/>
              </a:rPr>
              <a:t>		</a:t>
            </a:r>
            <a:r>
              <a:rPr lang="en-GB" sz="1400">
                <a:solidFill>
                  <a:srgbClr val="FF0000"/>
                </a:solidFill>
                <a:effectLst/>
                <a:ea typeface="Calibri" panose="020F0502020204030204" pitchFamily="34" charset="0"/>
              </a:rPr>
              <a:t>Company 1 Ltd.</a:t>
            </a:r>
          </a:p>
          <a:p>
            <a:pPr marL="0" indent="0">
              <a:spcAft>
                <a:spcPts val="0"/>
              </a:spcAft>
              <a:buNone/>
            </a:pPr>
            <a:r>
              <a:rPr lang="en-GB" sz="1400" b="1"/>
              <a:t>…….</a:t>
            </a:r>
          </a:p>
          <a:p>
            <a:pPr marL="0" indent="0">
              <a:spcAft>
                <a:spcPts val="0"/>
              </a:spcAft>
              <a:buNone/>
            </a:pPr>
            <a:r>
              <a:rPr lang="en-GB" sz="1400" b="1"/>
              <a:t>D.G. Country of Dispatch </a:t>
            </a:r>
          </a:p>
          <a:p>
            <a:pPr marL="0" indent="0">
              <a:spcAft>
                <a:spcPts val="0"/>
              </a:spcAft>
              <a:buNone/>
            </a:pPr>
            <a:r>
              <a:rPr lang="en-GB" sz="1400"/>
              <a:t>Country of dispatch</a:t>
            </a:r>
            <a:r>
              <a:rPr lang="en-GB" sz="1400">
                <a:solidFill>
                  <a:srgbClr val="FF0000"/>
                </a:solidFill>
              </a:rPr>
              <a:t>	</a:t>
            </a:r>
            <a:r>
              <a:rPr lang="en-US" sz="1400">
                <a:solidFill>
                  <a:srgbClr val="FF0000"/>
                </a:solidFill>
              </a:rPr>
              <a:t>Albania</a:t>
            </a:r>
            <a:endParaRPr lang="en-GB" sz="1400">
              <a:solidFill>
                <a:srgbClr val="FF0000"/>
              </a:solidFill>
            </a:endParaRPr>
          </a:p>
        </p:txBody>
      </p:sp>
      <p:sp>
        <p:nvSpPr>
          <p:cNvPr id="14" name="TextBox 13">
            <a:extLst>
              <a:ext uri="{FF2B5EF4-FFF2-40B4-BE49-F238E27FC236}">
                <a16:creationId xmlns:a16="http://schemas.microsoft.com/office/drawing/2014/main" id="{25BA59E0-1EBF-7E0C-B2D6-4F99CAC3F4C5}"/>
              </a:ext>
            </a:extLst>
          </p:cNvPr>
          <p:cNvSpPr txBox="1"/>
          <p:nvPr/>
        </p:nvSpPr>
        <p:spPr>
          <a:xfrm>
            <a:off x="5966690" y="1482171"/>
            <a:ext cx="5519632" cy="2413554"/>
          </a:xfrm>
          <a:prstGeom prst="rect">
            <a:avLst/>
          </a:prstGeom>
        </p:spPr>
        <p:txBody>
          <a:bodyPr vert="horz" wrap="square" lIns="91440" tIns="45720" rIns="91440" bIns="45720" rtlCol="0">
            <a:noAutofit/>
          </a:bodyPr>
          <a:lstStyle/>
          <a:p>
            <a:pPr algn="just"/>
            <a:r>
              <a:rPr lang="en-US" sz="1800" dirty="0">
                <a:solidFill>
                  <a:schemeClr val="tx1"/>
                </a:solidFill>
                <a:effectLst/>
                <a:ea typeface="Calibri" panose="020F0502020204030204" pitchFamily="34" charset="0"/>
                <a:cs typeface="Times New Roman" panose="02020603050405020304" pitchFamily="18" charset="0"/>
              </a:rPr>
              <a:t>Declarant </a:t>
            </a:r>
            <a:r>
              <a:rPr lang="en-US" sz="1800" b="1" dirty="0">
                <a:solidFill>
                  <a:schemeClr val="tx1"/>
                </a:solidFill>
                <a:effectLst/>
                <a:ea typeface="Calibri" panose="020F0502020204030204" pitchFamily="34" charset="0"/>
                <a:cs typeface="Times New Roman" panose="02020603050405020304" pitchFamily="18" charset="0"/>
              </a:rPr>
              <a:t>imports</a:t>
            </a:r>
            <a:r>
              <a:rPr lang="en-US" sz="1800" dirty="0">
                <a:solidFill>
                  <a:schemeClr val="tx1"/>
                </a:solidFill>
                <a:effectLst/>
                <a:ea typeface="Calibri" panose="020F0502020204030204" pitchFamily="34" charset="0"/>
                <a:cs typeface="Times New Roman" panose="02020603050405020304" pitchFamily="18" charset="0"/>
              </a:rPr>
              <a:t> two </a:t>
            </a:r>
            <a:r>
              <a:rPr lang="en-US" dirty="0">
                <a:ea typeface="Calibri" panose="020F0502020204030204" pitchFamily="34" charset="0"/>
                <a:cs typeface="Times New Roman" panose="02020603050405020304" pitchFamily="18" charset="0"/>
              </a:rPr>
              <a:t>G</a:t>
            </a:r>
            <a:r>
              <a:rPr lang="en-US" sz="1800" dirty="0">
                <a:solidFill>
                  <a:schemeClr val="tx1"/>
                </a:solidFill>
                <a:effectLst/>
                <a:ea typeface="Calibri" panose="020F0502020204030204" pitchFamily="34" charset="0"/>
                <a:cs typeface="Times New Roman" panose="02020603050405020304" pitchFamily="18" charset="0"/>
              </a:rPr>
              <a:t>oods Shipment </a:t>
            </a:r>
            <a:r>
              <a:rPr lang="en-US" dirty="0">
                <a:ea typeface="Calibri" panose="020F0502020204030204" pitchFamily="34" charset="0"/>
                <a:cs typeface="Times New Roman" panose="02020603050405020304" pitchFamily="18" charset="0"/>
              </a:rPr>
              <a:t>I</a:t>
            </a:r>
            <a:r>
              <a:rPr lang="en-US" sz="1800" dirty="0">
                <a:solidFill>
                  <a:schemeClr val="tx1"/>
                </a:solidFill>
                <a:effectLst/>
                <a:ea typeface="Calibri" panose="020F0502020204030204" pitchFamily="34" charset="0"/>
                <a:cs typeface="Times New Roman" panose="02020603050405020304" pitchFamily="18" charset="0"/>
              </a:rPr>
              <a:t>tems where the </a:t>
            </a:r>
            <a:r>
              <a:rPr lang="en-US" b="1" dirty="0">
                <a:ea typeface="Calibri" panose="020F0502020204030204" pitchFamily="34" charset="0"/>
                <a:cs typeface="Times New Roman" panose="02020603050405020304" pitchFamily="18" charset="0"/>
              </a:rPr>
              <a:t>E</a:t>
            </a:r>
            <a:r>
              <a:rPr lang="en-US" sz="1800" b="1" dirty="0">
                <a:solidFill>
                  <a:schemeClr val="tx1"/>
                </a:solidFill>
                <a:effectLst/>
                <a:ea typeface="Calibri" panose="020F0502020204030204" pitchFamily="34" charset="0"/>
                <a:cs typeface="Times New Roman" panose="02020603050405020304" pitchFamily="18" charset="0"/>
              </a:rPr>
              <a:t>xporter</a:t>
            </a:r>
            <a:r>
              <a:rPr lang="en-US" sz="1800" dirty="0">
                <a:solidFill>
                  <a:schemeClr val="tx1"/>
                </a:solidFill>
                <a:effectLst/>
                <a:ea typeface="Calibri" panose="020F0502020204030204" pitchFamily="34" charset="0"/>
                <a:cs typeface="Times New Roman" panose="02020603050405020304" pitchFamily="18" charset="0"/>
              </a:rPr>
              <a:t> is </a:t>
            </a:r>
            <a:r>
              <a:rPr lang="en-US" sz="1800" b="1" dirty="0">
                <a:solidFill>
                  <a:schemeClr val="tx1"/>
                </a:solidFill>
                <a:effectLst/>
                <a:ea typeface="Calibri" panose="020F0502020204030204" pitchFamily="34" charset="0"/>
                <a:cs typeface="Times New Roman" panose="02020603050405020304" pitchFamily="18" charset="0"/>
              </a:rPr>
              <a:t>different </a:t>
            </a:r>
            <a:r>
              <a:rPr lang="en-US" sz="1800" dirty="0">
                <a:solidFill>
                  <a:schemeClr val="tx1"/>
                </a:solidFill>
                <a:effectLst/>
                <a:ea typeface="Calibri" panose="020F0502020204030204" pitchFamily="34" charset="0"/>
                <a:cs typeface="Times New Roman" panose="02020603050405020304" pitchFamily="18" charset="0"/>
              </a:rPr>
              <a:t>for each of the goods </a:t>
            </a:r>
            <a:r>
              <a:rPr lang="en-US" dirty="0">
                <a:ea typeface="Calibri" panose="020F0502020204030204" pitchFamily="34" charset="0"/>
                <a:cs typeface="Times New Roman" panose="02020603050405020304" pitchFamily="18" charset="0"/>
              </a:rPr>
              <a:t>i</a:t>
            </a:r>
            <a:r>
              <a:rPr lang="en-US" sz="1800" dirty="0">
                <a:solidFill>
                  <a:schemeClr val="tx1"/>
                </a:solidFill>
                <a:effectLst/>
                <a:ea typeface="Calibri" panose="020F0502020204030204" pitchFamily="34" charset="0"/>
                <a:cs typeface="Times New Roman" panose="02020603050405020304" pitchFamily="18" charset="0"/>
              </a:rPr>
              <a:t>tems</a:t>
            </a:r>
            <a:r>
              <a:rPr lang="en-US" b="1" dirty="0">
                <a:ea typeface="Calibri" panose="020F0502020204030204" pitchFamily="34" charset="0"/>
                <a:cs typeface="Times New Roman" panose="02020603050405020304" pitchFamily="18" charset="0"/>
              </a:rPr>
              <a:t> </a:t>
            </a:r>
            <a:r>
              <a:rPr lang="en-US" sz="1800" dirty="0">
                <a:solidFill>
                  <a:schemeClr val="tx1"/>
                </a:solidFill>
                <a:effectLst/>
                <a:ea typeface="Calibri" panose="020F0502020204030204" pitchFamily="34" charset="0"/>
                <a:cs typeface="Times New Roman" panose="02020603050405020304" pitchFamily="18" charset="0"/>
              </a:rPr>
              <a:t>(Company 1 Ltd. and Company 2 respectively).</a:t>
            </a:r>
            <a:r>
              <a:rPr lang="en-US" sz="1800" dirty="0">
                <a:solidFill>
                  <a:schemeClr val="tx1"/>
                </a:solidFill>
                <a:effectLst/>
                <a:ea typeface="Times New Roman" panose="02020603050405020304" pitchFamily="18" charset="0"/>
                <a:cs typeface="Times New Roman" panose="02020603050405020304" pitchFamily="18" charset="0"/>
              </a:rPr>
              <a:t> T</a:t>
            </a:r>
            <a:r>
              <a:rPr lang="en-US" sz="1800" dirty="0">
                <a:solidFill>
                  <a:schemeClr val="tx1"/>
                </a:solidFill>
                <a:effectLst/>
                <a:ea typeface="Calibri" panose="020F0502020204030204" pitchFamily="34" charset="0"/>
                <a:cs typeface="Times New Roman" panose="02020603050405020304" pitchFamily="18" charset="0"/>
              </a:rPr>
              <a:t>he </a:t>
            </a:r>
            <a:r>
              <a:rPr lang="en-US" b="1" dirty="0">
                <a:ea typeface="Calibri" panose="020F0502020204030204" pitchFamily="34" charset="0"/>
                <a:cs typeface="Times New Roman" panose="02020603050405020304" pitchFamily="18" charset="0"/>
              </a:rPr>
              <a:t>B</a:t>
            </a:r>
            <a:r>
              <a:rPr lang="en-US" sz="1800" b="1" dirty="0">
                <a:solidFill>
                  <a:schemeClr val="tx1"/>
                </a:solidFill>
                <a:effectLst/>
                <a:ea typeface="Calibri" panose="020F0502020204030204" pitchFamily="34" charset="0"/>
                <a:cs typeface="Times New Roman" panose="02020603050405020304" pitchFamily="18" charset="0"/>
              </a:rPr>
              <a:t>uyer</a:t>
            </a:r>
            <a:r>
              <a:rPr lang="en-US" sz="1800" dirty="0">
                <a:solidFill>
                  <a:schemeClr val="tx1"/>
                </a:solidFill>
                <a:effectLst/>
                <a:ea typeface="Calibri" panose="020F0502020204030204" pitchFamily="34" charset="0"/>
                <a:cs typeface="Times New Roman" panose="02020603050405020304" pitchFamily="18" charset="0"/>
              </a:rPr>
              <a:t> is Company A and is the same for both </a:t>
            </a:r>
            <a:r>
              <a:rPr lang="en-US" dirty="0">
                <a:ea typeface="Calibri" panose="020F0502020204030204" pitchFamily="34" charset="0"/>
                <a:cs typeface="Times New Roman" panose="02020603050405020304" pitchFamily="18" charset="0"/>
              </a:rPr>
              <a:t>G</a:t>
            </a:r>
            <a:r>
              <a:rPr lang="en-US" sz="1800" dirty="0">
                <a:solidFill>
                  <a:schemeClr val="tx1"/>
                </a:solidFill>
                <a:effectLst/>
                <a:ea typeface="Calibri" panose="020F0502020204030204" pitchFamily="34" charset="0"/>
                <a:cs typeface="Times New Roman" panose="02020603050405020304" pitchFamily="18" charset="0"/>
              </a:rPr>
              <a:t>oods Shipment </a:t>
            </a:r>
            <a:r>
              <a:rPr lang="en-US" dirty="0">
                <a:ea typeface="Calibri" panose="020F0502020204030204" pitchFamily="34" charset="0"/>
                <a:cs typeface="Times New Roman" panose="02020603050405020304" pitchFamily="18" charset="0"/>
              </a:rPr>
              <a:t>I</a:t>
            </a:r>
            <a:r>
              <a:rPr lang="en-US" sz="1800" dirty="0">
                <a:solidFill>
                  <a:schemeClr val="tx1"/>
                </a:solidFill>
                <a:effectLst/>
                <a:ea typeface="Calibri" panose="020F0502020204030204" pitchFamily="34" charset="0"/>
                <a:cs typeface="Times New Roman" panose="02020603050405020304" pitchFamily="18" charset="0"/>
              </a:rPr>
              <a:t>tems. Two different country of dispatch – Albania is declared for </a:t>
            </a:r>
            <a:r>
              <a:rPr lang="en-US" sz="1800" b="1" dirty="0">
                <a:solidFill>
                  <a:schemeClr val="tx1"/>
                </a:solidFill>
                <a:effectLst/>
                <a:ea typeface="Calibri" panose="020F0502020204030204" pitchFamily="34" charset="0"/>
                <a:cs typeface="Times New Roman" panose="02020603050405020304" pitchFamily="18" charset="0"/>
              </a:rPr>
              <a:t>goods item #1</a:t>
            </a:r>
            <a:r>
              <a:rPr lang="en-US" sz="1800" dirty="0">
                <a:solidFill>
                  <a:schemeClr val="tx1"/>
                </a:solidFill>
                <a:effectLst/>
                <a:ea typeface="Calibri" panose="020F0502020204030204" pitchFamily="34" charset="0"/>
                <a:cs typeface="Times New Roman" panose="02020603050405020304" pitchFamily="18" charset="0"/>
              </a:rPr>
              <a:t> and Serbia for </a:t>
            </a:r>
            <a:r>
              <a:rPr lang="en-US" sz="1800" b="1" dirty="0">
                <a:solidFill>
                  <a:schemeClr val="tx1"/>
                </a:solidFill>
                <a:effectLst/>
                <a:ea typeface="Calibri" panose="020F0502020204030204" pitchFamily="34" charset="0"/>
                <a:cs typeface="Times New Roman" panose="02020603050405020304" pitchFamily="18" charset="0"/>
              </a:rPr>
              <a:t>goods item #2</a:t>
            </a:r>
            <a:r>
              <a:rPr lang="en-US" sz="1800" dirty="0">
                <a:solidFill>
                  <a:schemeClr val="tx1"/>
                </a:solidFill>
                <a:effectLst/>
                <a:ea typeface="Calibri" panose="020F050202020403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0D3F6E07-E8A0-B256-182A-2FD007E71152}"/>
              </a:ext>
            </a:extLst>
          </p:cNvPr>
          <p:cNvSpPr txBox="1"/>
          <p:nvPr/>
        </p:nvSpPr>
        <p:spPr>
          <a:xfrm>
            <a:off x="5966690" y="4229027"/>
            <a:ext cx="5519632" cy="1709213"/>
          </a:xfrm>
          <a:prstGeom prst="rect">
            <a:avLst/>
          </a:prstGeom>
        </p:spPr>
        <p:txBody>
          <a:bodyPr vert="horz" wrap="square" lIns="91440" tIns="45720" rIns="91440" bIns="45720" rtlCol="0">
            <a:noAutofit/>
          </a:bodyPr>
          <a:lstStyle/>
          <a:p>
            <a:pPr algn="just"/>
            <a:r>
              <a:rPr lang="en-US" sz="1800" dirty="0">
                <a:solidFill>
                  <a:schemeClr val="tx1"/>
                </a:solidFill>
                <a:effectLst/>
                <a:ea typeface="Calibri" panose="020F0502020204030204" pitchFamily="34" charset="0"/>
                <a:cs typeface="Times New Roman" panose="02020603050405020304" pitchFamily="18" charset="0"/>
              </a:rPr>
              <a:t>Since the </a:t>
            </a:r>
            <a:r>
              <a:rPr lang="en-US" b="1" dirty="0">
                <a:ea typeface="Calibri" panose="020F0502020204030204" pitchFamily="34" charset="0"/>
                <a:cs typeface="Times New Roman" panose="02020603050405020304" pitchFamily="18" charset="0"/>
              </a:rPr>
              <a:t>B</a:t>
            </a:r>
            <a:r>
              <a:rPr lang="en-US" sz="1800" b="1" dirty="0">
                <a:solidFill>
                  <a:schemeClr val="tx1"/>
                </a:solidFill>
                <a:effectLst/>
                <a:ea typeface="Calibri" panose="020F0502020204030204" pitchFamily="34" charset="0"/>
                <a:cs typeface="Times New Roman" panose="02020603050405020304" pitchFamily="18" charset="0"/>
              </a:rPr>
              <a:t>uyer</a:t>
            </a:r>
            <a:r>
              <a:rPr lang="en-US" sz="1800" dirty="0">
                <a:solidFill>
                  <a:schemeClr val="tx1"/>
                </a:solidFill>
                <a:effectLst/>
                <a:ea typeface="Calibri" panose="020F0502020204030204" pitchFamily="34" charset="0"/>
                <a:cs typeface="Times New Roman" panose="02020603050405020304" pitchFamily="18" charset="0"/>
              </a:rPr>
              <a:t> details are common for both </a:t>
            </a:r>
            <a:r>
              <a:rPr lang="en-US" dirty="0">
                <a:ea typeface="Calibri" panose="020F0502020204030204" pitchFamily="34" charset="0"/>
                <a:cs typeface="Times New Roman" panose="02020603050405020304" pitchFamily="18" charset="0"/>
              </a:rPr>
              <a:t>G</a:t>
            </a:r>
            <a:r>
              <a:rPr lang="en-US" sz="1800" dirty="0">
                <a:solidFill>
                  <a:schemeClr val="tx1"/>
                </a:solidFill>
                <a:effectLst/>
                <a:ea typeface="Calibri" panose="020F0502020204030204" pitchFamily="34" charset="0"/>
                <a:cs typeface="Times New Roman" panose="02020603050405020304" pitchFamily="18" charset="0"/>
              </a:rPr>
              <a:t>oods Shipment </a:t>
            </a:r>
            <a:r>
              <a:rPr lang="en-US" dirty="0">
                <a:ea typeface="Calibri" panose="020F0502020204030204" pitchFamily="34" charset="0"/>
                <a:cs typeface="Times New Roman" panose="02020603050405020304" pitchFamily="18" charset="0"/>
              </a:rPr>
              <a:t>I</a:t>
            </a:r>
            <a:r>
              <a:rPr lang="en-US" sz="1800" dirty="0">
                <a:solidFill>
                  <a:schemeClr val="tx1"/>
                </a:solidFill>
                <a:effectLst/>
                <a:ea typeface="Calibri" panose="020F0502020204030204" pitchFamily="34" charset="0"/>
                <a:cs typeface="Times New Roman" panose="02020603050405020304" pitchFamily="18" charset="0"/>
              </a:rPr>
              <a:t>tems, they are declared at </a:t>
            </a:r>
            <a:r>
              <a:rPr lang="en-US" b="1" dirty="0">
                <a:ea typeface="Calibri" panose="020F0502020204030204" pitchFamily="34" charset="0"/>
                <a:cs typeface="Times New Roman" panose="02020603050405020304" pitchFamily="18" charset="0"/>
              </a:rPr>
              <a:t>H</a:t>
            </a:r>
            <a:r>
              <a:rPr lang="en-US" sz="1800" b="1" dirty="0">
                <a:solidFill>
                  <a:schemeClr val="tx1"/>
                </a:solidFill>
                <a:effectLst/>
                <a:ea typeface="Calibri" panose="020F0502020204030204" pitchFamily="34" charset="0"/>
                <a:cs typeface="Times New Roman" panose="02020603050405020304" pitchFamily="18" charset="0"/>
              </a:rPr>
              <a:t>eader level</a:t>
            </a:r>
            <a:r>
              <a:rPr lang="en-US" sz="1800" dirty="0">
                <a:solidFill>
                  <a:schemeClr val="tx1"/>
                </a:solidFill>
                <a:effectLst/>
                <a:ea typeface="Calibri" panose="020F0502020204030204" pitchFamily="34" charset="0"/>
                <a:cs typeface="Times New Roman" panose="02020603050405020304" pitchFamily="18" charset="0"/>
              </a:rPr>
              <a:t>, while the </a:t>
            </a:r>
            <a:r>
              <a:rPr lang="en-US" b="1" dirty="0">
                <a:ea typeface="Calibri" panose="020F0502020204030204" pitchFamily="34" charset="0"/>
                <a:cs typeface="Times New Roman" panose="02020603050405020304" pitchFamily="18" charset="0"/>
              </a:rPr>
              <a:t>E</a:t>
            </a:r>
            <a:r>
              <a:rPr lang="en-US" sz="1800" b="1" dirty="0">
                <a:solidFill>
                  <a:schemeClr val="tx1"/>
                </a:solidFill>
                <a:effectLst/>
                <a:ea typeface="Calibri" panose="020F0502020204030204" pitchFamily="34" charset="0"/>
                <a:cs typeface="Times New Roman" panose="02020603050405020304" pitchFamily="18" charset="0"/>
              </a:rPr>
              <a:t>xporter and Country of Dispatch</a:t>
            </a:r>
            <a:r>
              <a:rPr lang="en-US" sz="1800" dirty="0">
                <a:solidFill>
                  <a:schemeClr val="tx1"/>
                </a:solidFill>
                <a:effectLst/>
                <a:ea typeface="Calibri" panose="020F0502020204030204" pitchFamily="34" charset="0"/>
                <a:cs typeface="Times New Roman" panose="02020603050405020304" pitchFamily="18" charset="0"/>
              </a:rPr>
              <a:t> details, that differ between the two </a:t>
            </a:r>
            <a:r>
              <a:rPr lang="en-US" dirty="0">
                <a:ea typeface="Calibri" panose="020F0502020204030204" pitchFamily="34" charset="0"/>
                <a:cs typeface="Times New Roman" panose="02020603050405020304" pitchFamily="18" charset="0"/>
              </a:rPr>
              <a:t>G</a:t>
            </a:r>
            <a:r>
              <a:rPr lang="en-US" sz="1800" dirty="0">
                <a:solidFill>
                  <a:schemeClr val="tx1"/>
                </a:solidFill>
                <a:effectLst/>
                <a:ea typeface="Calibri" panose="020F0502020204030204" pitchFamily="34" charset="0"/>
                <a:cs typeface="Times New Roman" panose="02020603050405020304" pitchFamily="18" charset="0"/>
              </a:rPr>
              <a:t>oods Shipment </a:t>
            </a:r>
            <a:r>
              <a:rPr lang="en-US" dirty="0">
                <a:ea typeface="Calibri" panose="020F0502020204030204" pitchFamily="34" charset="0"/>
                <a:cs typeface="Times New Roman" panose="02020603050405020304" pitchFamily="18" charset="0"/>
              </a:rPr>
              <a:t>It</a:t>
            </a:r>
            <a:r>
              <a:rPr lang="en-US" sz="1800" dirty="0">
                <a:solidFill>
                  <a:schemeClr val="tx1"/>
                </a:solidFill>
                <a:effectLst/>
                <a:ea typeface="Calibri" panose="020F0502020204030204" pitchFamily="34" charset="0"/>
                <a:cs typeface="Times New Roman" panose="02020603050405020304" pitchFamily="18" charset="0"/>
              </a:rPr>
              <a:t>ems, shall be </a:t>
            </a:r>
            <a:r>
              <a:rPr lang="en-US" sz="1800" b="1" dirty="0">
                <a:solidFill>
                  <a:schemeClr val="tx1"/>
                </a:solidFill>
                <a:effectLst/>
                <a:ea typeface="Calibri" panose="020F0502020204030204" pitchFamily="34" charset="0"/>
                <a:cs typeface="Times New Roman" panose="02020603050405020304" pitchFamily="18" charset="0"/>
              </a:rPr>
              <a:t>declared</a:t>
            </a:r>
            <a:r>
              <a:rPr lang="en-US" sz="1800" dirty="0">
                <a:solidFill>
                  <a:schemeClr val="tx1"/>
                </a:solidFill>
                <a:effectLst/>
                <a:ea typeface="Calibri" panose="020F0502020204030204" pitchFamily="34" charset="0"/>
                <a:cs typeface="Times New Roman" panose="02020603050405020304" pitchFamily="18" charset="0"/>
              </a:rPr>
              <a:t> at </a:t>
            </a:r>
            <a:r>
              <a:rPr lang="en-US" sz="1800" b="1" dirty="0">
                <a:solidFill>
                  <a:schemeClr val="tx1"/>
                </a:solidFill>
                <a:effectLst/>
                <a:ea typeface="Calibri" panose="020F0502020204030204" pitchFamily="34" charset="0"/>
                <a:cs typeface="Times New Roman" panose="02020603050405020304" pitchFamily="18" charset="0"/>
              </a:rPr>
              <a:t>I</a:t>
            </a:r>
            <a:r>
              <a:rPr lang="en-US" b="1" dirty="0">
                <a:ea typeface="Calibri" panose="020F0502020204030204" pitchFamily="34" charset="0"/>
                <a:cs typeface="Times New Roman" panose="02020603050405020304" pitchFamily="18" charset="0"/>
              </a:rPr>
              <a:t>tem</a:t>
            </a:r>
            <a:r>
              <a:rPr lang="en-US" sz="1800" b="1" dirty="0">
                <a:solidFill>
                  <a:schemeClr val="tx1"/>
                </a:solidFill>
                <a:effectLst/>
                <a:ea typeface="Calibri" panose="020F0502020204030204" pitchFamily="34" charset="0"/>
                <a:cs typeface="Times New Roman" panose="02020603050405020304" pitchFamily="18" charset="0"/>
              </a:rPr>
              <a:t> level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l-G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5E777EEB-2CA7-4283-B9B3-346552A18669}"/>
              </a:ext>
            </a:extLst>
          </p:cNvPr>
          <p:cNvCxnSpPr>
            <a:cxnSpLocks/>
          </p:cNvCxnSpPr>
          <p:nvPr/>
        </p:nvCxnSpPr>
        <p:spPr>
          <a:xfrm>
            <a:off x="5052727" y="2226076"/>
            <a:ext cx="795623"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C3920A8-8B63-8C78-0AF5-077B51EFA78B}"/>
              </a:ext>
            </a:extLst>
          </p:cNvPr>
          <p:cNvSpPr>
            <a:spLocks noGrp="1"/>
          </p:cNvSpPr>
          <p:nvPr>
            <p:ph type="sldNum" sz="quarter" idx="12"/>
          </p:nvPr>
        </p:nvSpPr>
        <p:spPr/>
        <p:txBody>
          <a:bodyPr/>
          <a:lstStyle/>
          <a:p>
            <a:fld id="{F46C79FD-C571-418B-AB0F-5EE936C85276}" type="slidenum">
              <a:rPr lang="en-GB" smtClean="0"/>
              <a:t>133</a:t>
            </a:fld>
            <a:endParaRPr lang="en-GB"/>
          </a:p>
        </p:txBody>
      </p:sp>
    </p:spTree>
    <p:extLst>
      <p:ext uri="{BB962C8B-B14F-4D97-AF65-F5344CB8AC3E}">
        <p14:creationId xmlns:p14="http://schemas.microsoft.com/office/powerpoint/2010/main" val="7637305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Folded Corner 7">
            <a:extLst>
              <a:ext uri="{FF2B5EF4-FFF2-40B4-BE49-F238E27FC236}">
                <a16:creationId xmlns:a16="http://schemas.microsoft.com/office/drawing/2014/main" id="{9D71E53F-4E6D-F899-4E55-04070DD15F9D}"/>
              </a:ext>
            </a:extLst>
          </p:cNvPr>
          <p:cNvSpPr/>
          <p:nvPr/>
        </p:nvSpPr>
        <p:spPr>
          <a:xfrm flipV="1">
            <a:off x="1116166" y="1522341"/>
            <a:ext cx="3861187" cy="1354700"/>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4" name="Title 3">
            <a:extLst>
              <a:ext uri="{FF2B5EF4-FFF2-40B4-BE49-F238E27FC236}">
                <a16:creationId xmlns:a16="http://schemas.microsoft.com/office/drawing/2014/main" id="{51C5C78B-5AB6-6697-6EC1-C6F22B8F242F}"/>
              </a:ext>
            </a:extLst>
          </p:cNvPr>
          <p:cNvSpPr>
            <a:spLocks noGrp="1"/>
          </p:cNvSpPr>
          <p:nvPr>
            <p:ph type="title"/>
          </p:nvPr>
        </p:nvSpPr>
        <p:spPr/>
        <p:txBody>
          <a:bodyPr/>
          <a:lstStyle/>
          <a:p>
            <a:r>
              <a:rPr lang="en-US"/>
              <a:t>Usage of data groups at Header and Item level – Example #2</a:t>
            </a:r>
            <a:endParaRPr lang="el-GR"/>
          </a:p>
        </p:txBody>
      </p:sp>
      <p:sp>
        <p:nvSpPr>
          <p:cNvPr id="6" name="TextBox 5">
            <a:extLst>
              <a:ext uri="{FF2B5EF4-FFF2-40B4-BE49-F238E27FC236}">
                <a16:creationId xmlns:a16="http://schemas.microsoft.com/office/drawing/2014/main" id="{DF85D1BC-EC9D-E401-001E-746D946526B4}"/>
              </a:ext>
            </a:extLst>
          </p:cNvPr>
          <p:cNvSpPr txBox="1"/>
          <p:nvPr/>
        </p:nvSpPr>
        <p:spPr>
          <a:xfrm>
            <a:off x="1130833" y="1486476"/>
            <a:ext cx="4020624" cy="1315500"/>
          </a:xfrm>
          <a:prstGeom prst="rect">
            <a:avLst/>
          </a:prstGeom>
        </p:spPr>
        <p:txBody>
          <a:bodyPr vert="horz" wrap="square" lIns="91440" tIns="45720" rIns="91440" bIns="45720" rtlCol="0">
            <a:noAutofit/>
          </a:bodyPr>
          <a:lstStyle/>
          <a:p>
            <a:pPr marL="0" indent="0" algn="just">
              <a:buNone/>
            </a:pPr>
            <a:r>
              <a:rPr lang="en-GB" sz="1400" b="1" u="sng">
                <a:effectLst/>
                <a:ea typeface="Calibri" panose="020F0502020204030204" pitchFamily="34" charset="0"/>
              </a:rPr>
              <a:t>Goods Shipment</a:t>
            </a:r>
          </a:p>
          <a:p>
            <a:pPr marL="0" indent="0" algn="just">
              <a:buNone/>
            </a:pPr>
            <a:r>
              <a:rPr lang="en-US" sz="1400" b="1">
                <a:ea typeface="Calibri" panose="020F0502020204030204" pitchFamily="34" charset="0"/>
              </a:rPr>
              <a:t>D.G. Previous Document</a:t>
            </a:r>
            <a:endParaRPr lang="en-GB" sz="1400" b="1">
              <a:ea typeface="Calibri" panose="020F0502020204030204" pitchFamily="34" charset="0"/>
            </a:endParaRPr>
          </a:p>
          <a:p>
            <a:pPr marL="0" indent="0" algn="just">
              <a:buNone/>
            </a:pPr>
            <a:r>
              <a:rPr lang="en-GB" sz="1400">
                <a:effectLst/>
                <a:ea typeface="Calibri" panose="020F0502020204030204" pitchFamily="34" charset="0"/>
              </a:rPr>
              <a:t>Sequence number	1</a:t>
            </a:r>
          </a:p>
          <a:p>
            <a:pPr marL="0" indent="0" algn="just">
              <a:buNone/>
            </a:pPr>
            <a:r>
              <a:rPr lang="en-GB" sz="1400">
                <a:effectLst/>
                <a:ea typeface="Calibri" panose="020F0502020204030204" pitchFamily="34" charset="0"/>
              </a:rPr>
              <a:t>Type</a:t>
            </a:r>
            <a:r>
              <a:rPr lang="en-GB" sz="1400">
                <a:ea typeface="Calibri" panose="020F0502020204030204" pitchFamily="34" charset="0"/>
              </a:rPr>
              <a:t>		</a:t>
            </a:r>
            <a:r>
              <a:rPr lang="en-GB" sz="1400">
                <a:effectLst/>
                <a:ea typeface="Calibri" panose="020F0502020204030204" pitchFamily="34" charset="0"/>
              </a:rPr>
              <a:t>NMRN</a:t>
            </a:r>
          </a:p>
          <a:p>
            <a:pPr marL="0" indent="0" algn="just">
              <a:buNone/>
            </a:pPr>
            <a:r>
              <a:rPr lang="en-GB" sz="1400">
                <a:effectLst/>
                <a:ea typeface="Calibri" panose="020F0502020204030204" pitchFamily="34" charset="0"/>
              </a:rPr>
              <a:t>CC qualifier</a:t>
            </a:r>
            <a:endParaRPr lang="en-GB" sz="1400">
              <a:ea typeface="Calibri" panose="020F0502020204030204" pitchFamily="34" charset="0"/>
            </a:endParaRPr>
          </a:p>
          <a:p>
            <a:pPr marL="0" indent="0" algn="just">
              <a:buNone/>
            </a:pPr>
            <a:r>
              <a:rPr lang="en-GB" sz="1400">
                <a:effectLst/>
                <a:ea typeface="Calibri" panose="020F0502020204030204" pitchFamily="34" charset="0"/>
              </a:rPr>
              <a:t>Reference number</a:t>
            </a:r>
            <a:r>
              <a:rPr lang="en-GB" sz="1400">
                <a:ea typeface="Calibri" panose="020F0502020204030204" pitchFamily="34" charset="0"/>
              </a:rPr>
              <a:t>	</a:t>
            </a:r>
            <a:r>
              <a:rPr lang="en-GB" sz="1400">
                <a:solidFill>
                  <a:srgbClr val="FF0000"/>
                </a:solidFill>
                <a:effectLst/>
                <a:ea typeface="Calibri" panose="020F0502020204030204" pitchFamily="34" charset="0"/>
              </a:rPr>
              <a:t>22ES002801I00093R4</a:t>
            </a:r>
            <a:endParaRPr lang="el-GR" sz="1400">
              <a:solidFill>
                <a:srgbClr val="FF0000"/>
              </a:solidFill>
            </a:endParaRPr>
          </a:p>
        </p:txBody>
      </p:sp>
      <p:sp>
        <p:nvSpPr>
          <p:cNvPr id="9" name="Rectangle: Folded Corner 8">
            <a:extLst>
              <a:ext uri="{FF2B5EF4-FFF2-40B4-BE49-F238E27FC236}">
                <a16:creationId xmlns:a16="http://schemas.microsoft.com/office/drawing/2014/main" id="{B952AFE0-2C16-607A-C72B-EA7CEB39D9C9}"/>
              </a:ext>
            </a:extLst>
          </p:cNvPr>
          <p:cNvSpPr/>
          <p:nvPr/>
        </p:nvSpPr>
        <p:spPr>
          <a:xfrm flipV="1">
            <a:off x="1116166" y="5016898"/>
            <a:ext cx="3861187" cy="1722138"/>
          </a:xfrm>
          <a:prstGeom prst="foldedCorner">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Folded Corner 9">
            <a:extLst>
              <a:ext uri="{FF2B5EF4-FFF2-40B4-BE49-F238E27FC236}">
                <a16:creationId xmlns:a16="http://schemas.microsoft.com/office/drawing/2014/main" id="{744B2BCF-3F80-02BF-0B1D-EC93C281385F}"/>
              </a:ext>
            </a:extLst>
          </p:cNvPr>
          <p:cNvSpPr/>
          <p:nvPr/>
        </p:nvSpPr>
        <p:spPr>
          <a:xfrm flipV="1">
            <a:off x="1116166" y="3043244"/>
            <a:ext cx="3861187" cy="1783280"/>
          </a:xfrm>
          <a:prstGeom prst="foldedCorner">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1">
            <a:extLst>
              <a:ext uri="{FF2B5EF4-FFF2-40B4-BE49-F238E27FC236}">
                <a16:creationId xmlns:a16="http://schemas.microsoft.com/office/drawing/2014/main" id="{326D27CF-2BF9-4E65-CF82-45EAF15613DC}"/>
              </a:ext>
            </a:extLst>
          </p:cNvPr>
          <p:cNvSpPr>
            <a:spLocks noGrp="1"/>
          </p:cNvSpPr>
          <p:nvPr>
            <p:ph sz="half" idx="1"/>
          </p:nvPr>
        </p:nvSpPr>
        <p:spPr>
          <a:xfrm>
            <a:off x="1130832" y="3043244"/>
            <a:ext cx="4882824" cy="1507935"/>
          </a:xfrm>
        </p:spPr>
        <p:txBody>
          <a:bodyPr/>
          <a:lstStyle/>
          <a:p>
            <a:pPr marL="0" indent="0">
              <a:spcAft>
                <a:spcPts val="0"/>
              </a:spcAft>
              <a:buNone/>
            </a:pPr>
            <a:r>
              <a:rPr lang="en-GB" sz="1400" b="1" u="sng">
                <a:effectLst/>
                <a:ea typeface="Calibri" panose="020F0502020204030204" pitchFamily="34" charset="0"/>
              </a:rPr>
              <a:t>Goods Shipment Item #1</a:t>
            </a:r>
            <a:r>
              <a:rPr lang="en-GB" sz="1400" b="1">
                <a:effectLst/>
                <a:ea typeface="Calibri" panose="020F0502020204030204" pitchFamily="34" charset="0"/>
              </a:rPr>
              <a:t>			</a:t>
            </a:r>
          </a:p>
          <a:p>
            <a:pPr marL="0" indent="0">
              <a:spcAft>
                <a:spcPts val="0"/>
              </a:spcAft>
              <a:buNone/>
            </a:pPr>
            <a:r>
              <a:rPr lang="en-GB" sz="1400" b="1">
                <a:effectLst/>
                <a:ea typeface="Calibri" panose="020F0502020204030204" pitchFamily="34" charset="0"/>
              </a:rPr>
              <a:t>D.G. </a:t>
            </a:r>
            <a:r>
              <a:rPr lang="en-GB" sz="1400" b="1">
                <a:ea typeface="Calibri" panose="020F0502020204030204" pitchFamily="34" charset="0"/>
              </a:rPr>
              <a:t>Previous Document</a:t>
            </a:r>
            <a:endParaRPr lang="en-GB" sz="1400" b="1">
              <a:effectLst/>
              <a:ea typeface="Calibri" panose="020F0502020204030204" pitchFamily="34" charset="0"/>
            </a:endParaRPr>
          </a:p>
          <a:p>
            <a:pPr marL="0" indent="0">
              <a:spcAft>
                <a:spcPts val="0"/>
              </a:spcAft>
              <a:buNone/>
            </a:pPr>
            <a:r>
              <a:rPr lang="en-GB" sz="1400">
                <a:effectLst/>
                <a:ea typeface="Calibri" panose="020F0502020204030204" pitchFamily="34" charset="0"/>
              </a:rPr>
              <a:t>Sequence number	1</a:t>
            </a:r>
          </a:p>
          <a:p>
            <a:pPr marL="0" indent="0">
              <a:spcAft>
                <a:spcPts val="0"/>
              </a:spcAft>
              <a:buNone/>
            </a:pPr>
            <a:r>
              <a:rPr lang="en-GB" sz="1400">
                <a:effectLst/>
                <a:ea typeface="Calibri" panose="020F0502020204030204" pitchFamily="34" charset="0"/>
              </a:rPr>
              <a:t>Type		NMRN</a:t>
            </a:r>
          </a:p>
          <a:p>
            <a:pPr marL="0" indent="0">
              <a:spcAft>
                <a:spcPts val="0"/>
              </a:spcAft>
              <a:buNone/>
            </a:pPr>
            <a:r>
              <a:rPr lang="en-GB" sz="1400">
                <a:effectLst/>
                <a:ea typeface="Calibri" panose="020F0502020204030204" pitchFamily="34" charset="0"/>
              </a:rPr>
              <a:t>CC qualifier</a:t>
            </a:r>
            <a:r>
              <a:rPr lang="en-GB" sz="1400">
                <a:ea typeface="Calibri" panose="020F0502020204030204" pitchFamily="34" charset="0"/>
              </a:rPr>
              <a:t>	</a:t>
            </a:r>
            <a:r>
              <a:rPr lang="en-GB" sz="1400">
                <a:effectLst/>
                <a:ea typeface="Calibri" panose="020F0502020204030204" pitchFamily="34" charset="0"/>
              </a:rPr>
              <a:t>FR</a:t>
            </a:r>
            <a:endParaRPr lang="en-GB" sz="1400">
              <a:ea typeface="Calibri" panose="020F0502020204030204" pitchFamily="34" charset="0"/>
            </a:endParaRPr>
          </a:p>
          <a:p>
            <a:pPr marL="0" indent="0">
              <a:spcAft>
                <a:spcPts val="0"/>
              </a:spcAft>
              <a:buNone/>
            </a:pPr>
            <a:r>
              <a:rPr lang="en-GB" sz="1400">
                <a:effectLst/>
                <a:ea typeface="Calibri" panose="020F0502020204030204" pitchFamily="34" charset="0"/>
              </a:rPr>
              <a:t>Reference number 	</a:t>
            </a:r>
            <a:r>
              <a:rPr lang="en-GB" sz="1400">
                <a:solidFill>
                  <a:srgbClr val="FF0000"/>
                </a:solidFill>
                <a:effectLst/>
                <a:ea typeface="Calibri" panose="020F0502020204030204" pitchFamily="34" charset="0"/>
              </a:rPr>
              <a:t>22FR002801I00093W1</a:t>
            </a:r>
          </a:p>
          <a:p>
            <a:pPr marL="0" indent="0">
              <a:spcAft>
                <a:spcPts val="0"/>
              </a:spcAft>
              <a:buNone/>
            </a:pPr>
            <a:r>
              <a:rPr lang="en-GB" sz="1400"/>
              <a:t>…</a:t>
            </a:r>
          </a:p>
          <a:p>
            <a:pPr marL="0" indent="0">
              <a:spcAft>
                <a:spcPts val="0"/>
              </a:spcAft>
              <a:buNone/>
            </a:pPr>
            <a:r>
              <a:rPr lang="en-GB" sz="1400"/>
              <a:t>Goods item identifier 	</a:t>
            </a:r>
            <a:r>
              <a:rPr lang="en-GB" sz="1400">
                <a:solidFill>
                  <a:srgbClr val="FF0000"/>
                </a:solidFill>
              </a:rPr>
              <a:t>3</a:t>
            </a:r>
            <a:endParaRPr lang="el-GR" sz="1400">
              <a:solidFill>
                <a:srgbClr val="FF0000"/>
              </a:solidFill>
            </a:endParaRPr>
          </a:p>
        </p:txBody>
      </p:sp>
      <p:sp>
        <p:nvSpPr>
          <p:cNvPr id="13" name="Content Placeholder 2">
            <a:extLst>
              <a:ext uri="{FF2B5EF4-FFF2-40B4-BE49-F238E27FC236}">
                <a16:creationId xmlns:a16="http://schemas.microsoft.com/office/drawing/2014/main" id="{AB05D94F-EFAD-7BFC-4470-ACF34F19C17B}"/>
              </a:ext>
            </a:extLst>
          </p:cNvPr>
          <p:cNvSpPr>
            <a:spLocks noGrp="1"/>
          </p:cNvSpPr>
          <p:nvPr>
            <p:ph sz="half" idx="2"/>
          </p:nvPr>
        </p:nvSpPr>
        <p:spPr>
          <a:xfrm>
            <a:off x="1130413" y="4988980"/>
            <a:ext cx="4358872" cy="1587600"/>
          </a:xfrm>
        </p:spPr>
        <p:txBody>
          <a:bodyPr/>
          <a:lstStyle/>
          <a:p>
            <a:pPr marL="0" indent="0">
              <a:spcAft>
                <a:spcPts val="0"/>
              </a:spcAft>
              <a:buNone/>
            </a:pPr>
            <a:r>
              <a:rPr lang="en-GB" sz="1400" b="1" u="sng">
                <a:effectLst/>
                <a:ea typeface="Calibri" panose="020F0502020204030204" pitchFamily="34" charset="0"/>
              </a:rPr>
              <a:t>Goods Shipment Item #2</a:t>
            </a:r>
          </a:p>
          <a:p>
            <a:pPr marL="0" indent="0">
              <a:spcAft>
                <a:spcPts val="0"/>
              </a:spcAft>
              <a:buNone/>
            </a:pPr>
            <a:r>
              <a:rPr lang="en-GB" sz="1400" b="1">
                <a:effectLst/>
                <a:ea typeface="Calibri" panose="020F0502020204030204" pitchFamily="34" charset="0"/>
              </a:rPr>
              <a:t>D.G. </a:t>
            </a:r>
            <a:r>
              <a:rPr lang="en-GB" sz="1400" b="1">
                <a:ea typeface="Calibri" panose="020F0502020204030204" pitchFamily="34" charset="0"/>
              </a:rPr>
              <a:t>Previous Document</a:t>
            </a:r>
            <a:endParaRPr lang="en-GB" sz="1400" b="1">
              <a:effectLst/>
              <a:ea typeface="Calibri" panose="020F0502020204030204" pitchFamily="34" charset="0"/>
            </a:endParaRPr>
          </a:p>
          <a:p>
            <a:pPr marL="0" indent="0">
              <a:spcAft>
                <a:spcPts val="0"/>
              </a:spcAft>
              <a:buNone/>
            </a:pPr>
            <a:r>
              <a:rPr lang="en-GB" sz="1400">
                <a:effectLst/>
                <a:ea typeface="Calibri" panose="020F0502020204030204" pitchFamily="34" charset="0"/>
              </a:rPr>
              <a:t>Sequence number	1</a:t>
            </a:r>
          </a:p>
          <a:p>
            <a:pPr marL="0" indent="0">
              <a:spcAft>
                <a:spcPts val="0"/>
              </a:spcAft>
              <a:buNone/>
            </a:pPr>
            <a:r>
              <a:rPr lang="en-GB" sz="1400">
                <a:effectLst/>
                <a:ea typeface="Calibri" panose="020F0502020204030204" pitchFamily="34" charset="0"/>
              </a:rPr>
              <a:t>Type</a:t>
            </a:r>
            <a:r>
              <a:rPr lang="en-GB" sz="1400">
                <a:ea typeface="Calibri" panose="020F0502020204030204" pitchFamily="34" charset="0"/>
              </a:rPr>
              <a:t>	</a:t>
            </a:r>
            <a:r>
              <a:rPr lang="en-GB" sz="1400">
                <a:effectLst/>
                <a:ea typeface="Calibri" panose="020F0502020204030204" pitchFamily="34" charset="0"/>
              </a:rPr>
              <a:t>	NMRN</a:t>
            </a:r>
          </a:p>
          <a:p>
            <a:pPr marL="0" indent="0">
              <a:spcAft>
                <a:spcPts val="0"/>
              </a:spcAft>
              <a:buNone/>
            </a:pPr>
            <a:r>
              <a:rPr lang="en-GB" sz="1400">
                <a:effectLst/>
                <a:ea typeface="Calibri" panose="020F0502020204030204" pitchFamily="34" charset="0"/>
              </a:rPr>
              <a:t>CC qualifier</a:t>
            </a:r>
            <a:r>
              <a:rPr lang="en-GB" sz="1400">
                <a:ea typeface="Calibri" panose="020F0502020204030204" pitchFamily="34" charset="0"/>
              </a:rPr>
              <a:t> 	</a:t>
            </a:r>
            <a:r>
              <a:rPr lang="en-GB" sz="1400">
                <a:effectLst/>
                <a:ea typeface="Calibri" panose="020F0502020204030204" pitchFamily="34" charset="0"/>
              </a:rPr>
              <a:t>FR</a:t>
            </a:r>
            <a:endParaRPr lang="en-GB" sz="1400">
              <a:ea typeface="Calibri" panose="020F0502020204030204" pitchFamily="34" charset="0"/>
            </a:endParaRPr>
          </a:p>
          <a:p>
            <a:pPr marL="0" indent="0">
              <a:spcAft>
                <a:spcPts val="0"/>
              </a:spcAft>
              <a:buNone/>
            </a:pPr>
            <a:r>
              <a:rPr lang="en-GB" sz="1400">
                <a:effectLst/>
                <a:ea typeface="Calibri" panose="020F0502020204030204" pitchFamily="34" charset="0"/>
              </a:rPr>
              <a:t>Reference number	</a:t>
            </a:r>
            <a:r>
              <a:rPr lang="en-GB" sz="1400">
                <a:solidFill>
                  <a:srgbClr val="FF0000"/>
                </a:solidFill>
                <a:effectLst/>
                <a:ea typeface="Calibri" panose="020F0502020204030204" pitchFamily="34" charset="0"/>
              </a:rPr>
              <a:t>22FR002801I00094W2</a:t>
            </a:r>
          </a:p>
          <a:p>
            <a:pPr marL="0" indent="0">
              <a:spcAft>
                <a:spcPts val="0"/>
              </a:spcAft>
              <a:buNone/>
            </a:pPr>
            <a:r>
              <a:rPr lang="en-GB" sz="1400"/>
              <a:t>…</a:t>
            </a:r>
          </a:p>
          <a:p>
            <a:pPr marL="0" indent="0">
              <a:spcAft>
                <a:spcPts val="0"/>
              </a:spcAft>
              <a:buNone/>
            </a:pPr>
            <a:r>
              <a:rPr lang="en-GB" sz="1400"/>
              <a:t>Goods item identifier	</a:t>
            </a:r>
            <a:r>
              <a:rPr lang="en-GB" sz="1400">
                <a:solidFill>
                  <a:srgbClr val="FF0000"/>
                </a:solidFill>
              </a:rPr>
              <a:t>4</a:t>
            </a:r>
            <a:endParaRPr lang="el-GR" sz="1400">
              <a:solidFill>
                <a:srgbClr val="FF0000"/>
              </a:solidFill>
            </a:endParaRPr>
          </a:p>
          <a:p>
            <a:pPr marL="0" indent="0">
              <a:buNone/>
            </a:pPr>
            <a:endParaRPr lang="el-GR"/>
          </a:p>
        </p:txBody>
      </p:sp>
      <p:cxnSp>
        <p:nvCxnSpPr>
          <p:cNvPr id="15" name="Straight Arrow Connector 14">
            <a:extLst>
              <a:ext uri="{FF2B5EF4-FFF2-40B4-BE49-F238E27FC236}">
                <a16:creationId xmlns:a16="http://schemas.microsoft.com/office/drawing/2014/main" id="{2E3A9CDC-4027-7DB9-498C-9DF0CB99F3CD}"/>
              </a:ext>
            </a:extLst>
          </p:cNvPr>
          <p:cNvCxnSpPr>
            <a:cxnSpLocks/>
          </p:cNvCxnSpPr>
          <p:nvPr/>
        </p:nvCxnSpPr>
        <p:spPr>
          <a:xfrm>
            <a:off x="5052727" y="2226076"/>
            <a:ext cx="795623"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6E0AA-33F2-D59B-B279-7F2B669866A1}"/>
              </a:ext>
            </a:extLst>
          </p:cNvPr>
          <p:cNvSpPr txBox="1"/>
          <p:nvPr/>
        </p:nvSpPr>
        <p:spPr>
          <a:xfrm>
            <a:off x="5966690" y="1482171"/>
            <a:ext cx="5519632" cy="1942165"/>
          </a:xfrm>
          <a:prstGeom prst="rect">
            <a:avLst/>
          </a:prstGeom>
        </p:spPr>
        <p:txBody>
          <a:bodyPr vert="horz" wrap="square" lIns="91440" tIns="45720" rIns="91440" bIns="45720" rtlCol="0">
            <a:noAutofit/>
          </a:bodyPr>
          <a:lstStyle/>
          <a:p>
            <a:pPr marL="0" indent="0" algn="just">
              <a:spcBef>
                <a:spcPts val="600"/>
              </a:spcBef>
              <a:buNone/>
            </a:pPr>
            <a:r>
              <a:rPr lang="en-US">
                <a:ea typeface="Calibri" panose="020F0502020204030204" pitchFamily="34" charset="0"/>
              </a:rPr>
              <a:t>D</a:t>
            </a:r>
            <a:r>
              <a:rPr lang="en-US">
                <a:effectLst/>
                <a:ea typeface="Calibri" panose="020F0502020204030204" pitchFamily="34" charset="0"/>
              </a:rPr>
              <a:t>eclarant lodges a supplementary declaration at SCI in </a:t>
            </a:r>
            <a:r>
              <a:rPr lang="en-US" b="1">
                <a:effectLst/>
                <a:ea typeface="Calibri" panose="020F0502020204030204" pitchFamily="34" charset="0"/>
              </a:rPr>
              <a:t>ES</a:t>
            </a:r>
            <a:r>
              <a:rPr lang="en-US">
                <a:effectLst/>
                <a:ea typeface="Calibri" panose="020F0502020204030204" pitchFamily="34" charset="0"/>
              </a:rPr>
              <a:t> for goods presented in </a:t>
            </a:r>
            <a:r>
              <a:rPr lang="en-US" b="1">
                <a:effectLst/>
                <a:ea typeface="Calibri" panose="020F0502020204030204" pitchFamily="34" charset="0"/>
              </a:rPr>
              <a:t>FR</a:t>
            </a:r>
            <a:r>
              <a:rPr lang="en-US">
                <a:effectLst/>
                <a:ea typeface="Calibri" panose="020F0502020204030204" pitchFamily="34" charset="0"/>
              </a:rPr>
              <a:t>, which have been released with a simplified declaration covering </a:t>
            </a:r>
            <a:r>
              <a:rPr lang="en-US" b="1">
                <a:effectLst/>
                <a:ea typeface="Calibri" panose="020F0502020204030204" pitchFamily="34" charset="0"/>
              </a:rPr>
              <a:t>2 SIs</a:t>
            </a:r>
            <a:r>
              <a:rPr lang="en-US">
                <a:effectLst/>
                <a:ea typeface="Calibri" panose="020F0502020204030204" pitchFamily="34" charset="0"/>
              </a:rPr>
              <a:t>.</a:t>
            </a:r>
            <a:r>
              <a:rPr lang="en-US" sz="2000">
                <a:effectLst/>
                <a:latin typeface="Times New Roman" panose="02020603050405020304" pitchFamily="18" charset="0"/>
                <a:ea typeface="Calibri" panose="020F0502020204030204" pitchFamily="34" charset="0"/>
              </a:rPr>
              <a:t> </a:t>
            </a:r>
          </a:p>
          <a:p>
            <a:pPr marL="0" indent="0" algn="just">
              <a:spcBef>
                <a:spcPts val="600"/>
              </a:spcBef>
              <a:buNone/>
            </a:pPr>
            <a:r>
              <a:rPr lang="en-US">
                <a:effectLst/>
                <a:ea typeface="Calibri" panose="020F0502020204030204" pitchFamily="34" charset="0"/>
              </a:rPr>
              <a:t>In </a:t>
            </a:r>
            <a:r>
              <a:rPr lang="en-US" b="1">
                <a:effectLst/>
                <a:ea typeface="Calibri" panose="020F0502020204030204" pitchFamily="34" charset="0"/>
              </a:rPr>
              <a:t>D.G. Previous Document </a:t>
            </a:r>
            <a:r>
              <a:rPr lang="en-US">
                <a:effectLst/>
                <a:ea typeface="Calibri" panose="020F0502020204030204" pitchFamily="34" charset="0"/>
              </a:rPr>
              <a:t>on </a:t>
            </a:r>
            <a:r>
              <a:rPr lang="en-US" b="1">
                <a:effectLst/>
                <a:ea typeface="Calibri" panose="020F0502020204030204" pitchFamily="34" charset="0"/>
              </a:rPr>
              <a:t>GS level</a:t>
            </a:r>
            <a:r>
              <a:rPr lang="en-US">
                <a:effectLst/>
                <a:ea typeface="Calibri" panose="020F0502020204030204" pitchFamily="34" charset="0"/>
              </a:rPr>
              <a:t> as previous document is declared the </a:t>
            </a:r>
            <a:r>
              <a:rPr lang="en-US" b="1">
                <a:effectLst/>
                <a:ea typeface="Calibri" panose="020F0502020204030204" pitchFamily="34" charset="0"/>
              </a:rPr>
              <a:t>MRN of the simplified declaration</a:t>
            </a:r>
            <a:r>
              <a:rPr lang="en-US">
                <a:effectLst/>
                <a:ea typeface="Calibri" panose="020F0502020204030204" pitchFamily="34" charset="0"/>
              </a:rPr>
              <a:t> since it relates to both SIs. </a:t>
            </a:r>
            <a:endParaRPr lang="el-GR"/>
          </a:p>
        </p:txBody>
      </p:sp>
      <p:sp>
        <p:nvSpPr>
          <p:cNvPr id="17" name="TextBox 16">
            <a:extLst>
              <a:ext uri="{FF2B5EF4-FFF2-40B4-BE49-F238E27FC236}">
                <a16:creationId xmlns:a16="http://schemas.microsoft.com/office/drawing/2014/main" id="{673EF47D-DEA2-6A23-5869-C3C9E52D5E0C}"/>
              </a:ext>
            </a:extLst>
          </p:cNvPr>
          <p:cNvSpPr txBox="1"/>
          <p:nvPr/>
        </p:nvSpPr>
        <p:spPr>
          <a:xfrm>
            <a:off x="5966690" y="4229028"/>
            <a:ext cx="5519632" cy="1126838"/>
          </a:xfrm>
          <a:prstGeom prst="rect">
            <a:avLst/>
          </a:prstGeom>
        </p:spPr>
        <p:txBody>
          <a:bodyPr vert="horz" wrap="square" lIns="91440" tIns="45720" rIns="91440" bIns="45720" rtlCol="0">
            <a:noAutofit/>
          </a:bodyPr>
          <a:lstStyle/>
          <a:p>
            <a:pPr marL="0" indent="0" algn="just">
              <a:buNone/>
            </a:pPr>
            <a:r>
              <a:rPr lang="en-US">
                <a:effectLst/>
                <a:ea typeface="Calibri" panose="020F0502020204030204" pitchFamily="34" charset="0"/>
                <a:cs typeface="Times New Roman" panose="02020603050405020304" pitchFamily="18" charset="0"/>
              </a:rPr>
              <a:t>In the </a:t>
            </a:r>
            <a:r>
              <a:rPr lang="en-US" b="1">
                <a:effectLst/>
                <a:ea typeface="Calibri" panose="020F0502020204030204" pitchFamily="34" charset="0"/>
                <a:cs typeface="Times New Roman" panose="02020603050405020304" pitchFamily="18" charset="0"/>
              </a:rPr>
              <a:t>D.G. Previous Document </a:t>
            </a:r>
            <a:r>
              <a:rPr lang="en-US">
                <a:effectLst/>
                <a:ea typeface="Calibri" panose="020F0502020204030204" pitchFamily="34" charset="0"/>
                <a:cs typeface="Times New Roman" panose="02020603050405020304" pitchFamily="18" charset="0"/>
              </a:rPr>
              <a:t>on </a:t>
            </a:r>
            <a:r>
              <a:rPr lang="en-US" b="1">
                <a:ea typeface="Calibri" panose="020F0502020204030204" pitchFamily="34" charset="0"/>
                <a:cs typeface="Times New Roman" panose="02020603050405020304" pitchFamily="18" charset="0"/>
              </a:rPr>
              <a:t>I</a:t>
            </a:r>
            <a:r>
              <a:rPr lang="en-US" b="1">
                <a:effectLst/>
                <a:ea typeface="Calibri" panose="020F0502020204030204" pitchFamily="34" charset="0"/>
                <a:cs typeface="Times New Roman" panose="02020603050405020304" pitchFamily="18" charset="0"/>
              </a:rPr>
              <a:t>tem level </a:t>
            </a:r>
            <a:r>
              <a:rPr lang="en-US">
                <a:effectLst/>
                <a:ea typeface="Calibri" panose="020F0502020204030204" pitchFamily="34" charset="0"/>
                <a:cs typeface="Times New Roman" panose="02020603050405020304" pitchFamily="18" charset="0"/>
              </a:rPr>
              <a:t>is declared the </a:t>
            </a:r>
            <a:r>
              <a:rPr lang="en-US" b="1">
                <a:effectLst/>
                <a:ea typeface="Calibri" panose="020F0502020204030204" pitchFamily="34" charset="0"/>
                <a:cs typeface="Times New Roman" panose="02020603050405020304" pitchFamily="18" charset="0"/>
              </a:rPr>
              <a:t>MRN</a:t>
            </a:r>
            <a:r>
              <a:rPr lang="en-US">
                <a:effectLst/>
                <a:ea typeface="Calibri" panose="020F0502020204030204" pitchFamily="34" charset="0"/>
                <a:cs typeface="Times New Roman" panose="02020603050405020304" pitchFamily="18" charset="0"/>
              </a:rPr>
              <a:t> of the declaration for the </a:t>
            </a:r>
            <a:r>
              <a:rPr lang="en-US" b="1">
                <a:effectLst/>
                <a:ea typeface="Calibri" panose="020F0502020204030204" pitchFamily="34" charset="0"/>
                <a:cs typeface="Times New Roman" panose="02020603050405020304" pitchFamily="18" charset="0"/>
              </a:rPr>
              <a:t>previous procedure discharged</a:t>
            </a:r>
            <a:r>
              <a:rPr lang="en-US">
                <a:effectLst/>
                <a:ea typeface="Calibri" panose="020F0502020204030204" pitchFamily="34" charset="0"/>
                <a:cs typeface="Times New Roman" panose="02020603050405020304" pitchFamily="18" charset="0"/>
              </a:rPr>
              <a:t>. In this case the goods were </a:t>
            </a:r>
            <a:r>
              <a:rPr lang="en-US" b="1">
                <a:effectLst/>
                <a:ea typeface="Calibri" panose="020F0502020204030204" pitchFamily="34" charset="0"/>
                <a:cs typeface="Times New Roman" panose="02020603050405020304" pitchFamily="18" charset="0"/>
              </a:rPr>
              <a:t>under temporary storage</a:t>
            </a:r>
            <a:r>
              <a:rPr lang="en-US">
                <a:effectLst/>
                <a:ea typeface="Calibri" panose="020F0502020204030204" pitchFamily="34" charset="0"/>
                <a:cs typeface="Times New Roman" panose="02020603050405020304" pitchFamily="18" charset="0"/>
              </a:rPr>
              <a:t>.</a:t>
            </a:r>
            <a:endParaRPr lang="el-GR"/>
          </a:p>
        </p:txBody>
      </p:sp>
      <p:sp>
        <p:nvSpPr>
          <p:cNvPr id="18" name="Right Brace 17">
            <a:extLst>
              <a:ext uri="{FF2B5EF4-FFF2-40B4-BE49-F238E27FC236}">
                <a16:creationId xmlns:a16="http://schemas.microsoft.com/office/drawing/2014/main" id="{3B119FB1-D11B-303C-05F9-A2CDA8210209}"/>
              </a:ext>
            </a:extLst>
          </p:cNvPr>
          <p:cNvSpPr/>
          <p:nvPr/>
        </p:nvSpPr>
        <p:spPr>
          <a:xfrm>
            <a:off x="5151457" y="3287561"/>
            <a:ext cx="418157" cy="2985083"/>
          </a:xfrm>
          <a:prstGeom prst="rightBrace">
            <a:avLst>
              <a:gd name="adj1" fmla="val 67971"/>
              <a:gd name="adj2" fmla="val 48012"/>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 name="Slide Number Placeholder 1">
            <a:extLst>
              <a:ext uri="{FF2B5EF4-FFF2-40B4-BE49-F238E27FC236}">
                <a16:creationId xmlns:a16="http://schemas.microsoft.com/office/drawing/2014/main" id="{9BAE4400-0475-E96B-BCE1-F3E14B518B01}"/>
              </a:ext>
            </a:extLst>
          </p:cNvPr>
          <p:cNvSpPr>
            <a:spLocks noGrp="1"/>
          </p:cNvSpPr>
          <p:nvPr>
            <p:ph type="sldNum" sz="quarter" idx="12"/>
          </p:nvPr>
        </p:nvSpPr>
        <p:spPr/>
        <p:txBody>
          <a:bodyPr/>
          <a:lstStyle/>
          <a:p>
            <a:fld id="{F46C79FD-C571-418B-AB0F-5EE936C85276}" type="slidenum">
              <a:rPr lang="en-GB" smtClean="0"/>
              <a:t>134</a:t>
            </a:fld>
            <a:endParaRPr lang="en-GB"/>
          </a:p>
        </p:txBody>
      </p:sp>
    </p:spTree>
    <p:extLst>
      <p:ext uri="{BB962C8B-B14F-4D97-AF65-F5344CB8AC3E}">
        <p14:creationId xmlns:p14="http://schemas.microsoft.com/office/powerpoint/2010/main" val="19919359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F1E546-2859-BF11-0FCE-F8495BEF0DB5}"/>
              </a:ext>
            </a:extLst>
          </p:cNvPr>
          <p:cNvSpPr>
            <a:spLocks noGrp="1"/>
          </p:cNvSpPr>
          <p:nvPr>
            <p:ph sz="half" idx="1"/>
          </p:nvPr>
        </p:nvSpPr>
        <p:spPr>
          <a:xfrm>
            <a:off x="838200" y="1373816"/>
            <a:ext cx="10648122" cy="1567204"/>
          </a:xfrm>
        </p:spPr>
        <p:txBody>
          <a:bodyPr/>
          <a:lstStyle/>
          <a:p>
            <a:pPr marL="0" indent="0" algn="just">
              <a:spcAft>
                <a:spcPts val="400"/>
              </a:spcAft>
              <a:buNone/>
            </a:pPr>
            <a:r>
              <a:rPr lang="en-US" sz="1600" dirty="0">
                <a:effectLst/>
                <a:ea typeface="Times New Roman" panose="02020603050405020304" pitchFamily="18" charset="0"/>
              </a:rPr>
              <a:t>Generally, D.G. ‘Previous Documents’ refer to the temporary storage declaration or to the declaration concerning the previous customs procedures (CL214).</a:t>
            </a:r>
            <a:r>
              <a:rPr lang="en-GB" sz="1600" dirty="0">
                <a:effectLst/>
                <a:latin typeface="Times New Roman" panose="02020603050405020304" pitchFamily="18" charset="0"/>
                <a:ea typeface="Times New Roman" panose="02020603050405020304" pitchFamily="18" charset="0"/>
              </a:rPr>
              <a:t> </a:t>
            </a:r>
          </a:p>
          <a:p>
            <a:pPr marL="0" indent="0" algn="just">
              <a:spcAft>
                <a:spcPts val="400"/>
              </a:spcAft>
              <a:buNone/>
            </a:pPr>
            <a:r>
              <a:rPr lang="en-GB" sz="1600" dirty="0">
                <a:effectLst/>
                <a:ea typeface="Times New Roman" panose="02020603050405020304" pitchFamily="18" charset="0"/>
              </a:rPr>
              <a:t>In case the given previous document concerns all g</a:t>
            </a:r>
            <a:r>
              <a:rPr lang="en-GB" sz="1600" dirty="0">
                <a:ea typeface="Times New Roman" panose="02020603050405020304" pitchFamily="18" charset="0"/>
              </a:rPr>
              <a:t>oods items</a:t>
            </a:r>
            <a:r>
              <a:rPr lang="en-GB" sz="1600" dirty="0">
                <a:effectLst/>
                <a:ea typeface="Times New Roman" panose="02020603050405020304" pitchFamily="18" charset="0"/>
              </a:rPr>
              <a:t> of the declaration, it can be indicated in D.G. ‘Previous Document’ at </a:t>
            </a:r>
            <a:r>
              <a:rPr lang="en-GB" sz="1600" dirty="0">
                <a:ea typeface="Times New Roman" panose="02020603050405020304" pitchFamily="18" charset="0"/>
              </a:rPr>
              <a:t>G</a:t>
            </a:r>
            <a:r>
              <a:rPr lang="en-GB" sz="1600" dirty="0">
                <a:effectLst/>
                <a:ea typeface="Times New Roman" panose="02020603050405020304" pitchFamily="18" charset="0"/>
              </a:rPr>
              <a:t>oods Shipment level, otherwise, it should be indicated in the same D</a:t>
            </a:r>
            <a:r>
              <a:rPr lang="el-GR" sz="1600" dirty="0">
                <a:effectLst/>
                <a:ea typeface="Times New Roman" panose="02020603050405020304" pitchFamily="18" charset="0"/>
              </a:rPr>
              <a:t>.</a:t>
            </a:r>
            <a:r>
              <a:rPr lang="en-GB" sz="1600" dirty="0">
                <a:effectLst/>
                <a:ea typeface="Times New Roman" panose="02020603050405020304" pitchFamily="18" charset="0"/>
              </a:rPr>
              <a:t>G</a:t>
            </a:r>
            <a:r>
              <a:rPr lang="el-GR" sz="1600" dirty="0">
                <a:effectLst/>
                <a:ea typeface="Times New Roman" panose="02020603050405020304" pitchFamily="18" charset="0"/>
              </a:rPr>
              <a:t>.</a:t>
            </a:r>
            <a:r>
              <a:rPr lang="en-GB" sz="1600" dirty="0">
                <a:effectLst/>
                <a:ea typeface="Times New Roman" panose="02020603050405020304" pitchFamily="18" charset="0"/>
              </a:rPr>
              <a:t> ‘Previous Document’ existing at goods </a:t>
            </a:r>
            <a:r>
              <a:rPr lang="en-GB" sz="1600" dirty="0">
                <a:ea typeface="Times New Roman" panose="02020603050405020304" pitchFamily="18" charset="0"/>
              </a:rPr>
              <a:t>i</a:t>
            </a:r>
            <a:r>
              <a:rPr lang="en-GB" sz="1600" dirty="0">
                <a:effectLst/>
                <a:ea typeface="Times New Roman" panose="02020603050405020304" pitchFamily="18" charset="0"/>
              </a:rPr>
              <a:t>tem level.</a:t>
            </a:r>
            <a:r>
              <a:rPr lang="en-GB" sz="1600" dirty="0">
                <a:effectLst/>
                <a:ea typeface="Times New Roman" panose="02020603050405020304" pitchFamily="18" charset="0"/>
                <a:cs typeface="Times New Roman" panose="02020603050405020304" pitchFamily="18" charset="0"/>
              </a:rPr>
              <a:t> </a:t>
            </a:r>
          </a:p>
          <a:p>
            <a:pPr marL="0" indent="0" algn="just">
              <a:spcAft>
                <a:spcPts val="400"/>
              </a:spcAft>
              <a:buNone/>
            </a:pPr>
            <a:r>
              <a:rPr lang="en-GB" sz="1600" dirty="0">
                <a:ea typeface="Times New Roman" panose="02020603050405020304" pitchFamily="18" charset="0"/>
              </a:rPr>
              <a:t>S</a:t>
            </a:r>
            <a:r>
              <a:rPr lang="en-GB" sz="1600" dirty="0">
                <a:effectLst/>
                <a:ea typeface="Times New Roman" panose="02020603050405020304" pitchFamily="18" charset="0"/>
              </a:rPr>
              <a:t>tructure of the D.G. is different at </a:t>
            </a:r>
            <a:r>
              <a:rPr lang="en-GB" sz="1600" dirty="0">
                <a:ea typeface="Times New Roman" panose="02020603050405020304" pitchFamily="18" charset="0"/>
              </a:rPr>
              <a:t>S</a:t>
            </a:r>
            <a:r>
              <a:rPr lang="en-GB" sz="1600" dirty="0">
                <a:effectLst/>
                <a:ea typeface="Times New Roman" panose="02020603050405020304" pitchFamily="18" charset="0"/>
              </a:rPr>
              <a:t>hipment and at Item levels:</a:t>
            </a:r>
          </a:p>
          <a:p>
            <a:pPr marL="0" indent="0" algn="just">
              <a:spcAft>
                <a:spcPts val="1200"/>
              </a:spcAft>
              <a:buNone/>
            </a:pPr>
            <a:endParaRPr lang="en-GB" sz="1600" dirty="0">
              <a:effectLst/>
              <a:ea typeface="Times New Roman" panose="02020603050405020304" pitchFamily="18" charset="0"/>
              <a:cs typeface="Times New Roman" panose="02020603050405020304" pitchFamily="18" charset="0"/>
            </a:endParaRPr>
          </a:p>
          <a:p>
            <a:pPr marL="0" indent="0" algn="just">
              <a:spcAft>
                <a:spcPts val="1200"/>
              </a:spcAft>
              <a:buNone/>
            </a:pPr>
            <a:endParaRPr lang="en-GB" sz="1600" dirty="0">
              <a:ea typeface="Times New Roman" panose="02020603050405020304" pitchFamily="18" charset="0"/>
              <a:cs typeface="Times New Roman" panose="02020603050405020304" pitchFamily="18" charset="0"/>
            </a:endParaRPr>
          </a:p>
          <a:p>
            <a:pPr marL="0" indent="0" algn="just">
              <a:spcAft>
                <a:spcPts val="600"/>
              </a:spcAft>
              <a:buNone/>
            </a:pPr>
            <a:endParaRPr lang="el-GR" sz="1600" dirty="0">
              <a:effectLst/>
              <a:ea typeface="Times New Roman" panose="02020603050405020304" pitchFamily="18" charset="0"/>
              <a:cs typeface="Times New Roman" panose="02020603050405020304" pitchFamily="18" charset="0"/>
            </a:endParaRPr>
          </a:p>
          <a:p>
            <a:pPr marL="0" indent="0" algn="just">
              <a:spcAft>
                <a:spcPts val="600"/>
              </a:spcAft>
              <a:buNone/>
            </a:pPr>
            <a:endParaRPr lang="el-GR" sz="1800" b="1" dirty="0"/>
          </a:p>
        </p:txBody>
      </p:sp>
      <p:sp>
        <p:nvSpPr>
          <p:cNvPr id="4" name="Title 3">
            <a:extLst>
              <a:ext uri="{FF2B5EF4-FFF2-40B4-BE49-F238E27FC236}">
                <a16:creationId xmlns:a16="http://schemas.microsoft.com/office/drawing/2014/main" id="{100D418A-FAC4-30A0-0627-42316E4BA427}"/>
              </a:ext>
            </a:extLst>
          </p:cNvPr>
          <p:cNvSpPr>
            <a:spLocks noGrp="1"/>
          </p:cNvSpPr>
          <p:nvPr>
            <p:ph type="title"/>
          </p:nvPr>
        </p:nvSpPr>
        <p:spPr/>
        <p:txBody>
          <a:bodyPr/>
          <a:lstStyle/>
          <a:p>
            <a:r>
              <a:rPr lang="en-US"/>
              <a:t>Previous Document (1/2)</a:t>
            </a:r>
            <a:endParaRPr lang="el-GR"/>
          </a:p>
        </p:txBody>
      </p:sp>
      <p:sp>
        <p:nvSpPr>
          <p:cNvPr id="11" name="TextBox 10">
            <a:extLst>
              <a:ext uri="{FF2B5EF4-FFF2-40B4-BE49-F238E27FC236}">
                <a16:creationId xmlns:a16="http://schemas.microsoft.com/office/drawing/2014/main" id="{B88F1644-BFEE-516D-30C5-1E01ED0F1190}"/>
              </a:ext>
            </a:extLst>
          </p:cNvPr>
          <p:cNvSpPr txBox="1"/>
          <p:nvPr/>
        </p:nvSpPr>
        <p:spPr>
          <a:xfrm>
            <a:off x="999334" y="4941454"/>
            <a:ext cx="4945672" cy="1354699"/>
          </a:xfrm>
          <a:prstGeom prst="rect">
            <a:avLst/>
          </a:prstGeom>
        </p:spPr>
        <p:txBody>
          <a:bodyPr vert="horz" wrap="square" lIns="91440" tIns="45720" rIns="91440" bIns="45720" rtlCol="0">
            <a:noAutofit/>
          </a:bodyPr>
          <a:lstStyle/>
          <a:p>
            <a:pPr marL="0" indent="0" algn="just">
              <a:buNone/>
            </a:pPr>
            <a:endParaRPr lang="el-GR" sz="1100"/>
          </a:p>
        </p:txBody>
      </p:sp>
      <p:sp>
        <p:nvSpPr>
          <p:cNvPr id="5" name="Rectangle: Folded Corner 4">
            <a:extLst>
              <a:ext uri="{FF2B5EF4-FFF2-40B4-BE49-F238E27FC236}">
                <a16:creationId xmlns:a16="http://schemas.microsoft.com/office/drawing/2014/main" id="{EB558B13-A705-6889-94C7-44F94F9CDAA0}"/>
              </a:ext>
            </a:extLst>
          </p:cNvPr>
          <p:cNvSpPr/>
          <p:nvPr/>
        </p:nvSpPr>
        <p:spPr>
          <a:xfrm flipV="1">
            <a:off x="1832189" y="3266448"/>
            <a:ext cx="2459886" cy="1354700"/>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9ACB4EE7-5586-2856-2F7E-2C1B8D55FE52}"/>
              </a:ext>
            </a:extLst>
          </p:cNvPr>
          <p:cNvSpPr txBox="1"/>
          <p:nvPr/>
        </p:nvSpPr>
        <p:spPr>
          <a:xfrm>
            <a:off x="1827972" y="3304718"/>
            <a:ext cx="2293630" cy="1173018"/>
          </a:xfrm>
          <a:prstGeom prst="rect">
            <a:avLst/>
          </a:prstGeom>
        </p:spPr>
        <p:txBody>
          <a:bodyPr vert="horz" wrap="square" lIns="91440" tIns="45720" rIns="91440" bIns="45720" rtlCol="0">
            <a:noAutofit/>
          </a:bodyPr>
          <a:lstStyle/>
          <a:p>
            <a:pPr marL="0" indent="0" algn="just">
              <a:buNone/>
            </a:pPr>
            <a:r>
              <a:rPr lang="en-US" sz="1400" b="1" u="sng"/>
              <a:t>Goods Shipment</a:t>
            </a:r>
          </a:p>
          <a:p>
            <a:pPr marL="0" indent="0" algn="just">
              <a:buNone/>
            </a:pPr>
            <a:r>
              <a:rPr lang="en-US" sz="1400" b="1"/>
              <a:t>D.G. Previous Document</a:t>
            </a:r>
          </a:p>
          <a:p>
            <a:pPr marL="0" indent="0" algn="just">
              <a:buNone/>
            </a:pPr>
            <a:endParaRPr lang="en-US" sz="1400"/>
          </a:p>
          <a:p>
            <a:pPr marL="0" indent="0" algn="just">
              <a:buNone/>
            </a:pPr>
            <a:r>
              <a:rPr lang="en-US" sz="1400"/>
              <a:t>Type</a:t>
            </a:r>
          </a:p>
          <a:p>
            <a:pPr marL="0" indent="0" algn="just">
              <a:buNone/>
            </a:pPr>
            <a:r>
              <a:rPr lang="en-US" sz="1400"/>
              <a:t>Reference number</a:t>
            </a:r>
          </a:p>
          <a:p>
            <a:pPr marL="0" indent="0" algn="just">
              <a:buNone/>
            </a:pPr>
            <a:endParaRPr lang="el-GR" sz="1100"/>
          </a:p>
        </p:txBody>
      </p:sp>
      <p:sp>
        <p:nvSpPr>
          <p:cNvPr id="7" name="Rectangle: Folded Corner 6">
            <a:extLst>
              <a:ext uri="{FF2B5EF4-FFF2-40B4-BE49-F238E27FC236}">
                <a16:creationId xmlns:a16="http://schemas.microsoft.com/office/drawing/2014/main" id="{4750AEFF-2C85-F3A9-31C4-71DB8E8310AA}"/>
              </a:ext>
            </a:extLst>
          </p:cNvPr>
          <p:cNvSpPr/>
          <p:nvPr/>
        </p:nvSpPr>
        <p:spPr>
          <a:xfrm flipV="1">
            <a:off x="5530736" y="3265651"/>
            <a:ext cx="2602927" cy="2230323"/>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FF2D548A-4035-FF8F-B275-3BC86A49F892}"/>
              </a:ext>
            </a:extLst>
          </p:cNvPr>
          <p:cNvSpPr txBox="1"/>
          <p:nvPr/>
        </p:nvSpPr>
        <p:spPr>
          <a:xfrm>
            <a:off x="5530736" y="3301450"/>
            <a:ext cx="3016081" cy="2065214"/>
          </a:xfrm>
          <a:prstGeom prst="rect">
            <a:avLst/>
          </a:prstGeom>
        </p:spPr>
        <p:txBody>
          <a:bodyPr vert="horz" wrap="square" lIns="91440" tIns="45720" rIns="91440" bIns="45720" rtlCol="0">
            <a:noAutofit/>
          </a:bodyPr>
          <a:lstStyle/>
          <a:p>
            <a:pPr marL="0" indent="0" algn="just">
              <a:buNone/>
            </a:pPr>
            <a:r>
              <a:rPr lang="en-US" sz="1400" b="1" u="sng" dirty="0"/>
              <a:t>Goods Shipment Item</a:t>
            </a:r>
          </a:p>
          <a:p>
            <a:pPr marL="0" indent="0" algn="just">
              <a:buNone/>
            </a:pPr>
            <a:r>
              <a:rPr lang="en-US" sz="1400" b="1" dirty="0"/>
              <a:t>D.G. Previous Document</a:t>
            </a:r>
          </a:p>
          <a:p>
            <a:pPr marL="0" indent="0" algn="just">
              <a:buNone/>
            </a:pPr>
            <a:endParaRPr lang="en-US" sz="1400" u="sng" dirty="0"/>
          </a:p>
          <a:p>
            <a:pPr marL="0" indent="0" algn="just">
              <a:buNone/>
            </a:pPr>
            <a:r>
              <a:rPr lang="en-US" sz="1400" dirty="0"/>
              <a:t>Type</a:t>
            </a:r>
          </a:p>
          <a:p>
            <a:pPr marL="0" indent="0" algn="just">
              <a:buNone/>
            </a:pPr>
            <a:r>
              <a:rPr lang="en-US" sz="1400" dirty="0"/>
              <a:t>Reference number</a:t>
            </a:r>
          </a:p>
          <a:p>
            <a:pPr marL="0" indent="0" algn="just">
              <a:buNone/>
            </a:pPr>
            <a:r>
              <a:rPr lang="en-US" sz="1400" dirty="0">
                <a:solidFill>
                  <a:srgbClr val="FF0000"/>
                </a:solidFill>
              </a:rPr>
              <a:t>Type of packages</a:t>
            </a:r>
          </a:p>
          <a:p>
            <a:pPr marL="0" indent="0" algn="just">
              <a:buNone/>
            </a:pPr>
            <a:r>
              <a:rPr lang="en-US" sz="1400" dirty="0">
                <a:solidFill>
                  <a:srgbClr val="FF0000"/>
                </a:solidFill>
              </a:rPr>
              <a:t>Number of packages</a:t>
            </a:r>
          </a:p>
          <a:p>
            <a:pPr marL="0" indent="0" algn="just">
              <a:buNone/>
            </a:pPr>
            <a:r>
              <a:rPr lang="en-US" sz="1400" dirty="0">
                <a:solidFill>
                  <a:srgbClr val="FF0000"/>
                </a:solidFill>
              </a:rPr>
              <a:t>Measurement unit and qualifier</a:t>
            </a:r>
          </a:p>
          <a:p>
            <a:pPr marL="0" indent="0" algn="just">
              <a:buNone/>
            </a:pPr>
            <a:r>
              <a:rPr lang="en-US" sz="1400" dirty="0">
                <a:solidFill>
                  <a:srgbClr val="FF0000"/>
                </a:solidFill>
              </a:rPr>
              <a:t>Quantity</a:t>
            </a:r>
          </a:p>
          <a:p>
            <a:pPr marL="0" indent="0" algn="just">
              <a:buNone/>
            </a:pPr>
            <a:r>
              <a:rPr lang="en-US" sz="1400" dirty="0">
                <a:solidFill>
                  <a:srgbClr val="FF0000"/>
                </a:solidFill>
              </a:rPr>
              <a:t>Goods item identifier</a:t>
            </a:r>
          </a:p>
          <a:p>
            <a:pPr marL="0" indent="0" algn="just">
              <a:buNone/>
            </a:pPr>
            <a:endParaRPr lang="el-GR" sz="1200" u="sng" dirty="0"/>
          </a:p>
        </p:txBody>
      </p:sp>
      <p:sp>
        <p:nvSpPr>
          <p:cNvPr id="9" name="Right Brace 8">
            <a:extLst>
              <a:ext uri="{FF2B5EF4-FFF2-40B4-BE49-F238E27FC236}">
                <a16:creationId xmlns:a16="http://schemas.microsoft.com/office/drawing/2014/main" id="{3DF35AF0-8151-A517-56D2-5BF415CA405A}"/>
              </a:ext>
            </a:extLst>
          </p:cNvPr>
          <p:cNvSpPr/>
          <p:nvPr/>
        </p:nvSpPr>
        <p:spPr>
          <a:xfrm>
            <a:off x="8160130" y="4477736"/>
            <a:ext cx="269495" cy="988201"/>
          </a:xfrm>
          <a:prstGeom prst="rightBrace">
            <a:avLst/>
          </a:prstGeom>
          <a:ln w="15875">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l-GR"/>
          </a:p>
        </p:txBody>
      </p:sp>
      <p:sp>
        <p:nvSpPr>
          <p:cNvPr id="14" name="Rectangle 13">
            <a:extLst>
              <a:ext uri="{FF2B5EF4-FFF2-40B4-BE49-F238E27FC236}">
                <a16:creationId xmlns:a16="http://schemas.microsoft.com/office/drawing/2014/main" id="{6DD875A9-CCB3-1D88-515D-6B8DE64EA9B0}"/>
              </a:ext>
            </a:extLst>
          </p:cNvPr>
          <p:cNvSpPr/>
          <p:nvPr/>
        </p:nvSpPr>
        <p:spPr>
          <a:xfrm>
            <a:off x="8546817" y="4619943"/>
            <a:ext cx="2897561" cy="737165"/>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i="1" u="none" strike="noStrike" kern="1200" cap="none" spc="0" normalizeH="0" baseline="0" noProof="0">
                <a:ln>
                  <a:noFill/>
                </a:ln>
                <a:solidFill>
                  <a:srgbClr val="4D4D4D"/>
                </a:solidFill>
                <a:effectLst/>
                <a:uLnTx/>
                <a:uFillTx/>
                <a:latin typeface="Arial"/>
                <a:ea typeface="Times New Roman" panose="02020603050405020304" pitchFamily="18" charset="0"/>
                <a:cs typeface="+mn-cs"/>
              </a:rPr>
              <a:t>These D.E.s intend to facilitate discharge of a previous (special) procedure.</a:t>
            </a:r>
            <a:endParaRPr kumimoji="0" lang="el-GR" sz="1400" i="1" u="none" strike="noStrike" kern="1200" cap="none" spc="0" normalizeH="0" baseline="0" noProof="0">
              <a:ln>
                <a:noFill/>
              </a:ln>
              <a:solidFill>
                <a:srgbClr val="4D4D4D"/>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AD67FDE0-C761-9C36-8088-A9F7EFECF193}"/>
              </a:ext>
            </a:extLst>
          </p:cNvPr>
          <p:cNvGrpSpPr/>
          <p:nvPr/>
        </p:nvGrpSpPr>
        <p:grpSpPr>
          <a:xfrm>
            <a:off x="970719" y="5912641"/>
            <a:ext cx="6491047" cy="697021"/>
            <a:chOff x="2075094" y="5303228"/>
            <a:chExt cx="2787737" cy="457205"/>
          </a:xfrm>
        </p:grpSpPr>
        <p:sp>
          <p:nvSpPr>
            <p:cNvPr id="16" name="Rectangle 15">
              <a:extLst>
                <a:ext uri="{FF2B5EF4-FFF2-40B4-BE49-F238E27FC236}">
                  <a16:creationId xmlns:a16="http://schemas.microsoft.com/office/drawing/2014/main" id="{732F62B2-EDB9-D4F8-99D1-E673CF574B61}"/>
                </a:ext>
              </a:extLst>
            </p:cNvPr>
            <p:cNvSpPr/>
            <p:nvPr/>
          </p:nvSpPr>
          <p:spPr>
            <a:xfrm>
              <a:off x="2075094" y="5303233"/>
              <a:ext cx="317122"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7" name="Rectangle 16">
              <a:extLst>
                <a:ext uri="{FF2B5EF4-FFF2-40B4-BE49-F238E27FC236}">
                  <a16:creationId xmlns:a16="http://schemas.microsoft.com/office/drawing/2014/main" id="{4AF23158-EFFC-3934-A20A-6621F4FE38EA}"/>
                </a:ext>
              </a:extLst>
            </p:cNvPr>
            <p:cNvSpPr/>
            <p:nvPr/>
          </p:nvSpPr>
          <p:spPr>
            <a:xfrm>
              <a:off x="2392216" y="5303228"/>
              <a:ext cx="2470615"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i="1" u="none" strike="noStrike" kern="1200" cap="none" spc="0" normalizeH="0" baseline="0" noProof="0">
                  <a:ln>
                    <a:noFill/>
                  </a:ln>
                  <a:solidFill>
                    <a:schemeClr val="tx1"/>
                  </a:solidFill>
                  <a:effectLst/>
                  <a:uLnTx/>
                  <a:uFillTx/>
                  <a:latin typeface="Arial"/>
                  <a:ea typeface="Times New Roman" panose="02020603050405020304" pitchFamily="18" charset="0"/>
                  <a:cs typeface="+mn-cs"/>
                </a:rPr>
                <a:t>For writing off purposes D.G. Previous Document can be used only on Item level, because details related to the writing-off of goods declared in the previous document concerned can be declared only on Item level.</a:t>
              </a:r>
            </a:p>
          </p:txBody>
        </p:sp>
      </p:grpSp>
      <p:sp>
        <p:nvSpPr>
          <p:cNvPr id="3" name="Slide Number Placeholder 2">
            <a:extLst>
              <a:ext uri="{FF2B5EF4-FFF2-40B4-BE49-F238E27FC236}">
                <a16:creationId xmlns:a16="http://schemas.microsoft.com/office/drawing/2014/main" id="{AB933C14-33B0-06A8-7CC2-2593EF71EF6E}"/>
              </a:ext>
            </a:extLst>
          </p:cNvPr>
          <p:cNvSpPr>
            <a:spLocks noGrp="1"/>
          </p:cNvSpPr>
          <p:nvPr>
            <p:ph type="sldNum" sz="quarter" idx="12"/>
          </p:nvPr>
        </p:nvSpPr>
        <p:spPr/>
        <p:txBody>
          <a:bodyPr/>
          <a:lstStyle/>
          <a:p>
            <a:fld id="{F46C79FD-C571-418B-AB0F-5EE936C85276}" type="slidenum">
              <a:rPr lang="en-GB" smtClean="0"/>
              <a:t>135</a:t>
            </a:fld>
            <a:endParaRPr lang="en-GB"/>
          </a:p>
        </p:txBody>
      </p:sp>
    </p:spTree>
    <p:extLst>
      <p:ext uri="{BB962C8B-B14F-4D97-AF65-F5344CB8AC3E}">
        <p14:creationId xmlns:p14="http://schemas.microsoft.com/office/powerpoint/2010/main" val="38355480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7ABA2-97DC-3C6F-29EC-6F81CDD330A5}"/>
              </a:ext>
            </a:extLst>
          </p:cNvPr>
          <p:cNvSpPr>
            <a:spLocks noGrp="1"/>
          </p:cNvSpPr>
          <p:nvPr>
            <p:ph sz="half" idx="1"/>
          </p:nvPr>
        </p:nvSpPr>
        <p:spPr>
          <a:xfrm>
            <a:off x="838800" y="1375200"/>
            <a:ext cx="10515600" cy="1114099"/>
          </a:xfrm>
        </p:spPr>
        <p:txBody>
          <a:bodyPr/>
          <a:lstStyle/>
          <a:p>
            <a:pPr marL="0" indent="0" algn="just">
              <a:buNone/>
            </a:pPr>
            <a:r>
              <a:rPr lang="en-GB" sz="1800">
                <a:effectLst/>
                <a:ea typeface="Times New Roman" panose="02020603050405020304" pitchFamily="18" charset="0"/>
                <a:cs typeface="Times New Roman" panose="02020603050405020304" pitchFamily="18" charset="0"/>
              </a:rPr>
              <a:t>Usage of D.G. ‘Previous Document’ </a:t>
            </a:r>
            <a:r>
              <a:rPr lang="en-GB" sz="1800">
                <a:ea typeface="Times New Roman" panose="02020603050405020304" pitchFamily="18" charset="0"/>
                <a:cs typeface="Times New Roman" panose="02020603050405020304" pitchFamily="18" charset="0"/>
              </a:rPr>
              <a:t>is shown below for</a:t>
            </a:r>
            <a:r>
              <a:rPr lang="en-GB" sz="1800">
                <a:effectLst/>
                <a:ea typeface="Times New Roman" panose="02020603050405020304" pitchFamily="18" charset="0"/>
                <a:cs typeface="Times New Roman" panose="02020603050405020304" pitchFamily="18" charset="0"/>
              </a:rPr>
              <a:t> </a:t>
            </a:r>
            <a:r>
              <a:rPr lang="en-GB" sz="1800" b="1">
                <a:effectLst/>
                <a:ea typeface="Times New Roman" panose="02020603050405020304" pitchFamily="18" charset="0"/>
                <a:cs typeface="Times New Roman" panose="02020603050405020304" pitchFamily="18" charset="0"/>
              </a:rPr>
              <a:t>case of Simplified and Supplementary Customs Declaration. </a:t>
            </a:r>
            <a:r>
              <a:rPr lang="en-US" sz="1800">
                <a:effectLst/>
                <a:ea typeface="Times New Roman" panose="02020603050405020304" pitchFamily="18" charset="0"/>
                <a:cs typeface="Times New Roman" panose="02020603050405020304" pitchFamily="18" charset="0"/>
              </a:rPr>
              <a:t>The two Customs Declarations are linked together via the MRN number of the simplified declaration that can be registered as a Previous document (document type code `NMRN`) in supplementary declaration.</a:t>
            </a:r>
            <a:endParaRPr lang="el-GR"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a:p>
        </p:txBody>
      </p:sp>
      <p:sp>
        <p:nvSpPr>
          <p:cNvPr id="4" name="Title 3">
            <a:extLst>
              <a:ext uri="{FF2B5EF4-FFF2-40B4-BE49-F238E27FC236}">
                <a16:creationId xmlns:a16="http://schemas.microsoft.com/office/drawing/2014/main" id="{7DA4AD23-1759-1DE5-5331-C7F8D0FCA5C1}"/>
              </a:ext>
            </a:extLst>
          </p:cNvPr>
          <p:cNvSpPr>
            <a:spLocks noGrp="1"/>
          </p:cNvSpPr>
          <p:nvPr>
            <p:ph type="title"/>
          </p:nvPr>
        </p:nvSpPr>
        <p:spPr/>
        <p:txBody>
          <a:bodyPr/>
          <a:lstStyle/>
          <a:p>
            <a:r>
              <a:rPr lang="en-US"/>
              <a:t>Previous Document (2/2)</a:t>
            </a:r>
            <a:endParaRPr lang="el-GR"/>
          </a:p>
        </p:txBody>
      </p:sp>
      <p:grpSp>
        <p:nvGrpSpPr>
          <p:cNvPr id="5" name="Group 4">
            <a:extLst>
              <a:ext uri="{FF2B5EF4-FFF2-40B4-BE49-F238E27FC236}">
                <a16:creationId xmlns:a16="http://schemas.microsoft.com/office/drawing/2014/main" id="{BBB85D1C-E72A-FAC5-F35C-9EE6A5FE7217}"/>
              </a:ext>
            </a:extLst>
          </p:cNvPr>
          <p:cNvGrpSpPr/>
          <p:nvPr/>
        </p:nvGrpSpPr>
        <p:grpSpPr>
          <a:xfrm>
            <a:off x="1844060" y="5235573"/>
            <a:ext cx="7466197" cy="1276063"/>
            <a:chOff x="2075094" y="5303228"/>
            <a:chExt cx="2841703" cy="457205"/>
          </a:xfrm>
        </p:grpSpPr>
        <p:sp>
          <p:nvSpPr>
            <p:cNvPr id="6" name="Rectangle 5">
              <a:extLst>
                <a:ext uri="{FF2B5EF4-FFF2-40B4-BE49-F238E27FC236}">
                  <a16:creationId xmlns:a16="http://schemas.microsoft.com/office/drawing/2014/main" id="{C3A94D84-88E0-571A-8FDC-1D6577A750FD}"/>
                </a:ext>
              </a:extLst>
            </p:cNvPr>
            <p:cNvSpPr/>
            <p:nvPr/>
          </p:nvSpPr>
          <p:spPr>
            <a:xfrm>
              <a:off x="2075094" y="5303233"/>
              <a:ext cx="441641"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7" name="Rectangle 6">
              <a:extLst>
                <a:ext uri="{FF2B5EF4-FFF2-40B4-BE49-F238E27FC236}">
                  <a16:creationId xmlns:a16="http://schemas.microsoft.com/office/drawing/2014/main" id="{EB0EB973-886D-46D8-8E91-878205B3B421}"/>
                </a:ext>
              </a:extLst>
            </p:cNvPr>
            <p:cNvSpPr/>
            <p:nvPr/>
          </p:nvSpPr>
          <p:spPr>
            <a:xfrm>
              <a:off x="2516734" y="5303228"/>
              <a:ext cx="2400063"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1400" i="1" u="none" strike="noStrike" kern="1200" cap="none" spc="0" normalizeH="0" baseline="0" noProof="0">
                  <a:ln>
                    <a:noFill/>
                  </a:ln>
                  <a:solidFill>
                    <a:schemeClr val="tx1"/>
                  </a:solidFill>
                  <a:effectLst/>
                  <a:uLnTx/>
                  <a:uFillTx/>
                  <a:latin typeface="Arial"/>
                  <a:ea typeface="Times New Roman" panose="02020603050405020304" pitchFamily="18" charset="0"/>
                  <a:cs typeface="+mn-cs"/>
                </a:rPr>
                <a:t>The usage of D.G. Previous Document is also </a:t>
              </a:r>
              <a:r>
                <a:rPr lang="en-US" sz="1400" i="1">
                  <a:solidFill>
                    <a:schemeClr val="tx1"/>
                  </a:solidFill>
                  <a:ea typeface="Times New Roman" panose="02020603050405020304" pitchFamily="18" charset="0"/>
                </a:rPr>
                <a:t>used in</a:t>
              </a:r>
              <a:r>
                <a:rPr kumimoji="0" lang="en-US" sz="1400" i="1" u="none" strike="noStrike" kern="1200" cap="none" spc="0" normalizeH="0" baseline="0" noProof="0">
                  <a:ln>
                    <a:noFill/>
                  </a:ln>
                  <a:solidFill>
                    <a:schemeClr val="tx1"/>
                  </a:solidFill>
                  <a:effectLst/>
                  <a:uLnTx/>
                  <a:uFillTx/>
                  <a:latin typeface="Arial"/>
                  <a:ea typeface="Times New Roman" panose="02020603050405020304" pitchFamily="18" charset="0"/>
                  <a:cs typeface="+mn-cs"/>
                </a:rPr>
                <a:t> following cases: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1" u="none" strike="noStrike" kern="1200" cap="none" spc="0" normalizeH="0" baseline="0" noProof="0">
                  <a:ln>
                    <a:noFill/>
                  </a:ln>
                  <a:solidFill>
                    <a:schemeClr val="tx1"/>
                  </a:solidFill>
                  <a:effectLst/>
                  <a:uLnTx/>
                  <a:uFillTx/>
                  <a:latin typeface="Arial"/>
                  <a:ea typeface="Times New Roman" panose="02020603050405020304" pitchFamily="18" charset="0"/>
                  <a:cs typeface="+mn-cs"/>
                </a:rPr>
                <a:t>End of temporary storage for Non-union goods by placing them under import customs procedure under CCI</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1" u="none" strike="noStrike" kern="1200" cap="none" spc="0" normalizeH="0" baseline="0" noProof="0">
                  <a:ln>
                    <a:noFill/>
                  </a:ln>
                  <a:solidFill>
                    <a:schemeClr val="tx1"/>
                  </a:solidFill>
                  <a:effectLst/>
                  <a:uLnTx/>
                  <a:uFillTx/>
                  <a:latin typeface="Arial"/>
                  <a:ea typeface="Times New Roman" panose="02020603050405020304" pitchFamily="18" charset="0"/>
                  <a:cs typeface="+mn-cs"/>
                </a:rPr>
                <a:t>Discharge of special procedure</a:t>
              </a:r>
            </a:p>
          </p:txBody>
        </p:sp>
      </p:grpSp>
      <p:sp>
        <p:nvSpPr>
          <p:cNvPr id="8" name="Rectangle: Folded Corner 7">
            <a:extLst>
              <a:ext uri="{FF2B5EF4-FFF2-40B4-BE49-F238E27FC236}">
                <a16:creationId xmlns:a16="http://schemas.microsoft.com/office/drawing/2014/main" id="{99A44203-CC55-4D28-070E-FE36229C04D2}"/>
              </a:ext>
            </a:extLst>
          </p:cNvPr>
          <p:cNvSpPr/>
          <p:nvPr/>
        </p:nvSpPr>
        <p:spPr>
          <a:xfrm flipV="1">
            <a:off x="1815485" y="2928730"/>
            <a:ext cx="2866485" cy="1959912"/>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0653A03E-848C-F782-B75A-F2FB7D50FCC8}"/>
              </a:ext>
            </a:extLst>
          </p:cNvPr>
          <p:cNvSpPr txBox="1"/>
          <p:nvPr/>
        </p:nvSpPr>
        <p:spPr>
          <a:xfrm>
            <a:off x="1815484" y="2950330"/>
            <a:ext cx="2940377" cy="1785203"/>
          </a:xfrm>
          <a:prstGeom prst="rect">
            <a:avLst/>
          </a:prstGeom>
        </p:spPr>
        <p:txBody>
          <a:bodyPr vert="horz" wrap="square" lIns="91440" tIns="45720" rIns="91440" bIns="45720" rtlCol="0">
            <a:noAutofit/>
          </a:bodyPr>
          <a:lstStyle/>
          <a:p>
            <a:pPr marL="0" indent="0" algn="just">
              <a:buNone/>
            </a:pPr>
            <a:r>
              <a:rPr lang="en-US" sz="1400" b="1"/>
              <a:t>Simplified Declaration (IE428)</a:t>
            </a:r>
          </a:p>
          <a:p>
            <a:pPr marL="0" indent="0" algn="just">
              <a:buNone/>
            </a:pPr>
            <a:endParaRPr lang="en-US" sz="1400" b="1"/>
          </a:p>
          <a:p>
            <a:pPr marL="0" indent="0" algn="just">
              <a:buNone/>
            </a:pPr>
            <a:r>
              <a:rPr lang="en-US" sz="1400" b="1" u="sng"/>
              <a:t>Import Operation</a:t>
            </a:r>
          </a:p>
          <a:p>
            <a:pPr marL="0" indent="0" algn="just">
              <a:buNone/>
            </a:pPr>
            <a:r>
              <a:rPr lang="en-US" sz="1400"/>
              <a:t>….</a:t>
            </a:r>
          </a:p>
          <a:p>
            <a:pPr marL="0" indent="0" algn="just">
              <a:buNone/>
            </a:pPr>
            <a:r>
              <a:rPr lang="en-US" sz="1400">
                <a:solidFill>
                  <a:srgbClr val="FF0000"/>
                </a:solidFill>
              </a:rPr>
              <a:t>MRN</a:t>
            </a:r>
            <a:r>
              <a:rPr lang="en-US" sz="1400" b="1">
                <a:solidFill>
                  <a:srgbClr val="FF0000"/>
                </a:solidFill>
              </a:rPr>
              <a:t>	</a:t>
            </a:r>
            <a:r>
              <a:rPr lang="en-GB" sz="1400">
                <a:solidFill>
                  <a:srgbClr val="FF0000"/>
                </a:solidFill>
                <a:effectLst/>
                <a:ea typeface="Calibri" panose="020F0502020204030204" pitchFamily="34" charset="0"/>
              </a:rPr>
              <a:t>22ES002801I00093R4</a:t>
            </a:r>
            <a:endParaRPr lang="en-US" sz="1400" b="1">
              <a:solidFill>
                <a:srgbClr val="FF0000"/>
              </a:solidFill>
            </a:endParaRPr>
          </a:p>
          <a:p>
            <a:pPr marL="0" indent="0" algn="just">
              <a:buNone/>
            </a:pPr>
            <a:r>
              <a:rPr lang="en-US" sz="1400"/>
              <a:t>…..</a:t>
            </a:r>
          </a:p>
        </p:txBody>
      </p:sp>
      <p:sp>
        <p:nvSpPr>
          <p:cNvPr id="10" name="Rectangle: Folded Corner 9">
            <a:extLst>
              <a:ext uri="{FF2B5EF4-FFF2-40B4-BE49-F238E27FC236}">
                <a16:creationId xmlns:a16="http://schemas.microsoft.com/office/drawing/2014/main" id="{6EE6E2F9-3E59-13ED-F531-FBA9BE880F50}"/>
              </a:ext>
            </a:extLst>
          </p:cNvPr>
          <p:cNvSpPr/>
          <p:nvPr/>
        </p:nvSpPr>
        <p:spPr>
          <a:xfrm flipV="1">
            <a:off x="6067427" y="2926833"/>
            <a:ext cx="3768434" cy="1958400"/>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9CD02F77-8230-192C-DC0D-BF7710988E4C}"/>
              </a:ext>
            </a:extLst>
          </p:cNvPr>
          <p:cNvSpPr txBox="1"/>
          <p:nvPr/>
        </p:nvSpPr>
        <p:spPr>
          <a:xfrm>
            <a:off x="6067426" y="2950330"/>
            <a:ext cx="3879272" cy="1824212"/>
          </a:xfrm>
          <a:prstGeom prst="rect">
            <a:avLst/>
          </a:prstGeom>
        </p:spPr>
        <p:txBody>
          <a:bodyPr vert="horz" wrap="square" lIns="91440" tIns="45720" rIns="91440" bIns="45720" rtlCol="0">
            <a:noAutofit/>
          </a:bodyPr>
          <a:lstStyle/>
          <a:p>
            <a:pPr marL="0" indent="0" algn="just">
              <a:buNone/>
            </a:pPr>
            <a:r>
              <a:rPr lang="en-US" sz="1400" b="1" dirty="0"/>
              <a:t>Supplementary Declaration (IE415)</a:t>
            </a:r>
          </a:p>
          <a:p>
            <a:pPr marL="0" indent="0" algn="just">
              <a:buNone/>
            </a:pPr>
            <a:r>
              <a:rPr lang="en-US" sz="1400" b="1" dirty="0"/>
              <a:t>…..</a:t>
            </a:r>
          </a:p>
          <a:p>
            <a:pPr marL="0" indent="0" algn="just">
              <a:buNone/>
            </a:pPr>
            <a:r>
              <a:rPr lang="en-US" sz="1400" b="1" u="sng" dirty="0"/>
              <a:t>Goods Shipment </a:t>
            </a:r>
          </a:p>
          <a:p>
            <a:pPr marL="0" indent="0" algn="just">
              <a:buNone/>
            </a:pPr>
            <a:r>
              <a:rPr lang="en-US" sz="1400" dirty="0"/>
              <a:t>….</a:t>
            </a:r>
          </a:p>
          <a:p>
            <a:pPr marL="0" indent="0" algn="just">
              <a:buNone/>
            </a:pPr>
            <a:r>
              <a:rPr lang="en-US" sz="1400" b="1" dirty="0"/>
              <a:t>D.G. Previous Document</a:t>
            </a:r>
          </a:p>
          <a:p>
            <a:pPr marL="0" indent="0" algn="just">
              <a:buNone/>
            </a:pPr>
            <a:r>
              <a:rPr lang="en-US" sz="1400" dirty="0"/>
              <a:t>Type		NMRN</a:t>
            </a:r>
          </a:p>
          <a:p>
            <a:pPr marL="0" indent="0" algn="just">
              <a:buNone/>
            </a:pPr>
            <a:r>
              <a:rPr lang="en-US" sz="1400" dirty="0">
                <a:solidFill>
                  <a:srgbClr val="FF0000"/>
                </a:solidFill>
              </a:rPr>
              <a:t>Reference</a:t>
            </a:r>
            <a:r>
              <a:rPr lang="en-US" sz="1400" b="1" dirty="0">
                <a:solidFill>
                  <a:srgbClr val="FF0000"/>
                </a:solidFill>
              </a:rPr>
              <a:t> </a:t>
            </a:r>
            <a:r>
              <a:rPr lang="en-US" sz="1400" dirty="0">
                <a:solidFill>
                  <a:srgbClr val="FF0000"/>
                </a:solidFill>
              </a:rPr>
              <a:t>number</a:t>
            </a:r>
            <a:r>
              <a:rPr lang="en-US" sz="1400" dirty="0">
                <a:solidFill>
                  <a:schemeClr val="tx1">
                    <a:lumMod val="50000"/>
                  </a:schemeClr>
                </a:solidFill>
              </a:rPr>
              <a:t>	</a:t>
            </a:r>
            <a:r>
              <a:rPr lang="en-GB" sz="1400" dirty="0">
                <a:solidFill>
                  <a:srgbClr val="FF0000"/>
                </a:solidFill>
                <a:effectLst/>
                <a:ea typeface="Calibri" panose="020F0502020204030204" pitchFamily="34" charset="0"/>
              </a:rPr>
              <a:t>22ES002801I00093R4 </a:t>
            </a:r>
            <a:r>
              <a:rPr lang="en-GB" sz="1400" dirty="0">
                <a:effectLst/>
                <a:ea typeface="Calibri" panose="020F0502020204030204" pitchFamily="34" charset="0"/>
              </a:rPr>
              <a:t>….</a:t>
            </a:r>
            <a:r>
              <a:rPr lang="en-US" sz="1300" dirty="0">
                <a:solidFill>
                  <a:srgbClr val="FF0000"/>
                </a:solidFill>
              </a:rPr>
              <a:t>		</a:t>
            </a:r>
            <a:endParaRPr lang="en-US" sz="1300" dirty="0">
              <a:solidFill>
                <a:schemeClr val="tx1">
                  <a:lumMod val="50000"/>
                </a:schemeClr>
              </a:solidFill>
            </a:endParaRPr>
          </a:p>
          <a:p>
            <a:pPr marL="0" indent="0" algn="just">
              <a:buNone/>
            </a:pPr>
            <a:endParaRPr lang="en-US" sz="1300" b="1" dirty="0"/>
          </a:p>
        </p:txBody>
      </p:sp>
      <p:cxnSp>
        <p:nvCxnSpPr>
          <p:cNvPr id="13" name="Straight Arrow Connector 12">
            <a:extLst>
              <a:ext uri="{FF2B5EF4-FFF2-40B4-BE49-F238E27FC236}">
                <a16:creationId xmlns:a16="http://schemas.microsoft.com/office/drawing/2014/main" id="{24C4757C-4C3E-1A16-273D-C47E08A9107B}"/>
              </a:ext>
            </a:extLst>
          </p:cNvPr>
          <p:cNvCxnSpPr>
            <a:cxnSpLocks/>
          </p:cNvCxnSpPr>
          <p:nvPr/>
        </p:nvCxnSpPr>
        <p:spPr>
          <a:xfrm>
            <a:off x="4797426" y="3924505"/>
            <a:ext cx="1228435" cy="237703"/>
          </a:xfrm>
          <a:prstGeom prst="straightConnector1">
            <a:avLst/>
          </a:prstGeom>
          <a:ln w="25400">
            <a:solidFill>
              <a:srgbClr val="034EA2"/>
            </a:solidFill>
            <a:tailEnd type="arrow" w="med"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BEDA89F-5F0F-60ED-A12A-FD1E6E4BE0C7}"/>
              </a:ext>
            </a:extLst>
          </p:cNvPr>
          <p:cNvSpPr>
            <a:spLocks noGrp="1"/>
          </p:cNvSpPr>
          <p:nvPr>
            <p:ph type="sldNum" sz="quarter" idx="12"/>
          </p:nvPr>
        </p:nvSpPr>
        <p:spPr/>
        <p:txBody>
          <a:bodyPr/>
          <a:lstStyle/>
          <a:p>
            <a:fld id="{F46C79FD-C571-418B-AB0F-5EE936C85276}" type="slidenum">
              <a:rPr lang="en-GB" smtClean="0"/>
              <a:t>136</a:t>
            </a:fld>
            <a:endParaRPr lang="en-GB"/>
          </a:p>
        </p:txBody>
      </p:sp>
    </p:spTree>
    <p:extLst>
      <p:ext uri="{BB962C8B-B14F-4D97-AF65-F5344CB8AC3E}">
        <p14:creationId xmlns:p14="http://schemas.microsoft.com/office/powerpoint/2010/main" val="26556013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Folded Corner 7">
            <a:extLst>
              <a:ext uri="{FF2B5EF4-FFF2-40B4-BE49-F238E27FC236}">
                <a16:creationId xmlns:a16="http://schemas.microsoft.com/office/drawing/2014/main" id="{E69AB196-D3F0-3E63-AB09-12FCD26C716D}"/>
              </a:ext>
            </a:extLst>
          </p:cNvPr>
          <p:cNvSpPr/>
          <p:nvPr/>
        </p:nvSpPr>
        <p:spPr>
          <a:xfrm flipV="1">
            <a:off x="5465621" y="3269062"/>
            <a:ext cx="2580660" cy="2666472"/>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2" name="Content Placeholder 1">
            <a:extLst>
              <a:ext uri="{FF2B5EF4-FFF2-40B4-BE49-F238E27FC236}">
                <a16:creationId xmlns:a16="http://schemas.microsoft.com/office/drawing/2014/main" id="{1486E142-B44F-5ACA-FCF1-F5AE542C9BED}"/>
              </a:ext>
            </a:extLst>
          </p:cNvPr>
          <p:cNvSpPr>
            <a:spLocks noGrp="1"/>
          </p:cNvSpPr>
          <p:nvPr>
            <p:ph sz="half" idx="1"/>
          </p:nvPr>
        </p:nvSpPr>
        <p:spPr>
          <a:xfrm>
            <a:off x="838200" y="1375200"/>
            <a:ext cx="10515600" cy="1509402"/>
          </a:xfrm>
        </p:spPr>
        <p:txBody>
          <a:bodyPr/>
          <a:lstStyle/>
          <a:p>
            <a:pPr marL="0" indent="0" algn="just">
              <a:buNone/>
            </a:pPr>
            <a:r>
              <a:rPr lang="en-GB" sz="1800" dirty="0">
                <a:ea typeface="Times New Roman" panose="02020603050405020304" pitchFamily="18" charset="0"/>
              </a:rPr>
              <a:t>S</a:t>
            </a:r>
            <a:r>
              <a:rPr lang="en-GB" sz="1800" dirty="0">
                <a:effectLst/>
                <a:ea typeface="Times New Roman" panose="02020603050405020304" pitchFamily="18" charset="0"/>
              </a:rPr>
              <a:t>upporting documents are the ones </a:t>
            </a:r>
            <a:r>
              <a:rPr lang="en-GB" sz="1800" b="1" dirty="0">
                <a:effectLst/>
                <a:ea typeface="Times New Roman" panose="02020603050405020304" pitchFamily="18" charset="0"/>
              </a:rPr>
              <a:t>required</a:t>
            </a:r>
            <a:r>
              <a:rPr lang="en-GB" sz="1800" dirty="0">
                <a:effectLst/>
                <a:ea typeface="Times New Roman" panose="02020603050405020304" pitchFamily="18" charset="0"/>
              </a:rPr>
              <a:t> for </a:t>
            </a:r>
            <a:r>
              <a:rPr lang="en-GB" sz="1800" b="1" dirty="0">
                <a:effectLst/>
                <a:ea typeface="Times New Roman" panose="02020603050405020304" pitchFamily="18" charset="0"/>
              </a:rPr>
              <a:t>application of the provisions</a:t>
            </a:r>
            <a:r>
              <a:rPr lang="en-GB" sz="1800" dirty="0">
                <a:effectLst/>
                <a:ea typeface="Times New Roman" panose="02020603050405020304" pitchFamily="18" charset="0"/>
              </a:rPr>
              <a:t> governing the </a:t>
            </a:r>
            <a:r>
              <a:rPr lang="en-GB" sz="1800" b="1" dirty="0">
                <a:effectLst/>
                <a:ea typeface="Times New Roman" panose="02020603050405020304" pitchFamily="18" charset="0"/>
              </a:rPr>
              <a:t>customs procedure </a:t>
            </a:r>
            <a:r>
              <a:rPr lang="en-GB" sz="1800" dirty="0">
                <a:effectLst/>
                <a:ea typeface="Times New Roman" panose="02020603050405020304" pitchFamily="18" charset="0"/>
              </a:rPr>
              <a:t>for which </a:t>
            </a:r>
            <a:r>
              <a:rPr lang="en-GB" sz="1800" b="1" dirty="0">
                <a:effectLst/>
                <a:ea typeface="Times New Roman" panose="02020603050405020304" pitchFamily="18" charset="0"/>
              </a:rPr>
              <a:t>goods are declared</a:t>
            </a:r>
            <a:r>
              <a:rPr lang="en-GB" sz="1800" dirty="0">
                <a:effectLst/>
                <a:ea typeface="Times New Roman" panose="02020603050405020304" pitchFamily="18" charset="0"/>
              </a:rPr>
              <a:t> (Article 163</a:t>
            </a:r>
            <a:r>
              <a:rPr lang="en-GB" sz="1800" dirty="0">
                <a:ea typeface="Times New Roman" panose="02020603050405020304" pitchFamily="18" charset="0"/>
              </a:rPr>
              <a:t>(1) </a:t>
            </a:r>
            <a:r>
              <a:rPr lang="en-GB" sz="1800" dirty="0">
                <a:effectLst/>
                <a:ea typeface="Times New Roman" panose="02020603050405020304" pitchFamily="18" charset="0"/>
              </a:rPr>
              <a:t>UCC). These documents should be declared in Customs </a:t>
            </a:r>
            <a:r>
              <a:rPr lang="en-GB" sz="1800" dirty="0">
                <a:ea typeface="Times New Roman" panose="02020603050405020304" pitchFamily="18" charset="0"/>
              </a:rPr>
              <a:t>D</a:t>
            </a:r>
            <a:r>
              <a:rPr lang="en-GB" sz="1800" dirty="0">
                <a:effectLst/>
                <a:ea typeface="Times New Roman" panose="02020603050405020304" pitchFamily="18" charset="0"/>
              </a:rPr>
              <a:t>eclaration under D.G. </a:t>
            </a:r>
            <a:r>
              <a:rPr lang="en-GB" sz="1800" b="1" dirty="0">
                <a:effectLst/>
                <a:ea typeface="Times New Roman" panose="02020603050405020304" pitchFamily="18" charset="0"/>
              </a:rPr>
              <a:t>Supporting Document </a:t>
            </a:r>
            <a:r>
              <a:rPr lang="en-GB" sz="1800" dirty="0">
                <a:effectLst/>
                <a:ea typeface="Times New Roman" panose="02020603050405020304" pitchFamily="18" charset="0"/>
              </a:rPr>
              <a:t>with the related codes in </a:t>
            </a:r>
            <a:r>
              <a:rPr lang="en-GB" sz="1800" b="1" dirty="0">
                <a:effectLst/>
                <a:ea typeface="Times New Roman" panose="02020603050405020304" pitchFamily="18" charset="0"/>
              </a:rPr>
              <a:t>CL213</a:t>
            </a:r>
            <a:r>
              <a:rPr lang="en-GB" sz="1800" dirty="0">
                <a:effectLst/>
                <a:ea typeface="Times New Roman" panose="02020603050405020304" pitchFamily="18" charset="0"/>
              </a:rPr>
              <a:t>. D.G. </a:t>
            </a:r>
            <a:r>
              <a:rPr lang="en-GB" sz="1800" b="1" dirty="0">
                <a:effectLst/>
                <a:ea typeface="Times New Roman" panose="02020603050405020304" pitchFamily="18" charset="0"/>
              </a:rPr>
              <a:t>Supporting Document </a:t>
            </a:r>
            <a:r>
              <a:rPr lang="en-GB" sz="1800" dirty="0">
                <a:effectLst/>
                <a:ea typeface="Times New Roman" panose="02020603050405020304" pitchFamily="18" charset="0"/>
              </a:rPr>
              <a:t>has different </a:t>
            </a:r>
            <a:r>
              <a:rPr lang="en-GB" sz="1800" b="1" dirty="0">
                <a:effectLst/>
                <a:ea typeface="Times New Roman" panose="02020603050405020304" pitchFamily="18" charset="0"/>
              </a:rPr>
              <a:t>structure</a:t>
            </a:r>
            <a:r>
              <a:rPr lang="en-GB" sz="1800" dirty="0">
                <a:effectLst/>
                <a:ea typeface="Times New Roman" panose="02020603050405020304" pitchFamily="18" charset="0"/>
              </a:rPr>
              <a:t> in </a:t>
            </a:r>
            <a:r>
              <a:rPr lang="en-GB" sz="1800" b="1" dirty="0">
                <a:effectLst/>
                <a:ea typeface="Times New Roman" panose="02020603050405020304" pitchFamily="18" charset="0"/>
              </a:rPr>
              <a:t>Shipment</a:t>
            </a:r>
            <a:r>
              <a:rPr lang="en-GB" sz="1800" dirty="0">
                <a:effectLst/>
                <a:ea typeface="Times New Roman" panose="02020603050405020304" pitchFamily="18" charset="0"/>
              </a:rPr>
              <a:t> and </a:t>
            </a:r>
            <a:r>
              <a:rPr lang="en-GB" sz="1800" b="1" dirty="0">
                <a:effectLst/>
                <a:ea typeface="Times New Roman" panose="02020603050405020304" pitchFamily="18" charset="0"/>
              </a:rPr>
              <a:t>Item</a:t>
            </a:r>
            <a:r>
              <a:rPr lang="en-GB" sz="1800" dirty="0">
                <a:effectLst/>
                <a:ea typeface="Times New Roman" panose="02020603050405020304" pitchFamily="18" charset="0"/>
              </a:rPr>
              <a:t> levels</a:t>
            </a:r>
            <a:r>
              <a:rPr lang="el-GR" sz="1800" dirty="0">
                <a:effectLst/>
                <a:ea typeface="Times New Roman" panose="02020603050405020304" pitchFamily="18" charset="0"/>
              </a:rPr>
              <a:t> </a:t>
            </a:r>
            <a:r>
              <a:rPr lang="en-US" sz="1800" dirty="0">
                <a:effectLst/>
                <a:ea typeface="Times New Roman" panose="02020603050405020304" pitchFamily="18" charset="0"/>
              </a:rPr>
              <a:t>respectively</a:t>
            </a:r>
            <a:r>
              <a:rPr lang="en-GB" sz="1800" dirty="0">
                <a:effectLst/>
                <a:ea typeface="Times New Roman" panose="02020603050405020304" pitchFamily="18" charset="0"/>
              </a:rPr>
              <a:t>:</a:t>
            </a:r>
          </a:p>
        </p:txBody>
      </p:sp>
      <p:sp>
        <p:nvSpPr>
          <p:cNvPr id="4" name="Title 3">
            <a:extLst>
              <a:ext uri="{FF2B5EF4-FFF2-40B4-BE49-F238E27FC236}">
                <a16:creationId xmlns:a16="http://schemas.microsoft.com/office/drawing/2014/main" id="{519C1D1B-6B9D-C523-DB31-E00C37643992}"/>
              </a:ext>
            </a:extLst>
          </p:cNvPr>
          <p:cNvSpPr>
            <a:spLocks noGrp="1"/>
          </p:cNvSpPr>
          <p:nvPr>
            <p:ph type="title"/>
          </p:nvPr>
        </p:nvSpPr>
        <p:spPr/>
        <p:txBody>
          <a:bodyPr/>
          <a:lstStyle/>
          <a:p>
            <a:r>
              <a:rPr lang="en-US"/>
              <a:t>Supporting Document</a:t>
            </a:r>
            <a:endParaRPr lang="el-GR"/>
          </a:p>
        </p:txBody>
      </p:sp>
      <p:sp>
        <p:nvSpPr>
          <p:cNvPr id="3" name="Rectangle: Folded Corner 2">
            <a:extLst>
              <a:ext uri="{FF2B5EF4-FFF2-40B4-BE49-F238E27FC236}">
                <a16:creationId xmlns:a16="http://schemas.microsoft.com/office/drawing/2014/main" id="{681E99F4-8455-57EF-855B-652C0E91FF71}"/>
              </a:ext>
            </a:extLst>
          </p:cNvPr>
          <p:cNvSpPr/>
          <p:nvPr/>
        </p:nvSpPr>
        <p:spPr>
          <a:xfrm flipV="1">
            <a:off x="1755367" y="3259827"/>
            <a:ext cx="2576444" cy="2675707"/>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BE2BE685-9FEE-AE3A-0819-79A8D7CB3987}"/>
              </a:ext>
            </a:extLst>
          </p:cNvPr>
          <p:cNvSpPr txBox="1"/>
          <p:nvPr/>
        </p:nvSpPr>
        <p:spPr>
          <a:xfrm>
            <a:off x="1751151" y="3259535"/>
            <a:ext cx="2580660" cy="2429693"/>
          </a:xfrm>
          <a:prstGeom prst="rect">
            <a:avLst/>
          </a:prstGeom>
        </p:spPr>
        <p:txBody>
          <a:bodyPr vert="horz" wrap="square" lIns="91440" tIns="45720" rIns="91440" bIns="45720" rtlCol="0">
            <a:noAutofit/>
          </a:bodyPr>
          <a:lstStyle/>
          <a:p>
            <a:pPr marL="0" indent="0" algn="just">
              <a:buNone/>
            </a:pPr>
            <a:r>
              <a:rPr lang="en-US" sz="1400" b="1" u="sng"/>
              <a:t>Goods Shipment</a:t>
            </a:r>
          </a:p>
          <a:p>
            <a:pPr marL="0" indent="0">
              <a:buNone/>
            </a:pPr>
            <a:r>
              <a:rPr lang="en-US" sz="1400" b="1"/>
              <a:t>D.G. Supporting Document</a:t>
            </a:r>
          </a:p>
          <a:p>
            <a:pPr marL="0" indent="0" algn="just">
              <a:buNone/>
            </a:pPr>
            <a:endParaRPr lang="en-US" sz="1400"/>
          </a:p>
          <a:p>
            <a:pPr marL="0" indent="0" algn="just">
              <a:buNone/>
            </a:pPr>
            <a:r>
              <a:rPr lang="en-US" sz="1400"/>
              <a:t>Type</a:t>
            </a:r>
          </a:p>
          <a:p>
            <a:pPr marL="0" indent="0" algn="just">
              <a:buNone/>
            </a:pPr>
            <a:r>
              <a:rPr lang="en-US" sz="1400"/>
              <a:t>Reference number</a:t>
            </a:r>
          </a:p>
          <a:p>
            <a:pPr marL="0" indent="0" algn="just">
              <a:buNone/>
            </a:pPr>
            <a:r>
              <a:rPr lang="en-US" sz="1400"/>
              <a:t>Document line item number</a:t>
            </a:r>
          </a:p>
          <a:p>
            <a:pPr marL="0" indent="0" algn="just">
              <a:buNone/>
            </a:pPr>
            <a:r>
              <a:rPr lang="en-US" sz="1400"/>
              <a:t>Issuing authority name</a:t>
            </a:r>
          </a:p>
          <a:p>
            <a:pPr marL="0" indent="0" algn="just">
              <a:buNone/>
            </a:pPr>
            <a:r>
              <a:rPr lang="en-US" sz="1400"/>
              <a:t>Date of validity</a:t>
            </a:r>
          </a:p>
          <a:p>
            <a:pPr marL="0" indent="0" algn="just">
              <a:buNone/>
            </a:pPr>
            <a:endParaRPr lang="el-GR" sz="1100"/>
          </a:p>
        </p:txBody>
      </p:sp>
      <p:sp>
        <p:nvSpPr>
          <p:cNvPr id="6" name="TextBox 5">
            <a:extLst>
              <a:ext uri="{FF2B5EF4-FFF2-40B4-BE49-F238E27FC236}">
                <a16:creationId xmlns:a16="http://schemas.microsoft.com/office/drawing/2014/main" id="{8059C8E0-8E1D-C112-57B5-3504D42849F8}"/>
              </a:ext>
            </a:extLst>
          </p:cNvPr>
          <p:cNvSpPr txBox="1"/>
          <p:nvPr/>
        </p:nvSpPr>
        <p:spPr>
          <a:xfrm>
            <a:off x="5465621" y="3259535"/>
            <a:ext cx="3014669" cy="2574366"/>
          </a:xfrm>
          <a:prstGeom prst="rect">
            <a:avLst/>
          </a:prstGeom>
        </p:spPr>
        <p:txBody>
          <a:bodyPr vert="horz" wrap="square" lIns="91440" tIns="45720" rIns="91440" bIns="45720" rtlCol="0">
            <a:noAutofit/>
          </a:bodyPr>
          <a:lstStyle/>
          <a:p>
            <a:pPr marL="0" indent="0" algn="just">
              <a:buNone/>
            </a:pPr>
            <a:r>
              <a:rPr lang="en-US" sz="1400" b="1" u="sng"/>
              <a:t>Goods Shipment Item</a:t>
            </a:r>
          </a:p>
          <a:p>
            <a:pPr marL="0" indent="0" algn="just">
              <a:buNone/>
            </a:pPr>
            <a:r>
              <a:rPr lang="en-US" sz="1400" b="1"/>
              <a:t>D.G. Supporting Document</a:t>
            </a:r>
          </a:p>
          <a:p>
            <a:pPr marL="0" indent="0" algn="just">
              <a:buNone/>
            </a:pPr>
            <a:endParaRPr lang="en-US" sz="1400"/>
          </a:p>
          <a:p>
            <a:pPr marL="0" indent="0" algn="just">
              <a:buNone/>
            </a:pPr>
            <a:r>
              <a:rPr lang="en-US" sz="1400"/>
              <a:t>Type</a:t>
            </a:r>
          </a:p>
          <a:p>
            <a:pPr marL="0" indent="0" algn="just">
              <a:buNone/>
            </a:pPr>
            <a:r>
              <a:rPr lang="en-US" sz="1400"/>
              <a:t>Reference number</a:t>
            </a:r>
          </a:p>
          <a:p>
            <a:pPr marL="0" indent="0" algn="just">
              <a:buNone/>
            </a:pPr>
            <a:r>
              <a:rPr lang="en-US" sz="1400"/>
              <a:t>Document line item number</a:t>
            </a:r>
          </a:p>
          <a:p>
            <a:pPr marL="0" indent="0" algn="just">
              <a:buNone/>
            </a:pPr>
            <a:r>
              <a:rPr lang="en-US" sz="1400"/>
              <a:t>Issuing authority name</a:t>
            </a:r>
          </a:p>
          <a:p>
            <a:pPr marL="0" indent="0" algn="just">
              <a:buNone/>
            </a:pPr>
            <a:r>
              <a:rPr lang="en-US" sz="1400"/>
              <a:t>Date of validity</a:t>
            </a:r>
          </a:p>
          <a:p>
            <a:pPr marL="0" indent="0" algn="just">
              <a:buNone/>
            </a:pPr>
            <a:r>
              <a:rPr lang="en-US" sz="1400">
                <a:solidFill>
                  <a:srgbClr val="FF0000"/>
                </a:solidFill>
              </a:rPr>
              <a:t>Measurement unit and qualifier </a:t>
            </a:r>
          </a:p>
          <a:p>
            <a:pPr marL="0" indent="0" algn="just">
              <a:buNone/>
            </a:pPr>
            <a:r>
              <a:rPr lang="en-US" sz="1400">
                <a:solidFill>
                  <a:srgbClr val="FF0000"/>
                </a:solidFill>
              </a:rPr>
              <a:t>Quantity</a:t>
            </a:r>
          </a:p>
          <a:p>
            <a:pPr marL="0" indent="0" algn="just">
              <a:buNone/>
            </a:pPr>
            <a:r>
              <a:rPr lang="en-US" sz="1400">
                <a:solidFill>
                  <a:srgbClr val="FF0000"/>
                </a:solidFill>
              </a:rPr>
              <a:t>Currency</a:t>
            </a:r>
          </a:p>
          <a:p>
            <a:pPr marL="0" indent="0" algn="just">
              <a:buNone/>
            </a:pPr>
            <a:r>
              <a:rPr lang="en-US" sz="1400">
                <a:solidFill>
                  <a:srgbClr val="FF0000"/>
                </a:solidFill>
              </a:rPr>
              <a:t>Amount</a:t>
            </a:r>
          </a:p>
          <a:p>
            <a:pPr marL="0" indent="0" algn="just">
              <a:buNone/>
            </a:pPr>
            <a:endParaRPr lang="en-US" sz="1300"/>
          </a:p>
          <a:p>
            <a:pPr marL="0" indent="0" algn="just">
              <a:buNone/>
            </a:pPr>
            <a:endParaRPr lang="el-GR" sz="1100"/>
          </a:p>
        </p:txBody>
      </p:sp>
      <p:sp>
        <p:nvSpPr>
          <p:cNvPr id="7" name="Rectangle 6">
            <a:extLst>
              <a:ext uri="{FF2B5EF4-FFF2-40B4-BE49-F238E27FC236}">
                <a16:creationId xmlns:a16="http://schemas.microsoft.com/office/drawing/2014/main" id="{04B473EF-12D0-DB3A-594C-6AEB2766214A}"/>
              </a:ext>
            </a:extLst>
          </p:cNvPr>
          <p:cNvSpPr/>
          <p:nvPr/>
        </p:nvSpPr>
        <p:spPr>
          <a:xfrm>
            <a:off x="8530965" y="5086349"/>
            <a:ext cx="2983932" cy="849185"/>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i="1">
                <a:solidFill>
                  <a:schemeClr val="tx1"/>
                </a:solidFill>
                <a:effectLst/>
              </a:rPr>
              <a:t>The additional data items concern the </a:t>
            </a:r>
            <a:r>
              <a:rPr lang="en-US" sz="1300" b="1" i="1">
                <a:solidFill>
                  <a:schemeClr val="tx1"/>
                </a:solidFill>
                <a:effectLst/>
              </a:rPr>
              <a:t>writing-off</a:t>
            </a:r>
            <a:r>
              <a:rPr lang="en-US" sz="1300" i="1">
                <a:solidFill>
                  <a:schemeClr val="tx1"/>
                </a:solidFill>
                <a:effectLst/>
              </a:rPr>
              <a:t> of the goods declared in the declaration concerned, in relation to the import licenses and certificates</a:t>
            </a:r>
            <a:r>
              <a:rPr lang="en-US" sz="1400" i="1">
                <a:solidFill>
                  <a:schemeClr val="tx1"/>
                </a:solidFill>
                <a:effectLst/>
              </a:rPr>
              <a:t>.</a:t>
            </a:r>
            <a:endParaRPr kumimoji="0" lang="el-GR" sz="1400" i="1" u="none" strike="noStrike" kern="1200" cap="none" spc="0" normalizeH="0" baseline="0" noProof="0">
              <a:ln>
                <a:noFill/>
              </a:ln>
              <a:solidFill>
                <a:schemeClr val="tx1"/>
              </a:solidFill>
              <a:effectLst/>
              <a:uLnTx/>
              <a:uFillTx/>
              <a:ea typeface="+mn-ea"/>
              <a:cs typeface="+mn-cs"/>
            </a:endParaRPr>
          </a:p>
        </p:txBody>
      </p:sp>
      <p:sp>
        <p:nvSpPr>
          <p:cNvPr id="9" name="Right Brace 8">
            <a:extLst>
              <a:ext uri="{FF2B5EF4-FFF2-40B4-BE49-F238E27FC236}">
                <a16:creationId xmlns:a16="http://schemas.microsoft.com/office/drawing/2014/main" id="{47EE51B6-8A01-EB8E-5CFD-53555C19009E}"/>
              </a:ext>
            </a:extLst>
          </p:cNvPr>
          <p:cNvSpPr/>
          <p:nvPr/>
        </p:nvSpPr>
        <p:spPr>
          <a:xfrm>
            <a:off x="8170429" y="5086350"/>
            <a:ext cx="185713" cy="849184"/>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2"/>
              </a:solidFill>
            </a:endParaRPr>
          </a:p>
        </p:txBody>
      </p:sp>
      <p:sp>
        <p:nvSpPr>
          <p:cNvPr id="10" name="Slide Number Placeholder 9">
            <a:extLst>
              <a:ext uri="{FF2B5EF4-FFF2-40B4-BE49-F238E27FC236}">
                <a16:creationId xmlns:a16="http://schemas.microsoft.com/office/drawing/2014/main" id="{10B4120A-82A2-4978-2AD2-001FBE621EDA}"/>
              </a:ext>
            </a:extLst>
          </p:cNvPr>
          <p:cNvSpPr>
            <a:spLocks noGrp="1"/>
          </p:cNvSpPr>
          <p:nvPr>
            <p:ph type="sldNum" sz="quarter" idx="12"/>
          </p:nvPr>
        </p:nvSpPr>
        <p:spPr/>
        <p:txBody>
          <a:bodyPr/>
          <a:lstStyle/>
          <a:p>
            <a:fld id="{F46C79FD-C571-418B-AB0F-5EE936C85276}" type="slidenum">
              <a:rPr lang="en-GB" smtClean="0"/>
              <a:t>137</a:t>
            </a:fld>
            <a:endParaRPr lang="en-GB"/>
          </a:p>
        </p:txBody>
      </p:sp>
    </p:spTree>
    <p:extLst>
      <p:ext uri="{BB962C8B-B14F-4D97-AF65-F5344CB8AC3E}">
        <p14:creationId xmlns:p14="http://schemas.microsoft.com/office/powerpoint/2010/main" val="29957432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8D2B1-5528-7BB6-2D8D-E2BA7A06D2EB}"/>
              </a:ext>
            </a:extLst>
          </p:cNvPr>
          <p:cNvSpPr>
            <a:spLocks noGrp="1"/>
          </p:cNvSpPr>
          <p:nvPr>
            <p:ph sz="half" idx="1"/>
          </p:nvPr>
        </p:nvSpPr>
        <p:spPr>
          <a:xfrm>
            <a:off x="838800" y="1375200"/>
            <a:ext cx="10515600" cy="1462268"/>
          </a:xfrm>
        </p:spPr>
        <p:txBody>
          <a:bodyPr/>
          <a:lstStyle/>
          <a:p>
            <a:pPr marL="0" indent="0" algn="just">
              <a:buNone/>
            </a:pPr>
            <a:r>
              <a:rPr lang="en-GB" sz="1800">
                <a:effectLst/>
                <a:ea typeface="Times New Roman" panose="02020603050405020304" pitchFamily="18" charset="0"/>
                <a:cs typeface="Times New Roman" panose="02020603050405020304" pitchFamily="18" charset="0"/>
              </a:rPr>
              <a:t>D.G.</a:t>
            </a:r>
            <a:r>
              <a:rPr lang="en-GB" sz="1800" b="1">
                <a:effectLst/>
                <a:ea typeface="Times New Roman" panose="02020603050405020304" pitchFamily="18" charset="0"/>
                <a:cs typeface="Times New Roman" panose="02020603050405020304" pitchFamily="18" charset="0"/>
              </a:rPr>
              <a:t> Transport Document </a:t>
            </a:r>
            <a:r>
              <a:rPr lang="en-GB" sz="1800">
                <a:effectLst/>
                <a:ea typeface="Times New Roman" panose="02020603050405020304" pitchFamily="18" charset="0"/>
                <a:cs typeface="Times New Roman" panose="02020603050405020304" pitchFamily="18" charset="0"/>
              </a:rPr>
              <a:t>refers to transport document with which the </a:t>
            </a:r>
            <a:r>
              <a:rPr lang="en-GB" sz="1800" b="1">
                <a:effectLst/>
                <a:ea typeface="Times New Roman" panose="02020603050405020304" pitchFamily="18" charset="0"/>
                <a:cs typeface="Times New Roman" panose="02020603050405020304" pitchFamily="18" charset="0"/>
              </a:rPr>
              <a:t>goods have been brought</a:t>
            </a:r>
            <a:r>
              <a:rPr lang="en-GB" sz="1800">
                <a:effectLst/>
                <a:ea typeface="Times New Roman" panose="02020603050405020304" pitchFamily="18" charset="0"/>
                <a:cs typeface="Times New Roman" panose="02020603050405020304" pitchFamily="18" charset="0"/>
              </a:rPr>
              <a:t> into </a:t>
            </a:r>
            <a:r>
              <a:rPr lang="en-GB" sz="1800" b="1">
                <a:effectLst/>
                <a:ea typeface="Times New Roman" panose="02020603050405020304" pitchFamily="18" charset="0"/>
                <a:cs typeface="Times New Roman" panose="02020603050405020304" pitchFamily="18" charset="0"/>
              </a:rPr>
              <a:t>customs territory of the Union</a:t>
            </a:r>
            <a:r>
              <a:rPr lang="en-GB" sz="1800">
                <a:effectLst/>
                <a:ea typeface="Times New Roman" panose="02020603050405020304" pitchFamily="18" charset="0"/>
                <a:cs typeface="Times New Roman" panose="02020603050405020304" pitchFamily="18" charset="0"/>
              </a:rPr>
              <a:t>. It includes the relevant codes (</a:t>
            </a:r>
            <a:r>
              <a:rPr lang="en-GB" sz="1800" b="1">
                <a:effectLst/>
                <a:ea typeface="Times New Roman" panose="02020603050405020304" pitchFamily="18" charset="0"/>
                <a:cs typeface="Times New Roman" panose="02020603050405020304" pitchFamily="18" charset="0"/>
              </a:rPr>
              <a:t>CL754</a:t>
            </a:r>
            <a:r>
              <a:rPr lang="en-GB" sz="1800">
                <a:effectLst/>
                <a:ea typeface="Times New Roman" panose="02020603050405020304" pitchFamily="18" charset="0"/>
                <a:cs typeface="Times New Roman" panose="02020603050405020304" pitchFamily="18" charset="0"/>
              </a:rPr>
              <a:t> – Transport Document Type) for the type of transport document, followed by </a:t>
            </a:r>
            <a:r>
              <a:rPr lang="en-GB" sz="1800" b="1">
                <a:effectLst/>
                <a:ea typeface="Times New Roman" panose="02020603050405020304" pitchFamily="18" charset="0"/>
                <a:cs typeface="Times New Roman" panose="02020603050405020304" pitchFamily="18" charset="0"/>
              </a:rPr>
              <a:t>reference number</a:t>
            </a:r>
            <a:r>
              <a:rPr lang="en-GB" sz="1800">
                <a:effectLst/>
                <a:ea typeface="Times New Roman" panose="02020603050405020304" pitchFamily="18" charset="0"/>
                <a:cs typeface="Times New Roman" panose="02020603050405020304" pitchFamily="18" charset="0"/>
              </a:rPr>
              <a:t> of the document concerned. </a:t>
            </a:r>
            <a:r>
              <a:rPr lang="en-GB" sz="1800" b="1">
                <a:ea typeface="Times New Roman" panose="02020603050405020304" pitchFamily="18" charset="0"/>
                <a:cs typeface="Times New Roman" panose="02020603050405020304" pitchFamily="18" charset="0"/>
              </a:rPr>
              <a:t>S</a:t>
            </a:r>
            <a:r>
              <a:rPr lang="en-GB" sz="1800" b="1">
                <a:effectLst/>
                <a:ea typeface="Times New Roman" panose="02020603050405020304" pitchFamily="18" charset="0"/>
                <a:cs typeface="Times New Roman" panose="02020603050405020304" pitchFamily="18" charset="0"/>
              </a:rPr>
              <a:t>tructure</a:t>
            </a:r>
            <a:r>
              <a:rPr lang="en-GB" sz="1800">
                <a:effectLst/>
                <a:ea typeface="Times New Roman" panose="02020603050405020304" pitchFamily="18" charset="0"/>
                <a:cs typeface="Times New Roman" panose="02020603050405020304" pitchFamily="18" charset="0"/>
              </a:rPr>
              <a:t> of this D.G. </a:t>
            </a:r>
            <a:r>
              <a:rPr lang="en-GB" sz="1800">
                <a:ea typeface="Times New Roman" panose="02020603050405020304" pitchFamily="18" charset="0"/>
                <a:cs typeface="Times New Roman" panose="02020603050405020304" pitchFamily="18" charset="0"/>
              </a:rPr>
              <a:t>-</a:t>
            </a:r>
            <a:r>
              <a:rPr lang="en-GB" sz="1800">
                <a:effectLst/>
                <a:ea typeface="Times New Roman" panose="02020603050405020304" pitchFamily="18" charset="0"/>
                <a:cs typeface="Times New Roman" panose="02020603050405020304" pitchFamily="18" charset="0"/>
              </a:rPr>
              <a:t> </a:t>
            </a:r>
            <a:r>
              <a:rPr lang="en-GB" sz="1800" b="1">
                <a:effectLst/>
                <a:ea typeface="Times New Roman" panose="02020603050405020304" pitchFamily="18" charset="0"/>
                <a:cs typeface="Times New Roman" panose="02020603050405020304" pitchFamily="18" charset="0"/>
              </a:rPr>
              <a:t>same</a:t>
            </a:r>
            <a:r>
              <a:rPr lang="en-GB" sz="1800">
                <a:effectLst/>
                <a:ea typeface="Times New Roman" panose="02020603050405020304" pitchFamily="18" charset="0"/>
                <a:cs typeface="Times New Roman" panose="02020603050405020304" pitchFamily="18" charset="0"/>
              </a:rPr>
              <a:t> at </a:t>
            </a:r>
            <a:r>
              <a:rPr lang="en-GB" sz="1800" b="1">
                <a:effectLst/>
                <a:ea typeface="Times New Roman" panose="02020603050405020304" pitchFamily="18" charset="0"/>
                <a:cs typeface="Times New Roman" panose="02020603050405020304" pitchFamily="18" charset="0"/>
              </a:rPr>
              <a:t>Shipment</a:t>
            </a:r>
            <a:r>
              <a:rPr lang="en-GB" sz="1800">
                <a:effectLst/>
                <a:ea typeface="Times New Roman" panose="02020603050405020304" pitchFamily="18" charset="0"/>
                <a:cs typeface="Times New Roman" panose="02020603050405020304" pitchFamily="18" charset="0"/>
              </a:rPr>
              <a:t> and </a:t>
            </a:r>
            <a:r>
              <a:rPr lang="en-GB" sz="1800" b="1">
                <a:effectLst/>
                <a:ea typeface="Times New Roman" panose="02020603050405020304" pitchFamily="18" charset="0"/>
                <a:cs typeface="Times New Roman" panose="02020603050405020304" pitchFamily="18" charset="0"/>
              </a:rPr>
              <a:t>Item</a:t>
            </a:r>
            <a:r>
              <a:rPr lang="en-GB" sz="1800">
                <a:effectLst/>
                <a:ea typeface="Times New Roman" panose="02020603050405020304" pitchFamily="18" charset="0"/>
                <a:cs typeface="Times New Roman" panose="02020603050405020304" pitchFamily="18" charset="0"/>
              </a:rPr>
              <a:t> level.</a:t>
            </a:r>
            <a:endParaRPr lang="el-GR" sz="1800">
              <a:effectLst/>
              <a:ea typeface="Times New Roman" panose="02020603050405020304" pitchFamily="18" charset="0"/>
              <a:cs typeface="Times New Roman" panose="02020603050405020304" pitchFamily="18" charset="0"/>
            </a:endParaRPr>
          </a:p>
          <a:p>
            <a:pPr marL="0" indent="0">
              <a:buNone/>
            </a:pPr>
            <a:endParaRPr lang="el-GR"/>
          </a:p>
        </p:txBody>
      </p:sp>
      <p:sp>
        <p:nvSpPr>
          <p:cNvPr id="4" name="Title 3">
            <a:extLst>
              <a:ext uri="{FF2B5EF4-FFF2-40B4-BE49-F238E27FC236}">
                <a16:creationId xmlns:a16="http://schemas.microsoft.com/office/drawing/2014/main" id="{250F3BF5-6BE1-1EC6-A72E-01101B16B2A2}"/>
              </a:ext>
            </a:extLst>
          </p:cNvPr>
          <p:cNvSpPr>
            <a:spLocks noGrp="1"/>
          </p:cNvSpPr>
          <p:nvPr>
            <p:ph type="title"/>
          </p:nvPr>
        </p:nvSpPr>
        <p:spPr/>
        <p:txBody>
          <a:bodyPr/>
          <a:lstStyle/>
          <a:p>
            <a:r>
              <a:rPr lang="en-US"/>
              <a:t>Transport Document</a:t>
            </a:r>
            <a:endParaRPr lang="el-GR"/>
          </a:p>
        </p:txBody>
      </p:sp>
      <p:sp>
        <p:nvSpPr>
          <p:cNvPr id="11" name="Rectangle: Folded Corner 10">
            <a:extLst>
              <a:ext uri="{FF2B5EF4-FFF2-40B4-BE49-F238E27FC236}">
                <a16:creationId xmlns:a16="http://schemas.microsoft.com/office/drawing/2014/main" id="{FC050D96-CC1B-9DD5-FC23-EC649FF30602}"/>
              </a:ext>
            </a:extLst>
          </p:cNvPr>
          <p:cNvSpPr/>
          <p:nvPr/>
        </p:nvSpPr>
        <p:spPr>
          <a:xfrm flipV="1">
            <a:off x="2465649" y="3141086"/>
            <a:ext cx="3187005" cy="1222374"/>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5" name="Content Placeholder 1">
            <a:extLst>
              <a:ext uri="{FF2B5EF4-FFF2-40B4-BE49-F238E27FC236}">
                <a16:creationId xmlns:a16="http://schemas.microsoft.com/office/drawing/2014/main" id="{459E7DB0-9829-4005-5B71-6914297AB3BC}"/>
              </a:ext>
            </a:extLst>
          </p:cNvPr>
          <p:cNvSpPr txBox="1">
            <a:spLocks/>
          </p:cNvSpPr>
          <p:nvPr/>
        </p:nvSpPr>
        <p:spPr>
          <a:xfrm>
            <a:off x="2465649" y="3152208"/>
            <a:ext cx="2868352" cy="12223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US" sz="1400" b="1" u="sng">
                <a:solidFill>
                  <a:schemeClr val="tx1"/>
                </a:solidFill>
                <a:effectLst/>
                <a:ea typeface="Times New Roman" panose="02020603050405020304" pitchFamily="18" charset="0"/>
                <a:cs typeface="Times New Roman" panose="02020603050405020304" pitchFamily="18" charset="0"/>
              </a:rPr>
              <a:t>Goods Shipment</a:t>
            </a:r>
          </a:p>
          <a:p>
            <a:pPr marL="0" indent="0" algn="just">
              <a:spcAft>
                <a:spcPts val="0"/>
              </a:spcAft>
              <a:buNone/>
            </a:pPr>
            <a:r>
              <a:rPr lang="en-US" sz="1400" b="1">
                <a:solidFill>
                  <a:schemeClr val="tx1"/>
                </a:solidFill>
                <a:ea typeface="Times New Roman" panose="02020603050405020304" pitchFamily="18" charset="0"/>
                <a:cs typeface="Times New Roman" panose="02020603050405020304" pitchFamily="18" charset="0"/>
              </a:rPr>
              <a:t>D.G. Transport Document</a:t>
            </a:r>
          </a:p>
          <a:p>
            <a:pPr marL="0" indent="0" algn="just">
              <a:spcAft>
                <a:spcPts val="0"/>
              </a:spcAft>
              <a:buNone/>
            </a:pPr>
            <a:endParaRPr lang="el-GR" sz="1400" u="sng">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GB" sz="1400">
                <a:solidFill>
                  <a:schemeClr val="tx1"/>
                </a:solidFill>
                <a:effectLst/>
                <a:ea typeface="Times New Roman" panose="02020603050405020304" pitchFamily="18" charset="0"/>
                <a:cs typeface="Times New Roman" panose="02020603050405020304" pitchFamily="18" charset="0"/>
              </a:rPr>
              <a:t>Type</a:t>
            </a:r>
          </a:p>
          <a:p>
            <a:pPr marL="0" indent="0" algn="just">
              <a:spcAft>
                <a:spcPts val="0"/>
              </a:spcAft>
              <a:buNone/>
            </a:pPr>
            <a:r>
              <a:rPr lang="en-GB" sz="1400">
                <a:solidFill>
                  <a:schemeClr val="tx1"/>
                </a:solidFill>
                <a:ea typeface="Times New Roman" panose="02020603050405020304" pitchFamily="18" charset="0"/>
                <a:cs typeface="Times New Roman" panose="02020603050405020304" pitchFamily="18" charset="0"/>
              </a:rPr>
              <a:t>Reference Number</a:t>
            </a:r>
            <a:endParaRPr lang="el-GR" sz="1800"/>
          </a:p>
        </p:txBody>
      </p:sp>
      <p:sp>
        <p:nvSpPr>
          <p:cNvPr id="6" name="Rectangle: Folded Corner 5">
            <a:extLst>
              <a:ext uri="{FF2B5EF4-FFF2-40B4-BE49-F238E27FC236}">
                <a16:creationId xmlns:a16="http://schemas.microsoft.com/office/drawing/2014/main" id="{22FF9B7E-ECF6-93B5-30AC-C4C43A696E76}"/>
              </a:ext>
            </a:extLst>
          </p:cNvPr>
          <p:cNvSpPr/>
          <p:nvPr/>
        </p:nvSpPr>
        <p:spPr>
          <a:xfrm flipV="1">
            <a:off x="6539348" y="3129964"/>
            <a:ext cx="3187005" cy="1222374"/>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9" name="Content Placeholder 1">
            <a:extLst>
              <a:ext uri="{FF2B5EF4-FFF2-40B4-BE49-F238E27FC236}">
                <a16:creationId xmlns:a16="http://schemas.microsoft.com/office/drawing/2014/main" id="{6C550EF0-A65B-A809-F2C9-A52D250F31A7}"/>
              </a:ext>
            </a:extLst>
          </p:cNvPr>
          <p:cNvSpPr txBox="1">
            <a:spLocks/>
          </p:cNvSpPr>
          <p:nvPr/>
        </p:nvSpPr>
        <p:spPr>
          <a:xfrm>
            <a:off x="6539348" y="3152208"/>
            <a:ext cx="2868352" cy="12223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US" sz="1400" b="1" u="sng">
                <a:solidFill>
                  <a:schemeClr val="tx1"/>
                </a:solidFill>
                <a:effectLst/>
                <a:ea typeface="Times New Roman" panose="02020603050405020304" pitchFamily="18" charset="0"/>
                <a:cs typeface="Times New Roman" panose="02020603050405020304" pitchFamily="18" charset="0"/>
              </a:rPr>
              <a:t>Goods Shipment Item</a:t>
            </a:r>
          </a:p>
          <a:p>
            <a:pPr marL="0" indent="0" algn="just">
              <a:spcAft>
                <a:spcPts val="0"/>
              </a:spcAft>
              <a:buNone/>
            </a:pPr>
            <a:r>
              <a:rPr lang="en-US" sz="1400" b="1">
                <a:solidFill>
                  <a:schemeClr val="tx1"/>
                </a:solidFill>
                <a:ea typeface="Times New Roman" panose="02020603050405020304" pitchFamily="18" charset="0"/>
                <a:cs typeface="Times New Roman" panose="02020603050405020304" pitchFamily="18" charset="0"/>
              </a:rPr>
              <a:t>D.G. Transport Document</a:t>
            </a:r>
          </a:p>
          <a:p>
            <a:pPr marL="0" indent="0" algn="just">
              <a:spcAft>
                <a:spcPts val="0"/>
              </a:spcAft>
              <a:buNone/>
            </a:pPr>
            <a:endParaRPr lang="el-GR" sz="1400" u="sng">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GB" sz="1400">
                <a:solidFill>
                  <a:schemeClr val="tx1"/>
                </a:solidFill>
                <a:effectLst/>
                <a:ea typeface="Times New Roman" panose="02020603050405020304" pitchFamily="18" charset="0"/>
                <a:cs typeface="Times New Roman" panose="02020603050405020304" pitchFamily="18" charset="0"/>
              </a:rPr>
              <a:t>Type</a:t>
            </a:r>
          </a:p>
          <a:p>
            <a:pPr marL="0" indent="0" algn="just">
              <a:spcAft>
                <a:spcPts val="0"/>
              </a:spcAft>
              <a:buNone/>
            </a:pPr>
            <a:r>
              <a:rPr lang="en-GB" sz="1400">
                <a:solidFill>
                  <a:schemeClr val="tx1"/>
                </a:solidFill>
                <a:ea typeface="Times New Roman" panose="02020603050405020304" pitchFamily="18" charset="0"/>
                <a:cs typeface="Times New Roman" panose="02020603050405020304" pitchFamily="18" charset="0"/>
              </a:rPr>
              <a:t>Reference Number</a:t>
            </a:r>
            <a:endParaRPr lang="el-GR" sz="1800"/>
          </a:p>
        </p:txBody>
      </p:sp>
      <p:sp>
        <p:nvSpPr>
          <p:cNvPr id="3" name="Slide Number Placeholder 2">
            <a:extLst>
              <a:ext uri="{FF2B5EF4-FFF2-40B4-BE49-F238E27FC236}">
                <a16:creationId xmlns:a16="http://schemas.microsoft.com/office/drawing/2014/main" id="{5B249961-CD17-4AEF-767B-7FCCF88563A3}"/>
              </a:ext>
            </a:extLst>
          </p:cNvPr>
          <p:cNvSpPr>
            <a:spLocks noGrp="1"/>
          </p:cNvSpPr>
          <p:nvPr>
            <p:ph type="sldNum" sz="quarter" idx="12"/>
          </p:nvPr>
        </p:nvSpPr>
        <p:spPr/>
        <p:txBody>
          <a:bodyPr/>
          <a:lstStyle/>
          <a:p>
            <a:fld id="{F46C79FD-C571-418B-AB0F-5EE936C85276}" type="slidenum">
              <a:rPr lang="en-GB" smtClean="0"/>
              <a:t>138</a:t>
            </a:fld>
            <a:endParaRPr lang="en-GB"/>
          </a:p>
        </p:txBody>
      </p:sp>
    </p:spTree>
    <p:extLst>
      <p:ext uri="{BB962C8B-B14F-4D97-AF65-F5344CB8AC3E}">
        <p14:creationId xmlns:p14="http://schemas.microsoft.com/office/powerpoint/2010/main" val="23268178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1DF25-6C85-A2A1-6BFC-83870B4B99A4}"/>
              </a:ext>
            </a:extLst>
          </p:cNvPr>
          <p:cNvSpPr>
            <a:spLocks noGrp="1"/>
          </p:cNvSpPr>
          <p:nvPr>
            <p:ph sz="half" idx="1"/>
          </p:nvPr>
        </p:nvSpPr>
        <p:spPr>
          <a:xfrm>
            <a:off x="838200" y="1378800"/>
            <a:ext cx="10515600" cy="1224000"/>
          </a:xfrm>
        </p:spPr>
        <p:txBody>
          <a:bodyPr/>
          <a:lstStyle/>
          <a:p>
            <a:pPr marL="0" indent="0" algn="just">
              <a:buNone/>
            </a:pPr>
            <a:r>
              <a:rPr lang="en-GB" sz="1800">
                <a:effectLst/>
                <a:ea typeface="Times New Roman" panose="02020603050405020304" pitchFamily="18" charset="0"/>
              </a:rPr>
              <a:t>Under D.G. </a:t>
            </a:r>
            <a:r>
              <a:rPr lang="en-GB" sz="1800" b="1">
                <a:effectLst/>
                <a:ea typeface="Times New Roman" panose="02020603050405020304" pitchFamily="18" charset="0"/>
              </a:rPr>
              <a:t>Additional Reference</a:t>
            </a:r>
            <a:r>
              <a:rPr lang="en-GB" sz="1800">
                <a:effectLst/>
                <a:ea typeface="Times New Roman" panose="02020603050405020304" pitchFamily="18" charset="0"/>
              </a:rPr>
              <a:t>, </a:t>
            </a:r>
            <a:r>
              <a:rPr lang="en-GB" sz="1800">
                <a:ea typeface="Times New Roman" panose="02020603050405020304" pitchFamily="18" charset="0"/>
              </a:rPr>
              <a:t>D</a:t>
            </a:r>
            <a:r>
              <a:rPr lang="en-GB" sz="1800">
                <a:effectLst/>
                <a:ea typeface="Times New Roman" panose="02020603050405020304" pitchFamily="18" charset="0"/>
              </a:rPr>
              <a:t>eclarant can </a:t>
            </a:r>
            <a:r>
              <a:rPr lang="en-GB" sz="1800" b="1">
                <a:effectLst/>
                <a:ea typeface="Times New Roman" panose="02020603050405020304" pitchFamily="18" charset="0"/>
              </a:rPr>
              <a:t>register</a:t>
            </a:r>
            <a:r>
              <a:rPr lang="en-GB" sz="1800">
                <a:effectLst/>
                <a:ea typeface="Times New Roman" panose="02020603050405020304" pitchFamily="18" charset="0"/>
              </a:rPr>
              <a:t> all the </a:t>
            </a:r>
            <a:r>
              <a:rPr lang="en-GB" sz="1800" b="1">
                <a:effectLst/>
                <a:ea typeface="Times New Roman" panose="02020603050405020304" pitchFamily="18" charset="0"/>
              </a:rPr>
              <a:t>TARIC document type</a:t>
            </a:r>
            <a:r>
              <a:rPr lang="en-GB" sz="1800">
                <a:effectLst/>
                <a:ea typeface="Times New Roman" panose="02020603050405020304" pitchFamily="18" charset="0"/>
              </a:rPr>
              <a:t> codes (</a:t>
            </a:r>
            <a:r>
              <a:rPr lang="en-GB" sz="1800" b="1">
                <a:effectLst/>
                <a:ea typeface="Times New Roman" panose="02020603050405020304" pitchFamily="18" charset="0"/>
              </a:rPr>
              <a:t>CL380</a:t>
            </a:r>
            <a:r>
              <a:rPr lang="en-GB" sz="1800">
                <a:effectLst/>
                <a:ea typeface="Times New Roman" panose="02020603050405020304" pitchFamily="18" charset="0"/>
              </a:rPr>
              <a:t> - Additional Reference) starting with letter </a:t>
            </a:r>
            <a:r>
              <a:rPr lang="en-GB" sz="1800" b="1">
                <a:effectLst/>
                <a:ea typeface="Times New Roman" panose="02020603050405020304" pitchFamily="18" charset="0"/>
              </a:rPr>
              <a:t>`Y`</a:t>
            </a:r>
            <a:r>
              <a:rPr lang="en-GB" sz="1800">
                <a:effectLst/>
                <a:ea typeface="Times New Roman" panose="02020603050405020304" pitchFamily="18" charset="0"/>
              </a:rPr>
              <a:t> that cover </a:t>
            </a:r>
            <a:r>
              <a:rPr lang="en-GB" sz="1800" b="1">
                <a:effectLst/>
                <a:ea typeface="Times New Roman" panose="02020603050405020304" pitchFamily="18" charset="0"/>
              </a:rPr>
              <a:t>no physical certificates and documents</a:t>
            </a:r>
            <a:r>
              <a:rPr lang="en-GB" sz="1800">
                <a:effectLst/>
                <a:ea typeface="Times New Roman" panose="02020603050405020304" pitchFamily="18" charset="0"/>
              </a:rPr>
              <a:t>. Only the type of the document is required and no reference number is needed to be declared. </a:t>
            </a:r>
            <a:r>
              <a:rPr lang="en-GB" sz="1800" b="1">
                <a:ea typeface="Times New Roman" panose="02020603050405020304" pitchFamily="18" charset="0"/>
              </a:rPr>
              <a:t>S</a:t>
            </a:r>
            <a:r>
              <a:rPr lang="en-GB" sz="1800" b="1">
                <a:effectLst/>
                <a:ea typeface="Times New Roman" panose="02020603050405020304" pitchFamily="18" charset="0"/>
              </a:rPr>
              <a:t>tructure</a:t>
            </a:r>
            <a:r>
              <a:rPr lang="en-GB" sz="1800">
                <a:effectLst/>
                <a:ea typeface="Times New Roman" panose="02020603050405020304" pitchFamily="18" charset="0"/>
              </a:rPr>
              <a:t> of this D.G.</a:t>
            </a:r>
            <a:r>
              <a:rPr lang="en-GB" sz="1800" b="1">
                <a:effectLst/>
                <a:ea typeface="Times New Roman" panose="02020603050405020304" pitchFamily="18" charset="0"/>
              </a:rPr>
              <a:t> </a:t>
            </a:r>
            <a:r>
              <a:rPr lang="en-GB" sz="1800">
                <a:effectLst/>
                <a:ea typeface="Times New Roman" panose="02020603050405020304" pitchFamily="18" charset="0"/>
              </a:rPr>
              <a:t>is the </a:t>
            </a:r>
            <a:r>
              <a:rPr lang="en-GB" sz="1800" b="1">
                <a:effectLst/>
                <a:ea typeface="Times New Roman" panose="02020603050405020304" pitchFamily="18" charset="0"/>
              </a:rPr>
              <a:t>same</a:t>
            </a:r>
            <a:r>
              <a:rPr lang="en-GB" sz="1800">
                <a:effectLst/>
                <a:ea typeface="Times New Roman" panose="02020603050405020304" pitchFamily="18" charset="0"/>
              </a:rPr>
              <a:t> at </a:t>
            </a:r>
            <a:r>
              <a:rPr lang="en-GB" sz="1800">
                <a:ea typeface="Times New Roman" panose="02020603050405020304" pitchFamily="18" charset="0"/>
              </a:rPr>
              <a:t>S</a:t>
            </a:r>
            <a:r>
              <a:rPr lang="en-GB" sz="1800">
                <a:effectLst/>
                <a:ea typeface="Times New Roman" panose="02020603050405020304" pitchFamily="18" charset="0"/>
              </a:rPr>
              <a:t>hipment and Item level.</a:t>
            </a:r>
            <a:endParaRPr lang="el-GR"/>
          </a:p>
        </p:txBody>
      </p:sp>
      <p:sp>
        <p:nvSpPr>
          <p:cNvPr id="4" name="Title 3">
            <a:extLst>
              <a:ext uri="{FF2B5EF4-FFF2-40B4-BE49-F238E27FC236}">
                <a16:creationId xmlns:a16="http://schemas.microsoft.com/office/drawing/2014/main" id="{E9E77396-4F6F-288A-0E58-6932933AA8FD}"/>
              </a:ext>
            </a:extLst>
          </p:cNvPr>
          <p:cNvSpPr>
            <a:spLocks noGrp="1"/>
          </p:cNvSpPr>
          <p:nvPr>
            <p:ph type="title"/>
          </p:nvPr>
        </p:nvSpPr>
        <p:spPr/>
        <p:txBody>
          <a:bodyPr/>
          <a:lstStyle/>
          <a:p>
            <a:r>
              <a:rPr lang="en-US"/>
              <a:t>Additional Reference</a:t>
            </a:r>
            <a:endParaRPr lang="el-GR"/>
          </a:p>
        </p:txBody>
      </p:sp>
      <p:sp>
        <p:nvSpPr>
          <p:cNvPr id="6" name="Rectangle: Folded Corner 5">
            <a:extLst>
              <a:ext uri="{FF2B5EF4-FFF2-40B4-BE49-F238E27FC236}">
                <a16:creationId xmlns:a16="http://schemas.microsoft.com/office/drawing/2014/main" id="{AD62C128-C415-AFE3-2325-652322C6C73C}"/>
              </a:ext>
            </a:extLst>
          </p:cNvPr>
          <p:cNvSpPr/>
          <p:nvPr/>
        </p:nvSpPr>
        <p:spPr>
          <a:xfrm flipV="1">
            <a:off x="2501392" y="3131678"/>
            <a:ext cx="3187005" cy="1222374"/>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7" name="Content Placeholder 1">
            <a:extLst>
              <a:ext uri="{FF2B5EF4-FFF2-40B4-BE49-F238E27FC236}">
                <a16:creationId xmlns:a16="http://schemas.microsoft.com/office/drawing/2014/main" id="{B0B00586-6E20-7262-DFD4-43AA1A9AB23E}"/>
              </a:ext>
            </a:extLst>
          </p:cNvPr>
          <p:cNvSpPr txBox="1">
            <a:spLocks/>
          </p:cNvSpPr>
          <p:nvPr/>
        </p:nvSpPr>
        <p:spPr>
          <a:xfrm>
            <a:off x="2501392" y="3142800"/>
            <a:ext cx="2868352" cy="12223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US" sz="1400" b="1" u="sng">
                <a:solidFill>
                  <a:schemeClr val="tx1"/>
                </a:solidFill>
                <a:effectLst/>
                <a:ea typeface="Times New Roman" panose="02020603050405020304" pitchFamily="18" charset="0"/>
                <a:cs typeface="Times New Roman" panose="02020603050405020304" pitchFamily="18" charset="0"/>
              </a:rPr>
              <a:t>Goods Shipment</a:t>
            </a:r>
          </a:p>
          <a:p>
            <a:pPr marL="0" indent="0" algn="just">
              <a:spcAft>
                <a:spcPts val="0"/>
              </a:spcAft>
              <a:buNone/>
            </a:pPr>
            <a:r>
              <a:rPr lang="en-US" sz="1400" b="1">
                <a:solidFill>
                  <a:schemeClr val="tx1"/>
                </a:solidFill>
                <a:effectLst/>
                <a:ea typeface="Times New Roman" panose="02020603050405020304" pitchFamily="18" charset="0"/>
                <a:cs typeface="Times New Roman" panose="02020603050405020304" pitchFamily="18" charset="0"/>
              </a:rPr>
              <a:t>D.G. Additional Reference</a:t>
            </a:r>
          </a:p>
          <a:p>
            <a:pPr marL="0" indent="0" algn="just">
              <a:spcAft>
                <a:spcPts val="0"/>
              </a:spcAft>
              <a:buNone/>
            </a:pPr>
            <a:endParaRPr lang="en-US" sz="1400" b="1">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Type</a:t>
            </a: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CC qualifier</a:t>
            </a:r>
          </a:p>
        </p:txBody>
      </p:sp>
      <p:sp>
        <p:nvSpPr>
          <p:cNvPr id="8" name="Rectangle: Folded Corner 7">
            <a:extLst>
              <a:ext uri="{FF2B5EF4-FFF2-40B4-BE49-F238E27FC236}">
                <a16:creationId xmlns:a16="http://schemas.microsoft.com/office/drawing/2014/main" id="{E2449FFD-0742-B46D-1E65-8FE9484D9F09}"/>
              </a:ext>
            </a:extLst>
          </p:cNvPr>
          <p:cNvSpPr/>
          <p:nvPr/>
        </p:nvSpPr>
        <p:spPr>
          <a:xfrm flipV="1">
            <a:off x="6503605" y="3131678"/>
            <a:ext cx="3187005" cy="1222374"/>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9" name="Content Placeholder 1">
            <a:extLst>
              <a:ext uri="{FF2B5EF4-FFF2-40B4-BE49-F238E27FC236}">
                <a16:creationId xmlns:a16="http://schemas.microsoft.com/office/drawing/2014/main" id="{A57D6859-8402-DEDB-C21F-8B048BB0C357}"/>
              </a:ext>
            </a:extLst>
          </p:cNvPr>
          <p:cNvSpPr txBox="1">
            <a:spLocks/>
          </p:cNvSpPr>
          <p:nvPr/>
        </p:nvSpPr>
        <p:spPr>
          <a:xfrm>
            <a:off x="6503605" y="3142800"/>
            <a:ext cx="2868352" cy="12223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US" sz="1400" b="1" u="sng">
                <a:solidFill>
                  <a:schemeClr val="tx1"/>
                </a:solidFill>
                <a:effectLst/>
                <a:ea typeface="Times New Roman" panose="02020603050405020304" pitchFamily="18" charset="0"/>
                <a:cs typeface="Times New Roman" panose="02020603050405020304" pitchFamily="18" charset="0"/>
              </a:rPr>
              <a:t>Goods Shipment Item</a:t>
            </a:r>
          </a:p>
          <a:p>
            <a:pPr marL="0" indent="0" algn="just">
              <a:spcAft>
                <a:spcPts val="0"/>
              </a:spcAft>
              <a:buNone/>
            </a:pPr>
            <a:r>
              <a:rPr lang="en-US" sz="1400" b="1">
                <a:solidFill>
                  <a:schemeClr val="tx1"/>
                </a:solidFill>
                <a:ea typeface="Times New Roman" panose="02020603050405020304" pitchFamily="18" charset="0"/>
                <a:cs typeface="Times New Roman" panose="02020603050405020304" pitchFamily="18" charset="0"/>
              </a:rPr>
              <a:t>D.G. Additional Reference</a:t>
            </a:r>
          </a:p>
          <a:p>
            <a:pPr marL="0" indent="0" algn="just">
              <a:spcAft>
                <a:spcPts val="0"/>
              </a:spcAft>
              <a:buNone/>
            </a:pPr>
            <a:endParaRPr lang="el-GR" sz="1400" u="sng">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GB" sz="1400">
                <a:solidFill>
                  <a:schemeClr val="tx1"/>
                </a:solidFill>
                <a:effectLst/>
                <a:ea typeface="Times New Roman" panose="02020603050405020304" pitchFamily="18" charset="0"/>
                <a:cs typeface="Times New Roman" panose="02020603050405020304" pitchFamily="18" charset="0"/>
              </a:rPr>
              <a:t>Type</a:t>
            </a:r>
          </a:p>
          <a:p>
            <a:pPr marL="0" indent="0" algn="just">
              <a:spcAft>
                <a:spcPts val="0"/>
              </a:spcAft>
              <a:buNone/>
            </a:pPr>
            <a:r>
              <a:rPr lang="en-GB" sz="1400">
                <a:cs typeface="Times New Roman" panose="02020603050405020304" pitchFamily="18" charset="0"/>
              </a:rPr>
              <a:t>CC qualifier</a:t>
            </a:r>
            <a:endParaRPr lang="el-GR" sz="1800"/>
          </a:p>
        </p:txBody>
      </p:sp>
      <p:sp>
        <p:nvSpPr>
          <p:cNvPr id="3" name="Slide Number Placeholder 2">
            <a:extLst>
              <a:ext uri="{FF2B5EF4-FFF2-40B4-BE49-F238E27FC236}">
                <a16:creationId xmlns:a16="http://schemas.microsoft.com/office/drawing/2014/main" id="{09A552F5-2E4E-3756-9DD2-D5D3CA74F5F9}"/>
              </a:ext>
            </a:extLst>
          </p:cNvPr>
          <p:cNvSpPr>
            <a:spLocks noGrp="1"/>
          </p:cNvSpPr>
          <p:nvPr>
            <p:ph type="sldNum" sz="quarter" idx="12"/>
          </p:nvPr>
        </p:nvSpPr>
        <p:spPr/>
        <p:txBody>
          <a:bodyPr/>
          <a:lstStyle/>
          <a:p>
            <a:fld id="{F46C79FD-C571-418B-AB0F-5EE936C85276}" type="slidenum">
              <a:rPr lang="en-GB" smtClean="0"/>
              <a:t>139</a:t>
            </a:fld>
            <a:endParaRPr lang="en-GB"/>
          </a:p>
        </p:txBody>
      </p:sp>
    </p:spTree>
    <p:extLst>
      <p:ext uri="{BB962C8B-B14F-4D97-AF65-F5344CB8AC3E}">
        <p14:creationId xmlns:p14="http://schemas.microsoft.com/office/powerpoint/2010/main" val="142806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248EFE33-BB69-AFD7-5F9F-B336CDBD0E4B}"/>
              </a:ext>
            </a:extLst>
          </p:cNvPr>
          <p:cNvSpPr/>
          <p:nvPr/>
        </p:nvSpPr>
        <p:spPr>
          <a:xfrm>
            <a:off x="895724" y="1367756"/>
            <a:ext cx="4657351" cy="47818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sz="2000" spc="-1">
                <a:solidFill>
                  <a:schemeClr val="bg1"/>
                </a:solidFill>
                <a:latin typeface="Arial" panose="020B0604020202020204" pitchFamily="34" charset="0"/>
                <a:cs typeface="Arial" panose="020B0604020202020204" pitchFamily="34" charset="0"/>
              </a:rPr>
              <a:t>CCI enables EU </a:t>
            </a:r>
            <a:r>
              <a:rPr lang="en-US" spc="-1">
                <a:solidFill>
                  <a:schemeClr val="bg1"/>
                </a:solidFill>
                <a:latin typeface="Arial" panose="020B0604020202020204" pitchFamily="34" charset="0"/>
                <a:cs typeface="Arial" panose="020B0604020202020204" pitchFamily="34" charset="0"/>
              </a:rPr>
              <a:t>companies</a:t>
            </a:r>
            <a:r>
              <a:rPr lang="en-US" sz="2000" spc="-1">
                <a:solidFill>
                  <a:schemeClr val="bg1"/>
                </a:solidFill>
                <a:latin typeface="Arial" panose="020B0604020202020204" pitchFamily="34" charset="0"/>
                <a:cs typeface="Arial" panose="020B0604020202020204" pitchFamily="34" charset="0"/>
              </a:rPr>
              <a:t> to achieve:</a:t>
            </a:r>
          </a:p>
        </p:txBody>
      </p:sp>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UCC CCI System - Facilitation &amp; Benefits (1/4)</a:t>
            </a:r>
            <a:endParaRPr lang="el-GR" sz="3600"/>
          </a:p>
        </p:txBody>
      </p:sp>
      <p:grpSp>
        <p:nvGrpSpPr>
          <p:cNvPr id="31" name="Group 30">
            <a:extLst>
              <a:ext uri="{FF2B5EF4-FFF2-40B4-BE49-F238E27FC236}">
                <a16:creationId xmlns:a16="http://schemas.microsoft.com/office/drawing/2014/main" id="{2787F26A-29BE-6C7D-7420-8C9EF2893FCB}"/>
              </a:ext>
            </a:extLst>
          </p:cNvPr>
          <p:cNvGrpSpPr/>
          <p:nvPr/>
        </p:nvGrpSpPr>
        <p:grpSpPr>
          <a:xfrm>
            <a:off x="970722" y="1895488"/>
            <a:ext cx="10230679" cy="3999721"/>
            <a:chOff x="1328479" y="1651628"/>
            <a:chExt cx="9217277" cy="4243581"/>
          </a:xfrm>
        </p:grpSpPr>
        <p:sp>
          <p:nvSpPr>
            <p:cNvPr id="10" name="Rectangle: Rounded Corners 9">
              <a:extLst>
                <a:ext uri="{FF2B5EF4-FFF2-40B4-BE49-F238E27FC236}">
                  <a16:creationId xmlns:a16="http://schemas.microsoft.com/office/drawing/2014/main" id="{1ABEF2E7-78C7-7265-9DF3-ED7BBC6BB284}"/>
                </a:ext>
              </a:extLst>
            </p:cNvPr>
            <p:cNvSpPr/>
            <p:nvPr/>
          </p:nvSpPr>
          <p:spPr>
            <a:xfrm>
              <a:off x="1453817" y="1778006"/>
              <a:ext cx="9091938" cy="917207"/>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600"/>
                </a:spcBef>
                <a:buClr>
                  <a:schemeClr val="tx2">
                    <a:lumMod val="75000"/>
                  </a:schemeClr>
                </a:buClr>
              </a:pPr>
              <a:r>
                <a:rPr lang="en-US" b="1" dirty="0">
                  <a:solidFill>
                    <a:schemeClr val="tx1"/>
                  </a:solidFill>
                  <a:ea typeface="Times New Roman" panose="02020603050405020304" pitchFamily="18" charset="0"/>
                  <a:cs typeface="Times New Roman"/>
                </a:rPr>
                <a:t>Reduction</a:t>
              </a:r>
              <a:r>
                <a:rPr lang="en-US" dirty="0">
                  <a:solidFill>
                    <a:schemeClr val="tx1"/>
                  </a:solidFill>
                  <a:ea typeface="Times New Roman" panose="02020603050405020304" pitchFamily="18" charset="0"/>
                  <a:cs typeface="Times New Roman"/>
                </a:rPr>
                <a:t> of number of customs procedures, i.e., no transit procedure</a:t>
              </a:r>
            </a:p>
          </p:txBody>
        </p:sp>
        <p:grpSp>
          <p:nvGrpSpPr>
            <p:cNvPr id="28" name="Group 27">
              <a:extLst>
                <a:ext uri="{FF2B5EF4-FFF2-40B4-BE49-F238E27FC236}">
                  <a16:creationId xmlns:a16="http://schemas.microsoft.com/office/drawing/2014/main" id="{A0403603-7A63-2121-8421-3FFF6EFDCA30}"/>
                </a:ext>
              </a:extLst>
            </p:cNvPr>
            <p:cNvGrpSpPr/>
            <p:nvPr/>
          </p:nvGrpSpPr>
          <p:grpSpPr>
            <a:xfrm>
              <a:off x="1328479" y="4870982"/>
              <a:ext cx="9217277" cy="1024227"/>
              <a:chOff x="1328479" y="4870982"/>
              <a:chExt cx="9217277" cy="1024227"/>
            </a:xfrm>
          </p:grpSpPr>
          <p:sp>
            <p:nvSpPr>
              <p:cNvPr id="19" name="Rectangle: Rounded Corners 18">
                <a:extLst>
                  <a:ext uri="{FF2B5EF4-FFF2-40B4-BE49-F238E27FC236}">
                    <a16:creationId xmlns:a16="http://schemas.microsoft.com/office/drawing/2014/main" id="{D0FCC2EF-4F9E-06CA-5996-DE84854F3826}"/>
                  </a:ext>
                </a:extLst>
              </p:cNvPr>
              <p:cNvSpPr/>
              <p:nvPr/>
            </p:nvSpPr>
            <p:spPr>
              <a:xfrm>
                <a:off x="1446160" y="4980335"/>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IE" b="1">
                    <a:solidFill>
                      <a:schemeClr val="tx1"/>
                    </a:solidFill>
                    <a:effectLst/>
                    <a:ea typeface="Times New Roman" panose="02020603050405020304" pitchFamily="18" charset="0"/>
                    <a:cs typeface="Times New Roman"/>
                  </a:rPr>
                  <a:t>Optimisation of logistics flows</a:t>
                </a:r>
                <a:r>
                  <a:rPr lang="en-IE">
                    <a:solidFill>
                      <a:schemeClr val="tx1"/>
                    </a:solidFill>
                    <a:effectLst/>
                    <a:ea typeface="Times New Roman" panose="02020603050405020304" pitchFamily="18" charset="0"/>
                    <a:cs typeface="Times New Roman"/>
                  </a:rPr>
                  <a:t> at EU level and </a:t>
                </a:r>
                <a:r>
                  <a:rPr lang="en-IE" b="1">
                    <a:solidFill>
                      <a:schemeClr val="tx1"/>
                    </a:solidFill>
                    <a:effectLst/>
                    <a:ea typeface="Times New Roman" panose="02020603050405020304" pitchFamily="18" charset="0"/>
                    <a:cs typeface="Times New Roman"/>
                  </a:rPr>
                  <a:t>increase efficiency</a:t>
                </a:r>
                <a:r>
                  <a:rPr lang="en-IE">
                    <a:solidFill>
                      <a:schemeClr val="tx1"/>
                    </a:solidFill>
                    <a:effectLst/>
                    <a:ea typeface="Times New Roman" panose="02020603050405020304" pitchFamily="18" charset="0"/>
                    <a:cs typeface="Times New Roman"/>
                  </a:rPr>
                  <a:t> of the processes</a:t>
                </a:r>
                <a:endParaRPr lang="el-GR">
                  <a:solidFill>
                    <a:schemeClr val="tx1"/>
                  </a:solidFill>
                  <a:effectLst/>
                  <a:ea typeface="Times New Roman" panose="02020603050405020304" pitchFamily="18" charset="0"/>
                  <a:cs typeface="Times New Roman"/>
                </a:endParaRPr>
              </a:p>
            </p:txBody>
          </p:sp>
          <p:pic>
            <p:nvPicPr>
              <p:cNvPr id="5" name="Graphic 4" descr="Pin with solid fill">
                <a:extLst>
                  <a:ext uri="{FF2B5EF4-FFF2-40B4-BE49-F238E27FC236}">
                    <a16:creationId xmlns:a16="http://schemas.microsoft.com/office/drawing/2014/main" id="{60FE37C8-81F1-8255-415A-FF6B0BD25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4870982"/>
                <a:ext cx="354296" cy="346567"/>
              </a:xfrm>
              <a:prstGeom prst="rect">
                <a:avLst/>
              </a:prstGeom>
            </p:spPr>
          </p:pic>
        </p:grpSp>
        <p:grpSp>
          <p:nvGrpSpPr>
            <p:cNvPr id="29" name="Group 28">
              <a:extLst>
                <a:ext uri="{FF2B5EF4-FFF2-40B4-BE49-F238E27FC236}">
                  <a16:creationId xmlns:a16="http://schemas.microsoft.com/office/drawing/2014/main" id="{5B56E21F-2C03-058D-D9AA-52F1EF308A14}"/>
                </a:ext>
              </a:extLst>
            </p:cNvPr>
            <p:cNvGrpSpPr/>
            <p:nvPr/>
          </p:nvGrpSpPr>
          <p:grpSpPr>
            <a:xfrm>
              <a:off x="1328479" y="3819384"/>
              <a:ext cx="9217276" cy="1011764"/>
              <a:chOff x="1328479" y="3819384"/>
              <a:chExt cx="9217276" cy="1011764"/>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IE" sz="1800" b="1">
                    <a:solidFill>
                      <a:schemeClr val="tx1"/>
                    </a:solidFill>
                    <a:effectLst/>
                    <a:ea typeface="Times New Roman" panose="02020603050405020304" pitchFamily="18" charset="0"/>
                    <a:cs typeface="Times New Roman"/>
                  </a:rPr>
                  <a:t>Saving costs</a:t>
                </a:r>
                <a:r>
                  <a:rPr lang="en-IE" sz="1800">
                    <a:solidFill>
                      <a:schemeClr val="tx1"/>
                    </a:solidFill>
                    <a:effectLst/>
                    <a:ea typeface="Times New Roman" panose="02020603050405020304" pitchFamily="18" charset="0"/>
                    <a:cs typeface="Times New Roman"/>
                  </a:rPr>
                  <a:t> with centralised </a:t>
                </a:r>
                <a:r>
                  <a:rPr lang="en-IE">
                    <a:solidFill>
                      <a:schemeClr val="tx1"/>
                    </a:solidFill>
                    <a:ea typeface="Times New Roman" panose="02020603050405020304" pitchFamily="18" charset="0"/>
                    <a:cs typeface="Times New Roman"/>
                  </a:rPr>
                  <a:t>processes and</a:t>
                </a:r>
                <a:r>
                  <a:rPr lang="en-IE" sz="1800">
                    <a:solidFill>
                      <a:schemeClr val="tx1"/>
                    </a:solidFill>
                    <a:effectLst/>
                    <a:ea typeface="Times New Roman" panose="02020603050405020304" pitchFamily="18" charset="0"/>
                    <a:cs typeface="Times New Roman"/>
                  </a:rPr>
                  <a:t> providing </a:t>
                </a:r>
                <a:r>
                  <a:rPr lang="en-IE" sz="1800" b="1">
                    <a:solidFill>
                      <a:schemeClr val="tx1"/>
                    </a:solidFill>
                    <a:effectLst/>
                    <a:ea typeface="Times New Roman" panose="02020603050405020304" pitchFamily="18" charset="0"/>
                    <a:cs typeface="Times New Roman"/>
                  </a:rPr>
                  <a:t>transparency</a:t>
                </a:r>
                <a:r>
                  <a:rPr lang="en-IE" sz="1800">
                    <a:solidFill>
                      <a:schemeClr val="tx1"/>
                    </a:solidFill>
                    <a:effectLst/>
                    <a:ea typeface="Times New Roman" panose="02020603050405020304" pitchFamily="18" charset="0"/>
                    <a:cs typeface="Times New Roman"/>
                  </a:rPr>
                  <a:t>, once all authorised importers are connected</a:t>
                </a: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p:spPr>
          </p:pic>
        </p:grpSp>
        <p:grpSp>
          <p:nvGrpSpPr>
            <p:cNvPr id="30" name="Group 29">
              <a:extLst>
                <a:ext uri="{FF2B5EF4-FFF2-40B4-BE49-F238E27FC236}">
                  <a16:creationId xmlns:a16="http://schemas.microsoft.com/office/drawing/2014/main" id="{5FD8DADF-059A-3D83-C0B6-1673170D6ECA}"/>
                </a:ext>
              </a:extLst>
            </p:cNvPr>
            <p:cNvGrpSpPr/>
            <p:nvPr/>
          </p:nvGrpSpPr>
          <p:grpSpPr>
            <a:xfrm>
              <a:off x="1328479" y="2737679"/>
              <a:ext cx="9217276" cy="1029407"/>
              <a:chOff x="1328479" y="2737679"/>
              <a:chExt cx="9217276" cy="1029407"/>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600"/>
                  </a:spcBef>
                  <a:buClr>
                    <a:schemeClr val="tx2">
                      <a:lumMod val="75000"/>
                    </a:schemeClr>
                  </a:buClr>
                </a:pPr>
                <a:r>
                  <a:rPr lang="en-US" b="1">
                    <a:solidFill>
                      <a:schemeClr val="tx1"/>
                    </a:solidFill>
                    <a:effectLst/>
                    <a:ea typeface="Times New Roman" panose="02020603050405020304" pitchFamily="18" charset="0"/>
                    <a:cs typeface="Times New Roman"/>
                  </a:rPr>
                  <a:t>Reduction </a:t>
                </a:r>
                <a:r>
                  <a:rPr lang="en-US">
                    <a:solidFill>
                      <a:schemeClr val="tx1"/>
                    </a:solidFill>
                    <a:effectLst/>
                    <a:ea typeface="Times New Roman" panose="02020603050405020304" pitchFamily="18" charset="0"/>
                    <a:cs typeface="Times New Roman"/>
                  </a:rPr>
                  <a:t>of administrative workload by </a:t>
                </a:r>
                <a:r>
                  <a:rPr lang="en-US">
                    <a:solidFill>
                      <a:schemeClr val="tx1"/>
                    </a:solidFill>
                    <a:ea typeface="Times New Roman" panose="02020603050405020304" pitchFamily="18" charset="0"/>
                    <a:cs typeface="Times New Roman"/>
                  </a:rPr>
                  <a:t>contacting</a:t>
                </a:r>
                <a:r>
                  <a:rPr lang="en-US">
                    <a:solidFill>
                      <a:schemeClr val="tx1"/>
                    </a:solidFill>
                    <a:effectLst/>
                    <a:ea typeface="Times New Roman" panose="02020603050405020304" pitchFamily="18" charset="0"/>
                    <a:cs typeface="Times New Roman"/>
                  </a:rPr>
                  <a:t> with a </a:t>
                </a:r>
                <a:r>
                  <a:rPr lang="en-US" b="1">
                    <a:solidFill>
                      <a:schemeClr val="tx1"/>
                    </a:solidFill>
                    <a:ea typeface="Times New Roman" panose="02020603050405020304" pitchFamily="18" charset="0"/>
                    <a:cs typeface="Times New Roman"/>
                  </a:rPr>
                  <a:t>Single</a:t>
                </a:r>
                <a:r>
                  <a:rPr lang="en-US" b="1">
                    <a:solidFill>
                      <a:schemeClr val="tx1"/>
                    </a:solidFill>
                    <a:effectLst/>
                    <a:ea typeface="Times New Roman" panose="02020603050405020304" pitchFamily="18" charset="0"/>
                    <a:cs typeface="Times New Roman"/>
                  </a:rPr>
                  <a:t> point-of-contact </a:t>
                </a:r>
                <a:r>
                  <a:rPr lang="en-US">
                    <a:solidFill>
                      <a:schemeClr val="tx1"/>
                    </a:solidFill>
                    <a:effectLst/>
                    <a:ea typeface="Times New Roman" panose="02020603050405020304" pitchFamily="18" charset="0"/>
                    <a:cs typeface="Times New Roman"/>
                  </a:rPr>
                  <a:t>– SCI</a:t>
                </a: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28479" y="2737679"/>
                <a:ext cx="354296" cy="346567"/>
              </a:xfrm>
              <a:prstGeom prst="rect">
                <a:avLst/>
              </a:prstGeom>
            </p:spPr>
          </p:pic>
        </p:grpSp>
        <p:pic>
          <p:nvPicPr>
            <p:cNvPr id="11" name="Graphic 10" descr="Pin with solid fill">
              <a:extLst>
                <a:ext uri="{FF2B5EF4-FFF2-40B4-BE49-F238E27FC236}">
                  <a16:creationId xmlns:a16="http://schemas.microsoft.com/office/drawing/2014/main" id="{2423708B-476D-97BF-EFA1-3F5FEC4965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1651628"/>
              <a:ext cx="354296" cy="346567"/>
            </a:xfrm>
            <a:prstGeom prst="rect">
              <a:avLst/>
            </a:prstGeom>
          </p:spPr>
        </p:pic>
      </p:grpSp>
      <p:sp>
        <p:nvSpPr>
          <p:cNvPr id="4" name="Slide Number Placeholder 3">
            <a:extLst>
              <a:ext uri="{FF2B5EF4-FFF2-40B4-BE49-F238E27FC236}">
                <a16:creationId xmlns:a16="http://schemas.microsoft.com/office/drawing/2014/main" id="{4C79C9AE-08DB-2541-8B50-A9FEE1001796}"/>
              </a:ext>
            </a:extLst>
          </p:cNvPr>
          <p:cNvSpPr>
            <a:spLocks noGrp="1"/>
          </p:cNvSpPr>
          <p:nvPr>
            <p:ph type="sldNum" sz="quarter" idx="12"/>
          </p:nvPr>
        </p:nvSpPr>
        <p:spPr/>
        <p:txBody>
          <a:bodyPr/>
          <a:lstStyle/>
          <a:p>
            <a:fld id="{F46C79FD-C571-418B-AB0F-5EE936C85276}" type="slidenum">
              <a:rPr lang="en-GB" smtClean="0"/>
              <a:t>14</a:t>
            </a:fld>
            <a:endParaRPr lang="en-GB"/>
          </a:p>
        </p:txBody>
      </p:sp>
    </p:spTree>
    <p:extLst>
      <p:ext uri="{BB962C8B-B14F-4D97-AF65-F5344CB8AC3E}">
        <p14:creationId xmlns:p14="http://schemas.microsoft.com/office/powerpoint/2010/main" val="19800917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41BC7-6002-6401-4CD4-B2AE44C22C70}"/>
              </a:ext>
            </a:extLst>
          </p:cNvPr>
          <p:cNvSpPr>
            <a:spLocks noGrp="1"/>
          </p:cNvSpPr>
          <p:nvPr>
            <p:ph type="title"/>
          </p:nvPr>
        </p:nvSpPr>
        <p:spPr/>
        <p:txBody>
          <a:bodyPr/>
          <a:lstStyle/>
          <a:p>
            <a:r>
              <a:rPr lang="en-US" dirty="0"/>
              <a:t>Authorisation and Supporting Documents</a:t>
            </a:r>
            <a:endParaRPr lang="el-GR" dirty="0"/>
          </a:p>
        </p:txBody>
      </p:sp>
      <p:sp>
        <p:nvSpPr>
          <p:cNvPr id="5" name="Rectangle: Rounded Corners 4">
            <a:extLst>
              <a:ext uri="{FF2B5EF4-FFF2-40B4-BE49-F238E27FC236}">
                <a16:creationId xmlns:a16="http://schemas.microsoft.com/office/drawing/2014/main" id="{B78AFDB7-52D2-C504-36BC-98D97A7C841B}"/>
              </a:ext>
            </a:extLst>
          </p:cNvPr>
          <p:cNvSpPr/>
          <p:nvPr/>
        </p:nvSpPr>
        <p:spPr>
          <a:xfrm>
            <a:off x="1432540" y="2026758"/>
            <a:ext cx="9701060" cy="1605442"/>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Aft>
                <a:spcPts val="1200"/>
              </a:spcAft>
              <a:buNone/>
            </a:pPr>
            <a:r>
              <a:rPr lang="en-GB">
                <a:solidFill>
                  <a:schemeClr val="tx1"/>
                </a:solidFill>
                <a:effectLst/>
                <a:ea typeface="Times New Roman" panose="02020603050405020304" pitchFamily="18" charset="0"/>
              </a:rPr>
              <a:t>Under D.G. ‘Authorisation’ only Annex A authorisations can be used. </a:t>
            </a:r>
            <a:r>
              <a:rPr lang="en-GB">
                <a:solidFill>
                  <a:schemeClr val="tx1"/>
                </a:solidFill>
                <a:ea typeface="Times New Roman" panose="02020603050405020304" pitchFamily="18" charset="0"/>
              </a:rPr>
              <a:t>U</a:t>
            </a:r>
            <a:r>
              <a:rPr lang="en-GB">
                <a:solidFill>
                  <a:schemeClr val="tx1"/>
                </a:solidFill>
                <a:effectLst/>
                <a:ea typeface="Times New Roman" panose="02020603050405020304" pitchFamily="18" charset="0"/>
              </a:rPr>
              <a:t>sage of a separate D.G. can make easier the validation of </a:t>
            </a:r>
            <a:r>
              <a:rPr lang="en-GB">
                <a:solidFill>
                  <a:schemeClr val="tx1"/>
                </a:solidFill>
              </a:rPr>
              <a:t>authorisation</a:t>
            </a:r>
            <a:r>
              <a:rPr lang="en-GB">
                <a:solidFill>
                  <a:schemeClr val="tx1"/>
                </a:solidFill>
                <a:effectLst/>
                <a:ea typeface="Times New Roman" panose="02020603050405020304" pitchFamily="18" charset="0"/>
              </a:rPr>
              <a:t> that should be the first step when </a:t>
            </a:r>
            <a:r>
              <a:rPr lang="en-GB">
                <a:solidFill>
                  <a:schemeClr val="tx1"/>
                </a:solidFill>
                <a:ea typeface="Times New Roman" panose="02020603050405020304" pitchFamily="18" charset="0"/>
              </a:rPr>
              <a:t>a </a:t>
            </a:r>
            <a:r>
              <a:rPr lang="en-GB">
                <a:solidFill>
                  <a:schemeClr val="tx1"/>
                </a:solidFill>
                <a:effectLst/>
                <a:ea typeface="Times New Roman" panose="02020603050405020304" pitchFamily="18" charset="0"/>
              </a:rPr>
              <a:t>declaration is lodged. All other authorisations, permits, certificates and other types of documents shall be registered under D.G. ‘Supporting Documents’. </a:t>
            </a:r>
          </a:p>
        </p:txBody>
      </p:sp>
      <p:sp>
        <p:nvSpPr>
          <p:cNvPr id="6" name="Rectangle: Rounded Corners 5">
            <a:extLst>
              <a:ext uri="{FF2B5EF4-FFF2-40B4-BE49-F238E27FC236}">
                <a16:creationId xmlns:a16="http://schemas.microsoft.com/office/drawing/2014/main" id="{E8B88BCF-ACB9-23A9-D130-859172EFB6A8}"/>
              </a:ext>
            </a:extLst>
          </p:cNvPr>
          <p:cNvSpPr/>
          <p:nvPr/>
        </p:nvSpPr>
        <p:spPr>
          <a:xfrm>
            <a:off x="1432540" y="3942776"/>
            <a:ext cx="9701060" cy="1410459"/>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spcAft>
                <a:spcPts val="1200"/>
              </a:spcAft>
              <a:buNone/>
            </a:pPr>
            <a:r>
              <a:rPr lang="en-GB" sz="1800">
                <a:solidFill>
                  <a:schemeClr val="tx1"/>
                </a:solidFill>
                <a:effectLst/>
                <a:ea typeface="Times New Roman" panose="02020603050405020304" pitchFamily="18" charset="0"/>
              </a:rPr>
              <a:t>If supporting document is relevant only for MS of presentation, then the national code applicable for this MS should be declared in the CC qualifier, to indicate that this code should be validated by PCI</a:t>
            </a:r>
            <a:r>
              <a:rPr lang="en-US">
                <a:solidFill>
                  <a:schemeClr val="tx1"/>
                </a:solidFill>
                <a:effectLst/>
                <a:ea typeface="Times New Roman" panose="02020603050405020304" pitchFamily="18" charset="0"/>
              </a:rPr>
              <a:t>.</a:t>
            </a:r>
            <a:endParaRPr lang="el-GR" sz="1800">
              <a:solidFill>
                <a:schemeClr val="tx1"/>
              </a:solidFill>
            </a:endParaRPr>
          </a:p>
        </p:txBody>
      </p:sp>
      <p:sp>
        <p:nvSpPr>
          <p:cNvPr id="2" name="Slide Number Placeholder 1">
            <a:extLst>
              <a:ext uri="{FF2B5EF4-FFF2-40B4-BE49-F238E27FC236}">
                <a16:creationId xmlns:a16="http://schemas.microsoft.com/office/drawing/2014/main" id="{D009DC69-04D6-E594-14FA-F93E2659B3EE}"/>
              </a:ext>
            </a:extLst>
          </p:cNvPr>
          <p:cNvSpPr>
            <a:spLocks noGrp="1"/>
          </p:cNvSpPr>
          <p:nvPr>
            <p:ph type="sldNum" sz="quarter" idx="12"/>
          </p:nvPr>
        </p:nvSpPr>
        <p:spPr/>
        <p:txBody>
          <a:bodyPr/>
          <a:lstStyle/>
          <a:p>
            <a:fld id="{F46C79FD-C571-418B-AB0F-5EE936C85276}" type="slidenum">
              <a:rPr lang="en-GB" smtClean="0"/>
              <a:t>140</a:t>
            </a:fld>
            <a:endParaRPr lang="en-GB"/>
          </a:p>
        </p:txBody>
      </p:sp>
    </p:spTree>
    <p:extLst>
      <p:ext uri="{BB962C8B-B14F-4D97-AF65-F5344CB8AC3E}">
        <p14:creationId xmlns:p14="http://schemas.microsoft.com/office/powerpoint/2010/main" val="8223119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US" dirty="0"/>
              <a:t>D.G. Authorisation differences at Header and Item level (1/2)</a:t>
            </a:r>
            <a:endParaRPr lang="el-GR" sz="3600" dirty="0"/>
          </a:p>
        </p:txBody>
      </p:sp>
      <p:grpSp>
        <p:nvGrpSpPr>
          <p:cNvPr id="31" name="Group 30">
            <a:extLst>
              <a:ext uri="{FF2B5EF4-FFF2-40B4-BE49-F238E27FC236}">
                <a16:creationId xmlns:a16="http://schemas.microsoft.com/office/drawing/2014/main" id="{2787F26A-29BE-6C7D-7420-8C9EF2893FCB}"/>
              </a:ext>
            </a:extLst>
          </p:cNvPr>
          <p:cNvGrpSpPr/>
          <p:nvPr/>
        </p:nvGrpSpPr>
        <p:grpSpPr>
          <a:xfrm>
            <a:off x="810000" y="2087229"/>
            <a:ext cx="10230679" cy="3967069"/>
            <a:chOff x="1328479" y="2737679"/>
            <a:chExt cx="9217277" cy="3967069"/>
          </a:xfrm>
        </p:grpSpPr>
        <p:grpSp>
          <p:nvGrpSpPr>
            <p:cNvPr id="28" name="Group 27">
              <a:extLst>
                <a:ext uri="{FF2B5EF4-FFF2-40B4-BE49-F238E27FC236}">
                  <a16:creationId xmlns:a16="http://schemas.microsoft.com/office/drawing/2014/main" id="{A0403603-7A63-2121-8421-3FFF6EFDCA30}"/>
                </a:ext>
              </a:extLst>
            </p:cNvPr>
            <p:cNvGrpSpPr/>
            <p:nvPr/>
          </p:nvGrpSpPr>
          <p:grpSpPr>
            <a:xfrm>
              <a:off x="1328479" y="5634023"/>
              <a:ext cx="9217277" cy="1070725"/>
              <a:chOff x="1328479" y="5634023"/>
              <a:chExt cx="9217277" cy="1070725"/>
            </a:xfrm>
          </p:grpSpPr>
          <p:sp>
            <p:nvSpPr>
              <p:cNvPr id="19" name="Rectangle: Rounded Corners 18">
                <a:extLst>
                  <a:ext uri="{FF2B5EF4-FFF2-40B4-BE49-F238E27FC236}">
                    <a16:creationId xmlns:a16="http://schemas.microsoft.com/office/drawing/2014/main" id="{D0FCC2EF-4F9E-06CA-5996-DE84854F3826}"/>
                  </a:ext>
                </a:extLst>
              </p:cNvPr>
              <p:cNvSpPr/>
              <p:nvPr/>
            </p:nvSpPr>
            <p:spPr>
              <a:xfrm>
                <a:off x="1446160" y="5789874"/>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dirty="0">
                    <a:solidFill>
                      <a:schemeClr val="tx1"/>
                    </a:solidFill>
                    <a:effectLst/>
                    <a:ea typeface="Times New Roman" panose="02020603050405020304" pitchFamily="18" charset="0"/>
                    <a:cs typeface="Times New Roman" panose="02020603050405020304" pitchFamily="18" charset="0"/>
                  </a:rPr>
                  <a:t>Authorisation corresponding to previous procedure (if any) must always be filled-in at Item level</a:t>
                </a:r>
                <a:endParaRPr lang="el-GR" dirty="0">
                  <a:solidFill>
                    <a:schemeClr val="tx1"/>
                  </a:solidFill>
                  <a:effectLst/>
                  <a:ea typeface="Times New Roman" panose="02020603050405020304" pitchFamily="18" charset="0"/>
                  <a:cs typeface="Times New Roman" panose="02020603050405020304" pitchFamily="18" charset="0"/>
                </a:endParaRPr>
              </a:p>
            </p:txBody>
          </p:sp>
          <p:pic>
            <p:nvPicPr>
              <p:cNvPr id="5" name="Graphic 4" descr="Pin with solid fill">
                <a:extLst>
                  <a:ext uri="{FF2B5EF4-FFF2-40B4-BE49-F238E27FC236}">
                    <a16:creationId xmlns:a16="http://schemas.microsoft.com/office/drawing/2014/main" id="{60FE37C8-81F1-8255-415A-FF6B0BD25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5634023"/>
                <a:ext cx="354296" cy="346567"/>
              </a:xfrm>
              <a:prstGeom prst="rect">
                <a:avLst/>
              </a:prstGeom>
            </p:spPr>
          </p:pic>
        </p:grpSp>
        <p:grpSp>
          <p:nvGrpSpPr>
            <p:cNvPr id="29" name="Group 28">
              <a:extLst>
                <a:ext uri="{FF2B5EF4-FFF2-40B4-BE49-F238E27FC236}">
                  <a16:creationId xmlns:a16="http://schemas.microsoft.com/office/drawing/2014/main" id="{5B56E21F-2C03-058D-D9AA-52F1EF308A14}"/>
                </a:ext>
              </a:extLst>
            </p:cNvPr>
            <p:cNvGrpSpPr/>
            <p:nvPr/>
          </p:nvGrpSpPr>
          <p:grpSpPr>
            <a:xfrm>
              <a:off x="1328479" y="3796771"/>
              <a:ext cx="9217276" cy="1821604"/>
              <a:chOff x="1328479" y="3796771"/>
              <a:chExt cx="9217276" cy="1821604"/>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60" y="3916273"/>
                <a:ext cx="9099595" cy="1702102"/>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dirty="0">
                    <a:solidFill>
                      <a:schemeClr val="tx1"/>
                    </a:solidFill>
                    <a:effectLst/>
                    <a:ea typeface="Times New Roman" panose="02020603050405020304" pitchFamily="18" charset="0"/>
                    <a:cs typeface="Times New Roman" panose="02020603050405020304" pitchFamily="18" charset="0"/>
                  </a:rPr>
                  <a:t>For end use authorisation (requested procedure 44), if the same authorisation is covering all items, it must be declared at Header level; otherwise, it must be declared at goods </a:t>
                </a:r>
                <a:r>
                  <a:rPr lang="en-US" dirty="0">
                    <a:solidFill>
                      <a:schemeClr val="tx1"/>
                    </a:solidFill>
                    <a:ea typeface="Times New Roman" panose="02020603050405020304" pitchFamily="18" charset="0"/>
                    <a:cs typeface="Times New Roman" panose="02020603050405020304" pitchFamily="18" charset="0"/>
                  </a:rPr>
                  <a:t>i</a:t>
                </a:r>
                <a:r>
                  <a:rPr lang="en-US" sz="1800" dirty="0">
                    <a:solidFill>
                      <a:schemeClr val="tx1"/>
                    </a:solidFill>
                    <a:effectLst/>
                    <a:ea typeface="Times New Roman" panose="02020603050405020304" pitchFamily="18" charset="0"/>
                    <a:cs typeface="Times New Roman" panose="02020603050405020304" pitchFamily="18" charset="0"/>
                  </a:rPr>
                  <a:t>tem level. Additionally, in case of end use authorisation its type should be declared because there are 2 types of end use authorisation (C990 end use authorisation ships and platforms / N990- EUS - authorisation for the use of end use procedure) and are usually related to a certain goods </a:t>
                </a:r>
                <a:r>
                  <a:rPr lang="en-US" dirty="0">
                    <a:solidFill>
                      <a:schemeClr val="tx1"/>
                    </a:solidFill>
                    <a:ea typeface="Times New Roman" panose="02020603050405020304" pitchFamily="18" charset="0"/>
                    <a:cs typeface="Times New Roman" panose="02020603050405020304" pitchFamily="18" charset="0"/>
                  </a:rPr>
                  <a:t>i</a:t>
                </a:r>
                <a:r>
                  <a:rPr lang="en-US" sz="1800" dirty="0">
                    <a:solidFill>
                      <a:schemeClr val="tx1"/>
                    </a:solidFill>
                    <a:effectLst/>
                    <a:ea typeface="Times New Roman" panose="02020603050405020304" pitchFamily="18" charset="0"/>
                    <a:cs typeface="Times New Roman" panose="02020603050405020304" pitchFamily="18" charset="0"/>
                  </a:rPr>
                  <a:t>tem</a:t>
                </a:r>
                <a:endParaRPr lang="en-IE" sz="1800" dirty="0">
                  <a:solidFill>
                    <a:schemeClr val="tx1"/>
                  </a:solidFill>
                  <a:effectLst/>
                  <a:ea typeface="Times New Roman" panose="02020603050405020304" pitchFamily="18" charset="0"/>
                  <a:cs typeface="Times New Roman" panose="02020603050405020304" pitchFamily="18" charset="0"/>
                </a:endParaRP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796771"/>
                <a:ext cx="354296" cy="346567"/>
              </a:xfrm>
              <a:prstGeom prst="rect">
                <a:avLst/>
              </a:prstGeom>
            </p:spPr>
          </p:pic>
        </p:grpSp>
        <p:grpSp>
          <p:nvGrpSpPr>
            <p:cNvPr id="30" name="Group 29">
              <a:extLst>
                <a:ext uri="{FF2B5EF4-FFF2-40B4-BE49-F238E27FC236}">
                  <a16:creationId xmlns:a16="http://schemas.microsoft.com/office/drawing/2014/main" id="{5FD8DADF-059A-3D83-C0B6-1673170D6ECA}"/>
                </a:ext>
              </a:extLst>
            </p:cNvPr>
            <p:cNvGrpSpPr/>
            <p:nvPr/>
          </p:nvGrpSpPr>
          <p:grpSpPr>
            <a:xfrm>
              <a:off x="1328479" y="2737679"/>
              <a:ext cx="9217276" cy="1029407"/>
              <a:chOff x="1328479" y="2737679"/>
              <a:chExt cx="9217276" cy="1029407"/>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600"/>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A</a:t>
                </a:r>
                <a:r>
                  <a:rPr lang="en-US" dirty="0">
                    <a:solidFill>
                      <a:schemeClr val="tx1"/>
                    </a:solidFill>
                    <a:effectLst/>
                    <a:ea typeface="Times New Roman" panose="02020603050405020304" pitchFamily="18" charset="0"/>
                    <a:cs typeface="Times New Roman" panose="02020603050405020304" pitchFamily="18" charset="0"/>
                  </a:rPr>
                  <a:t>uthorisation corresponding to requested procedure code must be filled-in at Declaration level, with exception of End Use authorisation, since for CCI declarations, requested procedure code must be the same for all goods i</a:t>
                </a:r>
                <a:r>
                  <a:rPr lang="en-US" dirty="0">
                    <a:solidFill>
                      <a:schemeClr val="tx1"/>
                    </a:solidFill>
                    <a:ea typeface="Times New Roman" panose="02020603050405020304" pitchFamily="18" charset="0"/>
                    <a:cs typeface="Times New Roman" panose="02020603050405020304" pitchFamily="18" charset="0"/>
                  </a:rPr>
                  <a:t>tems </a:t>
                </a:r>
                <a:r>
                  <a:rPr lang="en-US" dirty="0">
                    <a:solidFill>
                      <a:schemeClr val="tx1"/>
                    </a:solidFill>
                    <a:effectLst/>
                    <a:ea typeface="Times New Roman" panose="02020603050405020304" pitchFamily="18" charset="0"/>
                    <a:cs typeface="Times New Roman" panose="02020603050405020304" pitchFamily="18" charset="0"/>
                  </a:rPr>
                  <a:t>included in the declaration</a:t>
                </a: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28479" y="2737679"/>
                <a:ext cx="354296" cy="346567"/>
              </a:xfrm>
              <a:prstGeom prst="rect">
                <a:avLst/>
              </a:prstGeom>
            </p:spPr>
          </p:pic>
        </p:grpSp>
      </p:grpSp>
      <p:sp>
        <p:nvSpPr>
          <p:cNvPr id="9" name="Rectangle: Rounded Corners 4">
            <a:extLst>
              <a:ext uri="{FF2B5EF4-FFF2-40B4-BE49-F238E27FC236}">
                <a16:creationId xmlns:a16="http://schemas.microsoft.com/office/drawing/2014/main" id="{3138D49D-88B3-3C1E-DFD0-78EB7FB276C3}"/>
              </a:ext>
            </a:extLst>
          </p:cNvPr>
          <p:cNvSpPr txBox="1"/>
          <p:nvPr/>
        </p:nvSpPr>
        <p:spPr>
          <a:xfrm>
            <a:off x="881221" y="1477266"/>
            <a:ext cx="7565196" cy="465147"/>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Differences between D.G. Authorisation used at Header and Item level:</a:t>
            </a:r>
          </a:p>
        </p:txBody>
      </p:sp>
      <p:sp>
        <p:nvSpPr>
          <p:cNvPr id="2" name="Slide Number Placeholder 1">
            <a:extLst>
              <a:ext uri="{FF2B5EF4-FFF2-40B4-BE49-F238E27FC236}">
                <a16:creationId xmlns:a16="http://schemas.microsoft.com/office/drawing/2014/main" id="{D734B275-7574-513E-38F5-2625E8FF4779}"/>
              </a:ext>
            </a:extLst>
          </p:cNvPr>
          <p:cNvSpPr>
            <a:spLocks noGrp="1"/>
          </p:cNvSpPr>
          <p:nvPr>
            <p:ph type="sldNum" sz="quarter" idx="12"/>
          </p:nvPr>
        </p:nvSpPr>
        <p:spPr/>
        <p:txBody>
          <a:bodyPr/>
          <a:lstStyle/>
          <a:p>
            <a:fld id="{F46C79FD-C571-418B-AB0F-5EE936C85276}" type="slidenum">
              <a:rPr lang="en-GB" smtClean="0"/>
              <a:t>141</a:t>
            </a:fld>
            <a:endParaRPr lang="en-GB"/>
          </a:p>
        </p:txBody>
      </p:sp>
    </p:spTree>
    <p:extLst>
      <p:ext uri="{BB962C8B-B14F-4D97-AF65-F5344CB8AC3E}">
        <p14:creationId xmlns:p14="http://schemas.microsoft.com/office/powerpoint/2010/main" val="15527718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US" dirty="0"/>
              <a:t>D.G. Authorisation differences at Header and Item level (2/2)</a:t>
            </a:r>
            <a:endParaRPr lang="el-GR" sz="3600" dirty="0"/>
          </a:p>
        </p:txBody>
      </p:sp>
      <p:grpSp>
        <p:nvGrpSpPr>
          <p:cNvPr id="2" name="Group 1">
            <a:extLst>
              <a:ext uri="{FF2B5EF4-FFF2-40B4-BE49-F238E27FC236}">
                <a16:creationId xmlns:a16="http://schemas.microsoft.com/office/drawing/2014/main" id="{26D4A8C0-62A2-F69D-95D7-0922EAFF3F96}"/>
              </a:ext>
            </a:extLst>
          </p:cNvPr>
          <p:cNvGrpSpPr/>
          <p:nvPr/>
        </p:nvGrpSpPr>
        <p:grpSpPr>
          <a:xfrm>
            <a:off x="705679" y="1190773"/>
            <a:ext cx="10290364" cy="3128500"/>
            <a:chOff x="1208228" y="2675267"/>
            <a:chExt cx="9337527" cy="2622840"/>
          </a:xfrm>
          <a:effectLst>
            <a:outerShdw blurRad="50800" dist="38100" dir="2700000" algn="tl" rotWithShape="0">
              <a:prstClr val="black">
                <a:alpha val="40000"/>
              </a:prstClr>
            </a:outerShdw>
          </a:effectLst>
        </p:grpSpPr>
        <p:grpSp>
          <p:nvGrpSpPr>
            <p:cNvPr id="28" name="Group 27">
              <a:extLst>
                <a:ext uri="{FF2B5EF4-FFF2-40B4-BE49-F238E27FC236}">
                  <a16:creationId xmlns:a16="http://schemas.microsoft.com/office/drawing/2014/main" id="{A0403603-7A63-2121-8421-3FFF6EFDCA30}"/>
                </a:ext>
              </a:extLst>
            </p:cNvPr>
            <p:cNvGrpSpPr/>
            <p:nvPr/>
          </p:nvGrpSpPr>
          <p:grpSpPr>
            <a:xfrm>
              <a:off x="1208228" y="4484522"/>
              <a:ext cx="9337527" cy="813585"/>
              <a:chOff x="1208228" y="4484522"/>
              <a:chExt cx="9337527" cy="813585"/>
            </a:xfrm>
          </p:grpSpPr>
          <p:sp>
            <p:nvSpPr>
              <p:cNvPr id="19" name="Rectangle: Rounded Corners 18">
                <a:extLst>
                  <a:ext uri="{FF2B5EF4-FFF2-40B4-BE49-F238E27FC236}">
                    <a16:creationId xmlns:a16="http://schemas.microsoft.com/office/drawing/2014/main" id="{D0FCC2EF-4F9E-06CA-5996-DE84854F3826}"/>
                  </a:ext>
                </a:extLst>
              </p:cNvPr>
              <p:cNvSpPr/>
              <p:nvPr/>
            </p:nvSpPr>
            <p:spPr>
              <a:xfrm>
                <a:off x="1446159" y="4581668"/>
                <a:ext cx="9099596" cy="716439"/>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pc="-1" dirty="0">
                    <a:solidFill>
                      <a:schemeClr val="tx1"/>
                    </a:solidFill>
                    <a:latin typeface="Arial" panose="020B0604020202020204" pitchFamily="34" charset="0"/>
                    <a:cs typeface="Arial" panose="020B0604020202020204" pitchFamily="34" charset="0"/>
                  </a:rPr>
                  <a:t>In case of Simplified Declaration under CCI D.G. Authorisation shall contain at least one valid authorisation, where authorisation reference number includes 'SDE'</a:t>
                </a:r>
              </a:p>
            </p:txBody>
          </p:sp>
          <p:pic>
            <p:nvPicPr>
              <p:cNvPr id="5" name="Graphic 4" descr="Pin with solid fill">
                <a:extLst>
                  <a:ext uri="{FF2B5EF4-FFF2-40B4-BE49-F238E27FC236}">
                    <a16:creationId xmlns:a16="http://schemas.microsoft.com/office/drawing/2014/main" id="{60FE37C8-81F1-8255-415A-FF6B0BD25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08228" y="4484522"/>
                <a:ext cx="354296" cy="346567"/>
              </a:xfrm>
              <a:prstGeom prst="rect">
                <a:avLst/>
              </a:prstGeom>
              <a:effectLst/>
            </p:spPr>
          </p:pic>
        </p:grpSp>
        <p:grpSp>
          <p:nvGrpSpPr>
            <p:cNvPr id="29" name="Group 28">
              <a:extLst>
                <a:ext uri="{FF2B5EF4-FFF2-40B4-BE49-F238E27FC236}">
                  <a16:creationId xmlns:a16="http://schemas.microsoft.com/office/drawing/2014/main" id="{5B56E21F-2C03-058D-D9AA-52F1EF308A14}"/>
                </a:ext>
              </a:extLst>
            </p:cNvPr>
            <p:cNvGrpSpPr/>
            <p:nvPr/>
          </p:nvGrpSpPr>
          <p:grpSpPr>
            <a:xfrm>
              <a:off x="1208228" y="3708333"/>
              <a:ext cx="9337526" cy="788132"/>
              <a:chOff x="1208228" y="3708333"/>
              <a:chExt cx="9337526" cy="788132"/>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59" y="3844047"/>
                <a:ext cx="9099595" cy="652418"/>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tx1"/>
                    </a:solidFill>
                    <a:effectLst/>
                    <a:ea typeface="Times New Roman" panose="02020603050405020304" pitchFamily="18" charset="0"/>
                    <a:cs typeface="Times New Roman" panose="02020603050405020304" pitchFamily="18" charset="0"/>
                  </a:rPr>
                  <a:t>D.G. ‘Authorisation’ at Header level shall contain at least one valid authorisation for CCI, where the authorisation reference number shall include 'CCL’</a:t>
                </a:r>
                <a:endParaRPr lang="en-IE" sz="1800" dirty="0">
                  <a:solidFill>
                    <a:schemeClr val="tx1"/>
                  </a:solidFill>
                  <a:effectLst/>
                  <a:ea typeface="Times New Roman" panose="02020603050405020304" pitchFamily="18" charset="0"/>
                  <a:cs typeface="Times New Roman" panose="02020603050405020304" pitchFamily="18" charset="0"/>
                </a:endParaRP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08228" y="3708333"/>
                <a:ext cx="354296" cy="346567"/>
              </a:xfrm>
              <a:prstGeom prst="rect">
                <a:avLst/>
              </a:prstGeom>
              <a:effectLst/>
            </p:spPr>
          </p:pic>
        </p:grpSp>
        <p:grpSp>
          <p:nvGrpSpPr>
            <p:cNvPr id="30" name="Group 29">
              <a:extLst>
                <a:ext uri="{FF2B5EF4-FFF2-40B4-BE49-F238E27FC236}">
                  <a16:creationId xmlns:a16="http://schemas.microsoft.com/office/drawing/2014/main" id="{5FD8DADF-059A-3D83-C0B6-1673170D6ECA}"/>
                </a:ext>
              </a:extLst>
            </p:cNvPr>
            <p:cNvGrpSpPr/>
            <p:nvPr/>
          </p:nvGrpSpPr>
          <p:grpSpPr>
            <a:xfrm>
              <a:off x="1208228" y="2675267"/>
              <a:ext cx="9337527" cy="1091819"/>
              <a:chOff x="1208228" y="2675267"/>
              <a:chExt cx="9337527" cy="1091819"/>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tx1"/>
                    </a:solidFill>
                    <a:effectLst/>
                    <a:ea typeface="Times New Roman" panose="02020603050405020304" pitchFamily="18" charset="0"/>
                    <a:cs typeface="Times New Roman" panose="02020603050405020304" pitchFamily="18" charset="0"/>
                  </a:rPr>
                  <a:t>In case of binding information (BOI and BTI), authorisations can be registered either at Header level (if they concern all goods i</a:t>
                </a:r>
                <a:r>
                  <a:rPr lang="en-US" dirty="0">
                    <a:solidFill>
                      <a:schemeClr val="tx1"/>
                    </a:solidFill>
                    <a:ea typeface="Times New Roman" panose="02020603050405020304" pitchFamily="18" charset="0"/>
                    <a:cs typeface="Times New Roman" panose="02020603050405020304" pitchFamily="18" charset="0"/>
                  </a:rPr>
                  <a:t>tems </a:t>
                </a:r>
                <a:r>
                  <a:rPr lang="en-US" sz="1800" dirty="0">
                    <a:solidFill>
                      <a:schemeClr val="tx1"/>
                    </a:solidFill>
                    <a:effectLst/>
                    <a:ea typeface="Times New Roman" panose="02020603050405020304" pitchFamily="18" charset="0"/>
                    <a:cs typeface="Times New Roman" panose="02020603050405020304" pitchFamily="18" charset="0"/>
                  </a:rPr>
                  <a:t>declared) or at Item level (if they concern specific goods </a:t>
                </a:r>
                <a:r>
                  <a:rPr lang="en-US" dirty="0">
                    <a:solidFill>
                      <a:schemeClr val="tx1"/>
                    </a:solidFill>
                    <a:ea typeface="Times New Roman" panose="02020603050405020304" pitchFamily="18" charset="0"/>
                    <a:cs typeface="Times New Roman" panose="02020603050405020304" pitchFamily="18" charset="0"/>
                  </a:rPr>
                  <a:t>i</a:t>
                </a:r>
                <a:r>
                  <a:rPr lang="en-US" sz="1800" dirty="0">
                    <a:solidFill>
                      <a:schemeClr val="tx1"/>
                    </a:solidFill>
                    <a:effectLst/>
                    <a:ea typeface="Times New Roman" panose="02020603050405020304" pitchFamily="18" charset="0"/>
                    <a:cs typeface="Times New Roman" panose="02020603050405020304" pitchFamily="18" charset="0"/>
                  </a:rPr>
                  <a:t>tem of the declaration). In such case, data sub-elements Type and Holder of the authorisation shall be provided as well</a:t>
                </a:r>
                <a:endParaRPr lang="en-IE" sz="1800" dirty="0">
                  <a:solidFill>
                    <a:schemeClr val="tx1"/>
                  </a:solidFill>
                  <a:effectLst/>
                  <a:ea typeface="Times New Roman" panose="02020603050405020304" pitchFamily="18" charset="0"/>
                  <a:cs typeface="Times New Roman" panose="02020603050405020304" pitchFamily="18" charset="0"/>
                </a:endParaRP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08228" y="2675267"/>
                <a:ext cx="354296" cy="346567"/>
              </a:xfrm>
              <a:prstGeom prst="rect">
                <a:avLst/>
              </a:prstGeom>
              <a:effectLst/>
            </p:spPr>
          </p:pic>
        </p:grpSp>
      </p:grpSp>
      <p:sp>
        <p:nvSpPr>
          <p:cNvPr id="4" name="Slide Number Placeholder 3">
            <a:extLst>
              <a:ext uri="{FF2B5EF4-FFF2-40B4-BE49-F238E27FC236}">
                <a16:creationId xmlns:a16="http://schemas.microsoft.com/office/drawing/2014/main" id="{D9F5FF82-A17A-D484-6D6F-8262C59471EE}"/>
              </a:ext>
            </a:extLst>
          </p:cNvPr>
          <p:cNvSpPr>
            <a:spLocks noGrp="1"/>
          </p:cNvSpPr>
          <p:nvPr>
            <p:ph type="sldNum" sz="quarter" idx="12"/>
          </p:nvPr>
        </p:nvSpPr>
        <p:spPr/>
        <p:txBody>
          <a:bodyPr/>
          <a:lstStyle/>
          <a:p>
            <a:fld id="{F46C79FD-C571-418B-AB0F-5EE936C85276}" type="slidenum">
              <a:rPr lang="en-GB" smtClean="0"/>
              <a:t>142</a:t>
            </a:fld>
            <a:endParaRPr lang="en-GB"/>
          </a:p>
        </p:txBody>
      </p:sp>
      <p:sp>
        <p:nvSpPr>
          <p:cNvPr id="7" name="Rectangle: Rounded Corners 6">
            <a:extLst>
              <a:ext uri="{FF2B5EF4-FFF2-40B4-BE49-F238E27FC236}">
                <a16:creationId xmlns:a16="http://schemas.microsoft.com/office/drawing/2014/main" id="{39C7C72C-D504-C41F-E707-6AEAD82BD79A}"/>
              </a:ext>
            </a:extLst>
          </p:cNvPr>
          <p:cNvSpPr/>
          <p:nvPr/>
        </p:nvSpPr>
        <p:spPr>
          <a:xfrm>
            <a:off x="967890" y="4420902"/>
            <a:ext cx="10028152" cy="109125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tx1"/>
                </a:solidFill>
                <a:effectLst/>
                <a:ea typeface="Times New Roman" panose="02020603050405020304" pitchFamily="18" charset="0"/>
                <a:cs typeface="Times New Roman" panose="02020603050405020304" pitchFamily="18" charset="0"/>
              </a:rPr>
              <a:t>In case of EIDR under CCI, D.G Authorisation in the PN and the supplementary declaration under EIDR shall contain at least one valid authorisation to use simplified declaration where the authorisation reference number includes 'EIR'</a:t>
            </a:r>
            <a:endParaRPr lang="en-IE" sz="1800" dirty="0">
              <a:solidFill>
                <a:schemeClr val="tx1"/>
              </a:solidFill>
              <a:effectLst/>
              <a:ea typeface="Times New Roman" panose="02020603050405020304" pitchFamily="18" charset="0"/>
              <a:cs typeface="Times New Roman" panose="02020603050405020304" pitchFamily="18" charset="0"/>
            </a:endParaRPr>
          </a:p>
        </p:txBody>
      </p:sp>
      <p:pic>
        <p:nvPicPr>
          <p:cNvPr id="9" name="Graphic 8" descr="Pin with solid fill">
            <a:extLst>
              <a:ext uri="{FF2B5EF4-FFF2-40B4-BE49-F238E27FC236}">
                <a16:creationId xmlns:a16="http://schemas.microsoft.com/office/drawing/2014/main" id="{FBE0485D-4C9B-E36A-7B2A-39B3992910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9471" y="4290780"/>
            <a:ext cx="390450" cy="413382"/>
          </a:xfrm>
          <a:prstGeom prst="rect">
            <a:avLst/>
          </a:prstGeom>
          <a:effectLst/>
        </p:spPr>
      </p:pic>
    </p:spTree>
    <p:extLst>
      <p:ext uri="{BB962C8B-B14F-4D97-AF65-F5344CB8AC3E}">
        <p14:creationId xmlns:p14="http://schemas.microsoft.com/office/powerpoint/2010/main" val="21664994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8C64D31-5F1C-6A1A-93DA-946C38DC18CC}"/>
              </a:ext>
            </a:extLst>
          </p:cNvPr>
          <p:cNvSpPr>
            <a:spLocks noChangeAspect="1"/>
          </p:cNvSpPr>
          <p:nvPr/>
        </p:nvSpPr>
        <p:spPr>
          <a:xfrm>
            <a:off x="1263192" y="1588541"/>
            <a:ext cx="1036948" cy="1135805"/>
          </a:xfrm>
          <a:prstGeom prst="roundRect">
            <a:avLst/>
          </a:prstGeom>
          <a:solidFill>
            <a:srgbClr val="FFC61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sp>
        <p:nvSpPr>
          <p:cNvPr id="9" name="Title 8"/>
          <p:cNvSpPr>
            <a:spLocks noGrp="1"/>
          </p:cNvSpPr>
          <p:nvPr>
            <p:ph type="title"/>
          </p:nvPr>
        </p:nvSpPr>
        <p:spPr>
          <a:xfrm>
            <a:off x="970721" y="482860"/>
            <a:ext cx="10906953" cy="782357"/>
          </a:xfrm>
        </p:spPr>
        <p:txBody>
          <a:bodyPr/>
          <a:lstStyle/>
          <a:p>
            <a:r>
              <a:rPr lang="en-US"/>
              <a:t>Identification of the actors</a:t>
            </a:r>
            <a:endParaRPr lang="en-GB"/>
          </a:p>
        </p:txBody>
      </p:sp>
      <p:sp>
        <p:nvSpPr>
          <p:cNvPr id="16" name="Text Placeholder 15"/>
          <p:cNvSpPr>
            <a:spLocks noGrp="1" noChangeAspect="1"/>
          </p:cNvSpPr>
          <p:nvPr>
            <p:ph type="body" sz="quarter" idx="20"/>
          </p:nvPr>
        </p:nvSpPr>
        <p:spPr>
          <a:xfrm>
            <a:off x="2684994" y="1444953"/>
            <a:ext cx="3506047" cy="3146524"/>
          </a:xfrm>
        </p:spPr>
        <p:txBody>
          <a:bodyPr/>
          <a:lstStyle/>
          <a:p>
            <a:pPr algn="just">
              <a:spcAft>
                <a:spcPts val="0"/>
              </a:spcAft>
            </a:pPr>
            <a:r>
              <a:rPr lang="en-US" sz="1800">
                <a:solidFill>
                  <a:schemeClr val="tx2"/>
                </a:solidFill>
                <a:latin typeface="+mj-lt"/>
                <a:ea typeface="+mj-ea"/>
                <a:cs typeface="+mj-cs"/>
              </a:rPr>
              <a:t>What are the available actors?</a:t>
            </a:r>
          </a:p>
          <a:p>
            <a:pPr algn="just">
              <a:spcAft>
                <a:spcPts val="0"/>
              </a:spcAft>
            </a:pPr>
            <a:endParaRPr lang="en-US" sz="1600"/>
          </a:p>
          <a:p>
            <a:pPr marL="285750" indent="-285750" algn="just">
              <a:spcAft>
                <a:spcPts val="300"/>
              </a:spcAft>
              <a:buFont typeface="Wingdings" panose="05000000000000000000" pitchFamily="2" charset="2"/>
              <a:buChar char="q"/>
            </a:pPr>
            <a:r>
              <a:rPr lang="en-US" sz="1600"/>
              <a:t>Importer</a:t>
            </a:r>
          </a:p>
          <a:p>
            <a:pPr marL="285750" indent="-285750" algn="just">
              <a:spcAft>
                <a:spcPts val="300"/>
              </a:spcAft>
              <a:buFont typeface="Wingdings" panose="05000000000000000000" pitchFamily="2" charset="2"/>
              <a:buChar char="q"/>
            </a:pPr>
            <a:r>
              <a:rPr lang="en-US" sz="1600"/>
              <a:t>Declarant</a:t>
            </a:r>
          </a:p>
          <a:p>
            <a:pPr marL="285750" indent="-285750" algn="just">
              <a:spcAft>
                <a:spcPts val="300"/>
              </a:spcAft>
              <a:buFont typeface="Wingdings" panose="05000000000000000000" pitchFamily="2" charset="2"/>
              <a:buChar char="q"/>
            </a:pPr>
            <a:r>
              <a:rPr lang="en-US" sz="1600"/>
              <a:t>Representative</a:t>
            </a:r>
          </a:p>
          <a:p>
            <a:pPr marL="285750" indent="-285750" algn="just">
              <a:spcAft>
                <a:spcPts val="300"/>
              </a:spcAft>
              <a:buFont typeface="Wingdings" panose="05000000000000000000" pitchFamily="2" charset="2"/>
              <a:buChar char="q"/>
            </a:pPr>
            <a:r>
              <a:rPr lang="en-US" sz="1600"/>
              <a:t>Buyer</a:t>
            </a:r>
          </a:p>
          <a:p>
            <a:pPr marL="285750" indent="-285750" algn="just">
              <a:spcAft>
                <a:spcPts val="300"/>
              </a:spcAft>
              <a:buFont typeface="Wingdings" panose="05000000000000000000" pitchFamily="2" charset="2"/>
              <a:buChar char="q"/>
            </a:pPr>
            <a:r>
              <a:rPr lang="en-US" sz="1600"/>
              <a:t>Seller</a:t>
            </a:r>
          </a:p>
          <a:p>
            <a:pPr marL="285750" indent="-285750" algn="just">
              <a:spcAft>
                <a:spcPts val="300"/>
              </a:spcAft>
              <a:buFont typeface="Wingdings" panose="05000000000000000000" pitchFamily="2" charset="2"/>
              <a:buChar char="q"/>
            </a:pPr>
            <a:r>
              <a:rPr lang="en-US" sz="1600"/>
              <a:t>Exporter</a:t>
            </a:r>
          </a:p>
          <a:p>
            <a:pPr marL="285750" indent="-285750" algn="just">
              <a:spcAft>
                <a:spcPts val="300"/>
              </a:spcAft>
              <a:buFont typeface="Wingdings" panose="05000000000000000000" pitchFamily="2" charset="2"/>
              <a:buChar char="q"/>
            </a:pPr>
            <a:r>
              <a:rPr lang="en-US" sz="1600"/>
              <a:t>Person providing a guarantee</a:t>
            </a:r>
          </a:p>
          <a:p>
            <a:pPr marL="285750" indent="-285750" algn="just">
              <a:spcAft>
                <a:spcPts val="300"/>
              </a:spcAft>
              <a:buFont typeface="Wingdings" panose="05000000000000000000" pitchFamily="2" charset="2"/>
              <a:buChar char="q"/>
            </a:pPr>
            <a:r>
              <a:rPr lang="en-US" sz="1600"/>
              <a:t>Person paying customs duty</a:t>
            </a:r>
          </a:p>
          <a:p>
            <a:pPr marL="285750" indent="-285750" algn="just">
              <a:spcAft>
                <a:spcPts val="300"/>
              </a:spcAft>
              <a:buFont typeface="Wingdings" panose="05000000000000000000" pitchFamily="2" charset="2"/>
              <a:buChar char="q"/>
            </a:pPr>
            <a:r>
              <a:rPr lang="en-US" sz="1600"/>
              <a:t>Additional supply chain actor</a:t>
            </a:r>
          </a:p>
          <a:p>
            <a:pPr algn="just"/>
            <a:endParaRPr lang="en-GB" sz="1600"/>
          </a:p>
        </p:txBody>
      </p:sp>
      <p:sp>
        <p:nvSpPr>
          <p:cNvPr id="17" name="Text Placeholder 16"/>
          <p:cNvSpPr>
            <a:spLocks noGrp="1" noChangeAspect="1"/>
          </p:cNvSpPr>
          <p:nvPr>
            <p:ph type="body" sz="quarter" idx="21"/>
          </p:nvPr>
        </p:nvSpPr>
        <p:spPr>
          <a:xfrm>
            <a:off x="6191603" y="1444964"/>
            <a:ext cx="5626137" cy="4094642"/>
          </a:xfrm>
        </p:spPr>
        <p:txBody>
          <a:bodyPr/>
          <a:lstStyle/>
          <a:p>
            <a:pPr marL="285750" indent="-285750" algn="just">
              <a:buFont typeface="Wingdings" panose="05000000000000000000" pitchFamily="2" charset="2"/>
              <a:buChar char="ü"/>
            </a:pPr>
            <a:r>
              <a:rPr lang="en-US" sz="1600" b="1" dirty="0"/>
              <a:t>Importer</a:t>
            </a:r>
            <a:r>
              <a:rPr lang="en-US" sz="1600" dirty="0"/>
              <a:t> and </a:t>
            </a:r>
            <a:r>
              <a:rPr lang="en-US" sz="1600" b="1" dirty="0"/>
              <a:t>Declarant</a:t>
            </a:r>
            <a:r>
              <a:rPr lang="en-US" sz="1600" dirty="0"/>
              <a:t> should always be required, whilst other parties are dependent or optional and required in specific cases</a:t>
            </a:r>
          </a:p>
          <a:p>
            <a:pPr marL="285750" indent="-285750" algn="just">
              <a:buFont typeface="Wingdings" panose="05000000000000000000" pitchFamily="2" charset="2"/>
              <a:buChar char="ü"/>
            </a:pPr>
            <a:r>
              <a:rPr lang="en-US" sz="1600" dirty="0">
                <a:effectLst/>
              </a:rPr>
              <a:t>As a rule, the identification of the parties is done through the D.E. ‘Identification number’, where EORI or TCUIN can be used. </a:t>
            </a:r>
            <a:r>
              <a:rPr lang="en-US" sz="1600" b="1" dirty="0"/>
              <a:t>Name</a:t>
            </a:r>
            <a:r>
              <a:rPr lang="en-US" sz="1600" dirty="0"/>
              <a:t> and </a:t>
            </a:r>
            <a:r>
              <a:rPr lang="en-US" sz="1600" b="1" dirty="0"/>
              <a:t>address</a:t>
            </a:r>
            <a:r>
              <a:rPr lang="en-US" sz="1600" dirty="0"/>
              <a:t> should be declared only in case the person concerned (a party in the declaration) has </a:t>
            </a:r>
            <a:r>
              <a:rPr lang="en-US" sz="1600" b="1" dirty="0"/>
              <a:t>no</a:t>
            </a:r>
            <a:r>
              <a:rPr lang="en-US" sz="1600" dirty="0"/>
              <a:t> </a:t>
            </a:r>
            <a:r>
              <a:rPr lang="en-US" sz="1600" b="1" dirty="0"/>
              <a:t>EORI</a:t>
            </a:r>
            <a:r>
              <a:rPr lang="en-US" sz="1600" dirty="0"/>
              <a:t> registration or if the registered identification number cannot be validated by the </a:t>
            </a:r>
            <a:r>
              <a:rPr lang="en-US" sz="1600" b="1" dirty="0"/>
              <a:t>national application</a:t>
            </a:r>
            <a:r>
              <a:rPr lang="en-US" sz="1600" dirty="0"/>
              <a:t> </a:t>
            </a:r>
          </a:p>
          <a:p>
            <a:pPr marL="285750" indent="-285750" algn="just">
              <a:buFont typeface="Wingdings" panose="05000000000000000000" pitchFamily="2" charset="2"/>
              <a:buChar char="ü"/>
            </a:pPr>
            <a:r>
              <a:rPr lang="en-US" sz="1600" dirty="0"/>
              <a:t>Regarding the Representative, only </a:t>
            </a:r>
            <a:r>
              <a:rPr lang="en-US" sz="1600" b="1" dirty="0"/>
              <a:t>Identification</a:t>
            </a:r>
            <a:r>
              <a:rPr lang="en-US" sz="1600" dirty="0"/>
              <a:t> number and </a:t>
            </a:r>
            <a:r>
              <a:rPr lang="en-US" sz="1600" b="1" dirty="0"/>
              <a:t>status</a:t>
            </a:r>
            <a:r>
              <a:rPr lang="en-US" sz="1600" dirty="0"/>
              <a:t> shall be registered in Customs </a:t>
            </a:r>
            <a:r>
              <a:rPr lang="en-US" sz="1600"/>
              <a:t>Declaration considering Representative </a:t>
            </a:r>
            <a:r>
              <a:rPr lang="en-US" sz="1600" dirty="0"/>
              <a:t>shall always possess an </a:t>
            </a:r>
            <a:r>
              <a:rPr lang="en-US" sz="1600" b="1" dirty="0"/>
              <a:t>EORI</a:t>
            </a:r>
            <a:r>
              <a:rPr lang="en-US" sz="1600" dirty="0"/>
              <a:t> number </a:t>
            </a:r>
            <a:endParaRPr lang="en-GB" sz="1600" dirty="0"/>
          </a:p>
        </p:txBody>
      </p:sp>
      <p:pic>
        <p:nvPicPr>
          <p:cNvPr id="19" name="Graphic 18" descr="User with solid fill">
            <a:extLst>
              <a:ext uri="{FF2B5EF4-FFF2-40B4-BE49-F238E27FC236}">
                <a16:creationId xmlns:a16="http://schemas.microsoft.com/office/drawing/2014/main" id="{FABB5352-11C3-4DE7-A754-68EB0610F6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343" y="1444953"/>
            <a:ext cx="1371600" cy="1371600"/>
          </a:xfrm>
          <a:prstGeom prst="rect">
            <a:avLst/>
          </a:prstGeom>
        </p:spPr>
      </p:pic>
      <p:sp>
        <p:nvSpPr>
          <p:cNvPr id="22" name="Rectangle 21">
            <a:extLst>
              <a:ext uri="{FF2B5EF4-FFF2-40B4-BE49-F238E27FC236}">
                <a16:creationId xmlns:a16="http://schemas.microsoft.com/office/drawing/2014/main" id="{81652F02-5F9E-4827-A847-B632DE432B37}"/>
              </a:ext>
            </a:extLst>
          </p:cNvPr>
          <p:cNvSpPr/>
          <p:nvPr/>
        </p:nvSpPr>
        <p:spPr>
          <a:xfrm>
            <a:off x="891292" y="1444967"/>
            <a:ext cx="5300312" cy="3968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2AF814D-C7C6-4A80-9907-0116147B54C2}"/>
              </a:ext>
            </a:extLst>
          </p:cNvPr>
          <p:cNvSpPr/>
          <p:nvPr/>
        </p:nvSpPr>
        <p:spPr>
          <a:xfrm>
            <a:off x="6192726" y="1444965"/>
            <a:ext cx="5626138" cy="3968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CE0C8CF-418E-31EC-1DEA-00D9E01192C2}"/>
              </a:ext>
            </a:extLst>
          </p:cNvPr>
          <p:cNvGrpSpPr/>
          <p:nvPr/>
        </p:nvGrpSpPr>
        <p:grpSpPr>
          <a:xfrm>
            <a:off x="891292" y="5539606"/>
            <a:ext cx="4824512" cy="962713"/>
            <a:chOff x="2075093" y="5303228"/>
            <a:chExt cx="2787738" cy="457205"/>
          </a:xfrm>
        </p:grpSpPr>
        <p:sp>
          <p:nvSpPr>
            <p:cNvPr id="10" name="Rectangle 9">
              <a:extLst>
                <a:ext uri="{FF2B5EF4-FFF2-40B4-BE49-F238E27FC236}">
                  <a16:creationId xmlns:a16="http://schemas.microsoft.com/office/drawing/2014/main" id="{FCC70781-6C2A-40FB-1FCE-E606DB708CCC}"/>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1" name="Rectangle 10">
              <a:extLst>
                <a:ext uri="{FF2B5EF4-FFF2-40B4-BE49-F238E27FC236}">
                  <a16:creationId xmlns:a16="http://schemas.microsoft.com/office/drawing/2014/main" id="{3D65B195-532B-E1CB-697B-32B21267DEA3}"/>
                </a:ext>
              </a:extLst>
            </p:cNvPr>
            <p:cNvSpPr/>
            <p:nvPr/>
          </p:nvSpPr>
          <p:spPr>
            <a:xfrm>
              <a:off x="2532291" y="5303228"/>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i="1" u="none" strike="noStrike" kern="1200" cap="none" spc="0" normalizeH="0" baseline="0" noProof="0">
                  <a:ln>
                    <a:noFill/>
                  </a:ln>
                  <a:solidFill>
                    <a:schemeClr val="tx1"/>
                  </a:solidFill>
                  <a:effectLst/>
                  <a:uLnTx/>
                  <a:uFillTx/>
                  <a:latin typeface="Arial"/>
                  <a:ea typeface="Times New Roman" panose="02020603050405020304" pitchFamily="18" charset="0"/>
                  <a:cs typeface="+mn-cs"/>
                </a:rPr>
                <a:t>‘Contact person’ is an optional information </a:t>
              </a:r>
              <a:r>
                <a:rPr kumimoji="0" lang="en-US" sz="1400" i="1" u="none" strike="noStrike" kern="1200" cap="none" spc="0" normalizeH="0" baseline="0" noProof="0">
                  <a:ln>
                    <a:noFill/>
                  </a:ln>
                  <a:solidFill>
                    <a:schemeClr val="tx1"/>
                  </a:solidFill>
                  <a:effectLst/>
                  <a:uLnTx/>
                  <a:uFillTx/>
                  <a:latin typeface="Arial"/>
                  <a:ea typeface="Times New Roman" panose="02020603050405020304" pitchFamily="18" charset="0"/>
                  <a:cs typeface="+mn-cs"/>
                </a:rPr>
                <a:t>to ensure a better cooperation and communication between the customs authority and the person involved</a:t>
              </a:r>
              <a:r>
                <a:rPr lang="en-GB" sz="1400" i="1">
                  <a:solidFill>
                    <a:schemeClr val="tx1"/>
                  </a:solidFill>
                  <a:latin typeface="Arial"/>
                  <a:ea typeface="Times New Roman" panose="02020603050405020304" pitchFamily="18" charset="0"/>
                </a:rPr>
                <a:t>.</a:t>
              </a:r>
              <a:endParaRPr kumimoji="0" lang="el-GR" sz="1400" i="1" u="none" strike="noStrike" kern="1200" cap="none" spc="0" normalizeH="0" baseline="0" noProof="0">
                <a:ln>
                  <a:noFill/>
                </a:ln>
                <a:solidFill>
                  <a:schemeClr val="tx1"/>
                </a:solidFill>
                <a:effectLst/>
                <a:uLnTx/>
                <a:uFillTx/>
                <a:latin typeface="Arial"/>
                <a:ea typeface="+mn-ea"/>
                <a:cs typeface="+mn-cs"/>
              </a:endParaRPr>
            </a:p>
          </p:txBody>
        </p:sp>
      </p:grpSp>
      <p:sp>
        <p:nvSpPr>
          <p:cNvPr id="2" name="Slide Number Placeholder 1">
            <a:extLst>
              <a:ext uri="{FF2B5EF4-FFF2-40B4-BE49-F238E27FC236}">
                <a16:creationId xmlns:a16="http://schemas.microsoft.com/office/drawing/2014/main" id="{84C097E8-0492-73EC-A910-A00C890602D1}"/>
              </a:ext>
            </a:extLst>
          </p:cNvPr>
          <p:cNvSpPr>
            <a:spLocks noGrp="1"/>
          </p:cNvSpPr>
          <p:nvPr>
            <p:ph type="sldNum" sz="quarter" idx="12"/>
          </p:nvPr>
        </p:nvSpPr>
        <p:spPr/>
        <p:txBody>
          <a:bodyPr/>
          <a:lstStyle/>
          <a:p>
            <a:fld id="{F46C79FD-C571-418B-AB0F-5EE936C85276}" type="slidenum">
              <a:rPr lang="en-GB" smtClean="0"/>
              <a:t>143</a:t>
            </a:fld>
            <a:endParaRPr lang="en-GB"/>
          </a:p>
        </p:txBody>
      </p:sp>
    </p:spTree>
    <p:extLst>
      <p:ext uri="{BB962C8B-B14F-4D97-AF65-F5344CB8AC3E}">
        <p14:creationId xmlns:p14="http://schemas.microsoft.com/office/powerpoint/2010/main" val="40040987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5A32F-6561-AA6F-7C08-BE2C07098F00}"/>
              </a:ext>
            </a:extLst>
          </p:cNvPr>
          <p:cNvSpPr>
            <a:spLocks noGrp="1"/>
          </p:cNvSpPr>
          <p:nvPr>
            <p:ph type="title"/>
          </p:nvPr>
        </p:nvSpPr>
        <p:spPr/>
        <p:txBody>
          <a:bodyPr/>
          <a:lstStyle/>
          <a:p>
            <a:r>
              <a:rPr lang="en-US"/>
              <a:t>Declarant and Representatives</a:t>
            </a:r>
            <a:endParaRPr lang="el-GR"/>
          </a:p>
        </p:txBody>
      </p:sp>
      <p:sp>
        <p:nvSpPr>
          <p:cNvPr id="2" name="Rectangle: Rounded Corners 4">
            <a:extLst>
              <a:ext uri="{FF2B5EF4-FFF2-40B4-BE49-F238E27FC236}">
                <a16:creationId xmlns:a16="http://schemas.microsoft.com/office/drawing/2014/main" id="{5C9A2731-E1A5-FBCE-24B0-64A8284091C1}"/>
              </a:ext>
            </a:extLst>
          </p:cNvPr>
          <p:cNvSpPr txBox="1"/>
          <p:nvPr/>
        </p:nvSpPr>
        <p:spPr>
          <a:xfrm>
            <a:off x="881220" y="1500154"/>
            <a:ext cx="10501912" cy="71591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sz="1800" dirty="0">
                <a:ea typeface="Times New Roman" panose="02020603050405020304" pitchFamily="18" charset="0"/>
              </a:rPr>
              <a:t>Declarant in the CCI Customs </a:t>
            </a:r>
            <a:r>
              <a:rPr lang="en-US" dirty="0">
                <a:ea typeface="Times New Roman" panose="02020603050405020304" pitchFamily="18" charset="0"/>
              </a:rPr>
              <a:t>D</a:t>
            </a:r>
            <a:r>
              <a:rPr lang="en-US" sz="1800" dirty="0">
                <a:ea typeface="Times New Roman" panose="02020603050405020304" pitchFamily="18" charset="0"/>
              </a:rPr>
              <a:t>eclaration is always AEOC. Three main business cases can be defined, related to Importer/Declarant and Representative:</a:t>
            </a:r>
          </a:p>
        </p:txBody>
      </p:sp>
      <p:grpSp>
        <p:nvGrpSpPr>
          <p:cNvPr id="3" name="Group 2">
            <a:extLst>
              <a:ext uri="{FF2B5EF4-FFF2-40B4-BE49-F238E27FC236}">
                <a16:creationId xmlns:a16="http://schemas.microsoft.com/office/drawing/2014/main" id="{5A1656EF-216B-48A9-36E4-0B56A47DC0F2}"/>
              </a:ext>
            </a:extLst>
          </p:cNvPr>
          <p:cNvGrpSpPr/>
          <p:nvPr/>
        </p:nvGrpSpPr>
        <p:grpSpPr>
          <a:xfrm>
            <a:off x="843512" y="2367862"/>
            <a:ext cx="10195551" cy="3259938"/>
            <a:chOff x="1294263" y="2691354"/>
            <a:chExt cx="9251493" cy="3203855"/>
          </a:xfrm>
          <a:effectLst>
            <a:outerShdw blurRad="50800" dist="38100" dir="2700000" algn="tl" rotWithShape="0">
              <a:prstClr val="black">
                <a:alpha val="40000"/>
              </a:prstClr>
            </a:outerShdw>
          </a:effectLst>
        </p:grpSpPr>
        <p:grpSp>
          <p:nvGrpSpPr>
            <p:cNvPr id="5" name="Group 4">
              <a:extLst>
                <a:ext uri="{FF2B5EF4-FFF2-40B4-BE49-F238E27FC236}">
                  <a16:creationId xmlns:a16="http://schemas.microsoft.com/office/drawing/2014/main" id="{D6026D1C-9648-663F-18A9-C3528A4FA8E2}"/>
                </a:ext>
              </a:extLst>
            </p:cNvPr>
            <p:cNvGrpSpPr/>
            <p:nvPr/>
          </p:nvGrpSpPr>
          <p:grpSpPr>
            <a:xfrm>
              <a:off x="1294263" y="4824656"/>
              <a:ext cx="9251493" cy="1070553"/>
              <a:chOff x="1294263" y="4824656"/>
              <a:chExt cx="9251493" cy="1070553"/>
            </a:xfrm>
          </p:grpSpPr>
          <p:sp>
            <p:nvSpPr>
              <p:cNvPr id="13" name="Rectangle: Rounded Corners 12">
                <a:extLst>
                  <a:ext uri="{FF2B5EF4-FFF2-40B4-BE49-F238E27FC236}">
                    <a16:creationId xmlns:a16="http://schemas.microsoft.com/office/drawing/2014/main" id="{4B95945C-7224-1514-B52C-6D16EE2FF9F2}"/>
                  </a:ext>
                </a:extLst>
              </p:cNvPr>
              <p:cNvSpPr/>
              <p:nvPr/>
            </p:nvSpPr>
            <p:spPr>
              <a:xfrm>
                <a:off x="1446160" y="4980335"/>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pc="-1">
                    <a:solidFill>
                      <a:schemeClr val="tx1"/>
                    </a:solidFill>
                    <a:latin typeface="Arial" panose="020B0604020202020204" pitchFamily="34" charset="0"/>
                    <a:cs typeface="Arial" panose="020B0604020202020204" pitchFamily="34" charset="0"/>
                  </a:rPr>
                  <a:t>No Representation</a:t>
                </a:r>
              </a:p>
            </p:txBody>
          </p:sp>
          <p:pic>
            <p:nvPicPr>
              <p:cNvPr id="14" name="Graphic 13" descr="Pin with solid fill">
                <a:extLst>
                  <a:ext uri="{FF2B5EF4-FFF2-40B4-BE49-F238E27FC236}">
                    <a16:creationId xmlns:a16="http://schemas.microsoft.com/office/drawing/2014/main" id="{C007720D-8015-2097-F2FD-34F3A9EEFA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4824656"/>
                <a:ext cx="354296" cy="346567"/>
              </a:xfrm>
              <a:prstGeom prst="rect">
                <a:avLst/>
              </a:prstGeom>
              <a:effectLst/>
            </p:spPr>
          </p:pic>
        </p:grpSp>
        <p:grpSp>
          <p:nvGrpSpPr>
            <p:cNvPr id="7" name="Group 6">
              <a:extLst>
                <a:ext uri="{FF2B5EF4-FFF2-40B4-BE49-F238E27FC236}">
                  <a16:creationId xmlns:a16="http://schemas.microsoft.com/office/drawing/2014/main" id="{E906A1A4-C066-D9E7-E787-2FAECB2272F4}"/>
                </a:ext>
              </a:extLst>
            </p:cNvPr>
            <p:cNvGrpSpPr/>
            <p:nvPr/>
          </p:nvGrpSpPr>
          <p:grpSpPr>
            <a:xfrm>
              <a:off x="1294263" y="3773058"/>
              <a:ext cx="9251492" cy="1058090"/>
              <a:chOff x="1294263" y="3773058"/>
              <a:chExt cx="9251492" cy="1058090"/>
            </a:xfrm>
          </p:grpSpPr>
          <p:sp>
            <p:nvSpPr>
              <p:cNvPr id="11" name="Rectangle: Rounded Corners 10">
                <a:extLst>
                  <a:ext uri="{FF2B5EF4-FFF2-40B4-BE49-F238E27FC236}">
                    <a16:creationId xmlns:a16="http://schemas.microsoft.com/office/drawing/2014/main" id="{45C8A0DC-7418-EFEA-CE49-2B29F27EB10E}"/>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a:solidFill>
                      <a:schemeClr val="tx1"/>
                    </a:solidFill>
                    <a:effectLst/>
                    <a:ea typeface="Times New Roman" panose="02020603050405020304" pitchFamily="18" charset="0"/>
                    <a:cs typeface="Times New Roman" panose="02020603050405020304" pitchFamily="18" charset="0"/>
                  </a:rPr>
                  <a:t>Direct Representation</a:t>
                </a:r>
              </a:p>
            </p:txBody>
          </p:sp>
          <p:pic>
            <p:nvPicPr>
              <p:cNvPr id="12" name="Graphic 11" descr="Pin with solid fill">
                <a:extLst>
                  <a:ext uri="{FF2B5EF4-FFF2-40B4-BE49-F238E27FC236}">
                    <a16:creationId xmlns:a16="http://schemas.microsoft.com/office/drawing/2014/main" id="{EA526EA0-0F04-E257-86A1-FF97AD76DE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3773058"/>
                <a:ext cx="354296" cy="346567"/>
              </a:xfrm>
              <a:prstGeom prst="rect">
                <a:avLst/>
              </a:prstGeom>
              <a:effectLst/>
            </p:spPr>
          </p:pic>
        </p:grpSp>
        <p:grpSp>
          <p:nvGrpSpPr>
            <p:cNvPr id="8" name="Group 7">
              <a:extLst>
                <a:ext uri="{FF2B5EF4-FFF2-40B4-BE49-F238E27FC236}">
                  <a16:creationId xmlns:a16="http://schemas.microsoft.com/office/drawing/2014/main" id="{087DE5E2-238B-89ED-5864-C740D7564BEF}"/>
                </a:ext>
              </a:extLst>
            </p:cNvPr>
            <p:cNvGrpSpPr/>
            <p:nvPr/>
          </p:nvGrpSpPr>
          <p:grpSpPr>
            <a:xfrm>
              <a:off x="1294263" y="2691354"/>
              <a:ext cx="9251492" cy="1075732"/>
              <a:chOff x="1294263" y="2691354"/>
              <a:chExt cx="9251492" cy="1075732"/>
            </a:xfrm>
          </p:grpSpPr>
          <p:sp>
            <p:nvSpPr>
              <p:cNvPr id="9" name="Rectangle: Rounded Corners 8">
                <a:extLst>
                  <a:ext uri="{FF2B5EF4-FFF2-40B4-BE49-F238E27FC236}">
                    <a16:creationId xmlns:a16="http://schemas.microsoft.com/office/drawing/2014/main" id="{F07B9244-8A3E-C65B-3F01-7D0CCA2FF09F}"/>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a:solidFill>
                      <a:schemeClr val="tx1"/>
                    </a:solidFill>
                    <a:ea typeface="Times New Roman" panose="02020603050405020304" pitchFamily="18" charset="0"/>
                    <a:cs typeface="Times New Roman" panose="02020603050405020304" pitchFamily="18" charset="0"/>
                  </a:rPr>
                  <a:t>Indirect Representation</a:t>
                </a:r>
              </a:p>
            </p:txBody>
          </p:sp>
          <p:pic>
            <p:nvPicPr>
              <p:cNvPr id="10" name="Graphic 9" descr="Pin with solid fill">
                <a:extLst>
                  <a:ext uri="{FF2B5EF4-FFF2-40B4-BE49-F238E27FC236}">
                    <a16:creationId xmlns:a16="http://schemas.microsoft.com/office/drawing/2014/main" id="{AC3689D7-6101-ACBB-0F6C-AC41122503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2691354"/>
                <a:ext cx="354296" cy="346567"/>
              </a:xfrm>
              <a:prstGeom prst="rect">
                <a:avLst/>
              </a:prstGeom>
              <a:effectLst/>
            </p:spPr>
          </p:pic>
        </p:grpSp>
      </p:grpSp>
      <p:sp>
        <p:nvSpPr>
          <p:cNvPr id="6" name="Slide Number Placeholder 5">
            <a:extLst>
              <a:ext uri="{FF2B5EF4-FFF2-40B4-BE49-F238E27FC236}">
                <a16:creationId xmlns:a16="http://schemas.microsoft.com/office/drawing/2014/main" id="{ED54CE86-6DDF-4C2C-FA10-A994142F3F97}"/>
              </a:ext>
            </a:extLst>
          </p:cNvPr>
          <p:cNvSpPr>
            <a:spLocks noGrp="1"/>
          </p:cNvSpPr>
          <p:nvPr>
            <p:ph type="sldNum" sz="quarter" idx="12"/>
          </p:nvPr>
        </p:nvSpPr>
        <p:spPr/>
        <p:txBody>
          <a:bodyPr/>
          <a:lstStyle/>
          <a:p>
            <a:fld id="{F46C79FD-C571-418B-AB0F-5EE936C85276}" type="slidenum">
              <a:rPr lang="en-GB" smtClean="0"/>
              <a:t>144</a:t>
            </a:fld>
            <a:endParaRPr lang="en-GB"/>
          </a:p>
        </p:txBody>
      </p:sp>
    </p:spTree>
    <p:extLst>
      <p:ext uri="{BB962C8B-B14F-4D97-AF65-F5344CB8AC3E}">
        <p14:creationId xmlns:p14="http://schemas.microsoft.com/office/powerpoint/2010/main" val="1742761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Connector: Elbow 62">
            <a:extLst>
              <a:ext uri="{FF2B5EF4-FFF2-40B4-BE49-F238E27FC236}">
                <a16:creationId xmlns:a16="http://schemas.microsoft.com/office/drawing/2014/main" id="{A14E1C50-62D6-9355-A2AD-4B6C96932586}"/>
              </a:ext>
            </a:extLst>
          </p:cNvPr>
          <p:cNvCxnSpPr>
            <a:cxnSpLocks/>
          </p:cNvCxnSpPr>
          <p:nvPr/>
        </p:nvCxnSpPr>
        <p:spPr>
          <a:xfrm rot="16200000" flipV="1">
            <a:off x="7028884" y="5749623"/>
            <a:ext cx="840528" cy="498619"/>
          </a:xfrm>
          <a:prstGeom prst="bentConnector3">
            <a:avLst>
              <a:gd name="adj1" fmla="val 1271"/>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4B586922-9BED-D656-0309-E7C704BFB088}"/>
              </a:ext>
            </a:extLst>
          </p:cNvPr>
          <p:cNvCxnSpPr>
            <a:cxnSpLocks/>
          </p:cNvCxnSpPr>
          <p:nvPr/>
        </p:nvCxnSpPr>
        <p:spPr>
          <a:xfrm rot="10800000">
            <a:off x="6966518" y="3558892"/>
            <a:ext cx="710556" cy="307290"/>
          </a:xfrm>
          <a:prstGeom prst="bentConnector3">
            <a:avLst>
              <a:gd name="adj1" fmla="val 5834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1688FF9-5753-9716-C45C-9FAEFAF1F912}"/>
              </a:ext>
            </a:extLst>
          </p:cNvPr>
          <p:cNvCxnSpPr>
            <a:cxnSpLocks/>
          </p:cNvCxnSpPr>
          <p:nvPr/>
        </p:nvCxnSpPr>
        <p:spPr>
          <a:xfrm rot="10800000" flipV="1">
            <a:off x="6841605" y="2993127"/>
            <a:ext cx="835472" cy="563922"/>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ECDA3A3-EF4E-B747-DCD9-F741104B1346}"/>
              </a:ext>
            </a:extLst>
          </p:cNvPr>
          <p:cNvSpPr>
            <a:spLocks noGrp="1"/>
          </p:cNvSpPr>
          <p:nvPr>
            <p:ph type="title"/>
          </p:nvPr>
        </p:nvSpPr>
        <p:spPr/>
        <p:txBody>
          <a:bodyPr/>
          <a:lstStyle/>
          <a:p>
            <a:r>
              <a:rPr lang="en-US"/>
              <a:t>Indirect Representation</a:t>
            </a:r>
          </a:p>
        </p:txBody>
      </p:sp>
      <p:pic>
        <p:nvPicPr>
          <p:cNvPr id="3" name="Content Placeholder 2" descr="Building with solid fill">
            <a:extLst>
              <a:ext uri="{FF2B5EF4-FFF2-40B4-BE49-F238E27FC236}">
                <a16:creationId xmlns:a16="http://schemas.microsoft.com/office/drawing/2014/main" id="{F3B4D51C-8FC5-B572-6ED0-3666C43E69A5}"/>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6222" y="2543753"/>
            <a:ext cx="914400" cy="914400"/>
          </a:xfrm>
        </p:spPr>
      </p:pic>
      <p:sp>
        <p:nvSpPr>
          <p:cNvPr id="10" name="Rectangle: Rounded Corners 9">
            <a:extLst>
              <a:ext uri="{FF2B5EF4-FFF2-40B4-BE49-F238E27FC236}">
                <a16:creationId xmlns:a16="http://schemas.microsoft.com/office/drawing/2014/main" id="{97CB3799-25FA-289A-8468-86B5EA103CD5}"/>
              </a:ext>
            </a:extLst>
          </p:cNvPr>
          <p:cNvSpPr/>
          <p:nvPr/>
        </p:nvSpPr>
        <p:spPr>
          <a:xfrm>
            <a:off x="548794" y="1861176"/>
            <a:ext cx="4951861" cy="4228825"/>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0943CD-3EC9-6078-FEC0-BB2060D3F454}"/>
              </a:ext>
            </a:extLst>
          </p:cNvPr>
          <p:cNvSpPr txBox="1"/>
          <p:nvPr/>
        </p:nvSpPr>
        <p:spPr>
          <a:xfrm>
            <a:off x="548798" y="2099880"/>
            <a:ext cx="4806974" cy="3919920"/>
          </a:xfrm>
          <a:prstGeom prst="rect">
            <a:avLst/>
          </a:prstGeom>
        </p:spPr>
        <p:txBody>
          <a:bodyPr vert="horz" wrap="square" lIns="91440" tIns="45720" rIns="91440" bIns="45720" rtlCol="0" anchor="t">
            <a:noAutofit/>
          </a:bodyPr>
          <a:lstStyle/>
          <a:p>
            <a:pPr algn="ctr">
              <a:spcAft>
                <a:spcPts val="1000"/>
              </a:spcAft>
              <a:defRPr/>
            </a:pPr>
            <a:r>
              <a:rPr lang="en-US" b="1" u="sng" dirty="0">
                <a:solidFill>
                  <a:schemeClr val="tx2"/>
                </a:solidFill>
              </a:rPr>
              <a:t>Importer is neither AEOC nor CCI holder</a:t>
            </a:r>
            <a:r>
              <a:rPr lang="en-GB" b="1" u="sng" dirty="0">
                <a:solidFill>
                  <a:schemeClr val="tx2"/>
                </a:solidFill>
              </a:rPr>
              <a:t> Representation</a:t>
            </a:r>
            <a:endParaRPr lang="en-US" dirty="0">
              <a:solidFill>
                <a:schemeClr val="tx2"/>
              </a:solidFill>
            </a:endParaRPr>
          </a:p>
          <a:p>
            <a:pPr marL="285750" indent="-285750" algn="just">
              <a:spcAft>
                <a:spcPts val="600"/>
              </a:spcAft>
              <a:buClr>
                <a:srgbClr val="034EA2"/>
              </a:buClr>
              <a:buFont typeface="Arial" panose="020B0604020202020204" pitchFamily="34" charset="0"/>
              <a:buChar char="•"/>
              <a:defRPr/>
            </a:pPr>
            <a:r>
              <a:rPr kumimoji="0" lang="en-US" i="0" u="none" strike="noStrike" kern="1200" cap="none" spc="0" normalizeH="0" baseline="0" noProof="0" dirty="0">
                <a:ln>
                  <a:noFill/>
                </a:ln>
                <a:effectLst/>
                <a:uLnTx/>
                <a:uFillTx/>
                <a:ea typeface="+mn-ea"/>
                <a:cs typeface="+mn-cs"/>
              </a:rPr>
              <a:t>The Importer is not AEOC. It is possible to use the CCI authorisation of a holder who has it in a role of Indirect </a:t>
            </a:r>
            <a:r>
              <a:rPr lang="en-US" dirty="0"/>
              <a:t>R</a:t>
            </a:r>
            <a:r>
              <a:rPr kumimoji="0" lang="en-US" i="0" u="none" strike="noStrike" kern="1200" cap="none" spc="0" normalizeH="0" baseline="0" noProof="0" dirty="0" err="1">
                <a:ln>
                  <a:noFill/>
                </a:ln>
                <a:effectLst/>
                <a:uLnTx/>
                <a:uFillTx/>
                <a:ea typeface="+mn-ea"/>
                <a:cs typeface="+mn-cs"/>
              </a:rPr>
              <a:t>epresentative</a:t>
            </a:r>
            <a:endParaRPr kumimoji="0" lang="en-US" i="0" u="none" strike="noStrike" kern="1200" cap="none" spc="0" normalizeH="0" baseline="0" noProof="0" dirty="0">
              <a:ln>
                <a:noFill/>
              </a:ln>
              <a:effectLst/>
              <a:uLnTx/>
              <a:uFillTx/>
              <a:ea typeface="+mn-ea"/>
              <a:cs typeface="+mn-cs"/>
            </a:endParaRPr>
          </a:p>
          <a:p>
            <a:pPr marL="285750" indent="-285750" algn="just">
              <a:spcAft>
                <a:spcPts val="600"/>
              </a:spcAft>
              <a:buClr>
                <a:srgbClr val="034EA2"/>
              </a:buClr>
              <a:buFont typeface="Arial" panose="020B0604020202020204" pitchFamily="34" charset="0"/>
              <a:buChar char="•"/>
              <a:defRPr/>
            </a:pPr>
            <a:r>
              <a:rPr kumimoji="0" lang="en-US" i="0" u="none" strike="noStrike" kern="1200" cap="none" spc="0" normalizeH="0" baseline="0" noProof="0" dirty="0">
                <a:ln>
                  <a:noFill/>
                </a:ln>
                <a:effectLst/>
                <a:uLnTx/>
                <a:uFillTx/>
                <a:ea typeface="+mn-ea"/>
                <a:cs typeface="+mn-cs"/>
              </a:rPr>
              <a:t>Importer is different from Declarant, where D.G. ‘Importer’ and D.G. ‘Declarant’ are filled in with the different EORIs in IE415</a:t>
            </a:r>
            <a:endParaRPr lang="en-US" i="0" u="none" strike="noStrike" kern="1200" cap="none" spc="0" normalizeH="0" baseline="0" noProof="0" dirty="0">
              <a:ln>
                <a:noFill/>
              </a:ln>
              <a:effectLst/>
              <a:uLnTx/>
              <a:uFillTx/>
              <a:cs typeface="Arial"/>
            </a:endParaRPr>
          </a:p>
          <a:p>
            <a:pPr marL="285750" indent="-285750" algn="just">
              <a:buClr>
                <a:srgbClr val="034EA2"/>
              </a:buClr>
              <a:buFont typeface="Arial" panose="020B0604020202020204" pitchFamily="34" charset="0"/>
              <a:buChar char="•"/>
              <a:defRPr/>
            </a:pPr>
            <a:r>
              <a:rPr lang="en-US" dirty="0"/>
              <a:t>The CCI holder is the Declarant, thus in Customs Declaration, indirect representation (code 3) cannot be declared. D.G. Representative is not used in IE415</a:t>
            </a:r>
            <a:endParaRPr lang="en-US" i="0" u="none" strike="noStrike" kern="1200" cap="none" spc="0" normalizeH="0" baseline="0" noProof="0" dirty="0">
              <a:ln>
                <a:noFill/>
              </a:ln>
              <a:effectLst/>
              <a:uLnTx/>
              <a:uFillTx/>
              <a:cs typeface="Arial"/>
            </a:endParaRPr>
          </a:p>
        </p:txBody>
      </p:sp>
      <p:sp>
        <p:nvSpPr>
          <p:cNvPr id="6" name="Rectangle 5">
            <a:extLst>
              <a:ext uri="{FF2B5EF4-FFF2-40B4-BE49-F238E27FC236}">
                <a16:creationId xmlns:a16="http://schemas.microsoft.com/office/drawing/2014/main" id="{D6177B7F-73C5-3399-38F9-6BCBE3510A0D}"/>
              </a:ext>
            </a:extLst>
          </p:cNvPr>
          <p:cNvSpPr/>
          <p:nvPr/>
        </p:nvSpPr>
        <p:spPr>
          <a:xfrm>
            <a:off x="2613285" y="1584437"/>
            <a:ext cx="799952" cy="545785"/>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User with solid fill">
            <a:extLst>
              <a:ext uri="{FF2B5EF4-FFF2-40B4-BE49-F238E27FC236}">
                <a16:creationId xmlns:a16="http://schemas.microsoft.com/office/drawing/2014/main" id="{F766BBED-B48B-F462-C2F1-1688D0322B3C}"/>
              </a:ext>
            </a:extLst>
          </p:cNvPr>
          <p:cNvPicPr>
            <a:picLocks noChangeAspect="1"/>
          </p:cNvPicPr>
          <p:nvPr/>
        </p:nvPicPr>
        <p:blipFill>
          <a:blip r:embed="rId4">
            <a:alphaModFix amt="69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6548" y="1512035"/>
            <a:ext cx="653264" cy="676749"/>
          </a:xfrm>
          <a:prstGeom prst="rect">
            <a:avLst/>
          </a:prstGeom>
        </p:spPr>
      </p:pic>
      <p:pic>
        <p:nvPicPr>
          <p:cNvPr id="33" name="Graphic 32" descr="User with solid fill">
            <a:extLst>
              <a:ext uri="{FF2B5EF4-FFF2-40B4-BE49-F238E27FC236}">
                <a16:creationId xmlns:a16="http://schemas.microsoft.com/office/drawing/2014/main" id="{330DC4D4-37A4-5FD0-8C23-6092C2FDB2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7976" y="1683584"/>
            <a:ext cx="487668" cy="505200"/>
          </a:xfrm>
          <a:prstGeom prst="rect">
            <a:avLst/>
          </a:prstGeom>
        </p:spPr>
      </p:pic>
      <p:sp>
        <p:nvSpPr>
          <p:cNvPr id="5" name="TextBox 4">
            <a:extLst>
              <a:ext uri="{FF2B5EF4-FFF2-40B4-BE49-F238E27FC236}">
                <a16:creationId xmlns:a16="http://schemas.microsoft.com/office/drawing/2014/main" id="{AE246C62-B86B-639A-C67F-41CCC2518625}"/>
              </a:ext>
            </a:extLst>
          </p:cNvPr>
          <p:cNvSpPr txBox="1"/>
          <p:nvPr/>
        </p:nvSpPr>
        <p:spPr>
          <a:xfrm>
            <a:off x="5772083" y="3372569"/>
            <a:ext cx="1282677" cy="340519"/>
          </a:xfrm>
          <a:prstGeom prst="roundRect">
            <a:avLst/>
          </a:prstGeom>
          <a:solidFill>
            <a:schemeClr val="bg1"/>
          </a:solidFill>
          <a:ln w="25400">
            <a:solidFill>
              <a:schemeClr val="tx2"/>
            </a:solidFill>
          </a:ln>
        </p:spPr>
        <p:txBody>
          <a:bodyPr wrap="square" rtlCol="0">
            <a:spAutoFit/>
          </a:bodyPr>
          <a:lstStyle/>
          <a:p>
            <a:pPr algn="ctr"/>
            <a:r>
              <a:rPr lang="en-US" sz="1400">
                <a:solidFill>
                  <a:schemeClr val="tx2"/>
                </a:solidFill>
              </a:rPr>
              <a:t>Company A</a:t>
            </a:r>
          </a:p>
        </p:txBody>
      </p:sp>
      <p:sp>
        <p:nvSpPr>
          <p:cNvPr id="20" name="Freeform: Shape 19">
            <a:extLst>
              <a:ext uri="{FF2B5EF4-FFF2-40B4-BE49-F238E27FC236}">
                <a16:creationId xmlns:a16="http://schemas.microsoft.com/office/drawing/2014/main" id="{EC8A1F9C-8A84-D355-55EF-42244061F7D7}"/>
              </a:ext>
            </a:extLst>
          </p:cNvPr>
          <p:cNvSpPr/>
          <p:nvPr/>
        </p:nvSpPr>
        <p:spPr>
          <a:xfrm>
            <a:off x="7677074" y="2636555"/>
            <a:ext cx="3963739" cy="65839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kumimoji="0" lang="en-US" sz="1800" i="0" u="none" strike="noStrike" kern="1200" cap="none" spc="0" normalizeH="0" baseline="0" noProof="0" dirty="0">
                <a:ln>
                  <a:noFill/>
                </a:ln>
                <a:effectLst/>
                <a:uLnTx/>
                <a:uFillTx/>
                <a:ea typeface="+mn-ea"/>
                <a:cs typeface="+mn-cs"/>
              </a:rPr>
              <a:t>Not AEO/CCI Holder of Authorisation</a:t>
            </a:r>
            <a:endParaRPr lang="en-US" dirty="0">
              <a:solidFill>
                <a:schemeClr val="tx1"/>
              </a:solidFill>
            </a:endParaRPr>
          </a:p>
        </p:txBody>
      </p:sp>
      <p:sp>
        <p:nvSpPr>
          <p:cNvPr id="21" name="Freeform: Shape 20">
            <a:extLst>
              <a:ext uri="{FF2B5EF4-FFF2-40B4-BE49-F238E27FC236}">
                <a16:creationId xmlns:a16="http://schemas.microsoft.com/office/drawing/2014/main" id="{8ACF7621-77B8-6A21-84BF-3117D242CDA3}"/>
              </a:ext>
            </a:extLst>
          </p:cNvPr>
          <p:cNvSpPr/>
          <p:nvPr/>
        </p:nvSpPr>
        <p:spPr>
          <a:xfrm>
            <a:off x="7677074" y="3536983"/>
            <a:ext cx="3963739" cy="658394"/>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lang="en-US">
                <a:solidFill>
                  <a:schemeClr val="tx1"/>
                </a:solidFill>
              </a:rPr>
              <a:t>Importer/Debtor</a:t>
            </a:r>
          </a:p>
        </p:txBody>
      </p:sp>
      <p:cxnSp>
        <p:nvCxnSpPr>
          <p:cNvPr id="54" name="Connector: Elbow 53">
            <a:extLst>
              <a:ext uri="{FF2B5EF4-FFF2-40B4-BE49-F238E27FC236}">
                <a16:creationId xmlns:a16="http://schemas.microsoft.com/office/drawing/2014/main" id="{E47C4EF6-E2FE-E9D7-B4A1-D7C8544BDBED}"/>
              </a:ext>
            </a:extLst>
          </p:cNvPr>
          <p:cNvCxnSpPr>
            <a:cxnSpLocks/>
          </p:cNvCxnSpPr>
          <p:nvPr/>
        </p:nvCxnSpPr>
        <p:spPr>
          <a:xfrm rot="10800000">
            <a:off x="6560285" y="5582340"/>
            <a:ext cx="1138168" cy="2"/>
          </a:xfrm>
          <a:prstGeom prst="bentConnector3">
            <a:avLst>
              <a:gd name="adj1" fmla="val 50000"/>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F87F3539-8555-6020-F390-A69ECC9D82D5}"/>
              </a:ext>
            </a:extLst>
          </p:cNvPr>
          <p:cNvCxnSpPr>
            <a:cxnSpLocks/>
          </p:cNvCxnSpPr>
          <p:nvPr/>
        </p:nvCxnSpPr>
        <p:spPr>
          <a:xfrm rot="10800000" flipV="1">
            <a:off x="6722601" y="4699256"/>
            <a:ext cx="954476" cy="883086"/>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56" name="Content Placeholder 2" descr="Building with solid fill">
            <a:extLst>
              <a:ext uri="{FF2B5EF4-FFF2-40B4-BE49-F238E27FC236}">
                <a16:creationId xmlns:a16="http://schemas.microsoft.com/office/drawing/2014/main" id="{5D105BF3-73AC-BD3F-F1E9-4BA08F07CA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5388" y="4564448"/>
            <a:ext cx="914400" cy="914400"/>
          </a:xfrm>
          <a:prstGeom prst="rect">
            <a:avLst/>
          </a:prstGeom>
        </p:spPr>
      </p:pic>
      <p:sp>
        <p:nvSpPr>
          <p:cNvPr id="57" name="TextBox 56">
            <a:extLst>
              <a:ext uri="{FF2B5EF4-FFF2-40B4-BE49-F238E27FC236}">
                <a16:creationId xmlns:a16="http://schemas.microsoft.com/office/drawing/2014/main" id="{1B40D80B-B168-5FC2-FA31-19B7EA94C969}"/>
              </a:ext>
            </a:extLst>
          </p:cNvPr>
          <p:cNvSpPr txBox="1"/>
          <p:nvPr/>
        </p:nvSpPr>
        <p:spPr>
          <a:xfrm>
            <a:off x="5738658" y="5412083"/>
            <a:ext cx="1282677" cy="340519"/>
          </a:xfrm>
          <a:prstGeom prst="roundRect">
            <a:avLst/>
          </a:prstGeom>
          <a:solidFill>
            <a:schemeClr val="bg1"/>
          </a:solidFill>
          <a:ln w="25400">
            <a:solidFill>
              <a:schemeClr val="tx2"/>
            </a:solidFill>
          </a:ln>
        </p:spPr>
        <p:txBody>
          <a:bodyPr wrap="square" rtlCol="0">
            <a:spAutoFit/>
          </a:bodyPr>
          <a:lstStyle/>
          <a:p>
            <a:pPr algn="ctr"/>
            <a:r>
              <a:rPr lang="en-US" sz="1400">
                <a:solidFill>
                  <a:schemeClr val="tx2"/>
                </a:solidFill>
              </a:rPr>
              <a:t>Company B</a:t>
            </a:r>
          </a:p>
        </p:txBody>
      </p:sp>
      <p:sp>
        <p:nvSpPr>
          <p:cNvPr id="58" name="Freeform: Shape 57">
            <a:extLst>
              <a:ext uri="{FF2B5EF4-FFF2-40B4-BE49-F238E27FC236}">
                <a16:creationId xmlns:a16="http://schemas.microsoft.com/office/drawing/2014/main" id="{34B642F9-AE9E-3F42-EC19-8AF149F9A098}"/>
              </a:ext>
            </a:extLst>
          </p:cNvPr>
          <p:cNvSpPr/>
          <p:nvPr/>
        </p:nvSpPr>
        <p:spPr>
          <a:xfrm>
            <a:off x="7677074" y="4353606"/>
            <a:ext cx="3963739" cy="65839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kumimoji="0" lang="en-US" sz="1800" i="0" u="none" strike="noStrike" kern="1200" cap="none" spc="0" normalizeH="0" baseline="0" noProof="0" dirty="0">
                <a:ln>
                  <a:noFill/>
                </a:ln>
                <a:effectLst/>
                <a:uLnTx/>
                <a:uFillTx/>
                <a:ea typeface="+mn-ea"/>
                <a:cs typeface="+mn-cs"/>
              </a:rPr>
              <a:t>AEO/CCI Holder of Authorisation</a:t>
            </a:r>
            <a:endParaRPr lang="en-US" dirty="0">
              <a:solidFill>
                <a:schemeClr val="tx1"/>
              </a:solidFill>
            </a:endParaRPr>
          </a:p>
        </p:txBody>
      </p:sp>
      <p:sp>
        <p:nvSpPr>
          <p:cNvPr id="59" name="Freeform: Shape 58">
            <a:extLst>
              <a:ext uri="{FF2B5EF4-FFF2-40B4-BE49-F238E27FC236}">
                <a16:creationId xmlns:a16="http://schemas.microsoft.com/office/drawing/2014/main" id="{36386D45-305A-804E-996F-4A3A2F0A9C0C}"/>
              </a:ext>
            </a:extLst>
          </p:cNvPr>
          <p:cNvSpPr/>
          <p:nvPr/>
        </p:nvSpPr>
        <p:spPr>
          <a:xfrm>
            <a:off x="7677074" y="5253574"/>
            <a:ext cx="3963739" cy="658394"/>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lang="en-US">
                <a:solidFill>
                  <a:schemeClr val="tx1"/>
                </a:solidFill>
              </a:rPr>
              <a:t>Indirect Representative</a:t>
            </a:r>
          </a:p>
        </p:txBody>
      </p:sp>
      <p:sp>
        <p:nvSpPr>
          <p:cNvPr id="62" name="Freeform: Shape 61">
            <a:extLst>
              <a:ext uri="{FF2B5EF4-FFF2-40B4-BE49-F238E27FC236}">
                <a16:creationId xmlns:a16="http://schemas.microsoft.com/office/drawing/2014/main" id="{064CC472-6185-6396-03E9-2332B35EE62B}"/>
              </a:ext>
            </a:extLst>
          </p:cNvPr>
          <p:cNvSpPr/>
          <p:nvPr/>
        </p:nvSpPr>
        <p:spPr>
          <a:xfrm>
            <a:off x="7698453" y="6090001"/>
            <a:ext cx="2347248" cy="658394"/>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lang="en-US">
                <a:solidFill>
                  <a:schemeClr val="tx1"/>
                </a:solidFill>
              </a:rPr>
              <a:t>Declarant/Debtor</a:t>
            </a:r>
          </a:p>
        </p:txBody>
      </p:sp>
      <p:sp>
        <p:nvSpPr>
          <p:cNvPr id="80" name="Rectangle: Rounded Corners 4">
            <a:extLst>
              <a:ext uri="{FF2B5EF4-FFF2-40B4-BE49-F238E27FC236}">
                <a16:creationId xmlns:a16="http://schemas.microsoft.com/office/drawing/2014/main" id="{CB785B07-B6C6-6F41-BB3D-5A4B5291EDDE}"/>
              </a:ext>
            </a:extLst>
          </p:cNvPr>
          <p:cNvSpPr txBox="1"/>
          <p:nvPr/>
        </p:nvSpPr>
        <p:spPr>
          <a:xfrm>
            <a:off x="5819796" y="1331913"/>
            <a:ext cx="5821017" cy="114897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n-US" sz="1800" dirty="0"/>
              <a:t>Company A is the Importer but not AEO and not holder of CCI authorisation. To use benefits of CCI system, </a:t>
            </a:r>
            <a:r>
              <a:rPr lang="en-US" dirty="0"/>
              <a:t>C</a:t>
            </a:r>
            <a:r>
              <a:rPr lang="en-US" sz="1800" dirty="0"/>
              <a:t>ompany A appoints Company B, who is an AEO/CCI authorization holder, as an </a:t>
            </a:r>
            <a:r>
              <a:rPr lang="en-US" dirty="0"/>
              <a:t>I</a:t>
            </a:r>
            <a:r>
              <a:rPr lang="en-US" sz="1800" dirty="0"/>
              <a:t>ndirect </a:t>
            </a:r>
            <a:r>
              <a:rPr lang="en-US" dirty="0"/>
              <a:t>R</a:t>
            </a:r>
            <a:r>
              <a:rPr lang="en-US" sz="1800" dirty="0"/>
              <a:t>epresentative.</a:t>
            </a:r>
            <a:endParaRPr lang="en-US" sz="1800" dirty="0">
              <a:ea typeface="Times New Roman" panose="02020603050405020304" pitchFamily="18" charset="0"/>
            </a:endParaRPr>
          </a:p>
        </p:txBody>
      </p:sp>
      <p:sp>
        <p:nvSpPr>
          <p:cNvPr id="2" name="Slide Number Placeholder 1">
            <a:extLst>
              <a:ext uri="{FF2B5EF4-FFF2-40B4-BE49-F238E27FC236}">
                <a16:creationId xmlns:a16="http://schemas.microsoft.com/office/drawing/2014/main" id="{B8F29C9C-88AF-8A02-DC98-D137DC5EB26C}"/>
              </a:ext>
            </a:extLst>
          </p:cNvPr>
          <p:cNvSpPr>
            <a:spLocks noGrp="1"/>
          </p:cNvSpPr>
          <p:nvPr>
            <p:ph type="sldNum" sz="quarter" idx="12"/>
          </p:nvPr>
        </p:nvSpPr>
        <p:spPr/>
        <p:txBody>
          <a:bodyPr/>
          <a:lstStyle/>
          <a:p>
            <a:fld id="{F46C79FD-C571-418B-AB0F-5EE936C85276}" type="slidenum">
              <a:rPr lang="en-GB" smtClean="0"/>
              <a:t>145</a:t>
            </a:fld>
            <a:endParaRPr lang="en-GB"/>
          </a:p>
        </p:txBody>
      </p:sp>
    </p:spTree>
    <p:extLst>
      <p:ext uri="{BB962C8B-B14F-4D97-AF65-F5344CB8AC3E}">
        <p14:creationId xmlns:p14="http://schemas.microsoft.com/office/powerpoint/2010/main" val="22969303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Elbow 8">
            <a:extLst>
              <a:ext uri="{FF2B5EF4-FFF2-40B4-BE49-F238E27FC236}">
                <a16:creationId xmlns:a16="http://schemas.microsoft.com/office/drawing/2014/main" id="{4B586922-9BED-D656-0309-E7C704BFB088}"/>
              </a:ext>
            </a:extLst>
          </p:cNvPr>
          <p:cNvCxnSpPr>
            <a:cxnSpLocks/>
          </p:cNvCxnSpPr>
          <p:nvPr/>
        </p:nvCxnSpPr>
        <p:spPr>
          <a:xfrm rot="10800000">
            <a:off x="7091656" y="4228263"/>
            <a:ext cx="710556" cy="307289"/>
          </a:xfrm>
          <a:prstGeom prst="bentConnector3">
            <a:avLst>
              <a:gd name="adj1" fmla="val 59465"/>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1688FF9-5753-9716-C45C-9FAEFAF1F912}"/>
              </a:ext>
            </a:extLst>
          </p:cNvPr>
          <p:cNvCxnSpPr>
            <a:cxnSpLocks/>
          </p:cNvCxnSpPr>
          <p:nvPr/>
        </p:nvCxnSpPr>
        <p:spPr>
          <a:xfrm rot="10800000" flipV="1">
            <a:off x="6966743" y="3662498"/>
            <a:ext cx="835472" cy="563922"/>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ECDA3A3-EF4E-B747-DCD9-F741104B1346}"/>
              </a:ext>
            </a:extLst>
          </p:cNvPr>
          <p:cNvSpPr>
            <a:spLocks noGrp="1"/>
          </p:cNvSpPr>
          <p:nvPr>
            <p:ph type="title"/>
          </p:nvPr>
        </p:nvSpPr>
        <p:spPr/>
        <p:txBody>
          <a:bodyPr/>
          <a:lstStyle/>
          <a:p>
            <a:r>
              <a:rPr lang="en-US"/>
              <a:t>Direct Representation</a:t>
            </a:r>
          </a:p>
        </p:txBody>
      </p:sp>
      <p:pic>
        <p:nvPicPr>
          <p:cNvPr id="3" name="Content Placeholder 2" descr="Building with solid fill">
            <a:extLst>
              <a:ext uri="{FF2B5EF4-FFF2-40B4-BE49-F238E27FC236}">
                <a16:creationId xmlns:a16="http://schemas.microsoft.com/office/drawing/2014/main" id="{F3B4D51C-8FC5-B572-6ED0-3666C43E69A5}"/>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1360" y="3213124"/>
            <a:ext cx="914400" cy="914400"/>
          </a:xfrm>
        </p:spPr>
      </p:pic>
      <p:sp>
        <p:nvSpPr>
          <p:cNvPr id="5" name="TextBox 4">
            <a:extLst>
              <a:ext uri="{FF2B5EF4-FFF2-40B4-BE49-F238E27FC236}">
                <a16:creationId xmlns:a16="http://schemas.microsoft.com/office/drawing/2014/main" id="{AE246C62-B86B-639A-C67F-41CCC2518625}"/>
              </a:ext>
            </a:extLst>
          </p:cNvPr>
          <p:cNvSpPr txBox="1"/>
          <p:nvPr/>
        </p:nvSpPr>
        <p:spPr>
          <a:xfrm>
            <a:off x="5897221" y="4041940"/>
            <a:ext cx="1282677" cy="340519"/>
          </a:xfrm>
          <a:prstGeom prst="roundRect">
            <a:avLst/>
          </a:prstGeom>
          <a:solidFill>
            <a:schemeClr val="bg1"/>
          </a:solidFill>
          <a:ln w="25400">
            <a:solidFill>
              <a:schemeClr val="tx2"/>
            </a:solidFill>
          </a:ln>
        </p:spPr>
        <p:txBody>
          <a:bodyPr wrap="square" rtlCol="0">
            <a:spAutoFit/>
          </a:bodyPr>
          <a:lstStyle/>
          <a:p>
            <a:pPr algn="ctr"/>
            <a:r>
              <a:rPr lang="en-US" sz="1400">
                <a:solidFill>
                  <a:schemeClr val="tx2"/>
                </a:solidFill>
              </a:rPr>
              <a:t>Company A</a:t>
            </a:r>
          </a:p>
        </p:txBody>
      </p:sp>
      <p:sp>
        <p:nvSpPr>
          <p:cNvPr id="20" name="Freeform: Shape 19">
            <a:extLst>
              <a:ext uri="{FF2B5EF4-FFF2-40B4-BE49-F238E27FC236}">
                <a16:creationId xmlns:a16="http://schemas.microsoft.com/office/drawing/2014/main" id="{EC8A1F9C-8A84-D355-55EF-42244061F7D7}"/>
              </a:ext>
            </a:extLst>
          </p:cNvPr>
          <p:cNvSpPr/>
          <p:nvPr/>
        </p:nvSpPr>
        <p:spPr>
          <a:xfrm>
            <a:off x="7802212" y="3178545"/>
            <a:ext cx="3963739" cy="65839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kumimoji="0" lang="en-US" sz="1800" i="0" u="none" strike="noStrike" kern="1200" cap="none" spc="0" normalizeH="0" baseline="0" noProof="0" dirty="0">
                <a:ln>
                  <a:noFill/>
                </a:ln>
                <a:effectLst/>
                <a:uLnTx/>
                <a:uFillTx/>
                <a:ea typeface="+mn-ea"/>
                <a:cs typeface="+mn-cs"/>
              </a:rPr>
              <a:t>AEO/CCI Holder of Authorisation</a:t>
            </a:r>
            <a:endParaRPr lang="en-US" dirty="0">
              <a:solidFill>
                <a:schemeClr val="tx1"/>
              </a:solidFill>
            </a:endParaRPr>
          </a:p>
        </p:txBody>
      </p:sp>
      <p:sp>
        <p:nvSpPr>
          <p:cNvPr id="21" name="Freeform: Shape 20">
            <a:extLst>
              <a:ext uri="{FF2B5EF4-FFF2-40B4-BE49-F238E27FC236}">
                <a16:creationId xmlns:a16="http://schemas.microsoft.com/office/drawing/2014/main" id="{8ACF7621-77B8-6A21-84BF-3117D242CDA3}"/>
              </a:ext>
            </a:extLst>
          </p:cNvPr>
          <p:cNvSpPr/>
          <p:nvPr/>
        </p:nvSpPr>
        <p:spPr>
          <a:xfrm>
            <a:off x="7802212" y="4206354"/>
            <a:ext cx="3963739" cy="658394"/>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kumimoji="0" lang="en-US" sz="1800" i="0" u="none" strike="noStrike" kern="1200" cap="none" spc="0" normalizeH="0" baseline="0" noProof="0">
                <a:ln>
                  <a:noFill/>
                </a:ln>
                <a:effectLst/>
                <a:uLnTx/>
                <a:uFillTx/>
                <a:ea typeface="+mn-ea"/>
                <a:cs typeface="+mn-cs"/>
              </a:rPr>
              <a:t>Declarant/Importer/Debtor</a:t>
            </a:r>
            <a:endParaRPr lang="en-US">
              <a:solidFill>
                <a:schemeClr val="tx1"/>
              </a:solidFill>
            </a:endParaRPr>
          </a:p>
        </p:txBody>
      </p:sp>
      <p:sp>
        <p:nvSpPr>
          <p:cNvPr id="2" name="Rectangle: Rounded Corners 1">
            <a:extLst>
              <a:ext uri="{FF2B5EF4-FFF2-40B4-BE49-F238E27FC236}">
                <a16:creationId xmlns:a16="http://schemas.microsoft.com/office/drawing/2014/main" id="{83277772-E52C-8EA5-F74A-2F1C12FF220D}"/>
              </a:ext>
            </a:extLst>
          </p:cNvPr>
          <p:cNvSpPr/>
          <p:nvPr/>
        </p:nvSpPr>
        <p:spPr>
          <a:xfrm>
            <a:off x="688905" y="1785247"/>
            <a:ext cx="5022156" cy="4135096"/>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DD8B67-B1DF-EEC2-6749-4A167DEC8A1A}"/>
              </a:ext>
            </a:extLst>
          </p:cNvPr>
          <p:cNvSpPr txBox="1"/>
          <p:nvPr/>
        </p:nvSpPr>
        <p:spPr>
          <a:xfrm>
            <a:off x="768529" y="2193177"/>
            <a:ext cx="3434314" cy="3482456"/>
          </a:xfrm>
          <a:prstGeom prst="rect">
            <a:avLst/>
          </a:prstGeom>
        </p:spPr>
        <p:txBody>
          <a:bodyPr vert="horz" wrap="square" lIns="91440" tIns="45720" rIns="91440" bIns="45720" rtlCol="0">
            <a:noAutofit/>
          </a:bodyPr>
          <a:lstStyle/>
          <a:p>
            <a:pPr marL="0" indent="0" algn="just">
              <a:buNone/>
            </a:pPr>
            <a:endParaRPr lang="el-GR" sz="1100"/>
          </a:p>
        </p:txBody>
      </p:sp>
      <p:sp>
        <p:nvSpPr>
          <p:cNvPr id="11" name="TextBox 10">
            <a:extLst>
              <a:ext uri="{FF2B5EF4-FFF2-40B4-BE49-F238E27FC236}">
                <a16:creationId xmlns:a16="http://schemas.microsoft.com/office/drawing/2014/main" id="{22590B20-50B3-479A-F8A1-419FEA183385}"/>
              </a:ext>
            </a:extLst>
          </p:cNvPr>
          <p:cNvSpPr txBox="1"/>
          <p:nvPr/>
        </p:nvSpPr>
        <p:spPr>
          <a:xfrm>
            <a:off x="1816856" y="2977949"/>
            <a:ext cx="914400" cy="725298"/>
          </a:xfrm>
          <a:prstGeom prst="rect">
            <a:avLst/>
          </a:prstGeom>
        </p:spPr>
        <p:txBody>
          <a:bodyPr vert="horz" wrap="square" lIns="91440" tIns="45720" rIns="91440" bIns="45720" rtlCol="0">
            <a:noAutofit/>
          </a:bodyPr>
          <a:lstStyle/>
          <a:p>
            <a:pPr marL="0" indent="0" algn="just">
              <a:buNone/>
            </a:pPr>
            <a:endParaRPr lang="el-GR" sz="1100"/>
          </a:p>
        </p:txBody>
      </p:sp>
      <p:sp>
        <p:nvSpPr>
          <p:cNvPr id="12" name="TextBox 11">
            <a:extLst>
              <a:ext uri="{FF2B5EF4-FFF2-40B4-BE49-F238E27FC236}">
                <a16:creationId xmlns:a16="http://schemas.microsoft.com/office/drawing/2014/main" id="{AB5AB35D-F675-3EC2-9B1C-39AC5FA243A7}"/>
              </a:ext>
            </a:extLst>
          </p:cNvPr>
          <p:cNvSpPr txBox="1"/>
          <p:nvPr/>
        </p:nvSpPr>
        <p:spPr>
          <a:xfrm>
            <a:off x="768529" y="2251039"/>
            <a:ext cx="3567445" cy="3424594"/>
          </a:xfrm>
          <a:prstGeom prst="rect">
            <a:avLst/>
          </a:prstGeom>
        </p:spPr>
        <p:txBody>
          <a:bodyPr vert="horz" wrap="none" lIns="91440" tIns="45720" rIns="91440" bIns="45720" rtlCol="0">
            <a:noAutofit/>
          </a:bodyPr>
          <a:lstStyle/>
          <a:p>
            <a:pPr marL="0" indent="0" algn="just">
              <a:buNone/>
            </a:pPr>
            <a:endParaRPr lang="el-GR" sz="1100"/>
          </a:p>
        </p:txBody>
      </p:sp>
      <p:sp>
        <p:nvSpPr>
          <p:cNvPr id="14" name="TextBox 13">
            <a:extLst>
              <a:ext uri="{FF2B5EF4-FFF2-40B4-BE49-F238E27FC236}">
                <a16:creationId xmlns:a16="http://schemas.microsoft.com/office/drawing/2014/main" id="{B752ED93-12EF-1FE4-B579-86FB2226AD9B}"/>
              </a:ext>
            </a:extLst>
          </p:cNvPr>
          <p:cNvSpPr txBox="1"/>
          <p:nvPr/>
        </p:nvSpPr>
        <p:spPr>
          <a:xfrm>
            <a:off x="705577" y="2022042"/>
            <a:ext cx="4889680" cy="2790508"/>
          </a:xfrm>
          <a:prstGeom prst="rect">
            <a:avLst/>
          </a:prstGeom>
          <a:noFill/>
        </p:spPr>
        <p:txBody>
          <a:bodyPr wrap="square">
            <a:spAutoFit/>
          </a:bodyPr>
          <a:lstStyle/>
          <a:p>
            <a:pPr marR="0" lvl="0" algn="ctr" defTabSz="914400" rtl="0" eaLnBrk="1" fontAlgn="auto" latinLnBrk="0" hangingPunct="1">
              <a:lnSpc>
                <a:spcPct val="100000"/>
              </a:lnSpc>
              <a:spcBef>
                <a:spcPts val="300"/>
              </a:spcBef>
              <a:spcAft>
                <a:spcPts val="1000"/>
              </a:spcAft>
              <a:buClr>
                <a:srgbClr val="034EA2"/>
              </a:buClr>
              <a:buSzTx/>
              <a:tabLst/>
              <a:defRPr/>
            </a:pPr>
            <a:r>
              <a:rPr kumimoji="0" lang="en-GB" b="1" i="0" u="sng" strike="noStrike" kern="1200" cap="none" spc="0" normalizeH="0" baseline="0" noProof="0" dirty="0">
                <a:ln>
                  <a:noFill/>
                </a:ln>
                <a:solidFill>
                  <a:srgbClr val="034EA2"/>
                </a:solidFill>
                <a:effectLst/>
                <a:uLnTx/>
                <a:uFillTx/>
                <a:ea typeface="+mn-ea"/>
                <a:cs typeface="+mn-cs"/>
              </a:rPr>
              <a:t>Direct Representation</a:t>
            </a:r>
          </a:p>
          <a:p>
            <a:pPr marL="285750" marR="0" lvl="0" indent="-285750" algn="just" defTabSz="914400" rtl="0" eaLnBrk="1" fontAlgn="auto" latinLnBrk="0" hangingPunct="1">
              <a:lnSpc>
                <a:spcPct val="100000"/>
              </a:lnSpc>
              <a:spcAft>
                <a:spcPts val="600"/>
              </a:spcAft>
              <a:buClr>
                <a:srgbClr val="034EA2"/>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ea typeface="+mn-ea"/>
                <a:cs typeface="+mn-cs"/>
              </a:rPr>
              <a:t>Two actors involved in the Customs </a:t>
            </a:r>
            <a:r>
              <a:rPr lang="en-US" dirty="0"/>
              <a:t>D</a:t>
            </a:r>
            <a:r>
              <a:rPr kumimoji="0" lang="en-US" b="0" i="0" u="none" strike="noStrike" kern="1200" cap="none" spc="0" normalizeH="0" baseline="0" noProof="0" dirty="0" err="1">
                <a:ln>
                  <a:noFill/>
                </a:ln>
                <a:effectLst/>
                <a:uLnTx/>
                <a:uFillTx/>
                <a:ea typeface="+mn-ea"/>
                <a:cs typeface="+mn-cs"/>
              </a:rPr>
              <a:t>eclaration</a:t>
            </a:r>
            <a:r>
              <a:rPr kumimoji="0" lang="en-US" b="0" i="0" u="none" strike="noStrike" kern="1200" cap="none" spc="0" normalizeH="0" baseline="0" noProof="0" dirty="0">
                <a:ln>
                  <a:noFill/>
                </a:ln>
                <a:effectLst/>
                <a:uLnTx/>
                <a:uFillTx/>
                <a:ea typeface="+mn-ea"/>
                <a:cs typeface="+mn-cs"/>
              </a:rPr>
              <a:t> under CCI (Importer who is also a Declarant and Direct Representative)</a:t>
            </a:r>
          </a:p>
          <a:p>
            <a:pPr marL="285750" marR="0" lvl="0" indent="-285750" algn="just" defTabSz="914400" rtl="0" eaLnBrk="1" fontAlgn="auto" latinLnBrk="0" hangingPunct="1">
              <a:lnSpc>
                <a:spcPct val="100000"/>
              </a:lnSpc>
              <a:spcAft>
                <a:spcPts val="600"/>
              </a:spcAft>
              <a:buClr>
                <a:srgbClr val="034EA2"/>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ea typeface="+mn-ea"/>
                <a:cs typeface="+mn-cs"/>
              </a:rPr>
              <a:t>Representative represents the Declarant in direct status. D.G. Representative is filled in with the Direct </a:t>
            </a:r>
            <a:r>
              <a:rPr lang="en-US" dirty="0"/>
              <a:t>R</a:t>
            </a:r>
            <a:r>
              <a:rPr kumimoji="0" lang="en-US" b="0" i="0" u="none" strike="noStrike" kern="1200" cap="none" spc="0" normalizeH="0" baseline="0" noProof="0" dirty="0" err="1">
                <a:ln>
                  <a:noFill/>
                </a:ln>
                <a:effectLst/>
                <a:uLnTx/>
                <a:uFillTx/>
                <a:ea typeface="+mn-ea"/>
                <a:cs typeface="+mn-cs"/>
              </a:rPr>
              <a:t>epresentative`s</a:t>
            </a:r>
            <a:r>
              <a:rPr kumimoji="0" lang="en-US" b="0" i="0" u="none" strike="noStrike" kern="1200" cap="none" spc="0" normalizeH="0" baseline="0" noProof="0" dirty="0">
                <a:ln>
                  <a:noFill/>
                </a:ln>
                <a:effectLst/>
                <a:uLnTx/>
                <a:uFillTx/>
                <a:ea typeface="+mn-ea"/>
                <a:cs typeface="+mn-cs"/>
              </a:rPr>
              <a:t> EORI and the status is ’2‘ (direct)</a:t>
            </a:r>
          </a:p>
        </p:txBody>
      </p:sp>
      <p:sp>
        <p:nvSpPr>
          <p:cNvPr id="15" name="Rectangle 14">
            <a:extLst>
              <a:ext uri="{FF2B5EF4-FFF2-40B4-BE49-F238E27FC236}">
                <a16:creationId xmlns:a16="http://schemas.microsoft.com/office/drawing/2014/main" id="{E4976F07-821F-02FD-0FC7-65125BE92A0F}"/>
              </a:ext>
            </a:extLst>
          </p:cNvPr>
          <p:cNvSpPr/>
          <p:nvPr/>
        </p:nvSpPr>
        <p:spPr>
          <a:xfrm>
            <a:off x="2838758" y="1467414"/>
            <a:ext cx="799952" cy="545785"/>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User with solid fill">
            <a:extLst>
              <a:ext uri="{FF2B5EF4-FFF2-40B4-BE49-F238E27FC236}">
                <a16:creationId xmlns:a16="http://schemas.microsoft.com/office/drawing/2014/main" id="{7BDFE245-FE82-8995-357E-7A6BF05BC5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31256" y="1398030"/>
            <a:ext cx="715028" cy="676749"/>
          </a:xfrm>
          <a:prstGeom prst="rect">
            <a:avLst/>
          </a:prstGeom>
        </p:spPr>
      </p:pic>
      <p:pic>
        <p:nvPicPr>
          <p:cNvPr id="17" name="Graphic 16" descr="User with solid fill">
            <a:extLst>
              <a:ext uri="{FF2B5EF4-FFF2-40B4-BE49-F238E27FC236}">
                <a16:creationId xmlns:a16="http://schemas.microsoft.com/office/drawing/2014/main" id="{E97D8A1C-BD15-A06A-AA10-BE41DD268E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6607" y="1398030"/>
            <a:ext cx="715028" cy="676749"/>
          </a:xfrm>
          <a:prstGeom prst="rect">
            <a:avLst/>
          </a:prstGeom>
        </p:spPr>
      </p:pic>
      <p:cxnSp>
        <p:nvCxnSpPr>
          <p:cNvPr id="22" name="Connector: Elbow 21">
            <a:extLst>
              <a:ext uri="{FF2B5EF4-FFF2-40B4-BE49-F238E27FC236}">
                <a16:creationId xmlns:a16="http://schemas.microsoft.com/office/drawing/2014/main" id="{C47C752F-6F72-7270-E6A9-DB9CF49C056D}"/>
              </a:ext>
            </a:extLst>
          </p:cNvPr>
          <p:cNvCxnSpPr>
            <a:cxnSpLocks/>
          </p:cNvCxnSpPr>
          <p:nvPr/>
        </p:nvCxnSpPr>
        <p:spPr>
          <a:xfrm rot="10800000" flipV="1">
            <a:off x="6966746" y="5757295"/>
            <a:ext cx="835467" cy="1"/>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3" name="Content Placeholder 2" descr="Building with solid fill">
            <a:extLst>
              <a:ext uri="{FF2B5EF4-FFF2-40B4-BE49-F238E27FC236}">
                <a16:creationId xmlns:a16="http://schemas.microsoft.com/office/drawing/2014/main" id="{6E85C462-C1C8-CAFB-6707-9365B1A6B7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1360" y="4744001"/>
            <a:ext cx="914400" cy="914400"/>
          </a:xfrm>
          <a:prstGeom prst="rect">
            <a:avLst/>
          </a:prstGeom>
        </p:spPr>
      </p:pic>
      <p:sp>
        <p:nvSpPr>
          <p:cNvPr id="24" name="TextBox 23">
            <a:extLst>
              <a:ext uri="{FF2B5EF4-FFF2-40B4-BE49-F238E27FC236}">
                <a16:creationId xmlns:a16="http://schemas.microsoft.com/office/drawing/2014/main" id="{6B2E10F3-B0D5-8E6E-7DAC-6D586F8739FC}"/>
              </a:ext>
            </a:extLst>
          </p:cNvPr>
          <p:cNvSpPr txBox="1"/>
          <p:nvPr/>
        </p:nvSpPr>
        <p:spPr>
          <a:xfrm>
            <a:off x="5897221" y="5572817"/>
            <a:ext cx="1282677" cy="340519"/>
          </a:xfrm>
          <a:prstGeom prst="roundRect">
            <a:avLst/>
          </a:prstGeom>
          <a:solidFill>
            <a:schemeClr val="bg1"/>
          </a:solidFill>
          <a:ln w="25400">
            <a:solidFill>
              <a:schemeClr val="tx2"/>
            </a:solidFill>
          </a:ln>
        </p:spPr>
        <p:txBody>
          <a:bodyPr wrap="square" rtlCol="0">
            <a:spAutoFit/>
          </a:bodyPr>
          <a:lstStyle/>
          <a:p>
            <a:pPr algn="ctr"/>
            <a:r>
              <a:rPr lang="en-US" sz="1400">
                <a:solidFill>
                  <a:schemeClr val="tx2"/>
                </a:solidFill>
              </a:rPr>
              <a:t>Company B</a:t>
            </a:r>
          </a:p>
        </p:txBody>
      </p:sp>
      <p:sp>
        <p:nvSpPr>
          <p:cNvPr id="25" name="Freeform: Shape 24">
            <a:extLst>
              <a:ext uri="{FF2B5EF4-FFF2-40B4-BE49-F238E27FC236}">
                <a16:creationId xmlns:a16="http://schemas.microsoft.com/office/drawing/2014/main" id="{84D592EA-4C56-F8DB-DCD9-437F524A5120}"/>
              </a:ext>
            </a:extLst>
          </p:cNvPr>
          <p:cNvSpPr/>
          <p:nvPr/>
        </p:nvSpPr>
        <p:spPr>
          <a:xfrm>
            <a:off x="7802212" y="5428099"/>
            <a:ext cx="3963739" cy="65839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kumimoji="0" lang="en-US" sz="1800" i="0" u="none" strike="noStrike" kern="1200" cap="none" spc="0" normalizeH="0" baseline="0" noProof="0">
                <a:ln>
                  <a:noFill/>
                </a:ln>
                <a:effectLst/>
                <a:uLnTx/>
                <a:uFillTx/>
                <a:ea typeface="+mn-ea"/>
                <a:cs typeface="+mn-cs"/>
              </a:rPr>
              <a:t>Direct Representative</a:t>
            </a:r>
            <a:endParaRPr lang="en-US">
              <a:solidFill>
                <a:schemeClr val="tx1"/>
              </a:solidFill>
            </a:endParaRPr>
          </a:p>
        </p:txBody>
      </p:sp>
      <p:sp>
        <p:nvSpPr>
          <p:cNvPr id="31" name="Rectangle: Rounded Corners 4">
            <a:extLst>
              <a:ext uri="{FF2B5EF4-FFF2-40B4-BE49-F238E27FC236}">
                <a16:creationId xmlns:a16="http://schemas.microsoft.com/office/drawing/2014/main" id="{DAE86558-3FFA-EC30-FBF7-76CFC83F9DD2}"/>
              </a:ext>
            </a:extLst>
          </p:cNvPr>
          <p:cNvSpPr txBox="1"/>
          <p:nvPr/>
        </p:nvSpPr>
        <p:spPr>
          <a:xfrm>
            <a:off x="5938790" y="1258578"/>
            <a:ext cx="5850035" cy="1731042"/>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spcAft>
                <a:spcPts val="1000"/>
              </a:spcAft>
              <a:defRPr/>
            </a:pPr>
            <a:r>
              <a:rPr lang="en-US" sz="1800"/>
              <a:t>Company A is CCI holder and appoints Company B as its Direct Representative who is acting in the name and on behalf of </a:t>
            </a:r>
            <a:r>
              <a:rPr lang="en-US"/>
              <a:t>C</a:t>
            </a:r>
            <a:r>
              <a:rPr lang="en-US" sz="1800"/>
              <a:t>ompany A, to submit the Customs </a:t>
            </a:r>
            <a:r>
              <a:rPr lang="en-US"/>
              <a:t>D</a:t>
            </a:r>
            <a:r>
              <a:rPr lang="en-US" sz="1800"/>
              <a:t>eclarations for the goods, imported by Company A. In this case Company A is the Declarant, Importer and debtor for Customs duties and VAT taxes.</a:t>
            </a:r>
            <a:endParaRPr lang="en-US" sz="1800" i="0" strike="noStrike" kern="1200" cap="none" spc="0" normalizeH="0" baseline="0" noProof="0">
              <a:ln>
                <a:noFill/>
              </a:ln>
              <a:effectLst/>
              <a:uLnTx/>
              <a:uFillTx/>
              <a:cs typeface="Arial"/>
            </a:endParaRPr>
          </a:p>
        </p:txBody>
      </p:sp>
      <p:sp>
        <p:nvSpPr>
          <p:cNvPr id="6" name="Slide Number Placeholder 5">
            <a:extLst>
              <a:ext uri="{FF2B5EF4-FFF2-40B4-BE49-F238E27FC236}">
                <a16:creationId xmlns:a16="http://schemas.microsoft.com/office/drawing/2014/main" id="{DE9BF5CF-D557-2E79-D246-5ED5FD1D924C}"/>
              </a:ext>
            </a:extLst>
          </p:cNvPr>
          <p:cNvSpPr>
            <a:spLocks noGrp="1"/>
          </p:cNvSpPr>
          <p:nvPr>
            <p:ph type="sldNum" sz="quarter" idx="12"/>
          </p:nvPr>
        </p:nvSpPr>
        <p:spPr/>
        <p:txBody>
          <a:bodyPr/>
          <a:lstStyle/>
          <a:p>
            <a:fld id="{F46C79FD-C571-418B-AB0F-5EE936C85276}" type="slidenum">
              <a:rPr lang="en-GB" smtClean="0"/>
              <a:t>146</a:t>
            </a:fld>
            <a:endParaRPr lang="en-GB"/>
          </a:p>
        </p:txBody>
      </p:sp>
    </p:spTree>
    <p:extLst>
      <p:ext uri="{BB962C8B-B14F-4D97-AF65-F5344CB8AC3E}">
        <p14:creationId xmlns:p14="http://schemas.microsoft.com/office/powerpoint/2010/main" val="52116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Elbow 8">
            <a:extLst>
              <a:ext uri="{FF2B5EF4-FFF2-40B4-BE49-F238E27FC236}">
                <a16:creationId xmlns:a16="http://schemas.microsoft.com/office/drawing/2014/main" id="{4B586922-9BED-D656-0309-E7C704BFB088}"/>
              </a:ext>
            </a:extLst>
          </p:cNvPr>
          <p:cNvCxnSpPr>
            <a:cxnSpLocks/>
          </p:cNvCxnSpPr>
          <p:nvPr/>
        </p:nvCxnSpPr>
        <p:spPr>
          <a:xfrm rot="10800000">
            <a:off x="7101128" y="4205076"/>
            <a:ext cx="710556" cy="307289"/>
          </a:xfrm>
          <a:prstGeom prst="bentConnector3">
            <a:avLst>
              <a:gd name="adj1" fmla="val 59465"/>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1688FF9-5753-9716-C45C-9FAEFAF1F912}"/>
              </a:ext>
            </a:extLst>
          </p:cNvPr>
          <p:cNvCxnSpPr>
            <a:cxnSpLocks/>
          </p:cNvCxnSpPr>
          <p:nvPr/>
        </p:nvCxnSpPr>
        <p:spPr>
          <a:xfrm rot="10800000" flipV="1">
            <a:off x="6976215" y="3639311"/>
            <a:ext cx="835472" cy="563922"/>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ECDA3A3-EF4E-B747-DCD9-F741104B1346}"/>
              </a:ext>
            </a:extLst>
          </p:cNvPr>
          <p:cNvSpPr>
            <a:spLocks noGrp="1"/>
          </p:cNvSpPr>
          <p:nvPr>
            <p:ph type="title"/>
          </p:nvPr>
        </p:nvSpPr>
        <p:spPr/>
        <p:txBody>
          <a:bodyPr/>
          <a:lstStyle/>
          <a:p>
            <a:r>
              <a:rPr lang="en-US"/>
              <a:t>No Representation</a:t>
            </a:r>
          </a:p>
        </p:txBody>
      </p:sp>
      <p:pic>
        <p:nvPicPr>
          <p:cNvPr id="3" name="Content Placeholder 2" descr="Building with solid fill">
            <a:extLst>
              <a:ext uri="{FF2B5EF4-FFF2-40B4-BE49-F238E27FC236}">
                <a16:creationId xmlns:a16="http://schemas.microsoft.com/office/drawing/2014/main" id="{F3B4D51C-8FC5-B572-6ED0-3666C43E69A5}"/>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0832" y="3189937"/>
            <a:ext cx="914400" cy="914400"/>
          </a:xfrm>
        </p:spPr>
      </p:pic>
      <p:sp>
        <p:nvSpPr>
          <p:cNvPr id="5" name="TextBox 4">
            <a:extLst>
              <a:ext uri="{FF2B5EF4-FFF2-40B4-BE49-F238E27FC236}">
                <a16:creationId xmlns:a16="http://schemas.microsoft.com/office/drawing/2014/main" id="{AE246C62-B86B-639A-C67F-41CCC2518625}"/>
              </a:ext>
            </a:extLst>
          </p:cNvPr>
          <p:cNvSpPr txBox="1"/>
          <p:nvPr/>
        </p:nvSpPr>
        <p:spPr>
          <a:xfrm>
            <a:off x="5906693" y="4018753"/>
            <a:ext cx="1282677" cy="340519"/>
          </a:xfrm>
          <a:prstGeom prst="roundRect">
            <a:avLst/>
          </a:prstGeom>
          <a:solidFill>
            <a:schemeClr val="bg1"/>
          </a:solidFill>
          <a:ln w="25400">
            <a:solidFill>
              <a:schemeClr val="tx2"/>
            </a:solidFill>
          </a:ln>
        </p:spPr>
        <p:txBody>
          <a:bodyPr wrap="square" rtlCol="0">
            <a:spAutoFit/>
          </a:bodyPr>
          <a:lstStyle/>
          <a:p>
            <a:pPr algn="ctr"/>
            <a:r>
              <a:rPr lang="en-US" sz="1400">
                <a:solidFill>
                  <a:schemeClr val="tx2"/>
                </a:solidFill>
              </a:rPr>
              <a:t>Company A</a:t>
            </a:r>
          </a:p>
        </p:txBody>
      </p:sp>
      <p:sp>
        <p:nvSpPr>
          <p:cNvPr id="20" name="Freeform: Shape 19">
            <a:extLst>
              <a:ext uri="{FF2B5EF4-FFF2-40B4-BE49-F238E27FC236}">
                <a16:creationId xmlns:a16="http://schemas.microsoft.com/office/drawing/2014/main" id="{EC8A1F9C-8A84-D355-55EF-42244061F7D7}"/>
              </a:ext>
            </a:extLst>
          </p:cNvPr>
          <p:cNvSpPr/>
          <p:nvPr/>
        </p:nvSpPr>
        <p:spPr>
          <a:xfrm>
            <a:off x="7811684" y="3155358"/>
            <a:ext cx="3963739" cy="65839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kumimoji="0" lang="en-US" sz="1800" i="0" u="none" strike="noStrike" kern="1200" cap="none" spc="0" normalizeH="0" baseline="0" noProof="0" dirty="0">
                <a:ln>
                  <a:noFill/>
                </a:ln>
                <a:effectLst/>
                <a:uLnTx/>
                <a:uFillTx/>
                <a:ea typeface="+mn-ea"/>
                <a:cs typeface="+mn-cs"/>
              </a:rPr>
              <a:t>AEO/CCI Holder of Authorisation</a:t>
            </a:r>
            <a:endParaRPr lang="en-US" dirty="0">
              <a:solidFill>
                <a:schemeClr val="tx1"/>
              </a:solidFill>
            </a:endParaRPr>
          </a:p>
        </p:txBody>
      </p:sp>
      <p:sp>
        <p:nvSpPr>
          <p:cNvPr id="21" name="Freeform: Shape 20">
            <a:extLst>
              <a:ext uri="{FF2B5EF4-FFF2-40B4-BE49-F238E27FC236}">
                <a16:creationId xmlns:a16="http://schemas.microsoft.com/office/drawing/2014/main" id="{8ACF7621-77B8-6A21-84BF-3117D242CDA3}"/>
              </a:ext>
            </a:extLst>
          </p:cNvPr>
          <p:cNvSpPr/>
          <p:nvPr/>
        </p:nvSpPr>
        <p:spPr>
          <a:xfrm>
            <a:off x="7811684" y="4183167"/>
            <a:ext cx="3963739" cy="658394"/>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kumimoji="0" lang="en-US" sz="1800" i="0" u="none" strike="noStrike" kern="1200" cap="none" spc="0" normalizeH="0" baseline="0" noProof="0">
                <a:ln>
                  <a:noFill/>
                </a:ln>
                <a:effectLst/>
                <a:uLnTx/>
                <a:uFillTx/>
                <a:ea typeface="+mn-ea"/>
                <a:cs typeface="+mn-cs"/>
              </a:rPr>
              <a:t>Declarant/Importer/Debtor</a:t>
            </a:r>
            <a:endParaRPr lang="en-US">
              <a:solidFill>
                <a:schemeClr val="tx1"/>
              </a:solidFill>
            </a:endParaRPr>
          </a:p>
        </p:txBody>
      </p:sp>
      <p:cxnSp>
        <p:nvCxnSpPr>
          <p:cNvPr id="29" name="Straight Connector 28">
            <a:extLst>
              <a:ext uri="{FF2B5EF4-FFF2-40B4-BE49-F238E27FC236}">
                <a16:creationId xmlns:a16="http://schemas.microsoft.com/office/drawing/2014/main" id="{27725711-CB10-FB2D-814F-BC190B1BE1F2}"/>
              </a:ext>
            </a:extLst>
          </p:cNvPr>
          <p:cNvCxnSpPr/>
          <p:nvPr/>
        </p:nvCxnSpPr>
        <p:spPr>
          <a:xfrm>
            <a:off x="7194379" y="6731183"/>
            <a:ext cx="453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2433FFB6-1304-4BA1-16B4-4455A1D2629F}"/>
              </a:ext>
            </a:extLst>
          </p:cNvPr>
          <p:cNvSpPr/>
          <p:nvPr/>
        </p:nvSpPr>
        <p:spPr>
          <a:xfrm>
            <a:off x="591729" y="1907602"/>
            <a:ext cx="5130826" cy="3890385"/>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E04C44-7ADA-C993-CC79-5788AFDE999E}"/>
              </a:ext>
            </a:extLst>
          </p:cNvPr>
          <p:cNvSpPr txBox="1"/>
          <p:nvPr/>
        </p:nvSpPr>
        <p:spPr>
          <a:xfrm>
            <a:off x="591729" y="2168133"/>
            <a:ext cx="5130826" cy="259045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1000"/>
              </a:spcAft>
              <a:buClr>
                <a:srgbClr val="034EA2"/>
              </a:buClr>
              <a:buSzTx/>
              <a:tabLst/>
              <a:defRPr/>
            </a:pPr>
            <a:r>
              <a:rPr kumimoji="0" lang="en-GB" b="1" i="0" u="sng" strike="noStrike" kern="1200" cap="none" spc="0" normalizeH="0" baseline="0" noProof="0">
                <a:ln>
                  <a:noFill/>
                </a:ln>
                <a:solidFill>
                  <a:srgbClr val="034EA2"/>
                </a:solidFill>
                <a:effectLst/>
                <a:uLnTx/>
                <a:uFillTx/>
                <a:ea typeface="+mn-ea"/>
                <a:cs typeface="+mn-cs"/>
              </a:rPr>
              <a:t>No Representation</a:t>
            </a:r>
          </a:p>
          <a:p>
            <a:pPr marL="285750" marR="0" lvl="0" indent="-285750" algn="just"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i="0" u="none" strike="noStrike" kern="1200" cap="none" spc="0" normalizeH="0" baseline="0" noProof="0">
                <a:ln>
                  <a:noFill/>
                </a:ln>
                <a:effectLst/>
                <a:uLnTx/>
                <a:uFillTx/>
              </a:rPr>
              <a:t>Only one actor exists in the Customs </a:t>
            </a:r>
            <a:r>
              <a:rPr lang="en-US"/>
              <a:t>D</a:t>
            </a:r>
            <a:r>
              <a:rPr kumimoji="0" lang="en-US" i="0" u="none" strike="noStrike" kern="1200" cap="none" spc="0" normalizeH="0" baseline="0" noProof="0">
                <a:ln>
                  <a:noFill/>
                </a:ln>
                <a:effectLst/>
                <a:uLnTx/>
                <a:uFillTx/>
              </a:rPr>
              <a:t>eclaration under CCI (Importer)</a:t>
            </a:r>
          </a:p>
          <a:p>
            <a:pPr marL="285750" marR="0" lvl="0" indent="-285750" algn="just"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i="0" u="none" strike="noStrike" kern="1200" cap="none" spc="0" normalizeH="0" baseline="0" noProof="0">
                <a:ln>
                  <a:noFill/>
                </a:ln>
                <a:effectLst/>
                <a:uLnTx/>
                <a:uFillTx/>
              </a:rPr>
              <a:t>Importer is equal with Declarant, meaning that D.G. ‘Importer’ and D.G. ‘Declarant’ are filled in with the same EORI in IE415</a:t>
            </a:r>
          </a:p>
          <a:p>
            <a:pPr marL="285750" marR="0" lvl="0" indent="-285750" algn="just"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i="0" u="none" strike="noStrike" kern="1200" cap="none" spc="0" normalizeH="0" baseline="0" noProof="0">
                <a:ln>
                  <a:noFill/>
                </a:ln>
                <a:effectLst/>
                <a:uLnTx/>
                <a:uFillTx/>
              </a:rPr>
              <a:t>D.G. ‘Representative’ is not to be used in IE415</a:t>
            </a:r>
          </a:p>
        </p:txBody>
      </p:sp>
      <p:grpSp>
        <p:nvGrpSpPr>
          <p:cNvPr id="11" name="Group 10">
            <a:extLst>
              <a:ext uri="{FF2B5EF4-FFF2-40B4-BE49-F238E27FC236}">
                <a16:creationId xmlns:a16="http://schemas.microsoft.com/office/drawing/2014/main" id="{342B76B9-E7C2-BF46-73E0-7227A3DD35E4}"/>
              </a:ext>
            </a:extLst>
          </p:cNvPr>
          <p:cNvGrpSpPr/>
          <p:nvPr/>
        </p:nvGrpSpPr>
        <p:grpSpPr>
          <a:xfrm>
            <a:off x="2719350" y="1549395"/>
            <a:ext cx="875584" cy="676749"/>
            <a:chOff x="9751949" y="1199368"/>
            <a:chExt cx="951766" cy="777240"/>
          </a:xfrm>
        </p:grpSpPr>
        <p:sp>
          <p:nvSpPr>
            <p:cNvPr id="12" name="Rectangle 11">
              <a:extLst>
                <a:ext uri="{FF2B5EF4-FFF2-40B4-BE49-F238E27FC236}">
                  <a16:creationId xmlns:a16="http://schemas.microsoft.com/office/drawing/2014/main" id="{692FDCAD-303D-1E57-BD97-ABD1C30935BA}"/>
                </a:ext>
              </a:extLst>
            </p:cNvPr>
            <p:cNvSpPr/>
            <p:nvPr/>
          </p:nvSpPr>
          <p:spPr>
            <a:xfrm>
              <a:off x="9751949" y="12718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User with solid fill">
              <a:extLst>
                <a:ext uri="{FF2B5EF4-FFF2-40B4-BE49-F238E27FC236}">
                  <a16:creationId xmlns:a16="http://schemas.microsoft.com/office/drawing/2014/main" id="{59AB4047-55CD-9B18-403F-25D9C4021E2A}"/>
                </a:ext>
              </a:extLst>
            </p:cNvPr>
            <p:cNvPicPr>
              <a:picLocks noChangeAspect="1"/>
            </p:cNvPicPr>
            <p:nvPr/>
          </p:nvPicPr>
          <p:blipFill>
            <a:blip r:embed="rId4">
              <a:alphaModFix/>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212" y="1199368"/>
              <a:ext cx="777240" cy="777240"/>
            </a:xfrm>
            <a:prstGeom prst="rect">
              <a:avLst/>
            </a:prstGeom>
          </p:spPr>
        </p:pic>
      </p:grpSp>
      <p:sp>
        <p:nvSpPr>
          <p:cNvPr id="15" name="Rectangle: Rounded Corners 4">
            <a:extLst>
              <a:ext uri="{FF2B5EF4-FFF2-40B4-BE49-F238E27FC236}">
                <a16:creationId xmlns:a16="http://schemas.microsoft.com/office/drawing/2014/main" id="{8B40A5E9-81FD-3154-0216-5E8B8CAA99D8}"/>
              </a:ext>
            </a:extLst>
          </p:cNvPr>
          <p:cNvSpPr txBox="1"/>
          <p:nvPr/>
        </p:nvSpPr>
        <p:spPr>
          <a:xfrm>
            <a:off x="6090832" y="1906687"/>
            <a:ext cx="5821017" cy="623215"/>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n-US" sz="1800"/>
              <a:t>Company A is the CCI Holder, Declarant, Importer, and no representation is used.</a:t>
            </a:r>
            <a:endParaRPr lang="en-US" sz="1800">
              <a:ea typeface="Times New Roman" panose="02020603050405020304" pitchFamily="18" charset="0"/>
            </a:endParaRPr>
          </a:p>
        </p:txBody>
      </p:sp>
      <p:sp>
        <p:nvSpPr>
          <p:cNvPr id="6" name="Slide Number Placeholder 5">
            <a:extLst>
              <a:ext uri="{FF2B5EF4-FFF2-40B4-BE49-F238E27FC236}">
                <a16:creationId xmlns:a16="http://schemas.microsoft.com/office/drawing/2014/main" id="{17E39D68-CC28-332B-26CB-4F24ECAE3E71}"/>
              </a:ext>
            </a:extLst>
          </p:cNvPr>
          <p:cNvSpPr>
            <a:spLocks noGrp="1"/>
          </p:cNvSpPr>
          <p:nvPr>
            <p:ph type="sldNum" sz="quarter" idx="12"/>
          </p:nvPr>
        </p:nvSpPr>
        <p:spPr/>
        <p:txBody>
          <a:bodyPr/>
          <a:lstStyle/>
          <a:p>
            <a:fld id="{F46C79FD-C571-418B-AB0F-5EE936C85276}" type="slidenum">
              <a:rPr lang="en-GB" smtClean="0"/>
              <a:t>147</a:t>
            </a:fld>
            <a:endParaRPr lang="en-GB"/>
          </a:p>
        </p:txBody>
      </p:sp>
    </p:spTree>
    <p:extLst>
      <p:ext uri="{BB962C8B-B14F-4D97-AF65-F5344CB8AC3E}">
        <p14:creationId xmlns:p14="http://schemas.microsoft.com/office/powerpoint/2010/main" val="84601424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68624-6622-3FCA-1367-1CF3EC7CE43F}"/>
              </a:ext>
            </a:extLst>
          </p:cNvPr>
          <p:cNvSpPr>
            <a:spLocks noGrp="1"/>
          </p:cNvSpPr>
          <p:nvPr>
            <p:ph type="title"/>
          </p:nvPr>
        </p:nvSpPr>
        <p:spPr/>
        <p:txBody>
          <a:bodyPr/>
          <a:lstStyle/>
          <a:p>
            <a:r>
              <a:rPr lang="en-US"/>
              <a:t>Transport Equipment</a:t>
            </a:r>
            <a:endParaRPr lang="el-GR"/>
          </a:p>
        </p:txBody>
      </p:sp>
      <p:sp>
        <p:nvSpPr>
          <p:cNvPr id="5" name="TextBox 4">
            <a:extLst>
              <a:ext uri="{FF2B5EF4-FFF2-40B4-BE49-F238E27FC236}">
                <a16:creationId xmlns:a16="http://schemas.microsoft.com/office/drawing/2014/main" id="{DC5B35F5-FB8A-D063-C178-D79E44CDE3B9}"/>
              </a:ext>
            </a:extLst>
          </p:cNvPr>
          <p:cNvSpPr txBox="1"/>
          <p:nvPr/>
        </p:nvSpPr>
        <p:spPr>
          <a:xfrm>
            <a:off x="838196" y="1462950"/>
            <a:ext cx="10895687" cy="1678008"/>
          </a:xfrm>
          <a:prstGeom prst="rect">
            <a:avLst/>
          </a:prstGeom>
        </p:spPr>
        <p:txBody>
          <a:bodyPr vert="horz" lIns="91440" tIns="45720" rIns="91440" bIns="45720" rtlCol="0">
            <a:normAutofit/>
          </a:bodyPr>
          <a:lstStyle/>
          <a:p>
            <a:pPr algn="just">
              <a:spcAft>
                <a:spcPts val="1200"/>
              </a:spcAft>
              <a:buClr>
                <a:schemeClr val="tx2"/>
              </a:buClr>
            </a:pPr>
            <a:r>
              <a:rPr lang="en-GB" sz="1900"/>
              <a:t>Structure of </a:t>
            </a:r>
            <a:r>
              <a:rPr lang="en-GB" sz="1900" b="1"/>
              <a:t>D.G. Transport Equipment</a:t>
            </a:r>
            <a:r>
              <a:rPr lang="en-GB" sz="1900"/>
              <a:t>, contains </a:t>
            </a:r>
            <a:r>
              <a:rPr lang="en-GB" sz="1900" b="1"/>
              <a:t>D.G. Container Identification Number.</a:t>
            </a:r>
            <a:r>
              <a:rPr lang="en-GB" sz="1900"/>
              <a:t> When container(s) is used (i.e., container indicator = 1) </a:t>
            </a:r>
            <a:r>
              <a:rPr lang="en-GB" sz="1900" b="1"/>
              <a:t>at least one contain</a:t>
            </a:r>
            <a:r>
              <a:rPr lang="en-GB" sz="1900" b="1">
                <a:effectLst/>
              </a:rPr>
              <a:t>er</a:t>
            </a:r>
            <a:r>
              <a:rPr lang="en-GB" sz="1900">
                <a:effectLst/>
              </a:rPr>
              <a:t> ID must be recorded and Declarant </a:t>
            </a:r>
            <a:r>
              <a:rPr lang="en-GB" sz="1900"/>
              <a:t>can register </a:t>
            </a:r>
            <a:r>
              <a:rPr lang="en-GB" sz="1900">
                <a:effectLst/>
              </a:rPr>
              <a:t>correctly in </a:t>
            </a:r>
            <a:r>
              <a:rPr lang="en-GB" sz="1900" b="1">
                <a:effectLst/>
              </a:rPr>
              <a:t>which container</a:t>
            </a:r>
            <a:r>
              <a:rPr lang="en-GB" sz="1900">
                <a:effectLst/>
              </a:rPr>
              <a:t> the </a:t>
            </a:r>
            <a:r>
              <a:rPr lang="en-GB" sz="1900" b="1">
                <a:effectLst/>
              </a:rPr>
              <a:t>goods</a:t>
            </a:r>
            <a:r>
              <a:rPr lang="en-GB" sz="1900">
                <a:effectLst/>
              </a:rPr>
              <a:t> are (</a:t>
            </a:r>
            <a:r>
              <a:rPr lang="en-GB" sz="1900" b="1">
                <a:effectLst/>
              </a:rPr>
              <a:t>if containerised</a:t>
            </a:r>
            <a:r>
              <a:rPr lang="en-GB" sz="1900">
                <a:effectLst/>
              </a:rPr>
              <a:t>). </a:t>
            </a:r>
          </a:p>
          <a:p>
            <a:pPr algn="just">
              <a:spcAft>
                <a:spcPts val="1200"/>
              </a:spcAft>
              <a:buClr>
                <a:schemeClr val="tx2"/>
              </a:buClr>
            </a:pPr>
            <a:r>
              <a:rPr lang="en-GB" sz="1900">
                <a:effectLst/>
              </a:rPr>
              <a:t>Three cases identified:</a:t>
            </a:r>
            <a:endParaRPr lang="el-GR" sz="1900">
              <a:effectLst/>
            </a:endParaRPr>
          </a:p>
          <a:p>
            <a:pPr marL="0" indent="-228600">
              <a:spcAft>
                <a:spcPts val="1800"/>
              </a:spcAft>
              <a:buClr>
                <a:schemeClr val="tx2"/>
              </a:buClr>
              <a:buFont typeface="Arial" panose="020B0604020202020204" pitchFamily="34" charset="0"/>
              <a:buChar char="•"/>
            </a:pPr>
            <a:endParaRPr lang="el-GR" sz="2200"/>
          </a:p>
        </p:txBody>
      </p:sp>
      <p:sp>
        <p:nvSpPr>
          <p:cNvPr id="8" name="Freeform: Shape 7">
            <a:extLst>
              <a:ext uri="{FF2B5EF4-FFF2-40B4-BE49-F238E27FC236}">
                <a16:creationId xmlns:a16="http://schemas.microsoft.com/office/drawing/2014/main" id="{EE07B382-9958-E2D3-2DD7-D8885098B421}"/>
              </a:ext>
            </a:extLst>
          </p:cNvPr>
          <p:cNvSpPr/>
          <p:nvPr/>
        </p:nvSpPr>
        <p:spPr>
          <a:xfrm>
            <a:off x="970722" y="2958109"/>
            <a:ext cx="2124208" cy="889480"/>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lvl="0" algn="ctr" defTabSz="622300">
              <a:spcBef>
                <a:spcPct val="0"/>
              </a:spcBef>
            </a:pPr>
            <a:r>
              <a:rPr lang="en-US" b="1">
                <a:solidFill>
                  <a:schemeClr val="bg1"/>
                </a:solidFill>
              </a:rPr>
              <a:t>Case #1</a:t>
            </a:r>
            <a:endParaRPr lang="en-US" b="1" kern="1200">
              <a:solidFill>
                <a:schemeClr val="bg1"/>
              </a:solidFill>
            </a:endParaRPr>
          </a:p>
        </p:txBody>
      </p:sp>
      <p:sp>
        <p:nvSpPr>
          <p:cNvPr id="9" name="Freeform: Shape 8">
            <a:extLst>
              <a:ext uri="{FF2B5EF4-FFF2-40B4-BE49-F238E27FC236}">
                <a16:creationId xmlns:a16="http://schemas.microsoft.com/office/drawing/2014/main" id="{8822A5F4-1C94-015B-FFA3-C4D5410589DE}"/>
              </a:ext>
            </a:extLst>
          </p:cNvPr>
          <p:cNvSpPr/>
          <p:nvPr/>
        </p:nvSpPr>
        <p:spPr>
          <a:xfrm>
            <a:off x="3175721" y="2958108"/>
            <a:ext cx="8548160" cy="889481"/>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algn="just"/>
            <a:r>
              <a:rPr lang="en-GB" sz="1800" b="0">
                <a:solidFill>
                  <a:schemeClr val="tx1"/>
                </a:solidFill>
                <a:effectLst/>
              </a:rPr>
              <a:t>If only one container ID is indicated then D.G. Goods Reference is optional, when all goods items in the declaration are in this container.</a:t>
            </a:r>
            <a:endParaRPr lang="el-GR" sz="1800" b="0">
              <a:solidFill>
                <a:schemeClr val="tx1"/>
              </a:solidFill>
            </a:endParaRPr>
          </a:p>
        </p:txBody>
      </p:sp>
      <p:sp>
        <p:nvSpPr>
          <p:cNvPr id="10" name="Freeform: Shape 9">
            <a:extLst>
              <a:ext uri="{FF2B5EF4-FFF2-40B4-BE49-F238E27FC236}">
                <a16:creationId xmlns:a16="http://schemas.microsoft.com/office/drawing/2014/main" id="{D0CD1992-52DF-C6B2-0719-992EC53FAEA3}"/>
              </a:ext>
            </a:extLst>
          </p:cNvPr>
          <p:cNvSpPr/>
          <p:nvPr/>
        </p:nvSpPr>
        <p:spPr>
          <a:xfrm>
            <a:off x="970721" y="4010302"/>
            <a:ext cx="2124208" cy="889481"/>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lvl="0" algn="ctr" defTabSz="622300">
              <a:spcBef>
                <a:spcPct val="0"/>
              </a:spcBef>
            </a:pPr>
            <a:r>
              <a:rPr lang="en-US" b="1">
                <a:solidFill>
                  <a:schemeClr val="bg1"/>
                </a:solidFill>
              </a:rPr>
              <a:t>Case #2</a:t>
            </a:r>
            <a:endParaRPr lang="en-US" b="1" kern="1200">
              <a:solidFill>
                <a:schemeClr val="bg1"/>
              </a:solidFill>
            </a:endParaRPr>
          </a:p>
        </p:txBody>
      </p:sp>
      <p:sp>
        <p:nvSpPr>
          <p:cNvPr id="11" name="Freeform: Shape 10">
            <a:extLst>
              <a:ext uri="{FF2B5EF4-FFF2-40B4-BE49-F238E27FC236}">
                <a16:creationId xmlns:a16="http://schemas.microsoft.com/office/drawing/2014/main" id="{B8A1139D-3E5F-8D20-1336-CC017B13C7F9}"/>
              </a:ext>
            </a:extLst>
          </p:cNvPr>
          <p:cNvSpPr/>
          <p:nvPr/>
        </p:nvSpPr>
        <p:spPr>
          <a:xfrm>
            <a:off x="970721" y="5072858"/>
            <a:ext cx="2124208" cy="889482"/>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lvl="0" algn="ctr" defTabSz="622300">
              <a:spcBef>
                <a:spcPct val="0"/>
              </a:spcBef>
            </a:pPr>
            <a:r>
              <a:rPr lang="en-US" b="1">
                <a:solidFill>
                  <a:schemeClr val="bg1"/>
                </a:solidFill>
              </a:rPr>
              <a:t>Case #3</a:t>
            </a:r>
            <a:endParaRPr lang="en-US" b="1" kern="1200">
              <a:solidFill>
                <a:schemeClr val="bg1"/>
              </a:solidFill>
            </a:endParaRPr>
          </a:p>
        </p:txBody>
      </p:sp>
      <p:sp>
        <p:nvSpPr>
          <p:cNvPr id="12" name="Freeform: Shape 11">
            <a:extLst>
              <a:ext uri="{FF2B5EF4-FFF2-40B4-BE49-F238E27FC236}">
                <a16:creationId xmlns:a16="http://schemas.microsoft.com/office/drawing/2014/main" id="{4F126E8A-7399-C686-A186-BB481E941817}"/>
              </a:ext>
            </a:extLst>
          </p:cNvPr>
          <p:cNvSpPr/>
          <p:nvPr/>
        </p:nvSpPr>
        <p:spPr>
          <a:xfrm>
            <a:off x="3175721" y="4010302"/>
            <a:ext cx="8548160" cy="889482"/>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When </a:t>
            </a:r>
            <a:r>
              <a:rPr lang="en-GB" sz="1800" b="0" dirty="0">
                <a:solidFill>
                  <a:schemeClr val="tx1"/>
                </a:solidFill>
                <a:effectLst/>
              </a:rPr>
              <a:t>not all goods are containerised, the D.G. Goods Reference should be used to indicate which goods items are containerised, and which are not.</a:t>
            </a:r>
            <a:endParaRPr lang="el-GR" sz="1800" b="0" dirty="0">
              <a:solidFill>
                <a:schemeClr val="tx1"/>
              </a:solidFill>
              <a:effectLst/>
            </a:endParaRPr>
          </a:p>
        </p:txBody>
      </p:sp>
      <p:sp>
        <p:nvSpPr>
          <p:cNvPr id="13" name="Freeform: Shape 12">
            <a:extLst>
              <a:ext uri="{FF2B5EF4-FFF2-40B4-BE49-F238E27FC236}">
                <a16:creationId xmlns:a16="http://schemas.microsoft.com/office/drawing/2014/main" id="{31FC7022-FA04-2851-1951-59321E4CB8CD}"/>
              </a:ext>
            </a:extLst>
          </p:cNvPr>
          <p:cNvSpPr/>
          <p:nvPr/>
        </p:nvSpPr>
        <p:spPr>
          <a:xfrm>
            <a:off x="3175721" y="5072858"/>
            <a:ext cx="8558162" cy="889481"/>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rPr>
              <a:t>If more than </a:t>
            </a:r>
            <a:r>
              <a:rPr lang="en-GB" sz="1800" dirty="0">
                <a:solidFill>
                  <a:schemeClr val="tx1"/>
                </a:solidFill>
              </a:rPr>
              <a:t>1 containers are indicated, </a:t>
            </a:r>
            <a:r>
              <a:rPr lang="en-GB" sz="1800" dirty="0">
                <a:solidFill>
                  <a:schemeClr val="tx1"/>
                </a:solidFill>
                <a:effectLst/>
              </a:rPr>
              <a:t>then in every iteration of D.G. Transport Equipment, the container ID shall be recorded along with the relevant Declaration goods items under D.G. Goods Reference.</a:t>
            </a:r>
            <a:endParaRPr lang="el-GR" sz="1800" dirty="0">
              <a:solidFill>
                <a:schemeClr val="tx1"/>
              </a:solidFill>
              <a:effectLst/>
            </a:endParaRPr>
          </a:p>
        </p:txBody>
      </p:sp>
      <p:sp>
        <p:nvSpPr>
          <p:cNvPr id="2" name="Slide Number Placeholder 1">
            <a:extLst>
              <a:ext uri="{FF2B5EF4-FFF2-40B4-BE49-F238E27FC236}">
                <a16:creationId xmlns:a16="http://schemas.microsoft.com/office/drawing/2014/main" id="{4D4DBD0E-E96A-AA41-3499-79A64199D67F}"/>
              </a:ext>
            </a:extLst>
          </p:cNvPr>
          <p:cNvSpPr>
            <a:spLocks noGrp="1"/>
          </p:cNvSpPr>
          <p:nvPr>
            <p:ph type="sldNum" sz="quarter" idx="12"/>
          </p:nvPr>
        </p:nvSpPr>
        <p:spPr/>
        <p:txBody>
          <a:bodyPr/>
          <a:lstStyle/>
          <a:p>
            <a:fld id="{F46C79FD-C571-418B-AB0F-5EE936C85276}" type="slidenum">
              <a:rPr lang="en-GB" smtClean="0"/>
              <a:t>148</a:t>
            </a:fld>
            <a:endParaRPr lang="en-GB"/>
          </a:p>
        </p:txBody>
      </p:sp>
    </p:spTree>
    <p:extLst>
      <p:ext uri="{BB962C8B-B14F-4D97-AF65-F5344CB8AC3E}">
        <p14:creationId xmlns:p14="http://schemas.microsoft.com/office/powerpoint/2010/main" val="33615672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F4AC1-118D-154E-4289-263326306EE0}"/>
              </a:ext>
            </a:extLst>
          </p:cNvPr>
          <p:cNvSpPr>
            <a:spLocks noGrp="1"/>
          </p:cNvSpPr>
          <p:nvPr>
            <p:ph type="title"/>
          </p:nvPr>
        </p:nvSpPr>
        <p:spPr/>
        <p:txBody>
          <a:bodyPr/>
          <a:lstStyle/>
          <a:p>
            <a:r>
              <a:rPr lang="en-US"/>
              <a:t>Transport means at arrival and at the border</a:t>
            </a:r>
            <a:endParaRPr lang="el-GR"/>
          </a:p>
        </p:txBody>
      </p:sp>
      <p:sp>
        <p:nvSpPr>
          <p:cNvPr id="5" name="TextBox 4">
            <a:extLst>
              <a:ext uri="{FF2B5EF4-FFF2-40B4-BE49-F238E27FC236}">
                <a16:creationId xmlns:a16="http://schemas.microsoft.com/office/drawing/2014/main" id="{E81B4466-E81B-4621-ACC6-83C40D31951E}"/>
              </a:ext>
            </a:extLst>
          </p:cNvPr>
          <p:cNvSpPr txBox="1"/>
          <p:nvPr/>
        </p:nvSpPr>
        <p:spPr>
          <a:xfrm>
            <a:off x="831273" y="1634835"/>
            <a:ext cx="10515600" cy="1240339"/>
          </a:xfrm>
          <a:prstGeom prst="rect">
            <a:avLst/>
          </a:prstGeom>
        </p:spPr>
        <p:txBody>
          <a:bodyPr vert="horz" wrap="square" lIns="91440" tIns="45720" rIns="91440" bIns="45720" rtlCol="0">
            <a:noAutofit/>
          </a:bodyPr>
          <a:lstStyle/>
          <a:p>
            <a:pPr marL="0" indent="0" algn="just">
              <a:spcAft>
                <a:spcPts val="600"/>
              </a:spcAft>
              <a:buNone/>
            </a:pPr>
            <a:r>
              <a:rPr lang="en-GB">
                <a:effectLst/>
                <a:ea typeface="Times New Roman" panose="02020603050405020304" pitchFamily="18" charset="0"/>
              </a:rPr>
              <a:t>Declarant can </a:t>
            </a:r>
            <a:r>
              <a:rPr lang="en-GB" b="1">
                <a:effectLst/>
                <a:ea typeface="Times New Roman" panose="02020603050405020304" pitchFamily="18" charset="0"/>
              </a:rPr>
              <a:t>register</a:t>
            </a:r>
            <a:r>
              <a:rPr lang="en-GB">
                <a:effectLst/>
                <a:ea typeface="Times New Roman" panose="02020603050405020304" pitchFamily="18" charset="0"/>
              </a:rPr>
              <a:t> </a:t>
            </a:r>
            <a:r>
              <a:rPr lang="en-GB" b="1">
                <a:effectLst/>
                <a:ea typeface="Times New Roman" panose="02020603050405020304" pitchFamily="18" charset="0"/>
              </a:rPr>
              <a:t>the transport means at arrival and at the border</a:t>
            </a:r>
            <a:r>
              <a:rPr lang="en-GB">
                <a:effectLst/>
                <a:ea typeface="Times New Roman" panose="02020603050405020304" pitchFamily="18" charset="0"/>
              </a:rPr>
              <a:t> based on the requirements of Annex B of UCC DA. </a:t>
            </a:r>
          </a:p>
          <a:p>
            <a:pPr marL="0" indent="0" algn="just">
              <a:buNone/>
            </a:pPr>
            <a:r>
              <a:rPr lang="en-GB">
                <a:ea typeface="Times New Roman" panose="02020603050405020304" pitchFamily="18" charset="0"/>
              </a:rPr>
              <a:t>The f</a:t>
            </a:r>
            <a:r>
              <a:rPr lang="en-GB">
                <a:effectLst/>
                <a:ea typeface="Times New Roman" panose="02020603050405020304" pitchFamily="18" charset="0"/>
              </a:rPr>
              <a:t>ollowing D.G.s and DIs are available to </a:t>
            </a:r>
            <a:r>
              <a:rPr lang="en-GB" b="1">
                <a:effectLst/>
                <a:ea typeface="Times New Roman" panose="02020603050405020304" pitchFamily="18" charset="0"/>
              </a:rPr>
              <a:t>provide information</a:t>
            </a:r>
            <a:r>
              <a:rPr lang="en-GB">
                <a:effectLst/>
                <a:ea typeface="Times New Roman" panose="02020603050405020304" pitchFamily="18" charset="0"/>
              </a:rPr>
              <a:t> to </a:t>
            </a:r>
            <a:r>
              <a:rPr lang="en-GB" b="1">
                <a:effectLst/>
                <a:ea typeface="Times New Roman" panose="02020603050405020304" pitchFamily="18" charset="0"/>
              </a:rPr>
              <a:t>customs authority</a:t>
            </a:r>
            <a:r>
              <a:rPr lang="en-GB">
                <a:effectLst/>
                <a:ea typeface="Times New Roman" panose="02020603050405020304" pitchFamily="18" charset="0"/>
              </a:rPr>
              <a:t> for means of transport:</a:t>
            </a:r>
            <a:endParaRPr lang="el-GR" sz="1100"/>
          </a:p>
        </p:txBody>
      </p:sp>
      <p:sp>
        <p:nvSpPr>
          <p:cNvPr id="7" name="TextBox 6">
            <a:extLst>
              <a:ext uri="{FF2B5EF4-FFF2-40B4-BE49-F238E27FC236}">
                <a16:creationId xmlns:a16="http://schemas.microsoft.com/office/drawing/2014/main" id="{2CC22A9F-2AA2-E7D5-DFAA-D8309CD9F28C}"/>
              </a:ext>
            </a:extLst>
          </p:cNvPr>
          <p:cNvSpPr txBox="1"/>
          <p:nvPr/>
        </p:nvSpPr>
        <p:spPr>
          <a:xfrm>
            <a:off x="831270" y="2951078"/>
            <a:ext cx="4278057" cy="2186530"/>
          </a:xfrm>
          <a:prstGeom prst="rect">
            <a:avLst/>
          </a:prstGeom>
        </p:spPr>
        <p:txBody>
          <a:bodyPr vert="horz" wrap="square" lIns="91440" tIns="45720" rIns="91440" bIns="45720" rtlCol="0">
            <a:noAutofit/>
          </a:bodyPr>
          <a:lstStyle/>
          <a:p>
            <a:pPr marL="285750" lvl="0" indent="-285750" algn="just">
              <a:lnSpc>
                <a:spcPct val="150000"/>
              </a:lnSpc>
              <a:spcAft>
                <a:spcPts val="600"/>
              </a:spcAft>
              <a:buClr>
                <a:srgbClr val="034EA2"/>
              </a:buClr>
              <a:buFont typeface="Wingdings" panose="05000000000000000000" pitchFamily="2" charset="2"/>
              <a:buChar char="ü"/>
            </a:pPr>
            <a:r>
              <a:rPr lang="en-GB">
                <a:effectLst/>
                <a:ea typeface="Times New Roman" panose="02020603050405020304" pitchFamily="18" charset="0"/>
                <a:cs typeface="Times New Roman" panose="02020603050405020304" pitchFamily="18" charset="0"/>
              </a:rPr>
              <a:t>D.E. Mode of transport at the border</a:t>
            </a:r>
            <a:endParaRPr lang="el-GR">
              <a:effectLst/>
              <a:ea typeface="Times New Roman" panose="02020603050405020304" pitchFamily="18" charset="0"/>
              <a:cs typeface="Times New Roman" panose="02020603050405020304" pitchFamily="18" charset="0"/>
            </a:endParaRPr>
          </a:p>
          <a:p>
            <a:pPr marL="285750" lvl="0" indent="-285750" algn="just">
              <a:lnSpc>
                <a:spcPct val="150000"/>
              </a:lnSpc>
              <a:spcAft>
                <a:spcPts val="600"/>
              </a:spcAft>
              <a:buClr>
                <a:srgbClr val="034EA2"/>
              </a:buClr>
              <a:buFont typeface="Wingdings" panose="05000000000000000000" pitchFamily="2" charset="2"/>
              <a:buChar char="ü"/>
            </a:pPr>
            <a:r>
              <a:rPr lang="en-GB">
                <a:effectLst/>
                <a:ea typeface="Times New Roman" panose="02020603050405020304" pitchFamily="18" charset="0"/>
                <a:cs typeface="Times New Roman" panose="02020603050405020304" pitchFamily="18" charset="0"/>
              </a:rPr>
              <a:t>D.E. Inland mode of transport</a:t>
            </a:r>
            <a:endParaRPr lang="el-GR">
              <a:effectLst/>
              <a:ea typeface="Times New Roman" panose="02020603050405020304" pitchFamily="18" charset="0"/>
              <a:cs typeface="Times New Roman" panose="02020603050405020304" pitchFamily="18" charset="0"/>
            </a:endParaRPr>
          </a:p>
          <a:p>
            <a:pPr marL="285750" lvl="0" indent="-285750" algn="just">
              <a:lnSpc>
                <a:spcPct val="150000"/>
              </a:lnSpc>
              <a:spcAft>
                <a:spcPts val="600"/>
              </a:spcAft>
              <a:buClr>
                <a:srgbClr val="034EA2"/>
              </a:buClr>
              <a:buFont typeface="Wingdings" panose="05000000000000000000" pitchFamily="2" charset="2"/>
              <a:buChar char="ü"/>
            </a:pPr>
            <a:r>
              <a:rPr lang="en-GB">
                <a:effectLst/>
                <a:ea typeface="Times New Roman" panose="02020603050405020304" pitchFamily="18" charset="0"/>
                <a:cs typeface="Times New Roman" panose="02020603050405020304" pitchFamily="18" charset="0"/>
              </a:rPr>
              <a:t>D.G. Arrival Transport </a:t>
            </a:r>
            <a:r>
              <a:rPr lang="en-GB">
                <a:ea typeface="Times New Roman" panose="02020603050405020304" pitchFamily="18" charset="0"/>
                <a:cs typeface="Times New Roman" panose="02020603050405020304" pitchFamily="18" charset="0"/>
              </a:rPr>
              <a:t>M</a:t>
            </a:r>
            <a:r>
              <a:rPr lang="en-GB">
                <a:effectLst/>
                <a:ea typeface="Times New Roman" panose="02020603050405020304" pitchFamily="18" charset="0"/>
                <a:cs typeface="Times New Roman" panose="02020603050405020304" pitchFamily="18" charset="0"/>
              </a:rPr>
              <a:t>eans</a:t>
            </a:r>
            <a:endParaRPr lang="el-GR">
              <a:effectLst/>
              <a:ea typeface="Times New Roman" panose="02020603050405020304" pitchFamily="18" charset="0"/>
              <a:cs typeface="Times New Roman" panose="02020603050405020304" pitchFamily="18" charset="0"/>
            </a:endParaRPr>
          </a:p>
          <a:p>
            <a:pPr marL="285750" lvl="0" indent="-285750" algn="just">
              <a:lnSpc>
                <a:spcPct val="150000"/>
              </a:lnSpc>
              <a:spcAft>
                <a:spcPts val="600"/>
              </a:spcAft>
              <a:buClr>
                <a:srgbClr val="034EA2"/>
              </a:buClr>
              <a:buFont typeface="Wingdings" panose="05000000000000000000" pitchFamily="2" charset="2"/>
              <a:buChar char="ü"/>
            </a:pPr>
            <a:r>
              <a:rPr lang="en-GB">
                <a:effectLst/>
                <a:ea typeface="Times New Roman" panose="02020603050405020304" pitchFamily="18" charset="0"/>
                <a:cs typeface="Times New Roman" panose="02020603050405020304" pitchFamily="18" charset="0"/>
              </a:rPr>
              <a:t>D.G. Active Border </a:t>
            </a:r>
            <a:r>
              <a:rPr lang="en-GB">
                <a:ea typeface="Times New Roman" panose="02020603050405020304" pitchFamily="18" charset="0"/>
                <a:cs typeface="Times New Roman" panose="02020603050405020304" pitchFamily="18" charset="0"/>
              </a:rPr>
              <a:t>T</a:t>
            </a:r>
            <a:r>
              <a:rPr lang="en-GB">
                <a:effectLst/>
                <a:ea typeface="Times New Roman" panose="02020603050405020304" pitchFamily="18" charset="0"/>
                <a:cs typeface="Times New Roman" panose="02020603050405020304" pitchFamily="18" charset="0"/>
              </a:rPr>
              <a:t>ransport </a:t>
            </a:r>
            <a:r>
              <a:rPr lang="en-GB">
                <a:ea typeface="Times New Roman" panose="02020603050405020304" pitchFamily="18" charset="0"/>
                <a:cs typeface="Times New Roman" panose="02020603050405020304" pitchFamily="18" charset="0"/>
              </a:rPr>
              <a:t>M</a:t>
            </a:r>
            <a:r>
              <a:rPr lang="en-GB">
                <a:effectLst/>
                <a:ea typeface="Times New Roman" panose="02020603050405020304" pitchFamily="18" charset="0"/>
                <a:cs typeface="Times New Roman" panose="02020603050405020304" pitchFamily="18" charset="0"/>
              </a:rPr>
              <a:t>eans</a:t>
            </a:r>
            <a:endParaRPr lang="el-GR">
              <a:effectLst/>
              <a:ea typeface="Times New Roman" panose="02020603050405020304" pitchFamily="18" charset="0"/>
              <a:cs typeface="Times New Roman" panose="02020603050405020304" pitchFamily="18" charset="0"/>
            </a:endParaRPr>
          </a:p>
          <a:p>
            <a:pPr marL="0" indent="0" algn="just">
              <a:buNone/>
            </a:pPr>
            <a:endParaRPr lang="el-GR" sz="1100"/>
          </a:p>
        </p:txBody>
      </p:sp>
      <p:grpSp>
        <p:nvGrpSpPr>
          <p:cNvPr id="8" name="Group 7">
            <a:extLst>
              <a:ext uri="{FF2B5EF4-FFF2-40B4-BE49-F238E27FC236}">
                <a16:creationId xmlns:a16="http://schemas.microsoft.com/office/drawing/2014/main" id="{91F4C896-71BE-37C1-F026-1858DA11B02A}"/>
              </a:ext>
            </a:extLst>
          </p:cNvPr>
          <p:cNvGrpSpPr/>
          <p:nvPr/>
        </p:nvGrpSpPr>
        <p:grpSpPr>
          <a:xfrm>
            <a:off x="6096000" y="3123696"/>
            <a:ext cx="4819529" cy="1572129"/>
            <a:chOff x="2075093" y="5303228"/>
            <a:chExt cx="2787738" cy="457205"/>
          </a:xfrm>
        </p:grpSpPr>
        <p:sp>
          <p:nvSpPr>
            <p:cNvPr id="9" name="Rectangle 8">
              <a:extLst>
                <a:ext uri="{FF2B5EF4-FFF2-40B4-BE49-F238E27FC236}">
                  <a16:creationId xmlns:a16="http://schemas.microsoft.com/office/drawing/2014/main" id="{46A97310-DA02-5219-3FFC-3BDE85E81EB7}"/>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0" name="Rectangle 9">
              <a:extLst>
                <a:ext uri="{FF2B5EF4-FFF2-40B4-BE49-F238E27FC236}">
                  <a16:creationId xmlns:a16="http://schemas.microsoft.com/office/drawing/2014/main" id="{43540AC8-7C06-FCAE-DA35-F63430A8E39C}"/>
                </a:ext>
              </a:extLst>
            </p:cNvPr>
            <p:cNvSpPr/>
            <p:nvPr/>
          </p:nvSpPr>
          <p:spPr>
            <a:xfrm>
              <a:off x="2532291" y="5303228"/>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GB" sz="1400" i="1">
                  <a:solidFill>
                    <a:schemeClr val="tx1"/>
                  </a:solidFill>
                  <a:effectLst/>
                  <a:ea typeface="Times New Roman" panose="02020603050405020304" pitchFamily="18" charset="0"/>
                </a:rPr>
                <a:t>D.E. ‘Inland mode of transport’ must not be provided where the import formalities are carried out at the point of entry into the customs territory of the Union. For the declaration under CCI, </a:t>
              </a:r>
              <a:r>
                <a:rPr lang="en-US" sz="1400" i="1">
                  <a:solidFill>
                    <a:schemeClr val="tx1"/>
                  </a:solidFill>
                  <a:effectLst/>
                  <a:ea typeface="Times New Roman" panose="02020603050405020304" pitchFamily="18" charset="0"/>
                </a:rPr>
                <a:t>this should be understood that the </a:t>
              </a:r>
              <a:r>
                <a:rPr lang="en-GB" sz="1400" i="1">
                  <a:solidFill>
                    <a:schemeClr val="tx1"/>
                  </a:solidFill>
                  <a:effectLst/>
                  <a:ea typeface="Times New Roman" panose="02020603050405020304" pitchFamily="18" charset="0"/>
                </a:rPr>
                <a:t>PCI is the same as the customs office of entry.</a:t>
              </a:r>
              <a:endParaRPr kumimoji="0" lang="el-GR" sz="1400" i="1" u="none" strike="noStrike" kern="1200" cap="none" spc="0" normalizeH="0" baseline="0" noProof="0">
                <a:ln>
                  <a:noFill/>
                </a:ln>
                <a:solidFill>
                  <a:schemeClr val="tx1"/>
                </a:solidFill>
                <a:effectLst/>
                <a:uLnTx/>
                <a:uFillTx/>
                <a:ea typeface="+mn-ea"/>
                <a:cs typeface="+mn-cs"/>
              </a:endParaRPr>
            </a:p>
          </p:txBody>
        </p:sp>
      </p:grpSp>
      <p:sp>
        <p:nvSpPr>
          <p:cNvPr id="2" name="Slide Number Placeholder 1">
            <a:extLst>
              <a:ext uri="{FF2B5EF4-FFF2-40B4-BE49-F238E27FC236}">
                <a16:creationId xmlns:a16="http://schemas.microsoft.com/office/drawing/2014/main" id="{F5A8FC2B-A963-2BC9-29C1-03E4B8B321B0}"/>
              </a:ext>
            </a:extLst>
          </p:cNvPr>
          <p:cNvSpPr>
            <a:spLocks noGrp="1"/>
          </p:cNvSpPr>
          <p:nvPr>
            <p:ph type="sldNum" sz="quarter" idx="12"/>
          </p:nvPr>
        </p:nvSpPr>
        <p:spPr/>
        <p:txBody>
          <a:bodyPr/>
          <a:lstStyle/>
          <a:p>
            <a:fld id="{F46C79FD-C571-418B-AB0F-5EE936C85276}" type="slidenum">
              <a:rPr lang="en-GB" smtClean="0"/>
              <a:t>149</a:t>
            </a:fld>
            <a:endParaRPr lang="en-GB"/>
          </a:p>
        </p:txBody>
      </p:sp>
    </p:spTree>
    <p:extLst>
      <p:ext uri="{BB962C8B-B14F-4D97-AF65-F5344CB8AC3E}">
        <p14:creationId xmlns:p14="http://schemas.microsoft.com/office/powerpoint/2010/main" val="358528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UCC CCI System - Facilitation &amp; Benefits (2/4)</a:t>
            </a:r>
            <a:endParaRPr lang="el-GR" sz="3600"/>
          </a:p>
        </p:txBody>
      </p:sp>
      <p:grpSp>
        <p:nvGrpSpPr>
          <p:cNvPr id="2" name="Group 1">
            <a:extLst>
              <a:ext uri="{FF2B5EF4-FFF2-40B4-BE49-F238E27FC236}">
                <a16:creationId xmlns:a16="http://schemas.microsoft.com/office/drawing/2014/main" id="{BCC506AE-34D3-63D2-C2C6-D84170356618}"/>
              </a:ext>
            </a:extLst>
          </p:cNvPr>
          <p:cNvGrpSpPr/>
          <p:nvPr/>
        </p:nvGrpSpPr>
        <p:grpSpPr>
          <a:xfrm>
            <a:off x="970722" y="1432453"/>
            <a:ext cx="10157844" cy="4531597"/>
            <a:chOff x="1017077" y="1281767"/>
            <a:chExt cx="10157844" cy="4531597"/>
          </a:xfrm>
        </p:grpSpPr>
        <p:grpSp>
          <p:nvGrpSpPr>
            <p:cNvPr id="4" name="Group 3">
              <a:extLst>
                <a:ext uri="{FF2B5EF4-FFF2-40B4-BE49-F238E27FC236}">
                  <a16:creationId xmlns:a16="http://schemas.microsoft.com/office/drawing/2014/main" id="{A13E1B10-1ADD-82D6-5F38-DFC0810F5B8F}"/>
                </a:ext>
              </a:extLst>
            </p:cNvPr>
            <p:cNvGrpSpPr/>
            <p:nvPr/>
          </p:nvGrpSpPr>
          <p:grpSpPr>
            <a:xfrm>
              <a:off x="1017077" y="1281767"/>
              <a:ext cx="10157843" cy="2147233"/>
              <a:chOff x="1017078" y="3895345"/>
              <a:chExt cx="10157843" cy="2147233"/>
            </a:xfrm>
          </p:grpSpPr>
          <p:grpSp>
            <p:nvGrpSpPr>
              <p:cNvPr id="28" name="Group 27">
                <a:extLst>
                  <a:ext uri="{FF2B5EF4-FFF2-40B4-BE49-F238E27FC236}">
                    <a16:creationId xmlns:a16="http://schemas.microsoft.com/office/drawing/2014/main" id="{A0403603-7A63-2121-8421-3FFF6EFDCA30}"/>
                  </a:ext>
                </a:extLst>
              </p:cNvPr>
              <p:cNvGrpSpPr/>
              <p:nvPr/>
            </p:nvGrpSpPr>
            <p:grpSpPr>
              <a:xfrm>
                <a:off x="1017078" y="4983118"/>
                <a:ext cx="10157843" cy="1059460"/>
                <a:chOff x="1328479" y="4870982"/>
                <a:chExt cx="9217277" cy="1024227"/>
              </a:xfrm>
            </p:grpSpPr>
            <p:sp>
              <p:nvSpPr>
                <p:cNvPr id="19" name="Rectangle: Rounded Corners 18">
                  <a:extLst>
                    <a:ext uri="{FF2B5EF4-FFF2-40B4-BE49-F238E27FC236}">
                      <a16:creationId xmlns:a16="http://schemas.microsoft.com/office/drawing/2014/main" id="{D0FCC2EF-4F9E-06CA-5996-DE84854F3826}"/>
                    </a:ext>
                  </a:extLst>
                </p:cNvPr>
                <p:cNvSpPr/>
                <p:nvPr/>
              </p:nvSpPr>
              <p:spPr>
                <a:xfrm>
                  <a:off x="1446160" y="4980335"/>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b="1" spc="-1" dirty="0">
                      <a:solidFill>
                        <a:schemeClr val="tx1"/>
                      </a:solidFill>
                      <a:latin typeface="Arial"/>
                      <a:cs typeface="Arial"/>
                    </a:rPr>
                    <a:t>Deliver goods rapidly</a:t>
                  </a:r>
                  <a:r>
                    <a:rPr lang="en-US" spc="-1" dirty="0">
                      <a:solidFill>
                        <a:schemeClr val="tx1"/>
                      </a:solidFill>
                      <a:latin typeface="Arial"/>
                      <a:cs typeface="Arial"/>
                    </a:rPr>
                    <a:t> and directly from port/airport to </a:t>
                  </a:r>
                  <a:r>
                    <a:rPr lang="en-US" b="1" spc="-1" dirty="0">
                      <a:solidFill>
                        <a:schemeClr val="tx1"/>
                      </a:solidFill>
                      <a:latin typeface="Arial"/>
                      <a:cs typeface="Arial"/>
                    </a:rPr>
                    <a:t>final</a:t>
                  </a:r>
                  <a:r>
                    <a:rPr lang="en-US" spc="-1" dirty="0">
                      <a:solidFill>
                        <a:schemeClr val="tx1"/>
                      </a:solidFill>
                      <a:latin typeface="Arial"/>
                      <a:cs typeface="Arial"/>
                    </a:rPr>
                    <a:t> </a:t>
                  </a:r>
                  <a:r>
                    <a:rPr lang="en-US" b="1" spc="-1" dirty="0">
                      <a:solidFill>
                        <a:schemeClr val="tx1"/>
                      </a:solidFill>
                      <a:latin typeface="Arial"/>
                      <a:cs typeface="Arial"/>
                    </a:rPr>
                    <a:t>customers/consumers</a:t>
                  </a:r>
                  <a:endParaRPr lang="en-US" spc="-1" dirty="0">
                    <a:solidFill>
                      <a:schemeClr val="tx1"/>
                    </a:solidFill>
                    <a:latin typeface="Arial"/>
                    <a:cs typeface="Arial"/>
                  </a:endParaRPr>
                </a:p>
              </p:txBody>
            </p:sp>
            <p:pic>
              <p:nvPicPr>
                <p:cNvPr id="5" name="Graphic 4" descr="Pin with solid fill">
                  <a:extLst>
                    <a:ext uri="{FF2B5EF4-FFF2-40B4-BE49-F238E27FC236}">
                      <a16:creationId xmlns:a16="http://schemas.microsoft.com/office/drawing/2014/main" id="{60FE37C8-81F1-8255-415A-FF6B0BD25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4870982"/>
                  <a:ext cx="354296" cy="346567"/>
                </a:xfrm>
                <a:prstGeom prst="rect">
                  <a:avLst/>
                </a:prstGeom>
                <a:effectLst/>
              </p:spPr>
            </p:pic>
          </p:grpSp>
          <p:grpSp>
            <p:nvGrpSpPr>
              <p:cNvPr id="29" name="Group 28">
                <a:extLst>
                  <a:ext uri="{FF2B5EF4-FFF2-40B4-BE49-F238E27FC236}">
                    <a16:creationId xmlns:a16="http://schemas.microsoft.com/office/drawing/2014/main" id="{5B56E21F-2C03-058D-D9AA-52F1EF308A14}"/>
                  </a:ext>
                </a:extLst>
              </p:cNvPr>
              <p:cNvGrpSpPr/>
              <p:nvPr/>
            </p:nvGrpSpPr>
            <p:grpSpPr>
              <a:xfrm>
                <a:off x="1017078" y="3895345"/>
                <a:ext cx="10157842" cy="1046569"/>
                <a:chOff x="1328479" y="3819384"/>
                <a:chExt cx="9217276" cy="1011764"/>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IE" sz="1800" b="1">
                      <a:solidFill>
                        <a:schemeClr val="tx1"/>
                      </a:solidFill>
                      <a:effectLst/>
                      <a:ea typeface="Times New Roman" panose="02020603050405020304" pitchFamily="18" charset="0"/>
                      <a:cs typeface="Times New Roman" panose="02020603050405020304" pitchFamily="18" charset="0"/>
                    </a:rPr>
                    <a:t>Consolidation of resources</a:t>
                  </a:r>
                  <a:r>
                    <a:rPr lang="en-IE" sz="1800">
                      <a:solidFill>
                        <a:schemeClr val="tx1"/>
                      </a:solidFill>
                      <a:effectLst/>
                      <a:ea typeface="Times New Roman" panose="02020603050405020304" pitchFamily="18" charset="0"/>
                      <a:cs typeface="Times New Roman" panose="02020603050405020304" pitchFamily="18" charset="0"/>
                    </a:rPr>
                    <a:t> and expertise. </a:t>
                  </a:r>
                  <a:r>
                    <a:rPr lang="en-IE" sz="1800" b="1">
                      <a:solidFill>
                        <a:schemeClr val="tx1"/>
                      </a:solidFill>
                      <a:effectLst/>
                      <a:ea typeface="Times New Roman" panose="02020603050405020304" pitchFamily="18" charset="0"/>
                      <a:cs typeface="Times New Roman" panose="02020603050405020304" pitchFamily="18" charset="0"/>
                    </a:rPr>
                    <a:t>Consistency</a:t>
                  </a:r>
                  <a:r>
                    <a:rPr lang="en-IE" sz="1800">
                      <a:solidFill>
                        <a:schemeClr val="tx1"/>
                      </a:solidFill>
                      <a:effectLst/>
                      <a:ea typeface="Times New Roman" panose="02020603050405020304" pitchFamily="18" charset="0"/>
                      <a:cs typeface="Times New Roman" panose="02020603050405020304" pitchFamily="18" charset="0"/>
                    </a:rPr>
                    <a:t> of practices</a:t>
                  </a: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a:effectLst/>
              </p:spPr>
            </p:pic>
          </p:grpSp>
        </p:grpSp>
        <p:grpSp>
          <p:nvGrpSpPr>
            <p:cNvPr id="7" name="Group 6">
              <a:extLst>
                <a:ext uri="{FF2B5EF4-FFF2-40B4-BE49-F238E27FC236}">
                  <a16:creationId xmlns:a16="http://schemas.microsoft.com/office/drawing/2014/main" id="{AB2847B7-624E-5D5A-CBEF-32017C34C2FA}"/>
                </a:ext>
              </a:extLst>
            </p:cNvPr>
            <p:cNvGrpSpPr/>
            <p:nvPr/>
          </p:nvGrpSpPr>
          <p:grpSpPr>
            <a:xfrm>
              <a:off x="1017079" y="3583319"/>
              <a:ext cx="10157842" cy="2230045"/>
              <a:chOff x="1017078" y="1611203"/>
              <a:chExt cx="10157842" cy="2230045"/>
            </a:xfrm>
          </p:grpSpPr>
          <p:sp>
            <p:nvSpPr>
              <p:cNvPr id="10" name="Rectangle: Rounded Corners 9">
                <a:extLst>
                  <a:ext uri="{FF2B5EF4-FFF2-40B4-BE49-F238E27FC236}">
                    <a16:creationId xmlns:a16="http://schemas.microsoft.com/office/drawing/2014/main" id="{1ABEF2E7-78C7-7265-9DF3-ED7BBC6BB284}"/>
                  </a:ext>
                </a:extLst>
              </p:cNvPr>
              <p:cNvSpPr/>
              <p:nvPr/>
            </p:nvSpPr>
            <p:spPr>
              <a:xfrm>
                <a:off x="1155206" y="1741930"/>
                <a:ext cx="10019714" cy="948759"/>
              </a:xfrm>
              <a:prstGeom prst="roundRect">
                <a:avLst/>
              </a:prstGeom>
              <a:solidFill>
                <a:schemeClr val="bg1"/>
              </a:solidFill>
              <a:ln w="19050" cap="rnd">
                <a:solidFill>
                  <a:srgbClr val="1C58AC"/>
                </a:solidFill>
                <a:round/>
              </a:ln>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IE" sz="1800" b="1" dirty="0">
                    <a:solidFill>
                      <a:schemeClr val="tx1"/>
                    </a:solidFill>
                    <a:effectLst/>
                    <a:ea typeface="Times New Roman" panose="02020603050405020304" pitchFamily="18" charset="0"/>
                    <a:cs typeface="Times New Roman"/>
                  </a:rPr>
                  <a:t>Simpler </a:t>
                </a:r>
                <a:r>
                  <a:rPr lang="en-IE" sz="1800" dirty="0">
                    <a:solidFill>
                      <a:schemeClr val="tx1"/>
                    </a:solidFill>
                    <a:effectLst/>
                    <a:ea typeface="Times New Roman" panose="02020603050405020304" pitchFamily="18" charset="0"/>
                    <a:cs typeface="Times New Roman"/>
                  </a:rPr>
                  <a:t>processes (only one process</a:t>
                </a:r>
                <a:r>
                  <a:rPr lang="en-IE" dirty="0">
                    <a:solidFill>
                      <a:schemeClr val="tx1"/>
                    </a:solidFill>
                    <a:ea typeface="Times New Roman" panose="02020603050405020304" pitchFamily="18" charset="0"/>
                    <a:cs typeface="Times New Roman"/>
                  </a:rPr>
                  <a:t>, instead </a:t>
                </a:r>
                <a:r>
                  <a:rPr lang="en-IE" sz="1800" dirty="0">
                    <a:solidFill>
                      <a:schemeClr val="tx1"/>
                    </a:solidFill>
                    <a:effectLst/>
                    <a:ea typeface="Times New Roman" panose="02020603050405020304" pitchFamily="18" charset="0"/>
                    <a:cs typeface="Times New Roman"/>
                  </a:rPr>
                  <a:t>different ones like filing </a:t>
                </a:r>
                <a:r>
                  <a:rPr lang="en-IE" dirty="0">
                    <a:solidFill>
                      <a:schemeClr val="tx1"/>
                    </a:solidFill>
                    <a:ea typeface="Times New Roman" panose="02020603050405020304" pitchFamily="18" charset="0"/>
                    <a:cs typeface="Times New Roman"/>
                  </a:rPr>
                  <a:t>several </a:t>
                </a:r>
                <a:r>
                  <a:rPr lang="en-IE" sz="1800" dirty="0">
                    <a:solidFill>
                      <a:schemeClr val="tx1"/>
                    </a:solidFill>
                    <a:effectLst/>
                    <a:ea typeface="Times New Roman" panose="02020603050405020304" pitchFamily="18" charset="0"/>
                    <a:cs typeface="Times New Roman"/>
                  </a:rPr>
                  <a:t>customs declarations to different customs offices), </a:t>
                </a:r>
                <a:r>
                  <a:rPr lang="en-IE" sz="1800" b="1" dirty="0">
                    <a:solidFill>
                      <a:schemeClr val="tx1"/>
                    </a:solidFill>
                    <a:effectLst/>
                    <a:ea typeface="Times New Roman" panose="02020603050405020304" pitchFamily="18" charset="0"/>
                    <a:cs typeface="Times New Roman"/>
                  </a:rPr>
                  <a:t>more control </a:t>
                </a:r>
                <a:r>
                  <a:rPr lang="en-IE" dirty="0">
                    <a:solidFill>
                      <a:schemeClr val="tx1"/>
                    </a:solidFill>
                    <a:ea typeface="Times New Roman" panose="02020603050405020304" pitchFamily="18" charset="0"/>
                    <a:cs typeface="Times New Roman"/>
                  </a:rPr>
                  <a:t>and </a:t>
                </a:r>
                <a:r>
                  <a:rPr lang="en-IE" sz="1800" dirty="0">
                    <a:solidFill>
                      <a:schemeClr val="tx1"/>
                    </a:solidFill>
                    <a:effectLst/>
                    <a:ea typeface="Times New Roman" panose="02020603050405020304" pitchFamily="18" charset="0"/>
                    <a:cs typeface="Times New Roman"/>
                  </a:rPr>
                  <a:t>compliance, changes only need to be </a:t>
                </a:r>
                <a:r>
                  <a:rPr lang="en-IE" sz="1800" b="1" dirty="0">
                    <a:solidFill>
                      <a:schemeClr val="tx1"/>
                    </a:solidFill>
                    <a:effectLst/>
                    <a:ea typeface="Times New Roman" panose="02020603050405020304" pitchFamily="18" charset="0"/>
                    <a:cs typeface="Times New Roman"/>
                  </a:rPr>
                  <a:t>implemented once</a:t>
                </a:r>
                <a:r>
                  <a:rPr lang="en-IE" sz="1800" dirty="0">
                    <a:solidFill>
                      <a:schemeClr val="tx1"/>
                    </a:solidFill>
                    <a:effectLst/>
                    <a:ea typeface="Times New Roman" panose="02020603050405020304" pitchFamily="18" charset="0"/>
                    <a:cs typeface="Times New Roman"/>
                  </a:rPr>
                  <a:t>, more </a:t>
                </a:r>
                <a:r>
                  <a:rPr lang="en-IE" sz="1800" b="1" dirty="0">
                    <a:solidFill>
                      <a:schemeClr val="tx1"/>
                    </a:solidFill>
                    <a:effectLst/>
                    <a:ea typeface="Times New Roman" panose="02020603050405020304" pitchFamily="18" charset="0"/>
                    <a:cs typeface="Times New Roman"/>
                  </a:rPr>
                  <a:t>transparency</a:t>
                </a:r>
                <a:r>
                  <a:rPr lang="en-IE" sz="1800" dirty="0">
                    <a:solidFill>
                      <a:schemeClr val="tx1"/>
                    </a:solidFill>
                    <a:effectLst/>
                    <a:ea typeface="Times New Roman" panose="02020603050405020304" pitchFamily="18" charset="0"/>
                    <a:cs typeface="Times New Roman"/>
                  </a:rPr>
                  <a:t> on data</a:t>
                </a:r>
              </a:p>
            </p:txBody>
          </p:sp>
          <p:grpSp>
            <p:nvGrpSpPr>
              <p:cNvPr id="30" name="Group 29">
                <a:extLst>
                  <a:ext uri="{FF2B5EF4-FFF2-40B4-BE49-F238E27FC236}">
                    <a16:creationId xmlns:a16="http://schemas.microsoft.com/office/drawing/2014/main" id="{5FD8DADF-059A-3D83-C0B6-1673170D6ECA}"/>
                  </a:ext>
                </a:extLst>
              </p:cNvPr>
              <p:cNvGrpSpPr/>
              <p:nvPr/>
            </p:nvGrpSpPr>
            <p:grpSpPr>
              <a:xfrm>
                <a:off x="1017078" y="2776429"/>
                <a:ext cx="10157842" cy="1064819"/>
                <a:chOff x="1328479" y="2737679"/>
                <a:chExt cx="9217276" cy="1029407"/>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IE" sz="1800">
                      <a:solidFill>
                        <a:schemeClr val="tx1"/>
                      </a:solidFill>
                      <a:effectLst/>
                      <a:ea typeface="Times New Roman" panose="02020603050405020304" pitchFamily="18" charset="0"/>
                      <a:cs typeface="Times New Roman" panose="02020603050405020304" pitchFamily="18" charset="0"/>
                    </a:rPr>
                    <a:t>Centralisation will allow traders to </a:t>
                  </a:r>
                  <a:r>
                    <a:rPr lang="en-IE" sz="1800" b="1">
                      <a:solidFill>
                        <a:schemeClr val="tx1"/>
                      </a:solidFill>
                      <a:effectLst/>
                      <a:ea typeface="Times New Roman" panose="02020603050405020304" pitchFamily="18" charset="0"/>
                      <a:cs typeface="Times New Roman" panose="02020603050405020304" pitchFamily="18" charset="0"/>
                    </a:rPr>
                    <a:t>concentrate knowledge and expertise</a:t>
                  </a:r>
                  <a:r>
                    <a:rPr lang="en-IE" sz="1800">
                      <a:solidFill>
                        <a:schemeClr val="tx1"/>
                      </a:solidFill>
                      <a:effectLst/>
                      <a:ea typeface="Times New Roman" panose="02020603050405020304" pitchFamily="18" charset="0"/>
                      <a:cs typeface="Times New Roman" panose="02020603050405020304" pitchFamily="18" charset="0"/>
                    </a:rPr>
                    <a:t> in one location and simplify processes</a:t>
                  </a:r>
                  <a:r>
                    <a:rPr lang="en-IE">
                      <a:solidFill>
                        <a:schemeClr val="tx1"/>
                      </a:solidFill>
                      <a:ea typeface="Times New Roman" panose="02020603050405020304" pitchFamily="18" charset="0"/>
                      <a:cs typeface="Times New Roman" panose="02020603050405020304" pitchFamily="18" charset="0"/>
                    </a:rPr>
                    <a:t>, </a:t>
                  </a:r>
                  <a:r>
                    <a:rPr lang="en-IE" sz="1800" b="1">
                      <a:solidFill>
                        <a:schemeClr val="tx1"/>
                      </a:solidFill>
                      <a:effectLst/>
                      <a:ea typeface="Times New Roman" panose="02020603050405020304" pitchFamily="18" charset="0"/>
                      <a:cs typeface="Times New Roman" panose="02020603050405020304" pitchFamily="18" charset="0"/>
                    </a:rPr>
                    <a:t>improve the accuracy</a:t>
                  </a:r>
                  <a:r>
                    <a:rPr lang="en-IE" sz="1800">
                      <a:solidFill>
                        <a:schemeClr val="tx1"/>
                      </a:solidFill>
                      <a:effectLst/>
                      <a:ea typeface="Times New Roman" panose="02020603050405020304" pitchFamily="18" charset="0"/>
                      <a:cs typeface="Times New Roman" panose="02020603050405020304" pitchFamily="18" charset="0"/>
                    </a:rPr>
                    <a:t> of declarations and the knowledge of declarants and thus </a:t>
                  </a:r>
                  <a:r>
                    <a:rPr lang="en-IE" sz="1800" b="1">
                      <a:solidFill>
                        <a:schemeClr val="tx1"/>
                      </a:solidFill>
                      <a:effectLst/>
                      <a:ea typeface="Times New Roman" panose="02020603050405020304" pitchFamily="18" charset="0"/>
                      <a:cs typeface="Times New Roman" panose="02020603050405020304" pitchFamily="18" charset="0"/>
                    </a:rPr>
                    <a:t>increase the compliance level of the entire company</a:t>
                  </a:r>
                  <a:endParaRPr lang="en-IE" sz="1800">
                    <a:solidFill>
                      <a:schemeClr val="tx1"/>
                    </a:solidFill>
                    <a:effectLst/>
                    <a:ea typeface="Times New Roman" panose="02020603050405020304" pitchFamily="18" charset="0"/>
                    <a:cs typeface="Times New Roman" panose="02020603050405020304" pitchFamily="18" charset="0"/>
                  </a:endParaRP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2737679"/>
                  <a:ext cx="354296" cy="346567"/>
                </a:xfrm>
                <a:prstGeom prst="rect">
                  <a:avLst/>
                </a:prstGeom>
                <a:effectLst/>
              </p:spPr>
            </p:pic>
          </p:grpSp>
          <p:pic>
            <p:nvPicPr>
              <p:cNvPr id="11" name="Graphic 10" descr="Pin with solid fill">
                <a:extLst>
                  <a:ext uri="{FF2B5EF4-FFF2-40B4-BE49-F238E27FC236}">
                    <a16:creationId xmlns:a16="http://schemas.microsoft.com/office/drawing/2014/main" id="{2423708B-476D-97BF-EFA1-3F5FEC4965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7078" y="1611203"/>
                <a:ext cx="390450" cy="358489"/>
              </a:xfrm>
              <a:prstGeom prst="rect">
                <a:avLst/>
              </a:prstGeom>
              <a:effectLst/>
            </p:spPr>
          </p:pic>
        </p:grpSp>
      </p:grpSp>
      <p:sp>
        <p:nvSpPr>
          <p:cNvPr id="9" name="Slide Number Placeholder 8">
            <a:extLst>
              <a:ext uri="{FF2B5EF4-FFF2-40B4-BE49-F238E27FC236}">
                <a16:creationId xmlns:a16="http://schemas.microsoft.com/office/drawing/2014/main" id="{5E52F66C-DC81-51C2-40A8-8241C0F98185}"/>
              </a:ext>
            </a:extLst>
          </p:cNvPr>
          <p:cNvSpPr>
            <a:spLocks noGrp="1"/>
          </p:cNvSpPr>
          <p:nvPr>
            <p:ph type="sldNum" sz="quarter" idx="12"/>
          </p:nvPr>
        </p:nvSpPr>
        <p:spPr/>
        <p:txBody>
          <a:bodyPr/>
          <a:lstStyle/>
          <a:p>
            <a:fld id="{F46C79FD-C571-418B-AB0F-5EE936C85276}" type="slidenum">
              <a:rPr lang="en-GB" smtClean="0"/>
              <a:t>15</a:t>
            </a:fld>
            <a:endParaRPr lang="en-GB"/>
          </a:p>
        </p:txBody>
      </p:sp>
    </p:spTree>
    <p:extLst>
      <p:ext uri="{BB962C8B-B14F-4D97-AF65-F5344CB8AC3E}">
        <p14:creationId xmlns:p14="http://schemas.microsoft.com/office/powerpoint/2010/main" val="109432878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E01B29F4-CDD9-3B66-B0D3-4062D01CEBDF}"/>
              </a:ext>
            </a:extLst>
          </p:cNvPr>
          <p:cNvSpPr/>
          <p:nvPr/>
        </p:nvSpPr>
        <p:spPr>
          <a:xfrm>
            <a:off x="4125129" y="4296962"/>
            <a:ext cx="640080" cy="46539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26" name="Rectangle: Rounded Corners 25">
            <a:extLst>
              <a:ext uri="{FF2B5EF4-FFF2-40B4-BE49-F238E27FC236}">
                <a16:creationId xmlns:a16="http://schemas.microsoft.com/office/drawing/2014/main" id="{305C76F8-BAE0-53BB-C02A-67E011DFB262}"/>
              </a:ext>
            </a:extLst>
          </p:cNvPr>
          <p:cNvSpPr/>
          <p:nvPr/>
        </p:nvSpPr>
        <p:spPr>
          <a:xfrm>
            <a:off x="1938195" y="4298400"/>
            <a:ext cx="640080" cy="46539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l-GR"/>
          </a:p>
        </p:txBody>
      </p:sp>
      <p:sp>
        <p:nvSpPr>
          <p:cNvPr id="4" name="Title 3">
            <a:extLst>
              <a:ext uri="{FF2B5EF4-FFF2-40B4-BE49-F238E27FC236}">
                <a16:creationId xmlns:a16="http://schemas.microsoft.com/office/drawing/2014/main" id="{42E312D0-990F-3D66-C83B-0FF781C48F50}"/>
              </a:ext>
            </a:extLst>
          </p:cNvPr>
          <p:cNvSpPr>
            <a:spLocks noGrp="1"/>
          </p:cNvSpPr>
          <p:nvPr>
            <p:ph type="title"/>
          </p:nvPr>
        </p:nvSpPr>
        <p:spPr/>
        <p:txBody>
          <a:bodyPr/>
          <a:lstStyle/>
          <a:p>
            <a:r>
              <a:rPr lang="en-US"/>
              <a:t>Internal currency unit and Statistical value</a:t>
            </a:r>
            <a:endParaRPr lang="el-GR"/>
          </a:p>
        </p:txBody>
      </p:sp>
      <p:sp>
        <p:nvSpPr>
          <p:cNvPr id="5" name="TextBox 4">
            <a:extLst>
              <a:ext uri="{FF2B5EF4-FFF2-40B4-BE49-F238E27FC236}">
                <a16:creationId xmlns:a16="http://schemas.microsoft.com/office/drawing/2014/main" id="{2936B895-9B75-582B-D39E-CEC9EB3A937A}"/>
              </a:ext>
            </a:extLst>
          </p:cNvPr>
          <p:cNvSpPr txBox="1"/>
          <p:nvPr/>
        </p:nvSpPr>
        <p:spPr>
          <a:xfrm>
            <a:off x="864000" y="1440877"/>
            <a:ext cx="10515600" cy="980560"/>
          </a:xfrm>
          <a:prstGeom prst="rect">
            <a:avLst/>
          </a:prstGeom>
        </p:spPr>
        <p:txBody>
          <a:bodyPr vert="horz" wrap="square" lIns="91440" tIns="45720" rIns="91440" bIns="45720" rtlCol="0">
            <a:noAutofit/>
          </a:bodyPr>
          <a:lstStyle/>
          <a:p>
            <a:pPr algn="just"/>
            <a:r>
              <a:rPr lang="en-GB" b="1">
                <a:effectLst/>
                <a:ea typeface="Times New Roman" panose="02020603050405020304" pitchFamily="18" charset="0"/>
                <a:cs typeface="Times New Roman" panose="02020603050405020304" pitchFamily="18" charset="0"/>
              </a:rPr>
              <a:t>D.E. 'Internal currency unit' </a:t>
            </a:r>
            <a:r>
              <a:rPr lang="en-GB">
                <a:effectLst/>
                <a:ea typeface="Times New Roman" panose="02020603050405020304" pitchFamily="18" charset="0"/>
                <a:cs typeface="Times New Roman" panose="02020603050405020304" pitchFamily="18" charset="0"/>
              </a:rPr>
              <a:t>can be found on </a:t>
            </a:r>
            <a:r>
              <a:rPr lang="en-GB" b="1">
                <a:ea typeface="Times New Roman" panose="02020603050405020304" pitchFamily="18" charset="0"/>
                <a:cs typeface="Times New Roman" panose="02020603050405020304" pitchFamily="18" charset="0"/>
              </a:rPr>
              <a:t>H</a:t>
            </a:r>
            <a:r>
              <a:rPr lang="en-GB" b="1">
                <a:effectLst/>
                <a:ea typeface="Times New Roman" panose="02020603050405020304" pitchFamily="18" charset="0"/>
                <a:cs typeface="Times New Roman" panose="02020603050405020304" pitchFamily="18" charset="0"/>
              </a:rPr>
              <a:t>eader level</a:t>
            </a:r>
            <a:r>
              <a:rPr lang="en-GB">
                <a:effectLst/>
                <a:ea typeface="Times New Roman" panose="02020603050405020304" pitchFamily="18" charset="0"/>
                <a:cs typeface="Times New Roman" panose="02020603050405020304" pitchFamily="18" charset="0"/>
              </a:rPr>
              <a:t> as </a:t>
            </a:r>
            <a:r>
              <a:rPr lang="en-GB" b="1">
                <a:effectLst/>
                <a:ea typeface="Times New Roman" panose="02020603050405020304" pitchFamily="18" charset="0"/>
                <a:cs typeface="Times New Roman" panose="02020603050405020304" pitchFamily="18" charset="0"/>
              </a:rPr>
              <a:t>optional</a:t>
            </a:r>
            <a:r>
              <a:rPr lang="en-GB">
                <a:effectLst/>
                <a:ea typeface="Times New Roman" panose="02020603050405020304" pitchFamily="18" charset="0"/>
                <a:cs typeface="Times New Roman" panose="02020603050405020304" pitchFamily="18" charset="0"/>
              </a:rPr>
              <a:t> data element. </a:t>
            </a:r>
            <a:r>
              <a:rPr lang="en-GB" b="1">
                <a:effectLst/>
                <a:ea typeface="Times New Roman" panose="02020603050405020304" pitchFamily="18" charset="0"/>
                <a:cs typeface="Times New Roman" panose="02020603050405020304" pitchFamily="18" charset="0"/>
              </a:rPr>
              <a:t>Euro-Zone countries</a:t>
            </a:r>
            <a:r>
              <a:rPr lang="en-GB">
                <a:effectLst/>
                <a:ea typeface="Times New Roman" panose="02020603050405020304" pitchFamily="18" charset="0"/>
                <a:cs typeface="Times New Roman" panose="02020603050405020304" pitchFamily="18" charset="0"/>
              </a:rPr>
              <a:t> might register </a:t>
            </a:r>
            <a:r>
              <a:rPr lang="en-GB" b="1">
                <a:effectLst/>
                <a:ea typeface="Times New Roman" panose="02020603050405020304" pitchFamily="18" charset="0"/>
                <a:cs typeface="Times New Roman" panose="02020603050405020304" pitchFamily="18" charset="0"/>
              </a:rPr>
              <a:t>EUR</a:t>
            </a:r>
            <a:r>
              <a:rPr lang="en-GB">
                <a:effectLst/>
                <a:ea typeface="Times New Roman" panose="02020603050405020304" pitchFamily="18" charset="0"/>
                <a:cs typeface="Times New Roman" panose="02020603050405020304" pitchFamily="18" charset="0"/>
              </a:rPr>
              <a:t>, meanwhile the </a:t>
            </a:r>
            <a:r>
              <a:rPr lang="en-GB" b="1">
                <a:effectLst/>
                <a:ea typeface="Times New Roman" panose="02020603050405020304" pitchFamily="18" charset="0"/>
                <a:cs typeface="Times New Roman" panose="02020603050405020304" pitchFamily="18" charset="0"/>
              </a:rPr>
              <a:t>non–Euro zone countries</a:t>
            </a:r>
            <a:r>
              <a:rPr lang="en-GB">
                <a:effectLst/>
                <a:ea typeface="Times New Roman" panose="02020603050405020304" pitchFamily="18" charset="0"/>
                <a:cs typeface="Times New Roman" panose="02020603050405020304" pitchFamily="18" charset="0"/>
              </a:rPr>
              <a:t> should register their </a:t>
            </a:r>
            <a:r>
              <a:rPr lang="en-GB" b="1">
                <a:effectLst/>
                <a:ea typeface="Times New Roman" panose="02020603050405020304" pitchFamily="18" charset="0"/>
                <a:cs typeface="Times New Roman" panose="02020603050405020304" pitchFamily="18" charset="0"/>
              </a:rPr>
              <a:t>own</a:t>
            </a:r>
            <a:r>
              <a:rPr lang="en-GB">
                <a:effectLst/>
                <a:ea typeface="Times New Roman" panose="02020603050405020304" pitchFamily="18" charset="0"/>
                <a:cs typeface="Times New Roman" panose="02020603050405020304" pitchFamily="18" charset="0"/>
              </a:rPr>
              <a:t> </a:t>
            </a:r>
            <a:r>
              <a:rPr lang="en-GB" b="1">
                <a:effectLst/>
                <a:ea typeface="Times New Roman" panose="02020603050405020304" pitchFamily="18" charset="0"/>
                <a:cs typeface="Times New Roman" panose="02020603050405020304" pitchFamily="18" charset="0"/>
              </a:rPr>
              <a:t>national currency</a:t>
            </a:r>
            <a:r>
              <a:rPr lang="en-GB">
                <a:effectLst/>
                <a:ea typeface="Times New Roman" panose="02020603050405020304" pitchFamily="18" charset="0"/>
                <a:cs typeface="Times New Roman" panose="02020603050405020304" pitchFamily="18" charset="0"/>
              </a:rPr>
              <a:t> as </a:t>
            </a:r>
            <a:r>
              <a:rPr lang="en-GB" b="1">
                <a:effectLst/>
                <a:ea typeface="Times New Roman" panose="02020603050405020304" pitchFamily="18" charset="0"/>
                <a:cs typeface="Times New Roman" panose="02020603050405020304" pitchFamily="18" charset="0"/>
              </a:rPr>
              <a:t>‘Internal currency unit’</a:t>
            </a:r>
            <a:r>
              <a:rPr lang="en-GB">
                <a:effectLst/>
                <a:ea typeface="Times New Roman" panose="02020603050405020304" pitchFamily="18" charset="0"/>
                <a:cs typeface="Times New Roman" panose="02020603050405020304" pitchFamily="18" charset="0"/>
              </a:rPr>
              <a:t>. </a:t>
            </a:r>
            <a:endParaRPr lang="el-GR">
              <a:effectLst/>
              <a:ea typeface="Times New Roman" panose="02020603050405020304" pitchFamily="18" charset="0"/>
              <a:cs typeface="Times New Roman" panose="02020603050405020304" pitchFamily="18" charset="0"/>
            </a:endParaRPr>
          </a:p>
          <a:p>
            <a:pPr marL="0" indent="0" algn="just">
              <a:buNone/>
            </a:pPr>
            <a:endParaRPr lang="el-GR" sz="1100"/>
          </a:p>
        </p:txBody>
      </p:sp>
      <p:grpSp>
        <p:nvGrpSpPr>
          <p:cNvPr id="6" name="Group 5">
            <a:extLst>
              <a:ext uri="{FF2B5EF4-FFF2-40B4-BE49-F238E27FC236}">
                <a16:creationId xmlns:a16="http://schemas.microsoft.com/office/drawing/2014/main" id="{202F1A36-6DC1-D1CF-AD2F-7B7BDDDF3E34}"/>
              </a:ext>
            </a:extLst>
          </p:cNvPr>
          <p:cNvGrpSpPr/>
          <p:nvPr/>
        </p:nvGrpSpPr>
        <p:grpSpPr>
          <a:xfrm>
            <a:off x="6285557" y="4395682"/>
            <a:ext cx="5094043" cy="1312890"/>
            <a:chOff x="2075091" y="5295522"/>
            <a:chExt cx="2787740" cy="457200"/>
          </a:xfrm>
        </p:grpSpPr>
        <p:sp>
          <p:nvSpPr>
            <p:cNvPr id="7" name="Rectangle 6">
              <a:extLst>
                <a:ext uri="{FF2B5EF4-FFF2-40B4-BE49-F238E27FC236}">
                  <a16:creationId xmlns:a16="http://schemas.microsoft.com/office/drawing/2014/main" id="{565643CE-3CB7-4EE0-D946-FCB5169ED296}"/>
                </a:ext>
              </a:extLst>
            </p:cNvPr>
            <p:cNvSpPr/>
            <p:nvPr/>
          </p:nvSpPr>
          <p:spPr>
            <a:xfrm>
              <a:off x="2075091" y="5295522"/>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8" name="Rectangle 7">
              <a:extLst>
                <a:ext uri="{FF2B5EF4-FFF2-40B4-BE49-F238E27FC236}">
                  <a16:creationId xmlns:a16="http://schemas.microsoft.com/office/drawing/2014/main" id="{E421E90C-FC3D-2B7E-56F8-22008A4EB241}"/>
                </a:ext>
              </a:extLst>
            </p:cNvPr>
            <p:cNvSpPr/>
            <p:nvPr/>
          </p:nvSpPr>
          <p:spPr>
            <a:xfrm>
              <a:off x="2532291" y="5295522"/>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400" i="1" dirty="0">
                  <a:solidFill>
                    <a:schemeClr val="tx1"/>
                  </a:solidFill>
                  <a:effectLst/>
                  <a:ea typeface="Times New Roman" panose="02020603050405020304" pitchFamily="18" charset="0"/>
                  <a:cs typeface="Times New Roman" panose="02020603050405020304" pitchFamily="18" charset="0"/>
                </a:rPr>
                <a:t>If national currency of SCI country is other than EUR</a:t>
              </a:r>
              <a:r>
                <a:rPr lang="en-GB" sz="1400" i="1" dirty="0">
                  <a:solidFill>
                    <a:schemeClr val="tx1"/>
                  </a:solidFill>
                  <a:ea typeface="Times New Roman" panose="02020603050405020304" pitchFamily="18" charset="0"/>
                  <a:cs typeface="Times New Roman" panose="02020603050405020304" pitchFamily="18" charset="0"/>
                </a:rPr>
                <a:t> </a:t>
              </a:r>
              <a:r>
                <a:rPr lang="en-GB" sz="1400" i="1" dirty="0">
                  <a:solidFill>
                    <a:schemeClr val="tx1"/>
                  </a:solidFill>
                  <a:effectLst/>
                  <a:ea typeface="Times New Roman" panose="02020603050405020304" pitchFamily="18" charset="0"/>
                  <a:cs typeface="Times New Roman" panose="02020603050405020304" pitchFamily="18" charset="0"/>
                </a:rPr>
                <a:t>(e.g., NA-PL), the Polish SCI needs to convert PLN (PL Zloty) to EUR and then SCI sends the statistical value in EUR to PCI in the message IE401.</a:t>
              </a:r>
              <a:endParaRPr lang="el-GR" sz="1400" i="1" dirty="0">
                <a:solidFill>
                  <a:schemeClr val="tx1"/>
                </a:solidFill>
                <a:effectLst/>
                <a:ea typeface="Times New Roman" panose="02020603050405020304" pitchFamily="18" charset="0"/>
                <a:cs typeface="Times New Roman" panose="02020603050405020304" pitchFamily="18" charset="0"/>
              </a:endParaRPr>
            </a:p>
          </p:txBody>
        </p:sp>
      </p:grpSp>
      <p:sp>
        <p:nvSpPr>
          <p:cNvPr id="9" name="Rectangle: Rounded Corners 8">
            <a:extLst>
              <a:ext uri="{FF2B5EF4-FFF2-40B4-BE49-F238E27FC236}">
                <a16:creationId xmlns:a16="http://schemas.microsoft.com/office/drawing/2014/main" id="{CADA6C99-3C12-E11D-0014-4196261879F9}"/>
              </a:ext>
            </a:extLst>
          </p:cNvPr>
          <p:cNvSpPr/>
          <p:nvPr/>
        </p:nvSpPr>
        <p:spPr>
          <a:xfrm>
            <a:off x="970722" y="2754815"/>
            <a:ext cx="10408878" cy="1348369"/>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r>
              <a:rPr lang="en-GB" b="1" dirty="0">
                <a:solidFill>
                  <a:schemeClr val="tx1"/>
                </a:solidFill>
                <a:ea typeface="Times New Roman" panose="02020603050405020304" pitchFamily="18" charset="0"/>
              </a:rPr>
              <a:t>I</a:t>
            </a:r>
            <a:r>
              <a:rPr lang="en-GB" b="1" dirty="0">
                <a:solidFill>
                  <a:schemeClr val="tx1"/>
                </a:solidFill>
                <a:effectLst/>
                <a:ea typeface="Times New Roman" panose="02020603050405020304" pitchFamily="18" charset="0"/>
              </a:rPr>
              <a:t>nformation exchange</a:t>
            </a:r>
            <a:r>
              <a:rPr lang="en-GB" dirty="0">
                <a:solidFill>
                  <a:schemeClr val="tx1"/>
                </a:solidFill>
                <a:effectLst/>
                <a:ea typeface="Times New Roman" panose="02020603050405020304" pitchFamily="18" charset="0"/>
              </a:rPr>
              <a:t> concerning statistical value </a:t>
            </a:r>
            <a:r>
              <a:rPr lang="en-GB" b="1" dirty="0">
                <a:solidFill>
                  <a:schemeClr val="tx1"/>
                </a:solidFill>
                <a:effectLst/>
                <a:ea typeface="Times New Roman" panose="02020603050405020304" pitchFamily="18" charset="0"/>
              </a:rPr>
              <a:t>always </a:t>
            </a:r>
            <a:r>
              <a:rPr lang="en-GB" dirty="0">
                <a:solidFill>
                  <a:schemeClr val="tx1"/>
                </a:solidFill>
                <a:effectLst/>
                <a:ea typeface="Times New Roman" panose="02020603050405020304" pitchFamily="18" charset="0"/>
              </a:rPr>
              <a:t>happens in </a:t>
            </a:r>
            <a:r>
              <a:rPr lang="en-GB" b="1" dirty="0">
                <a:solidFill>
                  <a:schemeClr val="tx1"/>
                </a:solidFill>
                <a:effectLst/>
                <a:ea typeface="Times New Roman" panose="02020603050405020304" pitchFamily="18" charset="0"/>
              </a:rPr>
              <a:t>EUR</a:t>
            </a:r>
            <a:r>
              <a:rPr lang="en-GB" dirty="0">
                <a:solidFill>
                  <a:schemeClr val="tx1"/>
                </a:solidFill>
                <a:effectLst/>
                <a:ea typeface="Times New Roman" panose="02020603050405020304" pitchFamily="18" charset="0"/>
              </a:rPr>
              <a:t> </a:t>
            </a:r>
            <a:r>
              <a:rPr lang="en-GB" b="1" dirty="0">
                <a:solidFill>
                  <a:schemeClr val="tx1"/>
                </a:solidFill>
                <a:effectLst/>
                <a:ea typeface="Times New Roman" panose="02020603050405020304" pitchFamily="18" charset="0"/>
              </a:rPr>
              <a:t>between SCI and PCI</a:t>
            </a:r>
            <a:r>
              <a:rPr lang="en-GB" dirty="0">
                <a:solidFill>
                  <a:schemeClr val="tx1"/>
                </a:solidFill>
                <a:effectLst/>
                <a:ea typeface="Times New Roman" panose="02020603050405020304" pitchFamily="18" charset="0"/>
              </a:rPr>
              <a:t>. When a customs declaration is lodged in SCI´s internal currency unit, SCI sends the information in EUR to PCI (</a:t>
            </a:r>
            <a:r>
              <a:rPr lang="en-GB" u="sng" dirty="0">
                <a:solidFill>
                  <a:schemeClr val="tx1"/>
                </a:solidFill>
                <a:effectLst/>
                <a:ea typeface="Times New Roman" panose="02020603050405020304" pitchFamily="18" charset="0"/>
              </a:rPr>
              <a:t>common domain exchanges always in EUR</a:t>
            </a:r>
            <a:r>
              <a:rPr lang="en-GB" dirty="0">
                <a:solidFill>
                  <a:schemeClr val="tx1"/>
                </a:solidFill>
                <a:effectLst/>
                <a:ea typeface="Times New Roman" panose="02020603050405020304" pitchFamily="18" charset="0"/>
              </a:rPr>
              <a:t>) and PCI will convert it in its own national currency – if necessary, using the national applicable exchange rate.</a:t>
            </a:r>
            <a:endParaRPr lang="el-GR" dirty="0">
              <a:solidFill>
                <a:schemeClr val="tx1"/>
              </a:solidFill>
            </a:endParaRPr>
          </a:p>
        </p:txBody>
      </p:sp>
      <p:pic>
        <p:nvPicPr>
          <p:cNvPr id="10" name="Graphic 9" descr="Pin with solid fill">
            <a:extLst>
              <a:ext uri="{FF2B5EF4-FFF2-40B4-BE49-F238E27FC236}">
                <a16:creationId xmlns:a16="http://schemas.microsoft.com/office/drawing/2014/main" id="{70DF3203-9DB6-F78C-66E6-F8885D76ED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80340" y="2657843"/>
            <a:ext cx="323349" cy="265904"/>
          </a:xfrm>
          <a:prstGeom prst="rect">
            <a:avLst/>
          </a:prstGeom>
          <a:effectLst/>
        </p:spPr>
      </p:pic>
      <p:sp>
        <p:nvSpPr>
          <p:cNvPr id="11" name="Freeform: Shape 10">
            <a:extLst>
              <a:ext uri="{FF2B5EF4-FFF2-40B4-BE49-F238E27FC236}">
                <a16:creationId xmlns:a16="http://schemas.microsoft.com/office/drawing/2014/main" id="{85C33098-E4D0-683F-15EB-BB9F6348A219}"/>
              </a:ext>
            </a:extLst>
          </p:cNvPr>
          <p:cNvSpPr/>
          <p:nvPr/>
        </p:nvSpPr>
        <p:spPr>
          <a:xfrm>
            <a:off x="4850215" y="2462318"/>
            <a:ext cx="2491570" cy="396254"/>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lvl="0" algn="ctr" defTabSz="622300">
              <a:spcBef>
                <a:spcPct val="0"/>
              </a:spcBef>
            </a:pPr>
            <a:r>
              <a:rPr lang="en-US" b="1" kern="1200">
                <a:solidFill>
                  <a:schemeClr val="bg1"/>
                </a:solidFill>
              </a:rPr>
              <a:t>Main Co</a:t>
            </a:r>
            <a:r>
              <a:rPr lang="en-US" b="1">
                <a:solidFill>
                  <a:schemeClr val="bg1"/>
                </a:solidFill>
              </a:rPr>
              <a:t>ncept</a:t>
            </a:r>
            <a:endParaRPr lang="en-US" b="1" kern="1200">
              <a:solidFill>
                <a:schemeClr val="bg1"/>
              </a:solidFill>
            </a:endParaRPr>
          </a:p>
        </p:txBody>
      </p:sp>
      <p:pic>
        <p:nvPicPr>
          <p:cNvPr id="12" name="Graphic 11" descr="Schoolhouse">
            <a:extLst>
              <a:ext uri="{FF2B5EF4-FFF2-40B4-BE49-F238E27FC236}">
                <a16:creationId xmlns:a16="http://schemas.microsoft.com/office/drawing/2014/main" id="{929E25FC-2931-4453-BF17-5FE93BB007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947692" y="4184728"/>
            <a:ext cx="640080" cy="640080"/>
          </a:xfrm>
          <a:prstGeom prst="rect">
            <a:avLst/>
          </a:prstGeom>
        </p:spPr>
      </p:pic>
      <p:pic>
        <p:nvPicPr>
          <p:cNvPr id="13" name="Graphic 12" descr="Schoolhouse">
            <a:extLst>
              <a:ext uri="{FF2B5EF4-FFF2-40B4-BE49-F238E27FC236}">
                <a16:creationId xmlns:a16="http://schemas.microsoft.com/office/drawing/2014/main" id="{ACFDAF22-5AAF-1520-1151-268C9D4D5F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38567" y="4181187"/>
            <a:ext cx="640080" cy="640080"/>
          </a:xfrm>
          <a:prstGeom prst="rect">
            <a:avLst/>
          </a:prstGeom>
        </p:spPr>
      </p:pic>
      <p:sp>
        <p:nvSpPr>
          <p:cNvPr id="14" name="TextBox 13">
            <a:extLst>
              <a:ext uri="{FF2B5EF4-FFF2-40B4-BE49-F238E27FC236}">
                <a16:creationId xmlns:a16="http://schemas.microsoft.com/office/drawing/2014/main" id="{73AF3912-B865-92D1-A311-E14AD9D7A33C}"/>
              </a:ext>
            </a:extLst>
          </p:cNvPr>
          <p:cNvSpPr txBox="1"/>
          <p:nvPr/>
        </p:nvSpPr>
        <p:spPr>
          <a:xfrm>
            <a:off x="1857677" y="4717125"/>
            <a:ext cx="783216" cy="246221"/>
          </a:xfrm>
          <a:prstGeom prst="rect">
            <a:avLst/>
          </a:prstGeom>
          <a:noFill/>
        </p:spPr>
        <p:txBody>
          <a:bodyPr wrap="square" rtlCol="0">
            <a:spAutoFit/>
          </a:bodyPr>
          <a:lstStyle/>
          <a:p>
            <a:pPr algn="ctr"/>
            <a:r>
              <a:rPr lang="en-US" sz="1000" b="1">
                <a:solidFill>
                  <a:schemeClr val="tx2"/>
                </a:solidFill>
              </a:rPr>
              <a:t>SCI</a:t>
            </a:r>
          </a:p>
        </p:txBody>
      </p:sp>
      <p:sp>
        <p:nvSpPr>
          <p:cNvPr id="15" name="TextBox 14">
            <a:extLst>
              <a:ext uri="{FF2B5EF4-FFF2-40B4-BE49-F238E27FC236}">
                <a16:creationId xmlns:a16="http://schemas.microsoft.com/office/drawing/2014/main" id="{2968EF2B-45C7-5F68-762B-50AEDE6D4676}"/>
              </a:ext>
            </a:extLst>
          </p:cNvPr>
          <p:cNvSpPr txBox="1"/>
          <p:nvPr/>
        </p:nvSpPr>
        <p:spPr>
          <a:xfrm>
            <a:off x="4066999" y="4717124"/>
            <a:ext cx="783216" cy="246221"/>
          </a:xfrm>
          <a:prstGeom prst="rect">
            <a:avLst/>
          </a:prstGeom>
          <a:noFill/>
        </p:spPr>
        <p:txBody>
          <a:bodyPr wrap="square" rtlCol="0">
            <a:spAutoFit/>
          </a:bodyPr>
          <a:lstStyle/>
          <a:p>
            <a:pPr algn="ctr"/>
            <a:r>
              <a:rPr lang="en-US" sz="1000" b="1">
                <a:solidFill>
                  <a:schemeClr val="tx2"/>
                </a:solidFill>
              </a:rPr>
              <a:t>PCI</a:t>
            </a:r>
          </a:p>
        </p:txBody>
      </p:sp>
      <p:sp>
        <p:nvSpPr>
          <p:cNvPr id="17" name="Arrow: Right 16">
            <a:extLst>
              <a:ext uri="{FF2B5EF4-FFF2-40B4-BE49-F238E27FC236}">
                <a16:creationId xmlns:a16="http://schemas.microsoft.com/office/drawing/2014/main" id="{99C2C443-D12C-BF0D-6388-B398F4AF701E}"/>
              </a:ext>
            </a:extLst>
          </p:cNvPr>
          <p:cNvSpPr/>
          <p:nvPr/>
        </p:nvSpPr>
        <p:spPr>
          <a:xfrm>
            <a:off x="2880128" y="4416969"/>
            <a:ext cx="1073311" cy="35409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IE401</a:t>
            </a:r>
            <a:endParaRPr lang="el-GR" sz="1100"/>
          </a:p>
        </p:txBody>
      </p:sp>
      <p:sp>
        <p:nvSpPr>
          <p:cNvPr id="18" name="Arrow: Curved Down 17">
            <a:extLst>
              <a:ext uri="{FF2B5EF4-FFF2-40B4-BE49-F238E27FC236}">
                <a16:creationId xmlns:a16="http://schemas.microsoft.com/office/drawing/2014/main" id="{55690D14-ECBD-9AE8-11DA-1EC53A865DE8}"/>
              </a:ext>
            </a:extLst>
          </p:cNvPr>
          <p:cNvSpPr/>
          <p:nvPr/>
        </p:nvSpPr>
        <p:spPr>
          <a:xfrm>
            <a:off x="2046944" y="4905524"/>
            <a:ext cx="441577" cy="376801"/>
          </a:xfrm>
          <a:prstGeom prst="curved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0" name="Arrow: Curved Down 19">
            <a:extLst>
              <a:ext uri="{FF2B5EF4-FFF2-40B4-BE49-F238E27FC236}">
                <a16:creationId xmlns:a16="http://schemas.microsoft.com/office/drawing/2014/main" id="{DFAC7E05-8583-84CE-D6C9-6A4CF5BC9514}"/>
              </a:ext>
            </a:extLst>
          </p:cNvPr>
          <p:cNvSpPr/>
          <p:nvPr/>
        </p:nvSpPr>
        <p:spPr>
          <a:xfrm rot="11062020">
            <a:off x="2019260" y="5307047"/>
            <a:ext cx="441577" cy="376801"/>
          </a:xfrm>
          <a:prstGeom prst="curved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1" name="TextBox 20">
            <a:extLst>
              <a:ext uri="{FF2B5EF4-FFF2-40B4-BE49-F238E27FC236}">
                <a16:creationId xmlns:a16="http://schemas.microsoft.com/office/drawing/2014/main" id="{ACF91F88-F133-D15E-1383-6C88707BC8B6}"/>
              </a:ext>
            </a:extLst>
          </p:cNvPr>
          <p:cNvSpPr txBox="1"/>
          <p:nvPr/>
        </p:nvSpPr>
        <p:spPr>
          <a:xfrm>
            <a:off x="1252675" y="5708570"/>
            <a:ext cx="2122121" cy="909045"/>
          </a:xfrm>
          <a:prstGeom prst="rect">
            <a:avLst/>
          </a:prstGeom>
        </p:spPr>
        <p:txBody>
          <a:bodyPr vert="horz" wrap="square" lIns="91440" tIns="45720" rIns="91440" bIns="45720" rtlCol="0">
            <a:noAutofit/>
          </a:bodyPr>
          <a:lstStyle/>
          <a:p>
            <a:pPr marL="0" indent="0" algn="just">
              <a:buNone/>
            </a:pPr>
            <a:r>
              <a:rPr lang="en-US" sz="1300" dirty="0"/>
              <a:t>SCI converts economical information to EUR, if necessary, before sending it to PCI.</a:t>
            </a:r>
          </a:p>
          <a:p>
            <a:pPr marL="0" indent="0" algn="just">
              <a:buNone/>
            </a:pPr>
            <a:endParaRPr lang="el-GR" sz="1100" dirty="0"/>
          </a:p>
        </p:txBody>
      </p:sp>
      <p:sp>
        <p:nvSpPr>
          <p:cNvPr id="22" name="Arrow: Curved Down 21">
            <a:extLst>
              <a:ext uri="{FF2B5EF4-FFF2-40B4-BE49-F238E27FC236}">
                <a16:creationId xmlns:a16="http://schemas.microsoft.com/office/drawing/2014/main" id="{13B22A46-7CC3-38F9-EECE-D4F14FF7FC50}"/>
              </a:ext>
            </a:extLst>
          </p:cNvPr>
          <p:cNvSpPr/>
          <p:nvPr/>
        </p:nvSpPr>
        <p:spPr>
          <a:xfrm>
            <a:off x="4244997" y="4905524"/>
            <a:ext cx="441577" cy="376801"/>
          </a:xfrm>
          <a:prstGeom prst="curved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3" name="Arrow: Curved Down 22">
            <a:extLst>
              <a:ext uri="{FF2B5EF4-FFF2-40B4-BE49-F238E27FC236}">
                <a16:creationId xmlns:a16="http://schemas.microsoft.com/office/drawing/2014/main" id="{9F390A36-3396-23C3-C448-DBFAA5906AB4}"/>
              </a:ext>
            </a:extLst>
          </p:cNvPr>
          <p:cNvSpPr/>
          <p:nvPr/>
        </p:nvSpPr>
        <p:spPr>
          <a:xfrm rot="11062020">
            <a:off x="4217313" y="5307047"/>
            <a:ext cx="441577" cy="376801"/>
          </a:xfrm>
          <a:prstGeom prst="curved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4" name="TextBox 23">
            <a:extLst>
              <a:ext uri="{FF2B5EF4-FFF2-40B4-BE49-F238E27FC236}">
                <a16:creationId xmlns:a16="http://schemas.microsoft.com/office/drawing/2014/main" id="{525F44F7-59AF-3F76-BFF1-6696EF0E4BAD}"/>
              </a:ext>
            </a:extLst>
          </p:cNvPr>
          <p:cNvSpPr txBox="1"/>
          <p:nvPr/>
        </p:nvSpPr>
        <p:spPr>
          <a:xfrm>
            <a:off x="3537773" y="5708798"/>
            <a:ext cx="2030113" cy="666570"/>
          </a:xfrm>
          <a:prstGeom prst="rect">
            <a:avLst/>
          </a:prstGeom>
        </p:spPr>
        <p:txBody>
          <a:bodyPr vert="horz" wrap="square" lIns="91440" tIns="45720" rIns="91440" bIns="45720" rtlCol="0">
            <a:noAutofit/>
          </a:bodyPr>
          <a:lstStyle/>
          <a:p>
            <a:pPr marL="0" indent="0" algn="just">
              <a:buNone/>
            </a:pPr>
            <a:r>
              <a:rPr lang="en-US" sz="1300"/>
              <a:t>PCI converts economical information to its national currency ,if necessary.</a:t>
            </a:r>
          </a:p>
          <a:p>
            <a:pPr marL="0" indent="0" algn="just">
              <a:buNone/>
            </a:pPr>
            <a:endParaRPr lang="el-GR" sz="1100"/>
          </a:p>
        </p:txBody>
      </p:sp>
      <p:pic>
        <p:nvPicPr>
          <p:cNvPr id="3" name="Graphic 2" descr="Euro with solid fill">
            <a:extLst>
              <a:ext uri="{FF2B5EF4-FFF2-40B4-BE49-F238E27FC236}">
                <a16:creationId xmlns:a16="http://schemas.microsoft.com/office/drawing/2014/main" id="{0CDAEF92-BB57-5D71-23A4-2C1E99F607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3488" y="4762352"/>
            <a:ext cx="555564" cy="555564"/>
          </a:xfrm>
          <a:prstGeom prst="rect">
            <a:avLst/>
          </a:prstGeom>
        </p:spPr>
      </p:pic>
      <p:sp>
        <p:nvSpPr>
          <p:cNvPr id="2" name="Slide Number Placeholder 1">
            <a:extLst>
              <a:ext uri="{FF2B5EF4-FFF2-40B4-BE49-F238E27FC236}">
                <a16:creationId xmlns:a16="http://schemas.microsoft.com/office/drawing/2014/main" id="{1532D8BC-7446-E1DA-D786-A41BAA088B0D}"/>
              </a:ext>
            </a:extLst>
          </p:cNvPr>
          <p:cNvSpPr>
            <a:spLocks noGrp="1"/>
          </p:cNvSpPr>
          <p:nvPr>
            <p:ph type="sldNum" sz="quarter" idx="12"/>
          </p:nvPr>
        </p:nvSpPr>
        <p:spPr/>
        <p:txBody>
          <a:bodyPr/>
          <a:lstStyle/>
          <a:p>
            <a:fld id="{F46C79FD-C571-418B-AB0F-5EE936C85276}" type="slidenum">
              <a:rPr lang="en-GB" smtClean="0"/>
              <a:t>150</a:t>
            </a:fld>
            <a:endParaRPr lang="en-GB"/>
          </a:p>
        </p:txBody>
      </p:sp>
    </p:spTree>
    <p:extLst>
      <p:ext uri="{BB962C8B-B14F-4D97-AF65-F5344CB8AC3E}">
        <p14:creationId xmlns:p14="http://schemas.microsoft.com/office/powerpoint/2010/main" val="19386554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178F74-12A6-3227-2EF7-5FB68E73A9A2}"/>
              </a:ext>
            </a:extLst>
          </p:cNvPr>
          <p:cNvSpPr>
            <a:spLocks noGrp="1"/>
          </p:cNvSpPr>
          <p:nvPr>
            <p:ph type="title"/>
          </p:nvPr>
        </p:nvSpPr>
        <p:spPr/>
        <p:txBody>
          <a:bodyPr/>
          <a:lstStyle/>
          <a:p>
            <a:r>
              <a:rPr lang="en-US"/>
              <a:t>Location of goods</a:t>
            </a:r>
            <a:endParaRPr lang="el-GR"/>
          </a:p>
        </p:txBody>
      </p:sp>
      <p:sp>
        <p:nvSpPr>
          <p:cNvPr id="5" name="TextBox 4">
            <a:extLst>
              <a:ext uri="{FF2B5EF4-FFF2-40B4-BE49-F238E27FC236}">
                <a16:creationId xmlns:a16="http://schemas.microsoft.com/office/drawing/2014/main" id="{53C1F3A3-7C6C-1ADA-7278-9454C8240CD8}"/>
              </a:ext>
            </a:extLst>
          </p:cNvPr>
          <p:cNvSpPr txBox="1"/>
          <p:nvPr/>
        </p:nvSpPr>
        <p:spPr>
          <a:xfrm>
            <a:off x="864000" y="1440000"/>
            <a:ext cx="10215018" cy="2707794"/>
          </a:xfrm>
          <a:prstGeom prst="roundRect">
            <a:avLst/>
          </a:prstGeom>
          <a:solidFill>
            <a:schemeClr val="bg2"/>
          </a:solidFill>
        </p:spPr>
        <p:txBody>
          <a:bodyPr vert="horz" wrap="square" lIns="91440" tIns="45720" rIns="91440" bIns="45720" rtlCol="0">
            <a:noAutofit/>
          </a:bodyPr>
          <a:lstStyle/>
          <a:p>
            <a:pPr algn="just">
              <a:spcBef>
                <a:spcPts val="1200"/>
              </a:spcBef>
            </a:pPr>
            <a:r>
              <a:rPr lang="en-GB">
                <a:effectLst/>
                <a:ea typeface="Times New Roman" panose="02020603050405020304" pitchFamily="18" charset="0"/>
                <a:cs typeface="Times New Roman" panose="02020603050405020304" pitchFamily="18" charset="0"/>
              </a:rPr>
              <a:t>At least one type of location shall be registered in CCI, and it is not necessary to fill in all the sub-data elements.</a:t>
            </a:r>
            <a:r>
              <a:rPr lang="en-GB">
                <a:ea typeface="Times New Roman" panose="02020603050405020304" pitchFamily="18" charset="0"/>
                <a:cs typeface="Times New Roman" panose="02020603050405020304" pitchFamily="18" charset="0"/>
              </a:rPr>
              <a:t> </a:t>
            </a:r>
          </a:p>
          <a:p>
            <a:pPr algn="just">
              <a:spcBef>
                <a:spcPts val="1200"/>
              </a:spcBef>
            </a:pPr>
            <a:r>
              <a:rPr lang="en-GB">
                <a:effectLst/>
                <a:ea typeface="Times New Roman" panose="02020603050405020304" pitchFamily="18" charset="0"/>
              </a:rPr>
              <a:t>In case of </a:t>
            </a:r>
            <a:r>
              <a:rPr lang="en-GB" b="1">
                <a:effectLst/>
                <a:ea typeface="Times New Roman" panose="02020603050405020304" pitchFamily="18" charset="0"/>
              </a:rPr>
              <a:t>pre-lodged declaration</a:t>
            </a:r>
            <a:r>
              <a:rPr lang="en-GB">
                <a:effectLst/>
                <a:ea typeface="Times New Roman" panose="02020603050405020304" pitchFamily="18" charset="0"/>
              </a:rPr>
              <a:t>, </a:t>
            </a:r>
            <a:r>
              <a:rPr lang="en-GB" b="1">
                <a:effectLst/>
                <a:ea typeface="Times New Roman" panose="02020603050405020304" pitchFamily="18" charset="0"/>
              </a:rPr>
              <a:t>registration</a:t>
            </a:r>
            <a:r>
              <a:rPr lang="en-GB">
                <a:effectLst/>
                <a:ea typeface="Times New Roman" panose="02020603050405020304" pitchFamily="18" charset="0"/>
              </a:rPr>
              <a:t> of the location of goods </a:t>
            </a:r>
            <a:r>
              <a:rPr lang="en-GB" b="1">
                <a:effectLst/>
                <a:ea typeface="Times New Roman" panose="02020603050405020304" pitchFamily="18" charset="0"/>
              </a:rPr>
              <a:t>is not mandatory</a:t>
            </a:r>
            <a:r>
              <a:rPr lang="en-GB">
                <a:effectLst/>
                <a:ea typeface="Times New Roman" panose="02020603050405020304" pitchFamily="18" charset="0"/>
              </a:rPr>
              <a:t>. But in </a:t>
            </a:r>
            <a:r>
              <a:rPr lang="en-GB" b="1">
                <a:effectLst/>
                <a:ea typeface="Times New Roman" panose="02020603050405020304" pitchFamily="18" charset="0"/>
              </a:rPr>
              <a:t>PN (IE432)</a:t>
            </a:r>
            <a:r>
              <a:rPr lang="en-GB">
                <a:effectLst/>
                <a:ea typeface="Times New Roman" panose="02020603050405020304" pitchFamily="18" charset="0"/>
              </a:rPr>
              <a:t> this information shall be provided to customs. </a:t>
            </a:r>
          </a:p>
          <a:p>
            <a:pPr algn="just">
              <a:spcBef>
                <a:spcPts val="1200"/>
              </a:spcBef>
              <a:spcAft>
                <a:spcPts val="1200"/>
              </a:spcAft>
            </a:pPr>
            <a:r>
              <a:rPr lang="en-GB">
                <a:effectLst/>
                <a:ea typeface="Times New Roman" panose="02020603050405020304" pitchFamily="18" charset="0"/>
              </a:rPr>
              <a:t>If </a:t>
            </a:r>
            <a:r>
              <a:rPr lang="en-GB" b="1">
                <a:effectLst/>
                <a:ea typeface="Times New Roman" panose="02020603050405020304" pitchFamily="18" charset="0"/>
              </a:rPr>
              <a:t>pre-lodged declaration (IE415)</a:t>
            </a:r>
            <a:r>
              <a:rPr lang="en-GB">
                <a:effectLst/>
                <a:ea typeface="Times New Roman" panose="02020603050405020304" pitchFamily="18" charset="0"/>
              </a:rPr>
              <a:t> still </a:t>
            </a:r>
            <a:r>
              <a:rPr lang="en-GB" b="1">
                <a:effectLst/>
                <a:ea typeface="Times New Roman" panose="02020603050405020304" pitchFamily="18" charset="0"/>
              </a:rPr>
              <a:t>contained the D.G. Location of Goods</a:t>
            </a:r>
            <a:r>
              <a:rPr lang="en-GB">
                <a:effectLst/>
                <a:ea typeface="Times New Roman" panose="02020603050405020304" pitchFamily="18" charset="0"/>
              </a:rPr>
              <a:t>, this </a:t>
            </a:r>
            <a:r>
              <a:rPr lang="en-GB" u="sng">
                <a:effectLst/>
                <a:ea typeface="Times New Roman" panose="02020603050405020304" pitchFamily="18" charset="0"/>
              </a:rPr>
              <a:t>information can be overwritten by the information provided in the PN (IE432),</a:t>
            </a:r>
            <a:r>
              <a:rPr lang="en-GB">
                <a:effectLst/>
                <a:ea typeface="Times New Roman" panose="02020603050405020304" pitchFamily="18" charset="0"/>
              </a:rPr>
              <a:t> as Declarant might </a:t>
            </a:r>
            <a:r>
              <a:rPr lang="en-GB" b="1">
                <a:effectLst/>
                <a:ea typeface="Times New Roman" panose="02020603050405020304" pitchFamily="18" charset="0"/>
              </a:rPr>
              <a:t>not know the exact location</a:t>
            </a:r>
            <a:r>
              <a:rPr lang="en-GB">
                <a:effectLst/>
                <a:ea typeface="Times New Roman" panose="02020603050405020304" pitchFamily="18" charset="0"/>
              </a:rPr>
              <a:t> of goods before they are presented.</a:t>
            </a:r>
            <a:endParaRPr lang="en-GB" sz="1400">
              <a:effectLst/>
              <a:ea typeface="Times New Roman" panose="02020603050405020304" pitchFamily="18" charset="0"/>
            </a:endParaRPr>
          </a:p>
          <a:p>
            <a:pPr algn="just"/>
            <a:endParaRPr lang="el-GR">
              <a:effectLst/>
              <a:ea typeface="Times New Roman" panose="02020603050405020304" pitchFamily="18" charset="0"/>
              <a:cs typeface="Times New Roman" panose="02020603050405020304" pitchFamily="18" charset="0"/>
            </a:endParaRPr>
          </a:p>
          <a:p>
            <a:pPr marL="0" indent="0" algn="just">
              <a:buNone/>
            </a:pPr>
            <a:endParaRPr lang="el-GR" sz="1100"/>
          </a:p>
        </p:txBody>
      </p:sp>
      <p:sp>
        <p:nvSpPr>
          <p:cNvPr id="2" name="Slide Number Placeholder 1">
            <a:extLst>
              <a:ext uri="{FF2B5EF4-FFF2-40B4-BE49-F238E27FC236}">
                <a16:creationId xmlns:a16="http://schemas.microsoft.com/office/drawing/2014/main" id="{88E5F2AF-D8EE-753B-D201-08FDB68CFBB4}"/>
              </a:ext>
            </a:extLst>
          </p:cNvPr>
          <p:cNvSpPr>
            <a:spLocks noGrp="1"/>
          </p:cNvSpPr>
          <p:nvPr>
            <p:ph type="sldNum" sz="quarter" idx="12"/>
          </p:nvPr>
        </p:nvSpPr>
        <p:spPr/>
        <p:txBody>
          <a:bodyPr/>
          <a:lstStyle/>
          <a:p>
            <a:fld id="{F46C79FD-C571-418B-AB0F-5EE936C85276}" type="slidenum">
              <a:rPr lang="en-GB" smtClean="0"/>
              <a:t>151</a:t>
            </a:fld>
            <a:endParaRPr lang="en-GB"/>
          </a:p>
        </p:txBody>
      </p:sp>
    </p:spTree>
    <p:extLst>
      <p:ext uri="{BB962C8B-B14F-4D97-AF65-F5344CB8AC3E}">
        <p14:creationId xmlns:p14="http://schemas.microsoft.com/office/powerpoint/2010/main" val="11685574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or: Elbow 18">
            <a:extLst>
              <a:ext uri="{FF2B5EF4-FFF2-40B4-BE49-F238E27FC236}">
                <a16:creationId xmlns:a16="http://schemas.microsoft.com/office/drawing/2014/main" id="{9D34E138-3988-3C31-A576-ABD1F8240FE5}"/>
              </a:ext>
            </a:extLst>
          </p:cNvPr>
          <p:cNvCxnSpPr/>
          <p:nvPr/>
        </p:nvCxnSpPr>
        <p:spPr>
          <a:xfrm rot="10800000">
            <a:off x="3952997" y="2875759"/>
            <a:ext cx="1674525" cy="811861"/>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F972D00D-86C1-F949-E170-8A3FEE18A61F}"/>
              </a:ext>
            </a:extLst>
          </p:cNvPr>
          <p:cNvCxnSpPr/>
          <p:nvPr/>
        </p:nvCxnSpPr>
        <p:spPr>
          <a:xfrm rot="10800000" flipV="1">
            <a:off x="3952997" y="2001706"/>
            <a:ext cx="1674525" cy="874052"/>
          </a:xfrm>
          <a:prstGeom prst="bentConnector3">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6D41B48-470E-66C2-90E7-19C59E42626A}"/>
              </a:ext>
            </a:extLst>
          </p:cNvPr>
          <p:cNvSpPr>
            <a:spLocks noGrp="1"/>
          </p:cNvSpPr>
          <p:nvPr>
            <p:ph type="title"/>
          </p:nvPr>
        </p:nvSpPr>
        <p:spPr/>
        <p:txBody>
          <a:bodyPr/>
          <a:lstStyle/>
          <a:p>
            <a:r>
              <a:rPr lang="en-US"/>
              <a:t>Warehouse</a:t>
            </a:r>
            <a:endParaRPr lang="el-GR"/>
          </a:p>
        </p:txBody>
      </p:sp>
      <p:sp>
        <p:nvSpPr>
          <p:cNvPr id="13" name="Freeform: Shape 12">
            <a:extLst>
              <a:ext uri="{FF2B5EF4-FFF2-40B4-BE49-F238E27FC236}">
                <a16:creationId xmlns:a16="http://schemas.microsoft.com/office/drawing/2014/main" id="{5D0C076C-2B6D-3448-C9B6-54900521B570}"/>
              </a:ext>
            </a:extLst>
          </p:cNvPr>
          <p:cNvSpPr/>
          <p:nvPr/>
        </p:nvSpPr>
        <p:spPr>
          <a:xfrm>
            <a:off x="5627521" y="1507666"/>
            <a:ext cx="5571002" cy="1125256"/>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lang="en-US" b="1">
                <a:solidFill>
                  <a:schemeClr val="tx1"/>
                </a:solidFill>
              </a:rPr>
              <a:t>Status ‘A’ </a:t>
            </a:r>
            <a:r>
              <a:rPr lang="en-US">
                <a:solidFill>
                  <a:schemeClr val="tx1"/>
                </a:solidFill>
              </a:rPr>
              <a:t>only for declaration for </a:t>
            </a:r>
            <a:r>
              <a:rPr lang="en-US" b="1">
                <a:solidFill>
                  <a:schemeClr val="tx1"/>
                </a:solidFill>
              </a:rPr>
              <a:t>customs warehousing (column H2)</a:t>
            </a:r>
            <a:endParaRPr lang="en-US">
              <a:solidFill>
                <a:schemeClr val="tx1"/>
              </a:solidFill>
            </a:endParaRPr>
          </a:p>
        </p:txBody>
      </p:sp>
      <p:sp>
        <p:nvSpPr>
          <p:cNvPr id="14" name="Freeform: Shape 13">
            <a:extLst>
              <a:ext uri="{FF2B5EF4-FFF2-40B4-BE49-F238E27FC236}">
                <a16:creationId xmlns:a16="http://schemas.microsoft.com/office/drawing/2014/main" id="{41AB35B6-1FD9-0D7E-8075-AA2FF476F7A1}"/>
              </a:ext>
            </a:extLst>
          </p:cNvPr>
          <p:cNvSpPr/>
          <p:nvPr/>
        </p:nvSpPr>
        <p:spPr>
          <a:xfrm>
            <a:off x="5627521" y="3193578"/>
            <a:ext cx="5571002" cy="112525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R="0" lvl="0" algn="just" defTabSz="914400" rtl="0" eaLnBrk="1" fontAlgn="auto" latinLnBrk="0" hangingPunct="1">
              <a:lnSpc>
                <a:spcPct val="100000"/>
              </a:lnSpc>
              <a:spcBef>
                <a:spcPts val="0"/>
              </a:spcBef>
              <a:spcAft>
                <a:spcPts val="600"/>
              </a:spcAft>
              <a:buClr>
                <a:schemeClr val="tx2">
                  <a:lumMod val="50000"/>
                </a:schemeClr>
              </a:buClr>
              <a:buSzTx/>
              <a:tabLst/>
              <a:defRPr/>
            </a:pPr>
            <a:r>
              <a:rPr lang="en-US" b="1">
                <a:solidFill>
                  <a:schemeClr val="tx1"/>
                </a:solidFill>
              </a:rPr>
              <a:t>Optional</a:t>
            </a:r>
            <a:r>
              <a:rPr lang="en-US">
                <a:solidFill>
                  <a:schemeClr val="tx1"/>
                </a:solidFill>
              </a:rPr>
              <a:t> for the </a:t>
            </a:r>
            <a:r>
              <a:rPr lang="en-US" b="1">
                <a:solidFill>
                  <a:schemeClr val="tx1"/>
                </a:solidFill>
              </a:rPr>
              <a:t>MS </a:t>
            </a:r>
            <a:r>
              <a:rPr lang="en-US">
                <a:solidFill>
                  <a:schemeClr val="tx1"/>
                </a:solidFill>
              </a:rPr>
              <a:t>for the rest of import customs procedures</a:t>
            </a:r>
          </a:p>
        </p:txBody>
      </p:sp>
      <p:sp>
        <p:nvSpPr>
          <p:cNvPr id="15" name="Freeform: Shape 14">
            <a:extLst>
              <a:ext uri="{FF2B5EF4-FFF2-40B4-BE49-F238E27FC236}">
                <a16:creationId xmlns:a16="http://schemas.microsoft.com/office/drawing/2014/main" id="{95A83069-450F-69E3-5A1F-1C9D6B4B2EA6}"/>
              </a:ext>
            </a:extLst>
          </p:cNvPr>
          <p:cNvSpPr/>
          <p:nvPr/>
        </p:nvSpPr>
        <p:spPr>
          <a:xfrm>
            <a:off x="734523" y="2322516"/>
            <a:ext cx="3386851" cy="1106484"/>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lvl="0" algn="ctr" defTabSz="622300">
              <a:spcBef>
                <a:spcPct val="0"/>
              </a:spcBef>
            </a:pPr>
            <a:r>
              <a:rPr lang="en-US" b="1" kern="1200">
                <a:solidFill>
                  <a:schemeClr val="bg1"/>
                </a:solidFill>
              </a:rPr>
              <a:t>D.E. ‘Warehouse’</a:t>
            </a:r>
          </a:p>
        </p:txBody>
      </p:sp>
      <p:grpSp>
        <p:nvGrpSpPr>
          <p:cNvPr id="2" name="Group 1">
            <a:extLst>
              <a:ext uri="{FF2B5EF4-FFF2-40B4-BE49-F238E27FC236}">
                <a16:creationId xmlns:a16="http://schemas.microsoft.com/office/drawing/2014/main" id="{A69496E4-B0EA-AB67-7C5C-6CDBC82E26FA}"/>
              </a:ext>
            </a:extLst>
          </p:cNvPr>
          <p:cNvGrpSpPr/>
          <p:nvPr/>
        </p:nvGrpSpPr>
        <p:grpSpPr>
          <a:xfrm>
            <a:off x="5627523" y="5055473"/>
            <a:ext cx="5043436" cy="921120"/>
            <a:chOff x="2075091" y="5295522"/>
            <a:chExt cx="2787740" cy="457200"/>
          </a:xfrm>
        </p:grpSpPr>
        <p:sp>
          <p:nvSpPr>
            <p:cNvPr id="3" name="Rectangle 2">
              <a:extLst>
                <a:ext uri="{FF2B5EF4-FFF2-40B4-BE49-F238E27FC236}">
                  <a16:creationId xmlns:a16="http://schemas.microsoft.com/office/drawing/2014/main" id="{A6334029-7BD0-867B-42D6-8AD1CE98EB3C}"/>
                </a:ext>
              </a:extLst>
            </p:cNvPr>
            <p:cNvSpPr/>
            <p:nvPr/>
          </p:nvSpPr>
          <p:spPr>
            <a:xfrm>
              <a:off x="2075091" y="5295522"/>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5" name="Rectangle 4">
              <a:extLst>
                <a:ext uri="{FF2B5EF4-FFF2-40B4-BE49-F238E27FC236}">
                  <a16:creationId xmlns:a16="http://schemas.microsoft.com/office/drawing/2014/main" id="{AEC9F97C-A66F-BCEF-5F8B-F8D2EF0A357A}"/>
                </a:ext>
              </a:extLst>
            </p:cNvPr>
            <p:cNvSpPr/>
            <p:nvPr/>
          </p:nvSpPr>
          <p:spPr>
            <a:xfrm>
              <a:off x="2532291" y="5295522"/>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1400" i="1">
                  <a:solidFill>
                    <a:schemeClr val="tx1"/>
                  </a:solidFill>
                  <a:ea typeface="Times New Roman" panose="02020603050405020304" pitchFamily="18" charset="0"/>
                  <a:cs typeface="Times New Roman" panose="02020603050405020304" pitchFamily="18" charset="0"/>
                </a:rPr>
                <a:t>E</a:t>
              </a:r>
              <a:r>
                <a:rPr lang="en-US" sz="1400" i="1">
                  <a:solidFill>
                    <a:schemeClr val="tx1"/>
                  </a:solidFill>
                  <a:effectLst/>
                  <a:ea typeface="Times New Roman" panose="02020603050405020304" pitchFamily="18" charset="0"/>
                  <a:cs typeface="Times New Roman" panose="02020603050405020304" pitchFamily="18" charset="0"/>
                </a:rPr>
                <a:t>xcept `where the declaration of placing of goods under a customs procedure is used to discharge a customs warehousing procedure`.</a:t>
              </a:r>
              <a:endParaRPr lang="el-GR" sz="1400" i="1">
                <a:solidFill>
                  <a:schemeClr val="tx1"/>
                </a:solidFill>
                <a:effectLst/>
                <a:ea typeface="Times New Roman" panose="02020603050405020304" pitchFamily="18" charset="0"/>
                <a:cs typeface="Times New Roman" panose="02020603050405020304" pitchFamily="18" charset="0"/>
              </a:endParaRPr>
            </a:p>
          </p:txBody>
        </p:sp>
      </p:grpSp>
      <p:sp>
        <p:nvSpPr>
          <p:cNvPr id="6" name="Rectangle: Rounded Corners 5">
            <a:extLst>
              <a:ext uri="{FF2B5EF4-FFF2-40B4-BE49-F238E27FC236}">
                <a16:creationId xmlns:a16="http://schemas.microsoft.com/office/drawing/2014/main" id="{62DB8E21-F913-37B7-A8C7-69A1871494CA}"/>
              </a:ext>
            </a:extLst>
          </p:cNvPr>
          <p:cNvSpPr>
            <a:spLocks noChangeAspect="1"/>
          </p:cNvSpPr>
          <p:nvPr/>
        </p:nvSpPr>
        <p:spPr>
          <a:xfrm>
            <a:off x="1130321" y="3854704"/>
            <a:ext cx="2583665" cy="1913023"/>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7" name="Picture 6" descr="A picture containing text, warehouse, shelf, store&#10;&#10;Description automatically generated">
            <a:extLst>
              <a:ext uri="{FF2B5EF4-FFF2-40B4-BE49-F238E27FC236}">
                <a16:creationId xmlns:a16="http://schemas.microsoft.com/office/drawing/2014/main" id="{2D74D495-6EE4-F0F9-ED32-AB274DA999D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305" r="4655" b="1"/>
          <a:stretch/>
        </p:blipFill>
        <p:spPr>
          <a:xfrm>
            <a:off x="1236736" y="3942079"/>
            <a:ext cx="2370834" cy="173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Slide Number Placeholder 7">
            <a:extLst>
              <a:ext uri="{FF2B5EF4-FFF2-40B4-BE49-F238E27FC236}">
                <a16:creationId xmlns:a16="http://schemas.microsoft.com/office/drawing/2014/main" id="{B236C908-71D6-6F79-9096-1365FC8CEAB7}"/>
              </a:ext>
            </a:extLst>
          </p:cNvPr>
          <p:cNvSpPr>
            <a:spLocks noGrp="1"/>
          </p:cNvSpPr>
          <p:nvPr>
            <p:ph type="sldNum" sz="quarter" idx="12"/>
          </p:nvPr>
        </p:nvSpPr>
        <p:spPr/>
        <p:txBody>
          <a:bodyPr/>
          <a:lstStyle/>
          <a:p>
            <a:fld id="{F46C79FD-C571-418B-AB0F-5EE936C85276}" type="slidenum">
              <a:rPr lang="en-GB" smtClean="0"/>
              <a:t>152</a:t>
            </a:fld>
            <a:endParaRPr lang="en-GB"/>
          </a:p>
        </p:txBody>
      </p:sp>
    </p:spTree>
    <p:extLst>
      <p:ext uri="{BB962C8B-B14F-4D97-AF65-F5344CB8AC3E}">
        <p14:creationId xmlns:p14="http://schemas.microsoft.com/office/powerpoint/2010/main" val="22844971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8D0FF-215A-8EB4-D024-CC450D7A9F0D}"/>
              </a:ext>
            </a:extLst>
          </p:cNvPr>
          <p:cNvSpPr>
            <a:spLocks noGrp="1"/>
          </p:cNvSpPr>
          <p:nvPr>
            <p:ph type="title"/>
          </p:nvPr>
        </p:nvSpPr>
        <p:spPr/>
        <p:txBody>
          <a:bodyPr/>
          <a:lstStyle/>
          <a:p>
            <a:r>
              <a:rPr lang="en-US"/>
              <a:t>Country of dispatch</a:t>
            </a:r>
            <a:endParaRPr lang="el-GR"/>
          </a:p>
        </p:txBody>
      </p:sp>
      <p:grpSp>
        <p:nvGrpSpPr>
          <p:cNvPr id="10" name="Group 9">
            <a:extLst>
              <a:ext uri="{FF2B5EF4-FFF2-40B4-BE49-F238E27FC236}">
                <a16:creationId xmlns:a16="http://schemas.microsoft.com/office/drawing/2014/main" id="{BE6235BB-D9A5-50BC-1356-BB28BBB471C8}"/>
              </a:ext>
            </a:extLst>
          </p:cNvPr>
          <p:cNvGrpSpPr/>
          <p:nvPr/>
        </p:nvGrpSpPr>
        <p:grpSpPr>
          <a:xfrm>
            <a:off x="838197" y="4789450"/>
            <a:ext cx="5032090" cy="1220929"/>
            <a:chOff x="2075093" y="5303228"/>
            <a:chExt cx="2730291" cy="457200"/>
          </a:xfrm>
        </p:grpSpPr>
        <p:sp>
          <p:nvSpPr>
            <p:cNvPr id="11" name="Rectangle 10">
              <a:extLst>
                <a:ext uri="{FF2B5EF4-FFF2-40B4-BE49-F238E27FC236}">
                  <a16:creationId xmlns:a16="http://schemas.microsoft.com/office/drawing/2014/main" id="{106F2797-273F-FB14-AEA1-BD0B10ABB900}"/>
                </a:ext>
              </a:extLst>
            </p:cNvPr>
            <p:cNvSpPr/>
            <p:nvPr/>
          </p:nvSpPr>
          <p:spPr>
            <a:xfrm>
              <a:off x="2075093" y="5303228"/>
              <a:ext cx="31919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2" name="Rectangle 11">
              <a:extLst>
                <a:ext uri="{FF2B5EF4-FFF2-40B4-BE49-F238E27FC236}">
                  <a16:creationId xmlns:a16="http://schemas.microsoft.com/office/drawing/2014/main" id="{4153D28D-4AF8-B235-5C21-65E922E2B8EA}"/>
                </a:ext>
              </a:extLst>
            </p:cNvPr>
            <p:cNvSpPr/>
            <p:nvPr/>
          </p:nvSpPr>
          <p:spPr>
            <a:xfrm>
              <a:off x="2394291" y="5303228"/>
              <a:ext cx="2411093"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200" i="1" dirty="0">
                  <a:solidFill>
                    <a:schemeClr val="tx1"/>
                  </a:solidFill>
                  <a:ea typeface="Times New Roman" panose="02020603050405020304" pitchFamily="18" charset="0"/>
                  <a:cs typeface="Times New Roman" panose="02020603050405020304" pitchFamily="18" charset="0"/>
                </a:rPr>
                <a:t>Co</a:t>
              </a:r>
              <a:r>
                <a:rPr lang="en-GB" sz="1200" i="1" dirty="0">
                  <a:solidFill>
                    <a:schemeClr val="tx1"/>
                  </a:solidFill>
                  <a:effectLst/>
                  <a:ea typeface="Times New Roman" panose="02020603050405020304" pitchFamily="18" charset="0"/>
                  <a:cs typeface="Times New Roman" panose="02020603050405020304" pitchFamily="18" charset="0"/>
                </a:rPr>
                <a:t>mmercial transaction covers any transaction which either changes the nature of the goods (e.g., processing) or which has effect on who is (to become) owner of the goods. Any action of handling the goods to preserve them or to rearrange their transport must not be considered.</a:t>
              </a:r>
              <a:endParaRPr lang="el-GR" sz="1200" i="1" dirty="0">
                <a:solidFill>
                  <a:schemeClr val="tx1"/>
                </a:solidFill>
                <a:effectLst/>
                <a:ea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9A0AE369-7ADF-A3FF-6971-677BFD544D1B}"/>
              </a:ext>
            </a:extLst>
          </p:cNvPr>
          <p:cNvGrpSpPr/>
          <p:nvPr/>
        </p:nvGrpSpPr>
        <p:grpSpPr>
          <a:xfrm>
            <a:off x="6286499" y="4789452"/>
            <a:ext cx="5324467" cy="1220929"/>
            <a:chOff x="2075093" y="5303233"/>
            <a:chExt cx="2631894" cy="457200"/>
          </a:xfrm>
        </p:grpSpPr>
        <p:sp>
          <p:nvSpPr>
            <p:cNvPr id="3" name="Rectangle 2">
              <a:extLst>
                <a:ext uri="{FF2B5EF4-FFF2-40B4-BE49-F238E27FC236}">
                  <a16:creationId xmlns:a16="http://schemas.microsoft.com/office/drawing/2014/main" id="{64A35096-42B7-E965-9598-5E0517E26759}"/>
                </a:ext>
              </a:extLst>
            </p:cNvPr>
            <p:cNvSpPr/>
            <p:nvPr/>
          </p:nvSpPr>
          <p:spPr>
            <a:xfrm>
              <a:off x="2075093" y="5303233"/>
              <a:ext cx="307695"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6" name="Rectangle 5">
              <a:extLst>
                <a:ext uri="{FF2B5EF4-FFF2-40B4-BE49-F238E27FC236}">
                  <a16:creationId xmlns:a16="http://schemas.microsoft.com/office/drawing/2014/main" id="{41BA2B92-E955-D07C-83DF-2E7F4BE363A4}"/>
                </a:ext>
              </a:extLst>
            </p:cNvPr>
            <p:cNvSpPr/>
            <p:nvPr/>
          </p:nvSpPr>
          <p:spPr>
            <a:xfrm>
              <a:off x="2376447" y="5303233"/>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200" i="1" dirty="0">
                  <a:solidFill>
                    <a:schemeClr val="tx1"/>
                  </a:solidFill>
                  <a:effectLst/>
                  <a:ea typeface="Times New Roman" panose="02020603050405020304" pitchFamily="18" charset="0"/>
                </a:rPr>
                <a:t>If neither a commercial transaction (e.g., sale or processing), nor a stoppage unrelated to the transport of goods has taken place in an intermediate country, the relevant Union code should be entered to indicate the country from which goods were initially dispatched to the Member State in which the goods are located at the time of their release into the customs procedure.</a:t>
              </a:r>
              <a:endParaRPr lang="el-GR" sz="1200" i="1" dirty="0">
                <a:solidFill>
                  <a:schemeClr val="tx1"/>
                </a:solidFill>
                <a:effectLst/>
                <a:ea typeface="Times New Roman" panose="02020603050405020304" pitchFamily="18" charset="0"/>
                <a:cs typeface="Times New Roman" panose="02020603050405020304" pitchFamily="18" charset="0"/>
              </a:endParaRPr>
            </a:p>
          </p:txBody>
        </p:sp>
      </p:grpSp>
      <p:sp>
        <p:nvSpPr>
          <p:cNvPr id="7" name="Rectangle: Single Corner Rounded 6">
            <a:extLst>
              <a:ext uri="{FF2B5EF4-FFF2-40B4-BE49-F238E27FC236}">
                <a16:creationId xmlns:a16="http://schemas.microsoft.com/office/drawing/2014/main" id="{25909A91-918B-3B0A-B2D4-E6EA0F16A136}"/>
              </a:ext>
            </a:extLst>
          </p:cNvPr>
          <p:cNvSpPr/>
          <p:nvPr/>
        </p:nvSpPr>
        <p:spPr>
          <a:xfrm>
            <a:off x="4233862" y="1325486"/>
            <a:ext cx="3900488" cy="382087"/>
          </a:xfrm>
          <a:prstGeom prst="round1Rect">
            <a:avLst/>
          </a:pr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ctr">
              <a:spcAft>
                <a:spcPts val="600"/>
              </a:spcAft>
            </a:pPr>
            <a:r>
              <a:rPr lang="en-US" b="1"/>
              <a:t> </a:t>
            </a:r>
            <a:r>
              <a:rPr lang="en-US"/>
              <a:t>Usage of D.E. </a:t>
            </a:r>
            <a:r>
              <a:rPr lang="en-US" b="1"/>
              <a:t>‘</a:t>
            </a:r>
            <a:r>
              <a:rPr lang="en-US"/>
              <a:t>Country of dispatch’</a:t>
            </a:r>
            <a:endParaRPr lang="el-GR" sz="1800" b="1">
              <a:effectLst/>
              <a:ea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8EAD6AD2-1828-F668-427F-1132F1A1B724}"/>
              </a:ext>
            </a:extLst>
          </p:cNvPr>
          <p:cNvSpPr/>
          <p:nvPr/>
        </p:nvSpPr>
        <p:spPr>
          <a:xfrm>
            <a:off x="838200" y="1767842"/>
            <a:ext cx="10772775" cy="78235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indent="0" algn="just">
              <a:spcAft>
                <a:spcPts val="0"/>
              </a:spcAft>
              <a:buNone/>
            </a:pPr>
            <a:r>
              <a:rPr lang="en-GB" sz="1600">
                <a:ea typeface="Times New Roman" panose="02020603050405020304" pitchFamily="18" charset="0"/>
                <a:cs typeface="Times New Roman" panose="02020603050405020304" pitchFamily="18" charset="0"/>
              </a:rPr>
              <a:t>G</a:t>
            </a:r>
            <a:r>
              <a:rPr lang="en-GB" sz="1600">
                <a:effectLst/>
                <a:ea typeface="Times New Roman" panose="02020603050405020304" pitchFamily="18" charset="0"/>
                <a:cs typeface="Times New Roman" panose="02020603050405020304" pitchFamily="18" charset="0"/>
              </a:rPr>
              <a:t>oods were subject to commercial transaction, while on their way from the initial transport related country of export to their release into the customs procedure.</a:t>
            </a:r>
            <a:endParaRPr lang="el-GR" sz="1600">
              <a:solidFill>
                <a:schemeClr val="tx1"/>
              </a:solidFill>
              <a:effectLst/>
              <a:ea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4B0ED687-E9D9-B809-BDF3-4695645F5847}"/>
              </a:ext>
            </a:extLst>
          </p:cNvPr>
          <p:cNvSpPr/>
          <p:nvPr/>
        </p:nvSpPr>
        <p:spPr>
          <a:xfrm>
            <a:off x="838194" y="2711594"/>
            <a:ext cx="10772774" cy="83470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algn="just">
              <a:spcAft>
                <a:spcPts val="1200"/>
              </a:spcAft>
            </a:pPr>
            <a:r>
              <a:rPr lang="en-GB" sz="1600">
                <a:effectLst/>
                <a:ea typeface="Times New Roman" panose="02020603050405020304" pitchFamily="18" charset="0"/>
                <a:cs typeface="Times New Roman" panose="02020603050405020304" pitchFamily="18" charset="0"/>
              </a:rPr>
              <a:t>All countries traversed between initial transport related country of export and Member State where goods are located at time of release into customs procedure are considered intermediary countries.</a:t>
            </a:r>
          </a:p>
        </p:txBody>
      </p:sp>
      <p:sp>
        <p:nvSpPr>
          <p:cNvPr id="13" name="Freeform: Shape 12">
            <a:extLst>
              <a:ext uri="{FF2B5EF4-FFF2-40B4-BE49-F238E27FC236}">
                <a16:creationId xmlns:a16="http://schemas.microsoft.com/office/drawing/2014/main" id="{B7A8C04A-BA8E-F727-5045-B559BBECA4CF}"/>
              </a:ext>
            </a:extLst>
          </p:cNvPr>
          <p:cNvSpPr/>
          <p:nvPr/>
        </p:nvSpPr>
        <p:spPr>
          <a:xfrm>
            <a:off x="838201" y="3729053"/>
            <a:ext cx="10772773" cy="782358"/>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algn="just">
              <a:spcAft>
                <a:spcPts val="1200"/>
              </a:spcAft>
            </a:pPr>
            <a:r>
              <a:rPr lang="en-GB" sz="1600" dirty="0">
                <a:ea typeface="Times New Roman" panose="02020603050405020304" pitchFamily="18" charset="0"/>
                <a:cs typeface="Times New Roman" panose="02020603050405020304" pitchFamily="18" charset="0"/>
              </a:rPr>
              <a:t>W</a:t>
            </a:r>
            <a:r>
              <a:rPr lang="en-GB" sz="1600" dirty="0">
                <a:effectLst/>
                <a:ea typeface="Times New Roman" panose="02020603050405020304" pitchFamily="18" charset="0"/>
                <a:cs typeface="Times New Roman" panose="02020603050405020304" pitchFamily="18" charset="0"/>
              </a:rPr>
              <a:t>hile in an intermediary country, the goods have been subjected to e.g., a sale, then this intermediary country would become "country of dispatch/export". In case of repetitive sales on the way, the </a:t>
            </a:r>
            <a:r>
              <a:rPr lang="en-GB" sz="1600" u="sng" dirty="0">
                <a:effectLst/>
                <a:ea typeface="Times New Roman" panose="02020603050405020304" pitchFamily="18" charset="0"/>
                <a:cs typeface="Times New Roman" panose="02020603050405020304" pitchFamily="18" charset="0"/>
              </a:rPr>
              <a:t>last intermediary country would be "country of dispatch/export".</a:t>
            </a:r>
            <a:endParaRPr lang="el-GR" sz="1600" u="sng" dirty="0">
              <a:effectLst/>
              <a:ea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a16="http://schemas.microsoft.com/office/drawing/2014/main" id="{1C1734A2-C3A8-CC56-FFAB-FA793AD2E94A}"/>
              </a:ext>
            </a:extLst>
          </p:cNvPr>
          <p:cNvSpPr/>
          <p:nvPr/>
        </p:nvSpPr>
        <p:spPr>
          <a:xfrm rot="5400000">
            <a:off x="5890538" y="2418145"/>
            <a:ext cx="375704" cy="416219"/>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Arrow: Right 20">
            <a:extLst>
              <a:ext uri="{FF2B5EF4-FFF2-40B4-BE49-F238E27FC236}">
                <a16:creationId xmlns:a16="http://schemas.microsoft.com/office/drawing/2014/main" id="{CCF2F62D-65FA-8B9C-881D-3DFAC648FEBA}"/>
              </a:ext>
            </a:extLst>
          </p:cNvPr>
          <p:cNvSpPr/>
          <p:nvPr/>
        </p:nvSpPr>
        <p:spPr>
          <a:xfrm rot="5400000">
            <a:off x="5890538" y="3385430"/>
            <a:ext cx="375704" cy="416219"/>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lide Number Placeholder 4">
            <a:extLst>
              <a:ext uri="{FF2B5EF4-FFF2-40B4-BE49-F238E27FC236}">
                <a16:creationId xmlns:a16="http://schemas.microsoft.com/office/drawing/2014/main" id="{DAB72C65-E025-9B5A-7EB1-66CC2393F6C4}"/>
              </a:ext>
            </a:extLst>
          </p:cNvPr>
          <p:cNvSpPr>
            <a:spLocks noGrp="1"/>
          </p:cNvSpPr>
          <p:nvPr>
            <p:ph type="sldNum" sz="quarter" idx="12"/>
          </p:nvPr>
        </p:nvSpPr>
        <p:spPr/>
        <p:txBody>
          <a:bodyPr/>
          <a:lstStyle/>
          <a:p>
            <a:fld id="{F46C79FD-C571-418B-AB0F-5EE936C85276}" type="slidenum">
              <a:rPr lang="en-GB" smtClean="0"/>
              <a:t>153</a:t>
            </a:fld>
            <a:endParaRPr lang="en-GB"/>
          </a:p>
        </p:txBody>
      </p:sp>
    </p:spTree>
    <p:extLst>
      <p:ext uri="{BB962C8B-B14F-4D97-AF65-F5344CB8AC3E}">
        <p14:creationId xmlns:p14="http://schemas.microsoft.com/office/powerpoint/2010/main" val="178288054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or: Elbow 38">
            <a:extLst>
              <a:ext uri="{FF2B5EF4-FFF2-40B4-BE49-F238E27FC236}">
                <a16:creationId xmlns:a16="http://schemas.microsoft.com/office/drawing/2014/main" id="{39A59DE0-6346-E8F4-D3FB-F22405A7492B}"/>
              </a:ext>
            </a:extLst>
          </p:cNvPr>
          <p:cNvCxnSpPr>
            <a:cxnSpLocks/>
          </p:cNvCxnSpPr>
          <p:nvPr/>
        </p:nvCxnSpPr>
        <p:spPr>
          <a:xfrm rot="16200000" flipV="1">
            <a:off x="5877501" y="3192580"/>
            <a:ext cx="913566" cy="318252"/>
          </a:xfrm>
          <a:prstGeom prst="bentConnector3">
            <a:avLst>
              <a:gd name="adj1" fmla="val 997"/>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C869BBE1-C4E2-EE03-2302-130791CB781A}"/>
              </a:ext>
            </a:extLst>
          </p:cNvPr>
          <p:cNvCxnSpPr>
            <a:cxnSpLocks/>
          </p:cNvCxnSpPr>
          <p:nvPr/>
        </p:nvCxnSpPr>
        <p:spPr>
          <a:xfrm rot="5400000" flipH="1" flipV="1">
            <a:off x="5673330" y="3306660"/>
            <a:ext cx="685420" cy="318243"/>
          </a:xfrm>
          <a:prstGeom prst="bentConnector3">
            <a:avLst>
              <a:gd name="adj1" fmla="val 136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5872C49C-020A-1BE5-8C95-8370DC0DFE5A}"/>
              </a:ext>
            </a:extLst>
          </p:cNvPr>
          <p:cNvSpPr>
            <a:spLocks noGrp="1"/>
          </p:cNvSpPr>
          <p:nvPr>
            <p:ph type="title"/>
          </p:nvPr>
        </p:nvSpPr>
        <p:spPr/>
        <p:txBody>
          <a:bodyPr/>
          <a:lstStyle/>
          <a:p>
            <a:r>
              <a:rPr lang="en-US"/>
              <a:t>Country of origin</a:t>
            </a:r>
            <a:endParaRPr lang="el-GR"/>
          </a:p>
        </p:txBody>
      </p:sp>
      <p:sp>
        <p:nvSpPr>
          <p:cNvPr id="5" name="TextBox 4">
            <a:extLst>
              <a:ext uri="{FF2B5EF4-FFF2-40B4-BE49-F238E27FC236}">
                <a16:creationId xmlns:a16="http://schemas.microsoft.com/office/drawing/2014/main" id="{070D6432-520B-CC85-9693-D28CCE0E4AC2}"/>
              </a:ext>
            </a:extLst>
          </p:cNvPr>
          <p:cNvSpPr txBox="1"/>
          <p:nvPr/>
        </p:nvSpPr>
        <p:spPr>
          <a:xfrm>
            <a:off x="863999" y="1440000"/>
            <a:ext cx="10515600" cy="868218"/>
          </a:xfrm>
          <a:prstGeom prst="rect">
            <a:avLst/>
          </a:prstGeom>
        </p:spPr>
        <p:txBody>
          <a:bodyPr vert="horz" wrap="square" lIns="91440" tIns="45720" rIns="91440" bIns="45720" rtlCol="0">
            <a:noAutofit/>
          </a:bodyPr>
          <a:lstStyle/>
          <a:p>
            <a:pPr marL="0" indent="0" algn="just">
              <a:buNone/>
            </a:pPr>
            <a:r>
              <a:rPr lang="en-GB">
                <a:effectLst/>
                <a:ea typeface="Times New Roman" panose="02020603050405020304" pitchFamily="18" charset="0"/>
              </a:rPr>
              <a:t>In this </a:t>
            </a:r>
            <a:r>
              <a:rPr lang="en-GB" b="1">
                <a:effectLst/>
                <a:ea typeface="Times New Roman" panose="02020603050405020304" pitchFamily="18" charset="0"/>
              </a:rPr>
              <a:t>D.E.,</a:t>
            </a:r>
            <a:r>
              <a:rPr lang="en-GB">
                <a:effectLst/>
                <a:ea typeface="Times New Roman" panose="02020603050405020304" pitchFamily="18" charset="0"/>
              </a:rPr>
              <a:t> information about the </a:t>
            </a:r>
            <a:r>
              <a:rPr lang="en-GB" b="1">
                <a:effectLst/>
                <a:ea typeface="Times New Roman" panose="02020603050405020304" pitchFamily="18" charset="0"/>
              </a:rPr>
              <a:t>country of non-preferential origin</a:t>
            </a:r>
            <a:r>
              <a:rPr lang="en-GB">
                <a:effectLst/>
                <a:ea typeface="Times New Roman" panose="02020603050405020304" pitchFamily="18" charset="0"/>
              </a:rPr>
              <a:t> should be entered. The </a:t>
            </a:r>
            <a:r>
              <a:rPr lang="en-GB" b="1">
                <a:effectLst/>
                <a:ea typeface="Times New Roman" panose="02020603050405020304" pitchFamily="18" charset="0"/>
              </a:rPr>
              <a:t>country of non-preferential origin</a:t>
            </a:r>
            <a:r>
              <a:rPr lang="en-GB">
                <a:effectLst/>
                <a:ea typeface="Times New Roman" panose="02020603050405020304" pitchFamily="18" charset="0"/>
              </a:rPr>
              <a:t> </a:t>
            </a:r>
            <a:r>
              <a:rPr lang="en-GB" u="sng">
                <a:effectLst/>
                <a:ea typeface="Times New Roman" panose="02020603050405020304" pitchFamily="18" charset="0"/>
              </a:rPr>
              <a:t>can be different</a:t>
            </a:r>
            <a:r>
              <a:rPr lang="en-GB">
                <a:effectLst/>
                <a:ea typeface="Times New Roman" panose="02020603050405020304" pitchFamily="18" charset="0"/>
              </a:rPr>
              <a:t> from the </a:t>
            </a:r>
            <a:r>
              <a:rPr lang="en-GB" b="1">
                <a:effectLst/>
                <a:ea typeface="Times New Roman" panose="02020603050405020304" pitchFamily="18" charset="0"/>
              </a:rPr>
              <a:t>country of preferential origin</a:t>
            </a:r>
            <a:r>
              <a:rPr lang="en-GB">
                <a:effectLst/>
                <a:ea typeface="Times New Roman" panose="02020603050405020304" pitchFamily="18" charset="0"/>
              </a:rPr>
              <a:t>. </a:t>
            </a:r>
            <a:endParaRPr lang="el-GR" sz="1100"/>
          </a:p>
        </p:txBody>
      </p:sp>
      <p:grpSp>
        <p:nvGrpSpPr>
          <p:cNvPr id="7" name="Group 6">
            <a:extLst>
              <a:ext uri="{FF2B5EF4-FFF2-40B4-BE49-F238E27FC236}">
                <a16:creationId xmlns:a16="http://schemas.microsoft.com/office/drawing/2014/main" id="{991E224C-C856-1F49-7391-0CDE944590A1}"/>
              </a:ext>
            </a:extLst>
          </p:cNvPr>
          <p:cNvGrpSpPr/>
          <p:nvPr/>
        </p:nvGrpSpPr>
        <p:grpSpPr>
          <a:xfrm>
            <a:off x="3252780" y="4806134"/>
            <a:ext cx="5844756" cy="1047440"/>
            <a:chOff x="2075093" y="5303228"/>
            <a:chExt cx="2787738" cy="457205"/>
          </a:xfrm>
        </p:grpSpPr>
        <p:sp>
          <p:nvSpPr>
            <p:cNvPr id="8" name="Rectangle 7">
              <a:extLst>
                <a:ext uri="{FF2B5EF4-FFF2-40B4-BE49-F238E27FC236}">
                  <a16:creationId xmlns:a16="http://schemas.microsoft.com/office/drawing/2014/main" id="{7C4D2441-7341-FE9C-8347-7C8C8798753E}"/>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9" name="Rectangle 8">
              <a:extLst>
                <a:ext uri="{FF2B5EF4-FFF2-40B4-BE49-F238E27FC236}">
                  <a16:creationId xmlns:a16="http://schemas.microsoft.com/office/drawing/2014/main" id="{CBE8C640-74A7-5782-C256-26295CCF0CFF}"/>
                </a:ext>
              </a:extLst>
            </p:cNvPr>
            <p:cNvSpPr/>
            <p:nvPr/>
          </p:nvSpPr>
          <p:spPr>
            <a:xfrm>
              <a:off x="2532291" y="5303228"/>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400" i="1" dirty="0">
                  <a:solidFill>
                    <a:schemeClr val="tx1"/>
                  </a:solidFill>
                  <a:effectLst/>
                  <a:ea typeface="Times New Roman" panose="02020603050405020304" pitchFamily="18" charset="0"/>
                </a:rPr>
                <a:t>The country of non-preferential origin will trigger measures outside of preferential agreements that are based on the origin (e.g., collection of anti-dumping duties; certain tariff quotas). </a:t>
              </a:r>
              <a:endParaRPr lang="el-GR" sz="1400" i="1" dirty="0">
                <a:solidFill>
                  <a:schemeClr val="tx1"/>
                </a:solidFill>
                <a:effectLst/>
                <a:ea typeface="Times New Roman" panose="02020603050405020304" pitchFamily="18" charset="0"/>
                <a:cs typeface="Times New Roman" panose="02020603050405020304" pitchFamily="18" charset="0"/>
              </a:endParaRPr>
            </a:p>
          </p:txBody>
        </p:sp>
      </p:grpSp>
      <p:sp>
        <p:nvSpPr>
          <p:cNvPr id="3" name="Rectangle: Rounded Corners 2">
            <a:extLst>
              <a:ext uri="{FF2B5EF4-FFF2-40B4-BE49-F238E27FC236}">
                <a16:creationId xmlns:a16="http://schemas.microsoft.com/office/drawing/2014/main" id="{C491C11D-5500-3FE7-5DE6-A93B9CC2EFCE}"/>
              </a:ext>
            </a:extLst>
          </p:cNvPr>
          <p:cNvSpPr/>
          <p:nvPr/>
        </p:nvSpPr>
        <p:spPr>
          <a:xfrm>
            <a:off x="4259799" y="2409001"/>
            <a:ext cx="3730103" cy="685421"/>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ctr">
              <a:spcAft>
                <a:spcPts val="600"/>
              </a:spcAft>
            </a:pPr>
            <a:r>
              <a:rPr lang="en-GB" b="1">
                <a:ea typeface="Times New Roman" panose="02020603050405020304" pitchFamily="18" charset="0"/>
                <a:cs typeface="Times New Roman" panose="02020603050405020304" pitchFamily="18" charset="0"/>
              </a:rPr>
              <a:t>‘Country of origin’ </a:t>
            </a:r>
            <a:r>
              <a:rPr lang="en-GB" sz="1800" b="1">
                <a:effectLst/>
                <a:ea typeface="Times New Roman" panose="02020603050405020304" pitchFamily="18" charset="0"/>
                <a:cs typeface="Times New Roman" panose="02020603050405020304" pitchFamily="18" charset="0"/>
              </a:rPr>
              <a:t>is required when</a:t>
            </a:r>
            <a:endParaRPr lang="el-GR" sz="1800" b="1">
              <a:effectLst/>
              <a:ea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55595BBC-0A81-AF08-DC1C-68D5A68B433E}"/>
              </a:ext>
            </a:extLst>
          </p:cNvPr>
          <p:cNvSpPr/>
          <p:nvPr/>
        </p:nvSpPr>
        <p:spPr>
          <a:xfrm>
            <a:off x="970722" y="3288736"/>
            <a:ext cx="4886197" cy="1005251"/>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indent="0" algn="ctr">
              <a:spcAft>
                <a:spcPts val="0"/>
              </a:spcAft>
              <a:buNone/>
            </a:pPr>
            <a:r>
              <a:rPr lang="en-GB" sz="1800">
                <a:ea typeface="Times New Roman" panose="02020603050405020304" pitchFamily="18" charset="0"/>
                <a:cs typeface="Times New Roman" panose="02020603050405020304" pitchFamily="18" charset="0"/>
              </a:rPr>
              <a:t>N</a:t>
            </a:r>
            <a:r>
              <a:rPr lang="en-GB" sz="1800">
                <a:effectLst/>
                <a:ea typeface="Times New Roman" panose="02020603050405020304" pitchFamily="18" charset="0"/>
                <a:cs typeface="Times New Roman" panose="02020603050405020304" pitchFamily="18" charset="0"/>
              </a:rPr>
              <a:t>o preferential treatment is applied</a:t>
            </a:r>
            <a:endParaRPr lang="el-GR" sz="1800">
              <a:solidFill>
                <a:schemeClr val="tx1"/>
              </a:solidFill>
              <a:effectLst/>
              <a:ea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B09DFD46-F0D1-8BB1-F8A3-BB403D172FE4}"/>
              </a:ext>
            </a:extLst>
          </p:cNvPr>
          <p:cNvSpPr/>
          <p:nvPr/>
        </p:nvSpPr>
        <p:spPr>
          <a:xfrm>
            <a:off x="6493402" y="3305863"/>
            <a:ext cx="4886197" cy="1005252"/>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indent="0" algn="just">
              <a:spcAft>
                <a:spcPts val="0"/>
              </a:spcAft>
              <a:buNone/>
            </a:pPr>
            <a:r>
              <a:rPr lang="en-GB" sz="1800">
                <a:effectLst/>
                <a:ea typeface="Times New Roman" panose="02020603050405020304" pitchFamily="18" charset="0"/>
                <a:cs typeface="Times New Roman" panose="02020603050405020304" pitchFamily="18" charset="0"/>
              </a:rPr>
              <a:t>Country of non-preferential origin is different to the country of preferential origin</a:t>
            </a:r>
            <a:endParaRPr lang="el-GR" sz="1800">
              <a:solidFill>
                <a:schemeClr val="tx1"/>
              </a:solidFill>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2C64EF4-A1FF-2731-A646-9E21ABF784E5}"/>
              </a:ext>
            </a:extLst>
          </p:cNvPr>
          <p:cNvSpPr>
            <a:spLocks noGrp="1"/>
          </p:cNvSpPr>
          <p:nvPr>
            <p:ph type="sldNum" sz="quarter" idx="12"/>
          </p:nvPr>
        </p:nvSpPr>
        <p:spPr/>
        <p:txBody>
          <a:bodyPr/>
          <a:lstStyle/>
          <a:p>
            <a:fld id="{F46C79FD-C571-418B-AB0F-5EE936C85276}" type="slidenum">
              <a:rPr lang="en-GB" smtClean="0"/>
              <a:t>154</a:t>
            </a:fld>
            <a:endParaRPr lang="en-GB"/>
          </a:p>
        </p:txBody>
      </p:sp>
    </p:spTree>
    <p:extLst>
      <p:ext uri="{BB962C8B-B14F-4D97-AF65-F5344CB8AC3E}">
        <p14:creationId xmlns:p14="http://schemas.microsoft.com/office/powerpoint/2010/main" val="28896574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A6336B53-BC39-F2DA-9E76-821E4299D052}"/>
              </a:ext>
            </a:extLst>
          </p:cNvPr>
          <p:cNvCxnSpPr>
            <a:cxnSpLocks/>
          </p:cNvCxnSpPr>
          <p:nvPr/>
        </p:nvCxnSpPr>
        <p:spPr>
          <a:xfrm flipV="1">
            <a:off x="5717497" y="2114550"/>
            <a:ext cx="0" cy="452984"/>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B37CBED-BD83-37E6-4832-09F04F74C457}"/>
              </a:ext>
            </a:extLst>
          </p:cNvPr>
          <p:cNvSpPr>
            <a:spLocks noGrp="1"/>
          </p:cNvSpPr>
          <p:nvPr>
            <p:ph type="title"/>
          </p:nvPr>
        </p:nvSpPr>
        <p:spPr/>
        <p:txBody>
          <a:bodyPr/>
          <a:lstStyle/>
          <a:p>
            <a:r>
              <a:rPr lang="en-US"/>
              <a:t>Country of preferential origin</a:t>
            </a:r>
            <a:endParaRPr lang="el-GR"/>
          </a:p>
        </p:txBody>
      </p:sp>
      <p:grpSp>
        <p:nvGrpSpPr>
          <p:cNvPr id="8" name="Group 7">
            <a:extLst>
              <a:ext uri="{FF2B5EF4-FFF2-40B4-BE49-F238E27FC236}">
                <a16:creationId xmlns:a16="http://schemas.microsoft.com/office/drawing/2014/main" id="{3B194135-E434-8843-2DA6-7D2E075E09F1}"/>
              </a:ext>
            </a:extLst>
          </p:cNvPr>
          <p:cNvGrpSpPr/>
          <p:nvPr/>
        </p:nvGrpSpPr>
        <p:grpSpPr>
          <a:xfrm>
            <a:off x="776522" y="5240570"/>
            <a:ext cx="4226472" cy="841606"/>
            <a:chOff x="2075093" y="5303228"/>
            <a:chExt cx="2787738" cy="457205"/>
          </a:xfrm>
        </p:grpSpPr>
        <p:sp>
          <p:nvSpPr>
            <p:cNvPr id="9" name="Rectangle 8">
              <a:extLst>
                <a:ext uri="{FF2B5EF4-FFF2-40B4-BE49-F238E27FC236}">
                  <a16:creationId xmlns:a16="http://schemas.microsoft.com/office/drawing/2014/main" id="{BCC0C2E5-F188-810A-197E-ACF08D0CEFC7}"/>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0" name="Rectangle 9">
              <a:extLst>
                <a:ext uri="{FF2B5EF4-FFF2-40B4-BE49-F238E27FC236}">
                  <a16:creationId xmlns:a16="http://schemas.microsoft.com/office/drawing/2014/main" id="{8696C498-74E5-3F11-905B-01F17BC8E0FC}"/>
                </a:ext>
              </a:extLst>
            </p:cNvPr>
            <p:cNvSpPr/>
            <p:nvPr/>
          </p:nvSpPr>
          <p:spPr>
            <a:xfrm>
              <a:off x="2532291" y="5303228"/>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300" i="1">
                  <a:solidFill>
                    <a:schemeClr val="tx1"/>
                  </a:solidFill>
                  <a:ea typeface="Times New Roman" panose="02020603050405020304" pitchFamily="18" charset="0"/>
                  <a:cs typeface="Times New Roman" panose="02020603050405020304" pitchFamily="18" charset="0"/>
                </a:rPr>
                <a:t>R</a:t>
              </a:r>
              <a:r>
                <a:rPr lang="en-GB" sz="1300" i="1">
                  <a:solidFill>
                    <a:schemeClr val="tx1"/>
                  </a:solidFill>
                  <a:effectLst/>
                  <a:ea typeface="Times New Roman" panose="02020603050405020304" pitchFamily="18" charset="0"/>
                  <a:cs typeface="Times New Roman" panose="02020603050405020304" pitchFamily="18" charset="0"/>
                </a:rPr>
                <a:t>equired if a preferential treatment based on the origin of the goods is requested in D.E. Preference, where the first digit of the respectful codes is 2 or 3. </a:t>
              </a:r>
              <a:endParaRPr lang="el-GR" sz="1300" i="1">
                <a:solidFill>
                  <a:schemeClr val="tx1"/>
                </a:solidFill>
                <a:effectLst/>
                <a:ea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6B5ADBA1-034A-1A20-AF98-6E1B64BCBFD4}"/>
              </a:ext>
            </a:extLst>
          </p:cNvPr>
          <p:cNvGrpSpPr/>
          <p:nvPr/>
        </p:nvGrpSpPr>
        <p:grpSpPr>
          <a:xfrm>
            <a:off x="776522" y="3749009"/>
            <a:ext cx="10958278" cy="993907"/>
            <a:chOff x="776522" y="3677985"/>
            <a:chExt cx="10958278" cy="993907"/>
          </a:xfrm>
        </p:grpSpPr>
        <p:sp>
          <p:nvSpPr>
            <p:cNvPr id="12" name="Rectangle 11">
              <a:extLst>
                <a:ext uri="{FF2B5EF4-FFF2-40B4-BE49-F238E27FC236}">
                  <a16:creationId xmlns:a16="http://schemas.microsoft.com/office/drawing/2014/main" id="{CB10839A-2CE6-650F-6025-EE4143998313}"/>
                </a:ext>
              </a:extLst>
            </p:cNvPr>
            <p:cNvSpPr/>
            <p:nvPr/>
          </p:nvSpPr>
          <p:spPr>
            <a:xfrm>
              <a:off x="776522" y="3677985"/>
              <a:ext cx="2486025" cy="43617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ea typeface="Times New Roman" panose="02020603050405020304" pitchFamily="18" charset="0"/>
                </a:rPr>
                <a:t>TARIC Validation</a:t>
              </a:r>
              <a:endParaRPr lang="el-GR" b="1">
                <a:solidFill>
                  <a:schemeClr val="bg1"/>
                </a:solidFill>
                <a:effectLst/>
                <a:ea typeface="Times New Roman" panose="02020603050405020304" pitchFamily="18" charset="0"/>
              </a:endParaRPr>
            </a:p>
          </p:txBody>
        </p:sp>
        <p:sp>
          <p:nvSpPr>
            <p:cNvPr id="3" name="TextBox 2">
              <a:extLst>
                <a:ext uri="{FF2B5EF4-FFF2-40B4-BE49-F238E27FC236}">
                  <a16:creationId xmlns:a16="http://schemas.microsoft.com/office/drawing/2014/main" id="{071E2D92-2358-6A51-F775-B7AB907452FC}"/>
                </a:ext>
              </a:extLst>
            </p:cNvPr>
            <p:cNvSpPr txBox="1"/>
            <p:nvPr/>
          </p:nvSpPr>
          <p:spPr>
            <a:xfrm>
              <a:off x="776522" y="4087117"/>
              <a:ext cx="10958278" cy="584775"/>
            </a:xfrm>
            <a:prstGeom prst="rect">
              <a:avLst/>
            </a:prstGeom>
            <a:noFill/>
          </p:spPr>
          <p:txBody>
            <a:bodyPr wrap="square">
              <a:spAutoFit/>
            </a:bodyPr>
            <a:lstStyle/>
            <a:p>
              <a:pPr algn="just">
                <a:spcAft>
                  <a:spcPts val="600"/>
                </a:spcAft>
              </a:pPr>
              <a:r>
                <a:rPr lang="en-GB" sz="1600">
                  <a:effectLst/>
                  <a:ea typeface="Times New Roman" panose="02020603050405020304" pitchFamily="18" charset="0"/>
                </a:rPr>
                <a:t>No CL is associated to this D.E. avoiding duplication of TARIC values.</a:t>
              </a:r>
              <a:r>
                <a:rPr lang="en-GB" sz="1600">
                  <a:effectLst/>
                  <a:ea typeface="Times New Roman" panose="02020603050405020304" pitchFamily="18" charset="0"/>
                  <a:cs typeface="Times New Roman" panose="02020603050405020304" pitchFamily="18" charset="0"/>
                </a:rPr>
                <a:t> </a:t>
              </a:r>
              <a:r>
                <a:rPr lang="en-US" sz="1600">
                  <a:effectLst/>
                  <a:ea typeface="Times New Roman" panose="02020603050405020304" pitchFamily="18" charset="0"/>
                  <a:cs typeface="Times New Roman" panose="02020603050405020304" pitchFamily="18" charset="0"/>
                </a:rPr>
                <a:t>T</a:t>
              </a:r>
              <a:r>
                <a:rPr lang="en-GB" sz="1600">
                  <a:effectLst/>
                  <a:ea typeface="Times New Roman" panose="02020603050405020304" pitchFamily="18" charset="0"/>
                  <a:cs typeface="Times New Roman" panose="02020603050405020304" pitchFamily="18" charset="0"/>
                </a:rPr>
                <a:t>rader can directly use TARIC database to </a:t>
              </a:r>
              <a:r>
                <a:rPr lang="en-GB" sz="1600">
                  <a:ea typeface="Times New Roman" panose="02020603050405020304" pitchFamily="18" charset="0"/>
                  <a:cs typeface="Times New Roman" panose="02020603050405020304" pitchFamily="18" charset="0"/>
                </a:rPr>
                <a:t>enter</a:t>
              </a:r>
              <a:r>
                <a:rPr lang="en-GB" sz="1600">
                  <a:effectLst/>
                  <a:ea typeface="Times New Roman" panose="02020603050405020304" pitchFamily="18" charset="0"/>
                  <a:cs typeface="Times New Roman" panose="02020603050405020304" pitchFamily="18" charset="0"/>
                </a:rPr>
                <a:t> the relevant code in </a:t>
              </a:r>
              <a:r>
                <a:rPr lang="en-GB" sz="1600" u="sng">
                  <a:ea typeface="Times New Roman" panose="02020603050405020304" pitchFamily="18" charset="0"/>
                  <a:cs typeface="Times New Roman" panose="02020603050405020304" pitchFamily="18" charset="0"/>
                </a:rPr>
                <a:t>C</a:t>
              </a:r>
              <a:r>
                <a:rPr lang="en-GB" sz="1600" u="sng">
                  <a:effectLst/>
                  <a:ea typeface="Times New Roman" panose="02020603050405020304" pitchFamily="18" charset="0"/>
                  <a:cs typeface="Times New Roman" panose="02020603050405020304" pitchFamily="18" charset="0"/>
                </a:rPr>
                <a:t>ustoms </a:t>
              </a:r>
              <a:r>
                <a:rPr lang="en-GB" sz="1600" u="sng">
                  <a:ea typeface="Times New Roman" panose="02020603050405020304" pitchFamily="18" charset="0"/>
                  <a:cs typeface="Times New Roman" panose="02020603050405020304" pitchFamily="18" charset="0"/>
                </a:rPr>
                <a:t>D</a:t>
              </a:r>
              <a:r>
                <a:rPr lang="en-GB" sz="1600" u="sng">
                  <a:effectLst/>
                  <a:ea typeface="Times New Roman" panose="02020603050405020304" pitchFamily="18" charset="0"/>
                  <a:cs typeface="Times New Roman" panose="02020603050405020304" pitchFamily="18" charset="0"/>
                </a:rPr>
                <a:t>eclaration</a:t>
              </a:r>
              <a:r>
                <a:rPr lang="en-GB" sz="1600">
                  <a:effectLst/>
                  <a:ea typeface="Times New Roman" panose="02020603050405020304" pitchFamily="18" charset="0"/>
                  <a:cs typeface="Times New Roman" panose="02020603050405020304" pitchFamily="18" charset="0"/>
                </a:rPr>
                <a:t> and then validation will be </a:t>
              </a:r>
              <a:r>
                <a:rPr lang="en-GB" sz="1600" u="sng">
                  <a:effectLst/>
                  <a:ea typeface="Times New Roman" panose="02020603050405020304" pitchFamily="18" charset="0"/>
                  <a:cs typeface="Times New Roman" panose="02020603050405020304" pitchFamily="18" charset="0"/>
                </a:rPr>
                <a:t>done directly in TARIC</a:t>
              </a:r>
              <a:r>
                <a:rPr lang="en-GB" sz="1600">
                  <a:effectLst/>
                  <a:ea typeface="Times New Roman" panose="02020603050405020304" pitchFamily="18" charset="0"/>
                  <a:cs typeface="Times New Roman" panose="02020603050405020304" pitchFamily="18" charset="0"/>
                </a:rPr>
                <a:t>.</a:t>
              </a:r>
              <a:endParaRPr lang="el-GR" sz="1600">
                <a:effectLst/>
                <a:ea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751D701-3ACC-3CA4-A96F-EE0147DFB2E6}"/>
              </a:ext>
            </a:extLst>
          </p:cNvPr>
          <p:cNvGrpSpPr/>
          <p:nvPr/>
        </p:nvGrpSpPr>
        <p:grpSpPr>
          <a:xfrm>
            <a:off x="5131295" y="5240570"/>
            <a:ext cx="4964821" cy="841598"/>
            <a:chOff x="2075093" y="5303228"/>
            <a:chExt cx="2646028" cy="457205"/>
          </a:xfrm>
        </p:grpSpPr>
        <p:sp>
          <p:nvSpPr>
            <p:cNvPr id="7" name="Rectangle 6">
              <a:extLst>
                <a:ext uri="{FF2B5EF4-FFF2-40B4-BE49-F238E27FC236}">
                  <a16:creationId xmlns:a16="http://schemas.microsoft.com/office/drawing/2014/main" id="{0E033BBD-CC06-30E6-14A3-A162BB6E5031}"/>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1" name="Rectangle 10">
              <a:extLst>
                <a:ext uri="{FF2B5EF4-FFF2-40B4-BE49-F238E27FC236}">
                  <a16:creationId xmlns:a16="http://schemas.microsoft.com/office/drawing/2014/main" id="{6CBDDF7A-EEAA-641B-2814-3AD5F274A02B}"/>
                </a:ext>
              </a:extLst>
            </p:cNvPr>
            <p:cNvSpPr/>
            <p:nvPr/>
          </p:nvSpPr>
          <p:spPr>
            <a:xfrm>
              <a:off x="2532291" y="5303228"/>
              <a:ext cx="218883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300" i="1">
                  <a:solidFill>
                    <a:schemeClr val="tx1"/>
                  </a:solidFill>
                  <a:ea typeface="Times New Roman" panose="02020603050405020304" pitchFamily="18" charset="0"/>
                  <a:cs typeface="Times New Roman" panose="02020603050405020304" pitchFamily="18" charset="0"/>
                </a:rPr>
                <a:t>C</a:t>
              </a:r>
              <a:r>
                <a:rPr lang="en-GB" sz="1300" i="1">
                  <a:solidFill>
                    <a:schemeClr val="tx1"/>
                  </a:solidFill>
                  <a:effectLst/>
                  <a:ea typeface="Times New Roman" panose="02020603050405020304" pitchFamily="18" charset="0"/>
                  <a:cs typeface="Times New Roman" panose="02020603050405020304" pitchFamily="18" charset="0"/>
                </a:rPr>
                <a:t>an be omitted in simplified declaration, where conditions prescribed in authorisation for use of simplified declaration allow MS to defer the collection of this D.E. in supplementary declaration</a:t>
              </a:r>
              <a:r>
                <a:rPr lang="en-GB" sz="1400" i="1">
                  <a:solidFill>
                    <a:schemeClr val="tx1"/>
                  </a:solidFill>
                  <a:effectLst/>
                  <a:ea typeface="Times New Roman" panose="02020603050405020304" pitchFamily="18" charset="0"/>
                  <a:cs typeface="Times New Roman" panose="02020603050405020304" pitchFamily="18" charset="0"/>
                </a:rPr>
                <a:t>.</a:t>
              </a:r>
              <a:endParaRPr lang="el-GR" sz="1400" i="1">
                <a:solidFill>
                  <a:schemeClr val="tx1"/>
                </a:solidFill>
                <a:effectLst/>
                <a:ea typeface="Times New Roman" panose="02020603050405020304" pitchFamily="18" charset="0"/>
                <a:cs typeface="Times New Roman" panose="02020603050405020304" pitchFamily="18" charset="0"/>
              </a:endParaRPr>
            </a:p>
          </p:txBody>
        </p:sp>
      </p:grpSp>
      <p:sp>
        <p:nvSpPr>
          <p:cNvPr id="13" name="Freeform: Shape 12">
            <a:extLst>
              <a:ext uri="{FF2B5EF4-FFF2-40B4-BE49-F238E27FC236}">
                <a16:creationId xmlns:a16="http://schemas.microsoft.com/office/drawing/2014/main" id="{A4DB55D8-223A-F513-6FE8-6A833B0D4FF3}"/>
              </a:ext>
            </a:extLst>
          </p:cNvPr>
          <p:cNvSpPr/>
          <p:nvPr/>
        </p:nvSpPr>
        <p:spPr>
          <a:xfrm>
            <a:off x="3776896" y="1430184"/>
            <a:ext cx="4014554" cy="972383"/>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Aft>
                <a:spcPts val="600"/>
              </a:spcAft>
            </a:pPr>
            <a:r>
              <a:rPr lang="en-US" b="1"/>
              <a:t> D.E. ‘Country of preferential origin’</a:t>
            </a:r>
            <a:endParaRPr lang="el-GR" sz="1800" b="1">
              <a:effectLst/>
              <a:ea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4B5F9C78-99CA-F163-BCE6-8620EF1419BC}"/>
              </a:ext>
            </a:extLst>
          </p:cNvPr>
          <p:cNvSpPr/>
          <p:nvPr/>
        </p:nvSpPr>
        <p:spPr>
          <a:xfrm>
            <a:off x="776522" y="2567534"/>
            <a:ext cx="10958278" cy="820702"/>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algn="just"/>
            <a:r>
              <a:rPr lang="en-GB" sz="1600">
                <a:effectLst/>
                <a:ea typeface="Times New Roman" panose="02020603050405020304" pitchFamily="18" charset="0"/>
                <a:cs typeface="Times New Roman" panose="02020603050405020304" pitchFamily="18" charset="0"/>
              </a:rPr>
              <a:t>Country of preferential origin can be </a:t>
            </a:r>
            <a:r>
              <a:rPr lang="en-GB" sz="1600" b="1">
                <a:effectLst/>
                <a:ea typeface="Times New Roman" panose="02020603050405020304" pitchFamily="18" charset="0"/>
                <a:cs typeface="Times New Roman" panose="02020603050405020304" pitchFamily="18" charset="0"/>
              </a:rPr>
              <a:t>different</a:t>
            </a:r>
            <a:r>
              <a:rPr lang="en-GB" sz="1600">
                <a:effectLst/>
                <a:ea typeface="Times New Roman" panose="02020603050405020304" pitchFamily="18" charset="0"/>
                <a:cs typeface="Times New Roman" panose="02020603050405020304" pitchFamily="18" charset="0"/>
              </a:rPr>
              <a:t> from </a:t>
            </a:r>
            <a:r>
              <a:rPr lang="en-GB" sz="1600" b="1">
                <a:effectLst/>
                <a:ea typeface="Times New Roman" panose="02020603050405020304" pitchFamily="18" charset="0"/>
                <a:cs typeface="Times New Roman" panose="02020603050405020304" pitchFamily="18" charset="0"/>
              </a:rPr>
              <a:t>country of non-preferential origin</a:t>
            </a:r>
            <a:r>
              <a:rPr lang="en-GB" sz="1600" b="1">
                <a:ea typeface="Times New Roman" panose="02020603050405020304" pitchFamily="18" charset="0"/>
                <a:cs typeface="Times New Roman" panose="02020603050405020304" pitchFamily="18" charset="0"/>
              </a:rPr>
              <a:t> </a:t>
            </a:r>
            <a:r>
              <a:rPr lang="en-GB" sz="1600">
                <a:ea typeface="Times New Roman" panose="02020603050405020304" pitchFamily="18" charset="0"/>
                <a:cs typeface="Times New Roman" panose="02020603050405020304" pitchFamily="18" charset="0"/>
              </a:rPr>
              <a:t>and </a:t>
            </a:r>
            <a:r>
              <a:rPr lang="en-GB" sz="1600" u="sng">
                <a:effectLst/>
                <a:ea typeface="Times New Roman" panose="02020603050405020304" pitchFamily="18" charset="0"/>
                <a:cs typeface="Times New Roman" panose="02020603050405020304" pitchFamily="18" charset="0"/>
              </a:rPr>
              <a:t>is the basis for preferential treatment</a:t>
            </a:r>
            <a:r>
              <a:rPr lang="en-GB" sz="1600">
                <a:effectLst/>
                <a:ea typeface="Times New Roman" panose="02020603050405020304" pitchFamily="18" charset="0"/>
                <a:cs typeface="Times New Roman" panose="02020603050405020304" pitchFamily="18" charset="0"/>
              </a:rPr>
              <a:t> as </a:t>
            </a:r>
            <a:r>
              <a:rPr lang="en-GB" sz="1600" b="1">
                <a:effectLst/>
                <a:ea typeface="Times New Roman" panose="02020603050405020304" pitchFamily="18" charset="0"/>
                <a:cs typeface="Times New Roman" panose="02020603050405020304" pitchFamily="18" charset="0"/>
              </a:rPr>
              <a:t>foreseen</a:t>
            </a:r>
            <a:r>
              <a:rPr lang="en-GB" sz="1600">
                <a:effectLst/>
                <a:ea typeface="Times New Roman" panose="02020603050405020304" pitchFamily="18" charset="0"/>
                <a:cs typeface="Times New Roman" panose="02020603050405020304" pitchFamily="18" charset="0"/>
              </a:rPr>
              <a:t> in the bilateral or multilateral </a:t>
            </a:r>
            <a:r>
              <a:rPr lang="en-GB" sz="1600" b="1">
                <a:effectLst/>
                <a:ea typeface="Times New Roman" panose="02020603050405020304" pitchFamily="18" charset="0"/>
                <a:cs typeface="Times New Roman" panose="02020603050405020304" pitchFamily="18" charset="0"/>
              </a:rPr>
              <a:t>agreement</a:t>
            </a:r>
            <a:r>
              <a:rPr lang="en-GB" sz="1600">
                <a:effectLst/>
                <a:ea typeface="Times New Roman" panose="02020603050405020304" pitchFamily="18" charset="0"/>
                <a:cs typeface="Times New Roman" panose="02020603050405020304" pitchFamily="18" charset="0"/>
              </a:rPr>
              <a:t>, the EU has concluded with the relevant third country or group of third countries</a:t>
            </a:r>
            <a:r>
              <a:rPr lang="en-GB" sz="1600">
                <a:ea typeface="Times New Roman" panose="02020603050405020304" pitchFamily="18" charset="0"/>
                <a:cs typeface="Times New Roman" panose="02020603050405020304" pitchFamily="18" charset="0"/>
              </a:rPr>
              <a:t>. The rules for D.E. ‘Country of preferential origin’ are established upon these agreements.</a:t>
            </a:r>
            <a:endParaRPr lang="el-GR" sz="160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25AF648-82EB-0BB1-17F5-2B7CD43A1420}"/>
              </a:ext>
            </a:extLst>
          </p:cNvPr>
          <p:cNvSpPr>
            <a:spLocks noGrp="1"/>
          </p:cNvSpPr>
          <p:nvPr>
            <p:ph type="sldNum" sz="quarter" idx="12"/>
          </p:nvPr>
        </p:nvSpPr>
        <p:spPr/>
        <p:txBody>
          <a:bodyPr/>
          <a:lstStyle/>
          <a:p>
            <a:fld id="{F46C79FD-C571-418B-AB0F-5EE936C85276}" type="slidenum">
              <a:rPr lang="en-GB" smtClean="0"/>
              <a:t>155</a:t>
            </a:fld>
            <a:endParaRPr lang="en-GB"/>
          </a:p>
        </p:txBody>
      </p:sp>
    </p:spTree>
    <p:extLst>
      <p:ext uri="{BB962C8B-B14F-4D97-AF65-F5344CB8AC3E}">
        <p14:creationId xmlns:p14="http://schemas.microsoft.com/office/powerpoint/2010/main" val="10423728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B6F2BC-0D24-EDA8-FFF5-05A498E265E4}"/>
              </a:ext>
            </a:extLst>
          </p:cNvPr>
          <p:cNvSpPr>
            <a:spLocks noGrp="1"/>
          </p:cNvSpPr>
          <p:nvPr>
            <p:ph type="title"/>
          </p:nvPr>
        </p:nvSpPr>
        <p:spPr/>
        <p:txBody>
          <a:bodyPr/>
          <a:lstStyle/>
          <a:p>
            <a:r>
              <a:rPr lang="en-US"/>
              <a:t>‘Type of </a:t>
            </a:r>
            <a:r>
              <a:rPr lang="en-US" sz="4400"/>
              <a:t>packages’</a:t>
            </a:r>
            <a:r>
              <a:rPr lang="en-US"/>
              <a:t> and ‘Shipping marks’</a:t>
            </a:r>
            <a:endParaRPr lang="el-GR"/>
          </a:p>
        </p:txBody>
      </p:sp>
      <p:sp>
        <p:nvSpPr>
          <p:cNvPr id="5" name="Freeform: Shape 4">
            <a:extLst>
              <a:ext uri="{FF2B5EF4-FFF2-40B4-BE49-F238E27FC236}">
                <a16:creationId xmlns:a16="http://schemas.microsoft.com/office/drawing/2014/main" id="{06620684-2D10-5CEF-5CD2-180CA68CFEB5}"/>
              </a:ext>
            </a:extLst>
          </p:cNvPr>
          <p:cNvSpPr/>
          <p:nvPr/>
        </p:nvSpPr>
        <p:spPr>
          <a:xfrm>
            <a:off x="1864633" y="3795999"/>
            <a:ext cx="3014427" cy="1097254"/>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ctr">
              <a:spcAft>
                <a:spcPts val="600"/>
              </a:spcAft>
            </a:pPr>
            <a:r>
              <a:rPr lang="en-US" b="1"/>
              <a:t> D.E. ‘Number of packages’</a:t>
            </a:r>
            <a:endParaRPr lang="el-GR" sz="1800" b="1">
              <a:effectLst/>
              <a:ea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9E473D06-98F2-8ABE-D4DB-6FE0B2966101}"/>
              </a:ext>
            </a:extLst>
          </p:cNvPr>
          <p:cNvSpPr/>
          <p:nvPr/>
        </p:nvSpPr>
        <p:spPr>
          <a:xfrm>
            <a:off x="559944" y="1466977"/>
            <a:ext cx="3097656" cy="782357"/>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ctr">
              <a:spcAft>
                <a:spcPts val="600"/>
              </a:spcAft>
            </a:pPr>
            <a:r>
              <a:rPr lang="en-US" b="1"/>
              <a:t> D.G. Packaging</a:t>
            </a:r>
            <a:endParaRPr lang="el-GR" sz="1800" b="1">
              <a:effectLst/>
              <a:ea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4C254CD1-00A3-D69E-3BDF-4BC954FD8759}"/>
              </a:ext>
            </a:extLst>
          </p:cNvPr>
          <p:cNvSpPr/>
          <p:nvPr/>
        </p:nvSpPr>
        <p:spPr>
          <a:xfrm>
            <a:off x="1864635" y="2451092"/>
            <a:ext cx="3014427" cy="1097255"/>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ctr">
              <a:spcAft>
                <a:spcPts val="600"/>
              </a:spcAft>
            </a:pPr>
            <a:r>
              <a:rPr lang="en-US" b="1"/>
              <a:t> D.E. ‘Type of packages’</a:t>
            </a:r>
            <a:endParaRPr lang="el-GR" sz="1800" b="1">
              <a:effectLst/>
              <a:ea typeface="Times New Roman" panose="02020603050405020304" pitchFamily="18" charset="0"/>
              <a:cs typeface="Times New Roman" panose="02020603050405020304" pitchFamily="18" charset="0"/>
            </a:endParaRPr>
          </a:p>
        </p:txBody>
      </p:sp>
      <p:cxnSp>
        <p:nvCxnSpPr>
          <p:cNvPr id="11" name="Connector: Elbow 10">
            <a:extLst>
              <a:ext uri="{FF2B5EF4-FFF2-40B4-BE49-F238E27FC236}">
                <a16:creationId xmlns:a16="http://schemas.microsoft.com/office/drawing/2014/main" id="{F1AAB0CC-E3E2-04C8-2048-E9EDF39F353E}"/>
              </a:ext>
            </a:extLst>
          </p:cNvPr>
          <p:cNvCxnSpPr>
            <a:cxnSpLocks/>
          </p:cNvCxnSpPr>
          <p:nvPr/>
        </p:nvCxnSpPr>
        <p:spPr>
          <a:xfrm rot="16200000" flipH="1">
            <a:off x="-261222" y="3596403"/>
            <a:ext cx="3703792" cy="1009651"/>
          </a:xfrm>
          <a:prstGeom prst="bentConnector3">
            <a:avLst>
              <a:gd name="adj1" fmla="val 88318"/>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D52AD35-EF6C-B9A7-87C9-32454B429E44}"/>
              </a:ext>
            </a:extLst>
          </p:cNvPr>
          <p:cNvCxnSpPr>
            <a:cxnSpLocks/>
          </p:cNvCxnSpPr>
          <p:nvPr/>
        </p:nvCxnSpPr>
        <p:spPr>
          <a:xfrm rot="16200000" flipV="1">
            <a:off x="413921" y="2921259"/>
            <a:ext cx="2122642" cy="778788"/>
          </a:xfrm>
          <a:prstGeom prst="bentConnector3">
            <a:avLst>
              <a:gd name="adj1" fmla="val 19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61E9369A-5CA1-ED03-7ECD-F132003472BD}"/>
              </a:ext>
            </a:extLst>
          </p:cNvPr>
          <p:cNvSpPr/>
          <p:nvPr/>
        </p:nvSpPr>
        <p:spPr>
          <a:xfrm>
            <a:off x="1864635" y="5140905"/>
            <a:ext cx="3014426" cy="812220"/>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ctr">
              <a:spcAft>
                <a:spcPts val="600"/>
              </a:spcAft>
            </a:pPr>
            <a:r>
              <a:rPr lang="en-US" b="1"/>
              <a:t> D.E. ‘Shipping marks’</a:t>
            </a:r>
            <a:endParaRPr lang="el-GR" sz="1800" b="1">
              <a:effectLst/>
              <a:ea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3D6F4781-C1FD-6270-3EC3-AA9EEAD38ECD}"/>
              </a:ext>
            </a:extLst>
          </p:cNvPr>
          <p:cNvSpPr/>
          <p:nvPr/>
        </p:nvSpPr>
        <p:spPr>
          <a:xfrm>
            <a:off x="5081822" y="2451094"/>
            <a:ext cx="6843478" cy="109725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algn="just"/>
            <a:r>
              <a:rPr lang="en-GB" sz="1600">
                <a:solidFill>
                  <a:schemeClr val="tx1"/>
                </a:solidFill>
                <a:effectLst/>
                <a:ea typeface="Times New Roman" panose="02020603050405020304" pitchFamily="18" charset="0"/>
                <a:cs typeface="Times New Roman" panose="02020603050405020304" pitchFamily="18" charset="0"/>
              </a:rPr>
              <a:t>D.E. ‘Type of packages’ existing under D.G. Packaging refers to the smallest external packaging unit. Cardinality of the D.G. (99x) allows the declarant to declare several types of packages.</a:t>
            </a:r>
            <a:endParaRPr lang="el-GR" sz="1600">
              <a:solidFill>
                <a:schemeClr val="tx1"/>
              </a:solidFill>
              <a:effectLst/>
              <a:ea typeface="Times New Roman" panose="02020603050405020304" pitchFamily="18" charset="0"/>
              <a:cs typeface="Times New Roman" panose="02020603050405020304" pitchFamily="18" charset="0"/>
            </a:endParaRPr>
          </a:p>
        </p:txBody>
      </p:sp>
      <p:cxnSp>
        <p:nvCxnSpPr>
          <p:cNvPr id="19" name="Connector: Elbow 18">
            <a:extLst>
              <a:ext uri="{FF2B5EF4-FFF2-40B4-BE49-F238E27FC236}">
                <a16:creationId xmlns:a16="http://schemas.microsoft.com/office/drawing/2014/main" id="{F4BD99E0-AD8E-6900-A589-EA747A2CC39D}"/>
              </a:ext>
            </a:extLst>
          </p:cNvPr>
          <p:cNvCxnSpPr>
            <a:cxnSpLocks/>
          </p:cNvCxnSpPr>
          <p:nvPr/>
        </p:nvCxnSpPr>
        <p:spPr>
          <a:xfrm rot="16200000" flipV="1">
            <a:off x="1084063" y="2296002"/>
            <a:ext cx="782357" cy="778789"/>
          </a:xfrm>
          <a:prstGeom prst="bentConnector3">
            <a:avLst>
              <a:gd name="adj1" fmla="val -1134"/>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AD52788-B717-A985-5F34-3821A9F0986A}"/>
              </a:ext>
            </a:extLst>
          </p:cNvPr>
          <p:cNvSpPr/>
          <p:nvPr/>
        </p:nvSpPr>
        <p:spPr>
          <a:xfrm>
            <a:off x="5081822" y="3795999"/>
            <a:ext cx="6843478" cy="1097255"/>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algn="just"/>
            <a:r>
              <a:rPr lang="en-GB" sz="1600">
                <a:solidFill>
                  <a:schemeClr val="tx1"/>
                </a:solidFill>
                <a:effectLst/>
                <a:ea typeface="Times New Roman" panose="02020603050405020304" pitchFamily="18" charset="0"/>
                <a:cs typeface="Times New Roman" panose="02020603050405020304" pitchFamily="18" charset="0"/>
              </a:rPr>
              <a:t>D.E. ‘Number of packages’, if two or more different </a:t>
            </a:r>
            <a:r>
              <a:rPr lang="en-GB" sz="1600">
                <a:solidFill>
                  <a:schemeClr val="tx1"/>
                </a:solidFill>
                <a:ea typeface="Times New Roman" panose="02020603050405020304" pitchFamily="18" charset="0"/>
                <a:cs typeface="Times New Roman" panose="02020603050405020304" pitchFamily="18" charset="0"/>
              </a:rPr>
              <a:t>goods items </a:t>
            </a:r>
            <a:r>
              <a:rPr lang="en-GB" sz="1600">
                <a:solidFill>
                  <a:schemeClr val="tx1"/>
                </a:solidFill>
                <a:effectLst/>
                <a:ea typeface="Times New Roman" panose="02020603050405020304" pitchFamily="18" charset="0"/>
                <a:cs typeface="Times New Roman" panose="02020603050405020304" pitchFamily="18" charset="0"/>
              </a:rPr>
              <a:t>are packaged together, then the actual number of these packages is entered only on one </a:t>
            </a:r>
            <a:r>
              <a:rPr lang="en-GB" sz="1600">
                <a:solidFill>
                  <a:schemeClr val="tx1"/>
                </a:solidFill>
                <a:ea typeface="Times New Roman" panose="02020603050405020304" pitchFamily="18" charset="0"/>
                <a:cs typeface="Times New Roman" panose="02020603050405020304" pitchFamily="18" charset="0"/>
              </a:rPr>
              <a:t>of them </a:t>
            </a:r>
            <a:r>
              <a:rPr lang="en-GB" sz="1600">
                <a:solidFill>
                  <a:schemeClr val="tx1"/>
                </a:solidFill>
                <a:effectLst/>
                <a:ea typeface="Times New Roman" panose="02020603050405020304" pitchFamily="18" charset="0"/>
                <a:cs typeface="Times New Roman" panose="02020603050405020304" pitchFamily="18" charset="0"/>
              </a:rPr>
              <a:t>and for the rest </a:t>
            </a:r>
            <a:r>
              <a:rPr lang="en-GB" sz="1600">
                <a:solidFill>
                  <a:schemeClr val="tx1"/>
                </a:solidFill>
                <a:ea typeface="Times New Roman" panose="02020603050405020304" pitchFamily="18" charset="0"/>
                <a:cs typeface="Times New Roman" panose="02020603050405020304" pitchFamily="18" charset="0"/>
              </a:rPr>
              <a:t>goods items</a:t>
            </a:r>
            <a:r>
              <a:rPr lang="en-GB" sz="1600">
                <a:solidFill>
                  <a:schemeClr val="tx1"/>
                </a:solidFill>
                <a:effectLst/>
                <a:ea typeface="Times New Roman" panose="02020603050405020304" pitchFamily="18" charset="0"/>
                <a:cs typeface="Times New Roman" panose="02020603050405020304" pitchFamily="18" charset="0"/>
              </a:rPr>
              <a:t>, the number of packages shall be zero (‘0’). </a:t>
            </a:r>
            <a:endParaRPr lang="el-GR" sz="1600"/>
          </a:p>
        </p:txBody>
      </p:sp>
      <p:cxnSp>
        <p:nvCxnSpPr>
          <p:cNvPr id="36" name="Straight Arrow Connector 35">
            <a:extLst>
              <a:ext uri="{FF2B5EF4-FFF2-40B4-BE49-F238E27FC236}">
                <a16:creationId xmlns:a16="http://schemas.microsoft.com/office/drawing/2014/main" id="{E36CFF0C-B990-255C-B657-ED66B7BD976B}"/>
              </a:ext>
            </a:extLst>
          </p:cNvPr>
          <p:cNvCxnSpPr>
            <a:cxnSpLocks/>
          </p:cNvCxnSpPr>
          <p:nvPr/>
        </p:nvCxnSpPr>
        <p:spPr>
          <a:xfrm flipH="1">
            <a:off x="4879060" y="3076575"/>
            <a:ext cx="202762" cy="0"/>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62B5CE1E-708B-F18D-BF67-2126BE12A224}"/>
              </a:ext>
            </a:extLst>
          </p:cNvPr>
          <p:cNvSpPr/>
          <p:nvPr/>
        </p:nvSpPr>
        <p:spPr>
          <a:xfrm>
            <a:off x="5081822" y="5140904"/>
            <a:ext cx="6843477" cy="812220"/>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algn="just"/>
            <a:r>
              <a:rPr lang="en-GB" sz="1600">
                <a:solidFill>
                  <a:schemeClr val="tx1"/>
                </a:solidFill>
                <a:effectLst/>
                <a:ea typeface="Times New Roman" panose="02020603050405020304" pitchFamily="18" charset="0"/>
                <a:cs typeface="Times New Roman" panose="02020603050405020304" pitchFamily="18" charset="0"/>
              </a:rPr>
              <a:t>For cases where multiple goods items are packed together, the declared </a:t>
            </a:r>
            <a:r>
              <a:rPr lang="en-GB" sz="1600" b="1">
                <a:solidFill>
                  <a:schemeClr val="tx1"/>
                </a:solidFill>
                <a:effectLst/>
                <a:ea typeface="Times New Roman" panose="02020603050405020304" pitchFamily="18" charset="0"/>
                <a:cs typeface="Times New Roman" panose="02020603050405020304" pitchFamily="18" charset="0"/>
              </a:rPr>
              <a:t>Shipping marks</a:t>
            </a:r>
            <a:r>
              <a:rPr lang="en-GB" sz="1600" b="1">
                <a:solidFill>
                  <a:schemeClr val="tx1"/>
                </a:solidFill>
                <a:ea typeface="Times New Roman" panose="02020603050405020304" pitchFamily="18" charset="0"/>
                <a:cs typeface="Times New Roman" panose="02020603050405020304" pitchFamily="18" charset="0"/>
              </a:rPr>
              <a:t> </a:t>
            </a:r>
            <a:r>
              <a:rPr lang="en-GB" sz="1600">
                <a:solidFill>
                  <a:schemeClr val="tx1"/>
                </a:solidFill>
                <a:effectLst/>
                <a:ea typeface="Times New Roman" panose="02020603050405020304" pitchFamily="18" charset="0"/>
                <a:cs typeface="Times New Roman" panose="02020603050405020304" pitchFamily="18" charset="0"/>
              </a:rPr>
              <a:t>for them </a:t>
            </a:r>
            <a:r>
              <a:rPr lang="en-GB" sz="1600" u="sng">
                <a:solidFill>
                  <a:schemeClr val="tx1"/>
                </a:solidFill>
                <a:effectLst/>
                <a:ea typeface="Times New Roman" panose="02020603050405020304" pitchFamily="18" charset="0"/>
                <a:cs typeface="Times New Roman" panose="02020603050405020304" pitchFamily="18" charset="0"/>
              </a:rPr>
              <a:t>must be identical</a:t>
            </a:r>
            <a:r>
              <a:rPr lang="en-GB" sz="1600">
                <a:solidFill>
                  <a:schemeClr val="tx1"/>
                </a:solidFill>
                <a:effectLst/>
                <a:ea typeface="Times New Roman" panose="02020603050405020304" pitchFamily="18" charset="0"/>
                <a:cs typeface="Times New Roman" panose="02020603050405020304" pitchFamily="18" charset="0"/>
              </a:rPr>
              <a:t>.</a:t>
            </a:r>
            <a:endParaRPr lang="el-GR" sz="1600"/>
          </a:p>
        </p:txBody>
      </p:sp>
      <p:cxnSp>
        <p:nvCxnSpPr>
          <p:cNvPr id="38" name="Straight Arrow Connector 37">
            <a:extLst>
              <a:ext uri="{FF2B5EF4-FFF2-40B4-BE49-F238E27FC236}">
                <a16:creationId xmlns:a16="http://schemas.microsoft.com/office/drawing/2014/main" id="{168AD48F-F3A5-4DE8-2F32-C6FFBAB0AC9F}"/>
              </a:ext>
            </a:extLst>
          </p:cNvPr>
          <p:cNvCxnSpPr>
            <a:cxnSpLocks/>
          </p:cNvCxnSpPr>
          <p:nvPr/>
        </p:nvCxnSpPr>
        <p:spPr>
          <a:xfrm flipH="1">
            <a:off x="4879060" y="4343399"/>
            <a:ext cx="202762" cy="0"/>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07277AF-EDDB-2FC1-46DD-FFE4AE185ED3}"/>
              </a:ext>
            </a:extLst>
          </p:cNvPr>
          <p:cNvCxnSpPr>
            <a:cxnSpLocks/>
          </p:cNvCxnSpPr>
          <p:nvPr/>
        </p:nvCxnSpPr>
        <p:spPr>
          <a:xfrm flipH="1">
            <a:off x="4879060" y="5553075"/>
            <a:ext cx="202762" cy="0"/>
          </a:xfrm>
          <a:prstGeom prst="straightConnector1">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20F19AC-178A-5A49-7EF0-2FAF39F0500A}"/>
              </a:ext>
            </a:extLst>
          </p:cNvPr>
          <p:cNvSpPr>
            <a:spLocks noGrp="1"/>
          </p:cNvSpPr>
          <p:nvPr>
            <p:ph type="sldNum" sz="quarter" idx="12"/>
          </p:nvPr>
        </p:nvSpPr>
        <p:spPr/>
        <p:txBody>
          <a:bodyPr/>
          <a:lstStyle/>
          <a:p>
            <a:fld id="{F46C79FD-C571-418B-AB0F-5EE936C85276}" type="slidenum">
              <a:rPr lang="en-GB" smtClean="0"/>
              <a:t>156</a:t>
            </a:fld>
            <a:endParaRPr lang="en-GB"/>
          </a:p>
        </p:txBody>
      </p:sp>
    </p:spTree>
    <p:extLst>
      <p:ext uri="{BB962C8B-B14F-4D97-AF65-F5344CB8AC3E}">
        <p14:creationId xmlns:p14="http://schemas.microsoft.com/office/powerpoint/2010/main" val="20658622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B1901-5E6A-D8E4-820E-19A4C5F2D2D7}"/>
              </a:ext>
            </a:extLst>
          </p:cNvPr>
          <p:cNvSpPr>
            <a:spLocks noGrp="1"/>
          </p:cNvSpPr>
          <p:nvPr>
            <p:ph type="title"/>
          </p:nvPr>
        </p:nvSpPr>
        <p:spPr/>
        <p:txBody>
          <a:bodyPr/>
          <a:lstStyle/>
          <a:p>
            <a:r>
              <a:rPr lang="en-US"/>
              <a:t>Type of packages and shipping marks – Example (1/2)</a:t>
            </a:r>
            <a:endParaRPr lang="el-GR"/>
          </a:p>
        </p:txBody>
      </p:sp>
      <p:sp>
        <p:nvSpPr>
          <p:cNvPr id="5" name="TextBox 4">
            <a:extLst>
              <a:ext uri="{FF2B5EF4-FFF2-40B4-BE49-F238E27FC236}">
                <a16:creationId xmlns:a16="http://schemas.microsoft.com/office/drawing/2014/main" id="{909BD4E2-FEEB-F2FF-AE57-53103C4AFFE2}"/>
              </a:ext>
            </a:extLst>
          </p:cNvPr>
          <p:cNvSpPr txBox="1"/>
          <p:nvPr/>
        </p:nvSpPr>
        <p:spPr>
          <a:xfrm>
            <a:off x="970722" y="1429305"/>
            <a:ext cx="10515601" cy="2470525"/>
          </a:xfrm>
          <a:prstGeom prst="rect">
            <a:avLst/>
          </a:prstGeom>
        </p:spPr>
        <p:txBody>
          <a:bodyPr vert="horz" wrap="square" lIns="91440" tIns="45720" rIns="91440" bIns="45720" rtlCol="0">
            <a:noAutofit/>
          </a:bodyPr>
          <a:lstStyle/>
          <a:p>
            <a:pPr algn="just">
              <a:spcAft>
                <a:spcPts val="600"/>
              </a:spcAft>
            </a:pPr>
            <a:r>
              <a:rPr lang="en-GB" dirty="0">
                <a:effectLst/>
                <a:ea typeface="Times New Roman" panose="02020603050405020304" pitchFamily="18" charset="0"/>
                <a:cs typeface="Times New Roman" panose="02020603050405020304" pitchFamily="18" charset="0"/>
              </a:rPr>
              <a:t>A </a:t>
            </a:r>
            <a:r>
              <a:rPr lang="en-GB" dirty="0">
                <a:ea typeface="Times New Roman" panose="02020603050405020304" pitchFamily="18" charset="0"/>
                <a:cs typeface="Times New Roman" panose="02020603050405020304" pitchFamily="18" charset="0"/>
              </a:rPr>
              <a:t>D</a:t>
            </a:r>
            <a:r>
              <a:rPr lang="en-GB" dirty="0">
                <a:effectLst/>
                <a:ea typeface="Times New Roman" panose="02020603050405020304" pitchFamily="18" charset="0"/>
                <a:cs typeface="Times New Roman" panose="02020603050405020304" pitchFamily="18" charset="0"/>
              </a:rPr>
              <a:t>eclarant </a:t>
            </a:r>
            <a:r>
              <a:rPr lang="en-GB" b="1" dirty="0">
                <a:effectLst/>
                <a:ea typeface="Times New Roman" panose="02020603050405020304" pitchFamily="18" charset="0"/>
                <a:cs typeface="Times New Roman" panose="02020603050405020304" pitchFamily="18" charset="0"/>
              </a:rPr>
              <a:t>declares</a:t>
            </a:r>
            <a:r>
              <a:rPr lang="en-GB" dirty="0">
                <a:effectLst/>
                <a:ea typeface="Times New Roman" panose="02020603050405020304" pitchFamily="18" charset="0"/>
                <a:cs typeface="Times New Roman" panose="02020603050405020304" pitchFamily="18" charset="0"/>
              </a:rPr>
              <a:t> for </a:t>
            </a:r>
            <a:r>
              <a:rPr lang="en-GB" b="1" dirty="0">
                <a:effectLst/>
                <a:ea typeface="Times New Roman" panose="02020603050405020304" pitchFamily="18" charset="0"/>
                <a:cs typeface="Times New Roman" panose="02020603050405020304" pitchFamily="18" charset="0"/>
              </a:rPr>
              <a:t>import three </a:t>
            </a:r>
            <a:r>
              <a:rPr lang="en-GB" b="1" dirty="0">
                <a:ea typeface="Times New Roman" panose="02020603050405020304" pitchFamily="18" charset="0"/>
                <a:cs typeface="Times New Roman" panose="02020603050405020304" pitchFamily="18" charset="0"/>
              </a:rPr>
              <a:t>G</a:t>
            </a:r>
            <a:r>
              <a:rPr lang="en-GB" b="1" dirty="0">
                <a:effectLst/>
                <a:ea typeface="Times New Roman" panose="02020603050405020304" pitchFamily="18" charset="0"/>
                <a:cs typeface="Times New Roman" panose="02020603050405020304" pitchFamily="18" charset="0"/>
              </a:rPr>
              <a:t>oods Shipment </a:t>
            </a:r>
            <a:r>
              <a:rPr lang="en-GB" b="1" dirty="0">
                <a:ea typeface="Times New Roman" panose="02020603050405020304" pitchFamily="18" charset="0"/>
                <a:cs typeface="Times New Roman" panose="02020603050405020304" pitchFamily="18" charset="0"/>
              </a:rPr>
              <a:t>I</a:t>
            </a:r>
            <a:r>
              <a:rPr lang="en-GB" b="1" dirty="0">
                <a:effectLst/>
                <a:ea typeface="Times New Roman" panose="02020603050405020304" pitchFamily="18" charset="0"/>
                <a:cs typeface="Times New Roman" panose="02020603050405020304" pitchFamily="18" charset="0"/>
              </a:rPr>
              <a:t>tems</a:t>
            </a:r>
            <a:r>
              <a:rPr lang="en-GB" dirty="0">
                <a:effectLst/>
                <a:ea typeface="Times New Roman" panose="02020603050405020304" pitchFamily="18" charset="0"/>
                <a:cs typeface="Times New Roman" panose="02020603050405020304" pitchFamily="18" charset="0"/>
              </a:rPr>
              <a:t>:</a:t>
            </a:r>
            <a:endParaRPr lang="en-US" dirty="0">
              <a:ea typeface="Times New Roman" panose="02020603050405020304" pitchFamily="18" charset="0"/>
              <a:cs typeface="Times New Roman" panose="02020603050405020304" pitchFamily="18" charset="0"/>
            </a:endParaRPr>
          </a:p>
          <a:p>
            <a:pPr marL="742950" lvl="1" indent="-285750" algn="just">
              <a:spcAft>
                <a:spcPts val="600"/>
              </a:spcAft>
              <a:buClr>
                <a:schemeClr val="tx2"/>
              </a:buClr>
              <a:buFont typeface="Wingdings" panose="05000000000000000000" pitchFamily="2" charset="2"/>
              <a:buChar char="ü"/>
            </a:pPr>
            <a:r>
              <a:rPr lang="fr-BE" dirty="0">
                <a:effectLst/>
                <a:ea typeface="Times New Roman" panose="02020603050405020304" pitchFamily="18" charset="0"/>
                <a:cs typeface="Times New Roman" panose="02020603050405020304" pitchFamily="18" charset="0"/>
              </a:rPr>
              <a:t>Mobile phones</a:t>
            </a:r>
            <a:endParaRPr lang="en-US" dirty="0">
              <a:ea typeface="Times New Roman" panose="02020603050405020304" pitchFamily="18" charset="0"/>
              <a:cs typeface="Times New Roman" panose="02020603050405020304" pitchFamily="18" charset="0"/>
            </a:endParaRPr>
          </a:p>
          <a:p>
            <a:pPr marL="742950" lvl="1" indent="-285750" algn="just">
              <a:spcAft>
                <a:spcPts val="600"/>
              </a:spcAft>
              <a:buClr>
                <a:schemeClr val="tx2"/>
              </a:buClr>
              <a:buFont typeface="Wingdings" panose="05000000000000000000" pitchFamily="2" charset="2"/>
              <a:buChar char="ü"/>
            </a:pPr>
            <a:r>
              <a:rPr lang="fr-BE" dirty="0" err="1">
                <a:effectLst/>
                <a:ea typeface="Times New Roman" panose="02020603050405020304" pitchFamily="18" charset="0"/>
                <a:cs typeface="Times New Roman" panose="02020603050405020304" pitchFamily="18" charset="0"/>
              </a:rPr>
              <a:t>Earphones</a:t>
            </a:r>
            <a:endParaRPr lang="en-US" dirty="0">
              <a:ea typeface="Times New Roman" panose="02020603050405020304" pitchFamily="18" charset="0"/>
              <a:cs typeface="Times New Roman" panose="02020603050405020304" pitchFamily="18" charset="0"/>
            </a:endParaRPr>
          </a:p>
          <a:p>
            <a:pPr marL="742950" lvl="1" indent="-285750" algn="just">
              <a:spcAft>
                <a:spcPts val="600"/>
              </a:spcAft>
              <a:buClr>
                <a:schemeClr val="tx2"/>
              </a:buClr>
              <a:buFont typeface="Wingdings" panose="05000000000000000000" pitchFamily="2" charset="2"/>
              <a:buChar char="ü"/>
            </a:pPr>
            <a:r>
              <a:rPr lang="fr-BE" dirty="0">
                <a:effectLst/>
                <a:ea typeface="Times New Roman" panose="02020603050405020304" pitchFamily="18" charset="0"/>
                <a:cs typeface="Times New Roman" panose="02020603050405020304" pitchFamily="18" charset="0"/>
              </a:rPr>
              <a:t>Mobile cases</a:t>
            </a:r>
            <a:endParaRPr lang="el-GR" dirty="0">
              <a:effectLst/>
              <a:ea typeface="Times New Roman" panose="02020603050405020304" pitchFamily="18" charset="0"/>
              <a:cs typeface="Times New Roman" panose="02020603050405020304" pitchFamily="18" charset="0"/>
            </a:endParaRPr>
          </a:p>
          <a:p>
            <a:pPr algn="just">
              <a:spcAft>
                <a:spcPts val="600"/>
              </a:spcAft>
            </a:pPr>
            <a:r>
              <a:rPr lang="en-GB" dirty="0">
                <a:effectLst/>
                <a:ea typeface="Times New Roman" panose="02020603050405020304" pitchFamily="18" charset="0"/>
                <a:cs typeface="Times New Roman" panose="02020603050405020304" pitchFamily="18" charset="0"/>
              </a:rPr>
              <a:t>The </a:t>
            </a:r>
            <a:r>
              <a:rPr lang="en-GB" b="1" dirty="0">
                <a:effectLst/>
                <a:ea typeface="Times New Roman" panose="02020603050405020304" pitchFamily="18" charset="0"/>
                <a:cs typeface="Times New Roman" panose="02020603050405020304" pitchFamily="18" charset="0"/>
              </a:rPr>
              <a:t>first two </a:t>
            </a:r>
            <a:r>
              <a:rPr lang="en-GB" b="1" dirty="0">
                <a:ea typeface="Times New Roman" panose="02020603050405020304" pitchFamily="18" charset="0"/>
                <a:cs typeface="Times New Roman" panose="02020603050405020304" pitchFamily="18" charset="0"/>
              </a:rPr>
              <a:t>G</a:t>
            </a:r>
            <a:r>
              <a:rPr lang="en-GB" b="1" dirty="0">
                <a:effectLst/>
                <a:ea typeface="Times New Roman" panose="02020603050405020304" pitchFamily="18" charset="0"/>
                <a:cs typeface="Times New Roman" panose="02020603050405020304" pitchFamily="18" charset="0"/>
              </a:rPr>
              <a:t>oods Shipment </a:t>
            </a:r>
            <a:r>
              <a:rPr lang="en-GB" b="1" dirty="0">
                <a:ea typeface="Times New Roman" panose="02020603050405020304" pitchFamily="18" charset="0"/>
                <a:cs typeface="Times New Roman" panose="02020603050405020304" pitchFamily="18" charset="0"/>
              </a:rPr>
              <a:t>I</a:t>
            </a:r>
            <a:r>
              <a:rPr lang="en-GB" b="1" dirty="0">
                <a:effectLst/>
                <a:ea typeface="Times New Roman" panose="02020603050405020304" pitchFamily="18" charset="0"/>
                <a:cs typeface="Times New Roman" panose="02020603050405020304" pitchFamily="18" charset="0"/>
              </a:rPr>
              <a:t>tems</a:t>
            </a:r>
            <a:r>
              <a:rPr lang="en-GB" dirty="0">
                <a:effectLst/>
                <a:ea typeface="Times New Roman" panose="02020603050405020304" pitchFamily="18" charset="0"/>
                <a:cs typeface="Times New Roman" panose="02020603050405020304" pitchFamily="18" charset="0"/>
              </a:rPr>
              <a:t> (Mobile phones and Earphones) will be </a:t>
            </a:r>
            <a:r>
              <a:rPr lang="en-GB" b="1" dirty="0">
                <a:effectLst/>
                <a:ea typeface="Times New Roman" panose="02020603050405020304" pitchFamily="18" charset="0"/>
                <a:cs typeface="Times New Roman" panose="02020603050405020304" pitchFamily="18" charset="0"/>
              </a:rPr>
              <a:t>packaged together</a:t>
            </a:r>
            <a:r>
              <a:rPr lang="en-GB" dirty="0">
                <a:effectLst/>
                <a:ea typeface="Times New Roman" panose="02020603050405020304" pitchFamily="18" charset="0"/>
                <a:cs typeface="Times New Roman" panose="02020603050405020304" pitchFamily="18" charset="0"/>
              </a:rPr>
              <a:t> </a:t>
            </a:r>
            <a:r>
              <a:rPr lang="en-GB" u="sng" dirty="0">
                <a:effectLst/>
                <a:ea typeface="Times New Roman" panose="02020603050405020304" pitchFamily="18" charset="0"/>
                <a:cs typeface="Times New Roman" panose="02020603050405020304" pitchFamily="18" charset="0"/>
              </a:rPr>
              <a:t>in five (5) cartons</a:t>
            </a:r>
            <a:r>
              <a:rPr lang="en-GB" dirty="0">
                <a:effectLst/>
                <a:ea typeface="Times New Roman" panose="02020603050405020304" pitchFamily="18" charset="0"/>
                <a:cs typeface="Times New Roman" panose="02020603050405020304" pitchFamily="18" charset="0"/>
              </a:rPr>
              <a:t>, while the </a:t>
            </a:r>
            <a:r>
              <a:rPr lang="en-GB" u="sng" dirty="0">
                <a:effectLst/>
                <a:ea typeface="Times New Roman" panose="02020603050405020304" pitchFamily="18" charset="0"/>
                <a:cs typeface="Times New Roman" panose="02020603050405020304" pitchFamily="18" charset="0"/>
              </a:rPr>
              <a:t>“Mobile cases” will be packaged alone in four (4) plastic boxes</a:t>
            </a:r>
            <a:r>
              <a:rPr lang="en-GB" dirty="0">
                <a:effectLst/>
                <a:ea typeface="Times New Roman" panose="02020603050405020304" pitchFamily="18" charset="0"/>
                <a:cs typeface="Times New Roman" panose="02020603050405020304" pitchFamily="18" charset="0"/>
              </a:rPr>
              <a:t>. Therefore, the </a:t>
            </a:r>
            <a:r>
              <a:rPr lang="en-GB" u="sng" dirty="0">
                <a:effectLst/>
                <a:ea typeface="Times New Roman" panose="02020603050405020304" pitchFamily="18" charset="0"/>
                <a:cs typeface="Times New Roman" panose="02020603050405020304" pitchFamily="18" charset="0"/>
              </a:rPr>
              <a:t>declarant will have to declare the packaging details per goods item as below</a:t>
            </a:r>
            <a:r>
              <a:rPr lang="en-GB" dirty="0">
                <a:effectLst/>
                <a:ea typeface="Times New Roman" panose="02020603050405020304" pitchFamily="18" charset="0"/>
                <a:cs typeface="Times New Roman" panose="02020603050405020304" pitchFamily="18" charset="0"/>
              </a:rPr>
              <a:t>:</a:t>
            </a:r>
            <a:endParaRPr lang="el-GR" dirty="0">
              <a:effectLst/>
              <a:ea typeface="Times New Roman" panose="02020603050405020304" pitchFamily="18" charset="0"/>
              <a:cs typeface="Times New Roman" panose="02020603050405020304" pitchFamily="18" charset="0"/>
            </a:endParaRPr>
          </a:p>
          <a:p>
            <a:pPr marL="0" indent="0" algn="just">
              <a:buNone/>
            </a:pPr>
            <a:endParaRPr lang="el-GR" sz="1100" dirty="0"/>
          </a:p>
        </p:txBody>
      </p:sp>
      <p:sp>
        <p:nvSpPr>
          <p:cNvPr id="2" name="Rectangle: Folded Corner 1">
            <a:extLst>
              <a:ext uri="{FF2B5EF4-FFF2-40B4-BE49-F238E27FC236}">
                <a16:creationId xmlns:a16="http://schemas.microsoft.com/office/drawing/2014/main" id="{388C0EC1-5510-5528-3462-26FB1366CDE3}"/>
              </a:ext>
            </a:extLst>
          </p:cNvPr>
          <p:cNvSpPr/>
          <p:nvPr/>
        </p:nvSpPr>
        <p:spPr>
          <a:xfrm flipV="1">
            <a:off x="676813" y="4040884"/>
            <a:ext cx="3516397" cy="1972125"/>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3" name="Content Placeholder 1">
            <a:extLst>
              <a:ext uri="{FF2B5EF4-FFF2-40B4-BE49-F238E27FC236}">
                <a16:creationId xmlns:a16="http://schemas.microsoft.com/office/drawing/2014/main" id="{9E9CB076-6BA7-A6FA-738A-41C22E56E916}"/>
              </a:ext>
            </a:extLst>
          </p:cNvPr>
          <p:cNvSpPr txBox="1">
            <a:spLocks/>
          </p:cNvSpPr>
          <p:nvPr/>
        </p:nvSpPr>
        <p:spPr>
          <a:xfrm>
            <a:off x="676814" y="4077154"/>
            <a:ext cx="3321376" cy="1972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US" sz="1400" b="1">
                <a:solidFill>
                  <a:schemeClr val="tx1"/>
                </a:solidFill>
                <a:effectLst/>
                <a:ea typeface="Times New Roman" panose="02020603050405020304" pitchFamily="18" charset="0"/>
                <a:cs typeface="Times New Roman" panose="02020603050405020304" pitchFamily="18" charset="0"/>
              </a:rPr>
              <a:t>Goods Shipment Item #1: Mobile Phones</a:t>
            </a:r>
          </a:p>
          <a:p>
            <a:pPr marL="0" indent="0" algn="just">
              <a:spcAft>
                <a:spcPts val="0"/>
              </a:spcAft>
              <a:buNone/>
            </a:pPr>
            <a:r>
              <a:rPr lang="en-US" sz="1400" u="sng">
                <a:solidFill>
                  <a:schemeClr val="tx1"/>
                </a:solidFill>
                <a:effectLst/>
                <a:ea typeface="Times New Roman" panose="02020603050405020304" pitchFamily="18" charset="0"/>
                <a:cs typeface="Times New Roman" panose="02020603050405020304" pitchFamily="18" charset="0"/>
              </a:rPr>
              <a:t>D.G. Packaging #1</a:t>
            </a:r>
          </a:p>
          <a:p>
            <a:pPr marL="0" indent="0" algn="just">
              <a:spcAft>
                <a:spcPts val="0"/>
              </a:spcAft>
              <a:buNone/>
            </a:pPr>
            <a:endParaRPr lang="en-US" sz="1400" b="1">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Type of packages:	CT (Carton)</a:t>
            </a:r>
          </a:p>
          <a:p>
            <a:pPr marL="0" indent="0" algn="just">
              <a:spcAft>
                <a:spcPts val="0"/>
              </a:spcAft>
              <a:buNone/>
            </a:pPr>
            <a:r>
              <a:rPr lang="en-US" sz="1400">
                <a:ea typeface="Times New Roman" panose="02020603050405020304" pitchFamily="18" charset="0"/>
                <a:cs typeface="Times New Roman" panose="02020603050405020304" pitchFamily="18" charset="0"/>
              </a:rPr>
              <a:t>Number of packages:	</a:t>
            </a:r>
            <a:r>
              <a:rPr lang="en-US" sz="1400">
                <a:solidFill>
                  <a:srgbClr val="FF0000"/>
                </a:solidFill>
                <a:ea typeface="Times New Roman" panose="02020603050405020304" pitchFamily="18" charset="0"/>
                <a:cs typeface="Times New Roman" panose="02020603050405020304" pitchFamily="18" charset="0"/>
              </a:rPr>
              <a:t>5</a:t>
            </a: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Shipping marks:	</a:t>
            </a:r>
            <a:r>
              <a:rPr lang="en-US" sz="1400">
                <a:solidFill>
                  <a:srgbClr val="FF0000"/>
                </a:solidFill>
                <a:effectLst/>
                <a:ea typeface="Times New Roman" panose="02020603050405020304" pitchFamily="18" charset="0"/>
                <a:cs typeface="Times New Roman" panose="02020603050405020304" pitchFamily="18" charset="0"/>
              </a:rPr>
              <a:t>AB123456789</a:t>
            </a:r>
          </a:p>
        </p:txBody>
      </p:sp>
      <p:sp>
        <p:nvSpPr>
          <p:cNvPr id="9" name="Rectangle: Folded Corner 8">
            <a:extLst>
              <a:ext uri="{FF2B5EF4-FFF2-40B4-BE49-F238E27FC236}">
                <a16:creationId xmlns:a16="http://schemas.microsoft.com/office/drawing/2014/main" id="{44F10A2B-DF2A-2B71-F9BE-4D7F4E3E459A}"/>
              </a:ext>
            </a:extLst>
          </p:cNvPr>
          <p:cNvSpPr/>
          <p:nvPr/>
        </p:nvSpPr>
        <p:spPr>
          <a:xfrm flipV="1">
            <a:off x="4389657" y="4048768"/>
            <a:ext cx="3516397" cy="1972125"/>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id="{61C8F019-03E7-32F0-D96B-F6D0648FE15F}"/>
              </a:ext>
            </a:extLst>
          </p:cNvPr>
          <p:cNvSpPr txBox="1">
            <a:spLocks/>
          </p:cNvSpPr>
          <p:nvPr/>
        </p:nvSpPr>
        <p:spPr>
          <a:xfrm>
            <a:off x="4389657" y="4040884"/>
            <a:ext cx="3391978" cy="1972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US" sz="1400" b="1">
                <a:solidFill>
                  <a:schemeClr val="tx1"/>
                </a:solidFill>
                <a:effectLst/>
                <a:ea typeface="Times New Roman" panose="02020603050405020304" pitchFamily="18" charset="0"/>
                <a:cs typeface="Times New Roman" panose="02020603050405020304" pitchFamily="18" charset="0"/>
              </a:rPr>
              <a:t>Goods Shipment Item #2: </a:t>
            </a:r>
          </a:p>
          <a:p>
            <a:pPr marL="0" indent="0" algn="ctr">
              <a:spcAft>
                <a:spcPts val="0"/>
              </a:spcAft>
              <a:buNone/>
            </a:pPr>
            <a:r>
              <a:rPr lang="en-US" sz="1400" b="1">
                <a:ea typeface="Times New Roman" panose="02020603050405020304" pitchFamily="18" charset="0"/>
                <a:cs typeface="Times New Roman" panose="02020603050405020304" pitchFamily="18" charset="0"/>
              </a:rPr>
              <a:t>Earp</a:t>
            </a:r>
            <a:r>
              <a:rPr lang="en-US" sz="1400" b="1">
                <a:solidFill>
                  <a:schemeClr val="tx1"/>
                </a:solidFill>
                <a:effectLst/>
                <a:ea typeface="Times New Roman" panose="02020603050405020304" pitchFamily="18" charset="0"/>
                <a:cs typeface="Times New Roman" panose="02020603050405020304" pitchFamily="18" charset="0"/>
              </a:rPr>
              <a:t>hones</a:t>
            </a:r>
          </a:p>
          <a:p>
            <a:pPr marL="0" indent="0" algn="just">
              <a:spcAft>
                <a:spcPts val="0"/>
              </a:spcAft>
              <a:buNone/>
            </a:pPr>
            <a:r>
              <a:rPr lang="en-US" sz="1400" u="sng">
                <a:solidFill>
                  <a:schemeClr val="tx1"/>
                </a:solidFill>
                <a:effectLst/>
                <a:ea typeface="Times New Roman" panose="02020603050405020304" pitchFamily="18" charset="0"/>
                <a:cs typeface="Times New Roman" panose="02020603050405020304" pitchFamily="18" charset="0"/>
              </a:rPr>
              <a:t>D.G. Packaging #1</a:t>
            </a:r>
          </a:p>
          <a:p>
            <a:pPr marL="0" indent="0" algn="just">
              <a:spcAft>
                <a:spcPts val="0"/>
              </a:spcAft>
              <a:buNone/>
            </a:pPr>
            <a:endParaRPr lang="en-US" sz="1400" b="1">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Type of packages:	CT (Carton)</a:t>
            </a:r>
          </a:p>
          <a:p>
            <a:pPr marL="0" indent="0" algn="just">
              <a:spcAft>
                <a:spcPts val="0"/>
              </a:spcAft>
              <a:buNone/>
            </a:pPr>
            <a:r>
              <a:rPr lang="en-US" sz="1400">
                <a:ea typeface="Times New Roman" panose="02020603050405020304" pitchFamily="18" charset="0"/>
                <a:cs typeface="Times New Roman" panose="02020603050405020304" pitchFamily="18" charset="0"/>
              </a:rPr>
              <a:t>Number of packages:	</a:t>
            </a:r>
            <a:r>
              <a:rPr lang="en-US" sz="1400">
                <a:solidFill>
                  <a:srgbClr val="FF0000"/>
                </a:solidFill>
                <a:ea typeface="Times New Roman" panose="02020603050405020304" pitchFamily="18" charset="0"/>
                <a:cs typeface="Times New Roman" panose="02020603050405020304" pitchFamily="18" charset="0"/>
              </a:rPr>
              <a:t>0</a:t>
            </a: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Shipping marks:	</a:t>
            </a:r>
            <a:r>
              <a:rPr lang="en-US" sz="1400">
                <a:solidFill>
                  <a:srgbClr val="FF0000"/>
                </a:solidFill>
                <a:effectLst/>
                <a:ea typeface="Times New Roman" panose="02020603050405020304" pitchFamily="18" charset="0"/>
                <a:cs typeface="Times New Roman" panose="02020603050405020304" pitchFamily="18" charset="0"/>
              </a:rPr>
              <a:t>AB123456789</a:t>
            </a:r>
          </a:p>
          <a:p>
            <a:pPr marL="0" indent="0" algn="just">
              <a:spcAft>
                <a:spcPts val="0"/>
              </a:spcAft>
              <a:buNone/>
            </a:pPr>
            <a:endParaRPr lang="en-US" sz="1400">
              <a:solidFill>
                <a:srgbClr val="FF0000"/>
              </a:solidFill>
              <a:ea typeface="Times New Roman" panose="02020603050405020304" pitchFamily="18" charset="0"/>
              <a:cs typeface="Times New Roman" panose="02020603050405020304" pitchFamily="18" charset="0"/>
            </a:endParaRPr>
          </a:p>
          <a:p>
            <a:pPr marL="0" indent="0" algn="just">
              <a:spcAft>
                <a:spcPts val="0"/>
              </a:spcAft>
              <a:buNone/>
            </a:pPr>
            <a:r>
              <a:rPr lang="en-US" sz="1400" i="1" u="sng">
                <a:ea typeface="Times New Roman" panose="02020603050405020304" pitchFamily="18" charset="0"/>
                <a:cs typeface="Times New Roman" panose="02020603050405020304" pitchFamily="18" charset="0"/>
              </a:rPr>
              <a:t>(Packed with G.S.I. #1:Mobile phones)</a:t>
            </a:r>
            <a:endParaRPr lang="en-US" sz="1400" i="1" u="sng">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endParaRPr lang="en-US" sz="1400">
              <a:solidFill>
                <a:srgbClr val="FF0000"/>
              </a:solidFill>
              <a:effectLst/>
              <a:ea typeface="Times New Roman" panose="02020603050405020304" pitchFamily="18" charset="0"/>
              <a:cs typeface="Times New Roman" panose="02020603050405020304" pitchFamily="18" charset="0"/>
            </a:endParaRPr>
          </a:p>
        </p:txBody>
      </p:sp>
      <p:sp>
        <p:nvSpPr>
          <p:cNvPr id="11" name="Rectangle: Folded Corner 10">
            <a:extLst>
              <a:ext uri="{FF2B5EF4-FFF2-40B4-BE49-F238E27FC236}">
                <a16:creationId xmlns:a16="http://schemas.microsoft.com/office/drawing/2014/main" id="{EE32C6F8-0C36-9697-258C-F9527672F412}"/>
              </a:ext>
            </a:extLst>
          </p:cNvPr>
          <p:cNvSpPr/>
          <p:nvPr/>
        </p:nvSpPr>
        <p:spPr>
          <a:xfrm flipV="1">
            <a:off x="8120259" y="4077210"/>
            <a:ext cx="3516397" cy="1972125"/>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12" name="Content Placeholder 1">
            <a:extLst>
              <a:ext uri="{FF2B5EF4-FFF2-40B4-BE49-F238E27FC236}">
                <a16:creationId xmlns:a16="http://schemas.microsoft.com/office/drawing/2014/main" id="{8791F8BB-F202-FB85-146F-85B087AB222C}"/>
              </a:ext>
            </a:extLst>
          </p:cNvPr>
          <p:cNvSpPr txBox="1">
            <a:spLocks/>
          </p:cNvSpPr>
          <p:nvPr/>
        </p:nvSpPr>
        <p:spPr>
          <a:xfrm>
            <a:off x="8120260" y="4077212"/>
            <a:ext cx="3331134" cy="1972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US" sz="1400" b="1">
                <a:solidFill>
                  <a:schemeClr val="tx1"/>
                </a:solidFill>
                <a:effectLst/>
                <a:ea typeface="Times New Roman" panose="02020603050405020304" pitchFamily="18" charset="0"/>
                <a:cs typeface="Times New Roman" panose="02020603050405020304" pitchFamily="18" charset="0"/>
              </a:rPr>
              <a:t>Goods Shipment Item #3: </a:t>
            </a:r>
            <a:r>
              <a:rPr lang="en-US" sz="1400" b="1">
                <a:ea typeface="Times New Roman" panose="02020603050405020304" pitchFamily="18" charset="0"/>
                <a:cs typeface="Times New Roman" panose="02020603050405020304" pitchFamily="18" charset="0"/>
              </a:rPr>
              <a:t>Mobile cases</a:t>
            </a:r>
            <a:endParaRPr lang="en-US" sz="1400" b="1">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US" sz="1400" u="sng">
                <a:solidFill>
                  <a:schemeClr val="tx1"/>
                </a:solidFill>
                <a:effectLst/>
                <a:ea typeface="Times New Roman" panose="02020603050405020304" pitchFamily="18" charset="0"/>
                <a:cs typeface="Times New Roman" panose="02020603050405020304" pitchFamily="18" charset="0"/>
              </a:rPr>
              <a:t>D.G. Packaging #2</a:t>
            </a:r>
          </a:p>
          <a:p>
            <a:pPr marL="0" indent="0" algn="just">
              <a:spcAft>
                <a:spcPts val="0"/>
              </a:spcAft>
              <a:buNone/>
            </a:pPr>
            <a:endParaRPr lang="en-US" sz="1400" b="1">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Type of packages:	4H (Box, plastic)</a:t>
            </a:r>
          </a:p>
          <a:p>
            <a:pPr marL="0" indent="0" algn="just">
              <a:spcAft>
                <a:spcPts val="0"/>
              </a:spcAft>
              <a:buNone/>
            </a:pPr>
            <a:r>
              <a:rPr lang="en-US" sz="1400">
                <a:ea typeface="Times New Roman" panose="02020603050405020304" pitchFamily="18" charset="0"/>
                <a:cs typeface="Times New Roman" panose="02020603050405020304" pitchFamily="18" charset="0"/>
              </a:rPr>
              <a:t>Number of packages:	4</a:t>
            </a: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Shipping marks:	</a:t>
            </a:r>
            <a:r>
              <a:rPr lang="en-US" sz="1400">
                <a:effectLst/>
                <a:ea typeface="Times New Roman" panose="02020603050405020304" pitchFamily="18" charset="0"/>
                <a:cs typeface="Times New Roman" panose="02020603050405020304" pitchFamily="18" charset="0"/>
              </a:rPr>
              <a:t>XY987654321</a:t>
            </a:r>
          </a:p>
        </p:txBody>
      </p:sp>
      <p:sp>
        <p:nvSpPr>
          <p:cNvPr id="6" name="Slide Number Placeholder 5">
            <a:extLst>
              <a:ext uri="{FF2B5EF4-FFF2-40B4-BE49-F238E27FC236}">
                <a16:creationId xmlns:a16="http://schemas.microsoft.com/office/drawing/2014/main" id="{B024B23D-9199-325E-8460-BA9DBA585622}"/>
              </a:ext>
            </a:extLst>
          </p:cNvPr>
          <p:cNvSpPr>
            <a:spLocks noGrp="1"/>
          </p:cNvSpPr>
          <p:nvPr>
            <p:ph type="sldNum" sz="quarter" idx="12"/>
          </p:nvPr>
        </p:nvSpPr>
        <p:spPr/>
        <p:txBody>
          <a:bodyPr/>
          <a:lstStyle/>
          <a:p>
            <a:fld id="{F46C79FD-C571-418B-AB0F-5EE936C85276}" type="slidenum">
              <a:rPr lang="en-GB" smtClean="0"/>
              <a:t>157</a:t>
            </a:fld>
            <a:endParaRPr lang="en-GB"/>
          </a:p>
        </p:txBody>
      </p:sp>
    </p:spTree>
    <p:extLst>
      <p:ext uri="{BB962C8B-B14F-4D97-AF65-F5344CB8AC3E}">
        <p14:creationId xmlns:p14="http://schemas.microsoft.com/office/powerpoint/2010/main" val="18431561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23191-068C-8155-8A9A-7F8722B29738}"/>
              </a:ext>
            </a:extLst>
          </p:cNvPr>
          <p:cNvSpPr>
            <a:spLocks noGrp="1"/>
          </p:cNvSpPr>
          <p:nvPr>
            <p:ph type="title"/>
          </p:nvPr>
        </p:nvSpPr>
        <p:spPr/>
        <p:txBody>
          <a:bodyPr/>
          <a:lstStyle/>
          <a:p>
            <a:r>
              <a:rPr lang="en-US" sz="4000"/>
              <a:t>Type of packages and shipping marks – Example (2/2)</a:t>
            </a:r>
            <a:endParaRPr lang="el-GR"/>
          </a:p>
        </p:txBody>
      </p:sp>
      <p:graphicFrame>
        <p:nvGraphicFramePr>
          <p:cNvPr id="2" name="Table 2">
            <a:extLst>
              <a:ext uri="{FF2B5EF4-FFF2-40B4-BE49-F238E27FC236}">
                <a16:creationId xmlns:a16="http://schemas.microsoft.com/office/drawing/2014/main" id="{F8DA46E7-3923-6525-1B60-C46114C25262}"/>
              </a:ext>
            </a:extLst>
          </p:cNvPr>
          <p:cNvGraphicFramePr>
            <a:graphicFrameLocks noGrp="1"/>
          </p:cNvGraphicFramePr>
          <p:nvPr>
            <p:extLst>
              <p:ext uri="{D42A27DB-BD31-4B8C-83A1-F6EECF244321}">
                <p14:modId xmlns:p14="http://schemas.microsoft.com/office/powerpoint/2010/main" val="3485634816"/>
              </p:ext>
            </p:extLst>
          </p:nvPr>
        </p:nvGraphicFramePr>
        <p:xfrm>
          <a:off x="237837" y="1678884"/>
          <a:ext cx="6827981" cy="4124205"/>
        </p:xfrm>
        <a:graphic>
          <a:graphicData uri="http://schemas.openxmlformats.org/drawingml/2006/table">
            <a:tbl>
              <a:tblPr firstRow="1" bandRow="1">
                <a:tableStyleId>{5C22544A-7EE6-4342-B048-85BDC9FD1C3A}</a:tableStyleId>
              </a:tblPr>
              <a:tblGrid>
                <a:gridCol w="935856">
                  <a:extLst>
                    <a:ext uri="{9D8B030D-6E8A-4147-A177-3AD203B41FA5}">
                      <a16:colId xmlns:a16="http://schemas.microsoft.com/office/drawing/2014/main" val="3728305061"/>
                    </a:ext>
                  </a:extLst>
                </a:gridCol>
                <a:gridCol w="1517359">
                  <a:extLst>
                    <a:ext uri="{9D8B030D-6E8A-4147-A177-3AD203B41FA5}">
                      <a16:colId xmlns:a16="http://schemas.microsoft.com/office/drawing/2014/main" val="2180734229"/>
                    </a:ext>
                  </a:extLst>
                </a:gridCol>
                <a:gridCol w="1400658">
                  <a:extLst>
                    <a:ext uri="{9D8B030D-6E8A-4147-A177-3AD203B41FA5}">
                      <a16:colId xmlns:a16="http://schemas.microsoft.com/office/drawing/2014/main" val="1667411990"/>
                    </a:ext>
                  </a:extLst>
                </a:gridCol>
                <a:gridCol w="1182254">
                  <a:extLst>
                    <a:ext uri="{9D8B030D-6E8A-4147-A177-3AD203B41FA5}">
                      <a16:colId xmlns:a16="http://schemas.microsoft.com/office/drawing/2014/main" val="1225261605"/>
                    </a:ext>
                  </a:extLst>
                </a:gridCol>
                <a:gridCol w="1791854">
                  <a:extLst>
                    <a:ext uri="{9D8B030D-6E8A-4147-A177-3AD203B41FA5}">
                      <a16:colId xmlns:a16="http://schemas.microsoft.com/office/drawing/2014/main" val="3676641452"/>
                    </a:ext>
                  </a:extLst>
                </a:gridCol>
              </a:tblGrid>
              <a:tr h="38648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FFFFFF"/>
                          </a:solidFill>
                        </a:rPr>
                        <a:t>Overview of goods items in packages</a:t>
                      </a:r>
                      <a:endParaRPr lang="el-GR" sz="1600" b="1">
                        <a:solidFill>
                          <a:srgbClr val="FFFFFF"/>
                        </a:solidFill>
                      </a:endParaRPr>
                    </a:p>
                  </a:txBody>
                  <a:tcPr>
                    <a:solidFill>
                      <a:schemeClr val="tx2"/>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890395863"/>
                  </a:ext>
                </a:extLst>
              </a:tr>
              <a:tr h="1073828">
                <a:tc>
                  <a:txBody>
                    <a:bodyPr/>
                    <a:lstStyle/>
                    <a:p>
                      <a:pPr algn="ctr"/>
                      <a:r>
                        <a:rPr lang="en-GB" sz="1600" b="1">
                          <a:solidFill>
                            <a:schemeClr val="tx1">
                              <a:lumMod val="50000"/>
                            </a:schemeClr>
                          </a:solidFill>
                          <a:effectLst/>
                          <a:ea typeface="Times New Roman" panose="02020603050405020304" pitchFamily="18" charset="0"/>
                          <a:cs typeface="Times New Roman" panose="02020603050405020304" pitchFamily="18" charset="0"/>
                        </a:rPr>
                        <a:t>I/N</a:t>
                      </a:r>
                      <a:endParaRPr lang="el-GR" sz="1600"/>
                    </a:p>
                  </a:txBody>
                  <a:tcPr anchor="ctr">
                    <a:solidFill>
                      <a:schemeClr val="bg2">
                        <a:lumMod val="90000"/>
                      </a:schemeClr>
                    </a:solidFill>
                  </a:tcPr>
                </a:tc>
                <a:tc>
                  <a:txBody>
                    <a:bodyPr/>
                    <a:lstStyle/>
                    <a:p>
                      <a:pPr algn="ctr"/>
                      <a:r>
                        <a:rPr lang="en-GB" sz="1600" b="1">
                          <a:solidFill>
                            <a:schemeClr val="tx1">
                              <a:lumMod val="50000"/>
                            </a:schemeClr>
                          </a:solidFill>
                          <a:effectLst/>
                          <a:ea typeface="Times New Roman" panose="02020603050405020304" pitchFamily="18" charset="0"/>
                          <a:cs typeface="Times New Roman" panose="02020603050405020304" pitchFamily="18" charset="0"/>
                        </a:rPr>
                        <a:t>Goods Shipment Item</a:t>
                      </a:r>
                      <a:endParaRPr lang="el-GR" sz="1600"/>
                    </a:p>
                  </a:txBody>
                  <a:tcPr anchor="ctr">
                    <a:solidFill>
                      <a:schemeClr val="bg2">
                        <a:lumMod val="90000"/>
                      </a:schemeClr>
                    </a:solidFill>
                  </a:tcPr>
                </a:tc>
                <a:tc>
                  <a:txBody>
                    <a:bodyPr/>
                    <a:lstStyle/>
                    <a:p>
                      <a:pPr algn="ctr"/>
                      <a:r>
                        <a:rPr lang="en-GB" sz="1600" b="1">
                          <a:solidFill>
                            <a:schemeClr val="tx1">
                              <a:lumMod val="50000"/>
                            </a:schemeClr>
                          </a:solidFill>
                          <a:effectLst/>
                          <a:ea typeface="Times New Roman" panose="02020603050405020304" pitchFamily="18" charset="0"/>
                          <a:cs typeface="Times New Roman" panose="02020603050405020304" pitchFamily="18" charset="0"/>
                        </a:rPr>
                        <a:t>Type of packages</a:t>
                      </a:r>
                      <a:endParaRPr lang="el-GR" sz="1600"/>
                    </a:p>
                  </a:txBody>
                  <a:tcPr anchor="ctr">
                    <a:solidFill>
                      <a:schemeClr val="bg2">
                        <a:lumMod val="90000"/>
                      </a:schemeClr>
                    </a:solidFill>
                  </a:tcPr>
                </a:tc>
                <a:tc>
                  <a:txBody>
                    <a:bodyPr/>
                    <a:lstStyle/>
                    <a:p>
                      <a:pPr algn="ctr"/>
                      <a:r>
                        <a:rPr lang="en-GB" sz="1600" b="1">
                          <a:solidFill>
                            <a:schemeClr val="tx1">
                              <a:lumMod val="50000"/>
                            </a:schemeClr>
                          </a:solidFill>
                          <a:effectLst/>
                          <a:ea typeface="Times New Roman" panose="02020603050405020304" pitchFamily="18" charset="0"/>
                          <a:cs typeface="Times New Roman" panose="02020603050405020304" pitchFamily="18" charset="0"/>
                        </a:rPr>
                        <a:t>Number of packages</a:t>
                      </a:r>
                      <a:endParaRPr lang="el-GR" sz="1600"/>
                    </a:p>
                  </a:txBody>
                  <a:tcPr anchor="c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lumMod val="50000"/>
                            </a:schemeClr>
                          </a:solidFill>
                          <a:effectLst/>
                          <a:ea typeface="Times New Roman" panose="02020603050405020304" pitchFamily="18" charset="0"/>
                          <a:cs typeface="Times New Roman" panose="02020603050405020304" pitchFamily="18" charset="0"/>
                        </a:rPr>
                        <a:t>Shipping marks</a:t>
                      </a:r>
                      <a:endParaRPr lang="el-GR" sz="1600" b="1">
                        <a:solidFill>
                          <a:schemeClr val="tx1">
                            <a:lumMod val="50000"/>
                          </a:schemeClr>
                        </a:solidFill>
                        <a:effectLst/>
                        <a:ea typeface="Times New Roman" panose="02020603050405020304" pitchFamily="18" charset="0"/>
                        <a:cs typeface="Times New Roman" panose="02020603050405020304" pitchFamily="18" charset="0"/>
                      </a:endParaRPr>
                    </a:p>
                    <a:p>
                      <a:pPr algn="ctr"/>
                      <a:endParaRPr lang="el-GR" sz="1600"/>
                    </a:p>
                  </a:txBody>
                  <a:tcPr anchor="ctr">
                    <a:solidFill>
                      <a:schemeClr val="bg2">
                        <a:lumMod val="90000"/>
                      </a:schemeClr>
                    </a:solidFill>
                  </a:tcPr>
                </a:tc>
                <a:extLst>
                  <a:ext uri="{0D108BD9-81ED-4DB2-BD59-A6C34878D82A}">
                    <a16:rowId xmlns:a16="http://schemas.microsoft.com/office/drawing/2014/main" val="3238126456"/>
                  </a:ext>
                </a:extLst>
              </a:tr>
              <a:tr h="906349">
                <a:tc>
                  <a:txBody>
                    <a:bodyPr/>
                    <a:lstStyle/>
                    <a:p>
                      <a:pPr algn="ctr"/>
                      <a:r>
                        <a:rPr lang="fr-BE" sz="1600">
                          <a:solidFill>
                            <a:schemeClr val="tx1">
                              <a:lumMod val="50000"/>
                            </a:schemeClr>
                          </a:solidFill>
                          <a:effectLst/>
                          <a:ea typeface="Times New Roman" panose="02020603050405020304" pitchFamily="18" charset="0"/>
                          <a:cs typeface="Times New Roman" panose="02020603050405020304" pitchFamily="18" charset="0"/>
                        </a:rPr>
                        <a:t>1</a:t>
                      </a:r>
                      <a:endParaRPr lang="el-GR" sz="1600"/>
                    </a:p>
                  </a:txBody>
                  <a:tcPr anchor="ctr">
                    <a:solidFill>
                      <a:schemeClr val="bg2"/>
                    </a:solidFill>
                  </a:tcPr>
                </a:tc>
                <a:tc>
                  <a:txBody>
                    <a:bodyPr/>
                    <a:lstStyle/>
                    <a:p>
                      <a:pPr algn="ctr"/>
                      <a:r>
                        <a:rPr lang="fr-BE" sz="1600">
                          <a:solidFill>
                            <a:schemeClr val="tx1">
                              <a:lumMod val="50000"/>
                            </a:schemeClr>
                          </a:solidFill>
                          <a:effectLst/>
                          <a:ea typeface="Times New Roman" panose="02020603050405020304" pitchFamily="18" charset="0"/>
                          <a:cs typeface="Times New Roman" panose="02020603050405020304" pitchFamily="18" charset="0"/>
                        </a:rPr>
                        <a:t>Mobile phones</a:t>
                      </a:r>
                      <a:endParaRPr lang="el-GR" sz="1600"/>
                    </a:p>
                  </a:txBody>
                  <a:tcPr anchor="ctr">
                    <a:solidFill>
                      <a:schemeClr val="bg2"/>
                    </a:solidFill>
                  </a:tcPr>
                </a:tc>
                <a:tc>
                  <a:txBody>
                    <a:bodyPr/>
                    <a:lstStyle/>
                    <a:p>
                      <a:pPr algn="ctr"/>
                      <a:r>
                        <a:rPr lang="fr-BE" sz="1600">
                          <a:solidFill>
                            <a:schemeClr val="tx1">
                              <a:lumMod val="50000"/>
                            </a:schemeClr>
                          </a:solidFill>
                          <a:effectLst/>
                          <a:ea typeface="Times New Roman" panose="02020603050405020304" pitchFamily="18" charset="0"/>
                          <a:cs typeface="Times New Roman" panose="02020603050405020304" pitchFamily="18" charset="0"/>
                        </a:rPr>
                        <a:t>CT (Carton)</a:t>
                      </a:r>
                      <a:endParaRPr lang="el-GR" sz="1600"/>
                    </a:p>
                  </a:txBody>
                  <a:tcPr anchor="ctr">
                    <a:solidFill>
                      <a:schemeClr val="bg2"/>
                    </a:solidFill>
                  </a:tcPr>
                </a:tc>
                <a:tc>
                  <a:txBody>
                    <a:bodyPr/>
                    <a:lstStyle/>
                    <a:p>
                      <a:pPr algn="ctr"/>
                      <a:r>
                        <a:rPr lang="fr-BE" sz="1600">
                          <a:solidFill>
                            <a:srgbClr val="FF0000"/>
                          </a:solidFill>
                          <a:effectLst/>
                          <a:ea typeface="Times New Roman" panose="02020603050405020304" pitchFamily="18" charset="0"/>
                          <a:cs typeface="Times New Roman" panose="02020603050405020304" pitchFamily="18" charset="0"/>
                        </a:rPr>
                        <a:t>5</a:t>
                      </a:r>
                      <a:endParaRPr lang="el-GR" sz="1600"/>
                    </a:p>
                  </a:txBody>
                  <a:tcPr anchor="ctr">
                    <a:solidFill>
                      <a:schemeClr val="bg2"/>
                    </a:solidFill>
                  </a:tcPr>
                </a:tc>
                <a:tc>
                  <a:txBody>
                    <a:bodyPr/>
                    <a:lstStyle/>
                    <a:p>
                      <a:pPr algn="ctr"/>
                      <a:r>
                        <a:rPr lang="fr-BE" sz="1600">
                          <a:solidFill>
                            <a:srgbClr val="FF0000"/>
                          </a:solidFill>
                          <a:effectLst/>
                          <a:ea typeface="Times New Roman" panose="02020603050405020304" pitchFamily="18" charset="0"/>
                          <a:cs typeface="Times New Roman" panose="02020603050405020304" pitchFamily="18" charset="0"/>
                        </a:rPr>
                        <a:t>AB123456789</a:t>
                      </a:r>
                      <a:endParaRPr lang="el-GR" sz="1600"/>
                    </a:p>
                  </a:txBody>
                  <a:tcPr anchor="ctr">
                    <a:solidFill>
                      <a:schemeClr val="bg2"/>
                    </a:solidFill>
                  </a:tcPr>
                </a:tc>
                <a:extLst>
                  <a:ext uri="{0D108BD9-81ED-4DB2-BD59-A6C34878D82A}">
                    <a16:rowId xmlns:a16="http://schemas.microsoft.com/office/drawing/2014/main" val="4020567499"/>
                  </a:ext>
                </a:extLst>
              </a:tr>
              <a:tr h="985163">
                <a:tc>
                  <a:txBody>
                    <a:bodyPr/>
                    <a:lstStyle/>
                    <a:p>
                      <a:pPr algn="ctr"/>
                      <a:r>
                        <a:rPr lang="fr-BE" sz="1600">
                          <a:solidFill>
                            <a:schemeClr val="tx1">
                              <a:lumMod val="50000"/>
                            </a:schemeClr>
                          </a:solidFill>
                          <a:effectLst/>
                          <a:ea typeface="Times New Roman" panose="02020603050405020304" pitchFamily="18" charset="0"/>
                          <a:cs typeface="Times New Roman" panose="02020603050405020304" pitchFamily="18" charset="0"/>
                        </a:rPr>
                        <a:t>2</a:t>
                      </a:r>
                      <a:endParaRPr lang="el-GR" sz="1600"/>
                    </a:p>
                  </a:txBody>
                  <a:tcPr anchor="ctr">
                    <a:solidFill>
                      <a:schemeClr val="bg2">
                        <a:lumMod val="90000"/>
                      </a:schemeClr>
                    </a:solidFill>
                  </a:tcPr>
                </a:tc>
                <a:tc>
                  <a:txBody>
                    <a:bodyPr/>
                    <a:lstStyle/>
                    <a:p>
                      <a:pPr algn="ctr"/>
                      <a:r>
                        <a:rPr lang="fr-BE" sz="1600">
                          <a:solidFill>
                            <a:schemeClr val="tx1">
                              <a:lumMod val="50000"/>
                            </a:schemeClr>
                          </a:solidFill>
                          <a:effectLst/>
                          <a:ea typeface="Times New Roman" panose="02020603050405020304" pitchFamily="18" charset="0"/>
                          <a:cs typeface="Times New Roman" panose="02020603050405020304" pitchFamily="18" charset="0"/>
                        </a:rPr>
                        <a:t>Head phones</a:t>
                      </a:r>
                      <a:endParaRPr lang="el-GR" sz="1600"/>
                    </a:p>
                  </a:txBody>
                  <a:tcPr anchor="ctr">
                    <a:solidFill>
                      <a:schemeClr val="bg2">
                        <a:lumMod val="90000"/>
                      </a:schemeClr>
                    </a:solidFill>
                  </a:tcPr>
                </a:tc>
                <a:tc>
                  <a:txBody>
                    <a:bodyPr/>
                    <a:lstStyle/>
                    <a:p>
                      <a:pPr algn="ctr"/>
                      <a:r>
                        <a:rPr lang="fr-BE" sz="1600">
                          <a:solidFill>
                            <a:schemeClr val="tx1">
                              <a:lumMod val="50000"/>
                            </a:schemeClr>
                          </a:solidFill>
                          <a:effectLst/>
                          <a:ea typeface="Times New Roman" panose="02020603050405020304" pitchFamily="18" charset="0"/>
                          <a:cs typeface="Times New Roman" panose="02020603050405020304" pitchFamily="18" charset="0"/>
                        </a:rPr>
                        <a:t>CT (Carton)</a:t>
                      </a:r>
                      <a:endParaRPr lang="el-GR" sz="1600"/>
                    </a:p>
                  </a:txBody>
                  <a:tcPr anchor="ctr">
                    <a:solidFill>
                      <a:schemeClr val="bg2">
                        <a:lumMod val="90000"/>
                      </a:schemeClr>
                    </a:solidFill>
                  </a:tcPr>
                </a:tc>
                <a:tc>
                  <a:txBody>
                    <a:bodyPr/>
                    <a:lstStyle/>
                    <a:p>
                      <a:pPr algn="ctr"/>
                      <a:r>
                        <a:rPr lang="fr-BE" sz="1600">
                          <a:solidFill>
                            <a:srgbClr val="FF0000"/>
                          </a:solidFill>
                          <a:effectLst/>
                          <a:ea typeface="Times New Roman" panose="02020603050405020304" pitchFamily="18" charset="0"/>
                          <a:cs typeface="Times New Roman" panose="02020603050405020304" pitchFamily="18" charset="0"/>
                        </a:rPr>
                        <a:t>0</a:t>
                      </a:r>
                      <a:endParaRPr lang="el-GR" sz="1600"/>
                    </a:p>
                  </a:txBody>
                  <a:tcPr anchor="ctr">
                    <a:solidFill>
                      <a:schemeClr val="bg2">
                        <a:lumMod val="90000"/>
                      </a:schemeClr>
                    </a:solidFill>
                  </a:tcPr>
                </a:tc>
                <a:tc>
                  <a:txBody>
                    <a:bodyPr/>
                    <a:lstStyle/>
                    <a:p>
                      <a:pPr algn="ctr"/>
                      <a:r>
                        <a:rPr lang="fr-BE" sz="1600">
                          <a:solidFill>
                            <a:srgbClr val="FF0000"/>
                          </a:solidFill>
                          <a:effectLst/>
                          <a:ea typeface="Times New Roman" panose="02020603050405020304" pitchFamily="18" charset="0"/>
                          <a:cs typeface="Times New Roman" panose="02020603050405020304" pitchFamily="18" charset="0"/>
                        </a:rPr>
                        <a:t>AB123456789</a:t>
                      </a:r>
                      <a:endParaRPr lang="el-GR" sz="1600"/>
                    </a:p>
                  </a:txBody>
                  <a:tcPr anchor="ctr">
                    <a:solidFill>
                      <a:schemeClr val="bg2">
                        <a:lumMod val="90000"/>
                      </a:schemeClr>
                    </a:solidFill>
                  </a:tcPr>
                </a:tc>
                <a:extLst>
                  <a:ext uri="{0D108BD9-81ED-4DB2-BD59-A6C34878D82A}">
                    <a16:rowId xmlns:a16="http://schemas.microsoft.com/office/drawing/2014/main" val="2175208403"/>
                  </a:ext>
                </a:extLst>
              </a:tr>
              <a:tr h="772376">
                <a:tc>
                  <a:txBody>
                    <a:bodyPr/>
                    <a:lstStyle/>
                    <a:p>
                      <a:pPr algn="ctr"/>
                      <a:r>
                        <a:rPr lang="en-GB" sz="1600">
                          <a:solidFill>
                            <a:schemeClr val="tx1">
                              <a:lumMod val="50000"/>
                            </a:schemeClr>
                          </a:solidFill>
                          <a:effectLst/>
                          <a:ea typeface="Times New Roman" panose="02020603050405020304" pitchFamily="18" charset="0"/>
                          <a:cs typeface="Times New Roman" panose="02020603050405020304" pitchFamily="18" charset="0"/>
                        </a:rPr>
                        <a:t>3</a:t>
                      </a:r>
                      <a:endParaRPr lang="el-GR" sz="1600"/>
                    </a:p>
                  </a:txBody>
                  <a:tcPr anchor="ctr">
                    <a:solidFill>
                      <a:schemeClr val="bg2"/>
                    </a:solidFill>
                  </a:tcPr>
                </a:tc>
                <a:tc>
                  <a:txBody>
                    <a:bodyPr/>
                    <a:lstStyle/>
                    <a:p>
                      <a:pPr algn="ctr"/>
                      <a:r>
                        <a:rPr lang="en-GB" sz="1600">
                          <a:solidFill>
                            <a:schemeClr val="tx1">
                              <a:lumMod val="50000"/>
                            </a:schemeClr>
                          </a:solidFill>
                          <a:effectLst/>
                          <a:ea typeface="Times New Roman" panose="02020603050405020304" pitchFamily="18" charset="0"/>
                          <a:cs typeface="Times New Roman" panose="02020603050405020304" pitchFamily="18" charset="0"/>
                        </a:rPr>
                        <a:t>Mobile cases</a:t>
                      </a:r>
                      <a:endParaRPr lang="el-GR" sz="1600"/>
                    </a:p>
                  </a:txBody>
                  <a:tcPr anchor="ctr">
                    <a:solidFill>
                      <a:schemeClr val="bg2"/>
                    </a:solidFill>
                  </a:tcPr>
                </a:tc>
                <a:tc>
                  <a:txBody>
                    <a:bodyPr/>
                    <a:lstStyle/>
                    <a:p>
                      <a:pPr algn="ctr"/>
                      <a:r>
                        <a:rPr lang="en-GB" sz="1600">
                          <a:solidFill>
                            <a:schemeClr val="tx1">
                              <a:lumMod val="50000"/>
                            </a:schemeClr>
                          </a:solidFill>
                          <a:effectLst/>
                          <a:ea typeface="Times New Roman" panose="02020603050405020304" pitchFamily="18" charset="0"/>
                          <a:cs typeface="Times New Roman" panose="02020603050405020304" pitchFamily="18" charset="0"/>
                        </a:rPr>
                        <a:t>4H (Box, plastic)</a:t>
                      </a:r>
                      <a:endParaRPr lang="el-GR" sz="1600"/>
                    </a:p>
                  </a:txBody>
                  <a:tcPr anchor="ctr">
                    <a:solidFill>
                      <a:schemeClr val="bg2"/>
                    </a:solidFill>
                  </a:tcPr>
                </a:tc>
                <a:tc>
                  <a:txBody>
                    <a:bodyPr/>
                    <a:lstStyle/>
                    <a:p>
                      <a:pPr algn="ctr"/>
                      <a:r>
                        <a:rPr lang="en-GB" sz="1600">
                          <a:solidFill>
                            <a:schemeClr val="tx1">
                              <a:lumMod val="50000"/>
                            </a:schemeClr>
                          </a:solidFill>
                          <a:effectLst/>
                          <a:ea typeface="Times New Roman" panose="02020603050405020304" pitchFamily="18" charset="0"/>
                          <a:cs typeface="Times New Roman" panose="02020603050405020304" pitchFamily="18" charset="0"/>
                        </a:rPr>
                        <a:t>4</a:t>
                      </a:r>
                      <a:endParaRPr lang="el-GR" sz="1600"/>
                    </a:p>
                  </a:txBody>
                  <a:tcPr anchor="ctr">
                    <a:solidFill>
                      <a:schemeClr val="bg2"/>
                    </a:solidFill>
                  </a:tcPr>
                </a:tc>
                <a:tc>
                  <a:txBody>
                    <a:bodyPr/>
                    <a:lstStyle/>
                    <a:p>
                      <a:pPr algn="ctr"/>
                      <a:r>
                        <a:rPr lang="en-GB" sz="1600">
                          <a:solidFill>
                            <a:schemeClr val="tx1">
                              <a:lumMod val="50000"/>
                            </a:schemeClr>
                          </a:solidFill>
                          <a:effectLst/>
                          <a:ea typeface="Times New Roman" panose="02020603050405020304" pitchFamily="18" charset="0"/>
                          <a:cs typeface="Times New Roman" panose="02020603050405020304" pitchFamily="18" charset="0"/>
                        </a:rPr>
                        <a:t>XY987654321</a:t>
                      </a:r>
                      <a:endParaRPr lang="el-GR" sz="1600"/>
                    </a:p>
                  </a:txBody>
                  <a:tcPr anchor="ctr">
                    <a:solidFill>
                      <a:schemeClr val="bg2"/>
                    </a:solidFill>
                  </a:tcPr>
                </a:tc>
                <a:extLst>
                  <a:ext uri="{0D108BD9-81ED-4DB2-BD59-A6C34878D82A}">
                    <a16:rowId xmlns:a16="http://schemas.microsoft.com/office/drawing/2014/main" val="4266633660"/>
                  </a:ext>
                </a:extLst>
              </a:tr>
            </a:tbl>
          </a:graphicData>
        </a:graphic>
      </p:graphicFrame>
      <p:sp>
        <p:nvSpPr>
          <p:cNvPr id="8" name="TextBox 7">
            <a:extLst>
              <a:ext uri="{FF2B5EF4-FFF2-40B4-BE49-F238E27FC236}">
                <a16:creationId xmlns:a16="http://schemas.microsoft.com/office/drawing/2014/main" id="{605777E7-61D0-9C05-C7C9-5719411AF751}"/>
              </a:ext>
            </a:extLst>
          </p:cNvPr>
          <p:cNvSpPr txBox="1"/>
          <p:nvPr/>
        </p:nvSpPr>
        <p:spPr>
          <a:xfrm>
            <a:off x="7211292" y="1678884"/>
            <a:ext cx="4742872" cy="4278094"/>
          </a:xfrm>
          <a:prstGeom prst="rect">
            <a:avLst/>
          </a:prstGeom>
          <a:noFill/>
        </p:spPr>
        <p:txBody>
          <a:bodyPr wrap="square">
            <a:spAutoFit/>
          </a:bodyPr>
          <a:lstStyle/>
          <a:p>
            <a:pPr algn="just">
              <a:spcAft>
                <a:spcPts val="1200"/>
              </a:spcAft>
            </a:pPr>
            <a:r>
              <a:rPr lang="en-GB">
                <a:effectLst/>
                <a:ea typeface="Times New Roman" panose="02020603050405020304" pitchFamily="18" charset="0"/>
                <a:cs typeface="Times New Roman" panose="02020603050405020304" pitchFamily="18" charset="0"/>
              </a:rPr>
              <a:t>Since the </a:t>
            </a:r>
            <a:r>
              <a:rPr lang="en-GB" b="1">
                <a:effectLst/>
                <a:ea typeface="Times New Roman" panose="02020603050405020304" pitchFamily="18" charset="0"/>
                <a:cs typeface="Times New Roman" panose="02020603050405020304" pitchFamily="18" charset="0"/>
              </a:rPr>
              <a:t>first two </a:t>
            </a:r>
            <a:r>
              <a:rPr lang="en-GB" b="1">
                <a:ea typeface="Times New Roman" panose="02020603050405020304" pitchFamily="18" charset="0"/>
                <a:cs typeface="Times New Roman" panose="02020603050405020304" pitchFamily="18" charset="0"/>
              </a:rPr>
              <a:t>G</a:t>
            </a:r>
            <a:r>
              <a:rPr lang="en-GB" b="1">
                <a:effectLst/>
                <a:ea typeface="Times New Roman" panose="02020603050405020304" pitchFamily="18" charset="0"/>
                <a:cs typeface="Times New Roman" panose="02020603050405020304" pitchFamily="18" charset="0"/>
              </a:rPr>
              <a:t>oods </a:t>
            </a:r>
            <a:r>
              <a:rPr lang="en-GB" b="1">
                <a:ea typeface="Times New Roman" panose="02020603050405020304" pitchFamily="18" charset="0"/>
                <a:cs typeface="Times New Roman" panose="02020603050405020304" pitchFamily="18" charset="0"/>
              </a:rPr>
              <a:t>S</a:t>
            </a:r>
            <a:r>
              <a:rPr lang="en-GB" b="1">
                <a:effectLst/>
                <a:ea typeface="Times New Roman" panose="02020603050405020304" pitchFamily="18" charset="0"/>
                <a:cs typeface="Times New Roman" panose="02020603050405020304" pitchFamily="18" charset="0"/>
              </a:rPr>
              <a:t>hipment </a:t>
            </a:r>
            <a:r>
              <a:rPr lang="en-GB" b="1">
                <a:ea typeface="Times New Roman" panose="02020603050405020304" pitchFamily="18" charset="0"/>
                <a:cs typeface="Times New Roman" panose="02020603050405020304" pitchFamily="18" charset="0"/>
              </a:rPr>
              <a:t>I</a:t>
            </a:r>
            <a:r>
              <a:rPr lang="en-GB" b="1">
                <a:effectLst/>
                <a:ea typeface="Times New Roman" panose="02020603050405020304" pitchFamily="18" charset="0"/>
                <a:cs typeface="Times New Roman" panose="02020603050405020304" pitchFamily="18" charset="0"/>
              </a:rPr>
              <a:t>tems are packaged together</a:t>
            </a:r>
            <a:r>
              <a:rPr lang="en-GB">
                <a:effectLst/>
                <a:ea typeface="Times New Roman" panose="02020603050405020304" pitchFamily="18" charset="0"/>
                <a:cs typeface="Times New Roman" panose="02020603050405020304" pitchFamily="18" charset="0"/>
              </a:rPr>
              <a:t> in the same cartons, the </a:t>
            </a:r>
            <a:r>
              <a:rPr lang="en-GB" b="1">
                <a:effectLst/>
                <a:ea typeface="Times New Roman" panose="02020603050405020304" pitchFamily="18" charset="0"/>
                <a:cs typeface="Times New Roman" panose="02020603050405020304" pitchFamily="18" charset="0"/>
              </a:rPr>
              <a:t>number of packages</a:t>
            </a:r>
            <a:r>
              <a:rPr lang="en-GB">
                <a:effectLst/>
                <a:ea typeface="Times New Roman" panose="02020603050405020304" pitchFamily="18" charset="0"/>
                <a:cs typeface="Times New Roman" panose="02020603050405020304" pitchFamily="18" charset="0"/>
              </a:rPr>
              <a:t> is </a:t>
            </a:r>
            <a:r>
              <a:rPr lang="en-GB" b="1">
                <a:effectLst/>
                <a:ea typeface="Times New Roman" panose="02020603050405020304" pitchFamily="18" charset="0"/>
                <a:cs typeface="Times New Roman" panose="02020603050405020304" pitchFamily="18" charset="0"/>
              </a:rPr>
              <a:t>declared</a:t>
            </a:r>
            <a:r>
              <a:rPr lang="en-GB">
                <a:effectLst/>
                <a:ea typeface="Times New Roman" panose="02020603050405020304" pitchFamily="18" charset="0"/>
                <a:cs typeface="Times New Roman" panose="02020603050405020304" pitchFamily="18" charset="0"/>
              </a:rPr>
              <a:t> </a:t>
            </a:r>
            <a:r>
              <a:rPr lang="en-GB" b="1">
                <a:effectLst/>
                <a:ea typeface="Times New Roman" panose="02020603050405020304" pitchFamily="18" charset="0"/>
                <a:cs typeface="Times New Roman" panose="02020603050405020304" pitchFamily="18" charset="0"/>
              </a:rPr>
              <a:t>either </a:t>
            </a:r>
            <a:r>
              <a:rPr lang="en-GB">
                <a:effectLst/>
                <a:ea typeface="Times New Roman" panose="02020603050405020304" pitchFamily="18" charset="0"/>
                <a:cs typeface="Times New Roman" panose="02020603050405020304" pitchFamily="18" charset="0"/>
              </a:rPr>
              <a:t>to the </a:t>
            </a:r>
            <a:r>
              <a:rPr lang="en-GB" b="1">
                <a:effectLst/>
                <a:ea typeface="Times New Roman" panose="02020603050405020304" pitchFamily="18" charset="0"/>
                <a:cs typeface="Times New Roman" panose="02020603050405020304" pitchFamily="18" charset="0"/>
              </a:rPr>
              <a:t>first </a:t>
            </a:r>
            <a:r>
              <a:rPr lang="en-US" b="1">
                <a:ea typeface="Times New Roman" panose="02020603050405020304" pitchFamily="18" charset="0"/>
                <a:cs typeface="Times New Roman" panose="02020603050405020304" pitchFamily="18" charset="0"/>
              </a:rPr>
              <a:t>G</a:t>
            </a:r>
            <a:r>
              <a:rPr lang="en-GB" b="1">
                <a:effectLst/>
                <a:ea typeface="Times New Roman" panose="02020603050405020304" pitchFamily="18" charset="0"/>
                <a:cs typeface="Times New Roman" panose="02020603050405020304" pitchFamily="18" charset="0"/>
              </a:rPr>
              <a:t>oods </a:t>
            </a:r>
            <a:r>
              <a:rPr lang="en-GB" b="1">
                <a:ea typeface="Times New Roman" panose="02020603050405020304" pitchFamily="18" charset="0"/>
                <a:cs typeface="Times New Roman" panose="02020603050405020304" pitchFamily="18" charset="0"/>
              </a:rPr>
              <a:t>S</a:t>
            </a:r>
            <a:r>
              <a:rPr lang="en-GB" b="1">
                <a:effectLst/>
                <a:ea typeface="Times New Roman" panose="02020603050405020304" pitchFamily="18" charset="0"/>
                <a:cs typeface="Times New Roman" panose="02020603050405020304" pitchFamily="18" charset="0"/>
              </a:rPr>
              <a:t>hipment </a:t>
            </a:r>
            <a:r>
              <a:rPr lang="en-GB" b="1">
                <a:ea typeface="Times New Roman" panose="02020603050405020304" pitchFamily="18" charset="0"/>
                <a:cs typeface="Times New Roman" panose="02020603050405020304" pitchFamily="18" charset="0"/>
              </a:rPr>
              <a:t>I</a:t>
            </a:r>
            <a:r>
              <a:rPr lang="en-GB" b="1">
                <a:effectLst/>
                <a:ea typeface="Times New Roman" panose="02020603050405020304" pitchFamily="18" charset="0"/>
                <a:cs typeface="Times New Roman" panose="02020603050405020304" pitchFamily="18" charset="0"/>
              </a:rPr>
              <a:t>tem</a:t>
            </a:r>
            <a:r>
              <a:rPr lang="en-GB">
                <a:effectLst/>
                <a:ea typeface="Times New Roman" panose="02020603050405020304" pitchFamily="18" charset="0"/>
                <a:cs typeface="Times New Roman" panose="02020603050405020304" pitchFamily="18" charset="0"/>
              </a:rPr>
              <a:t> or to the </a:t>
            </a:r>
            <a:r>
              <a:rPr lang="en-GB" b="1">
                <a:effectLst/>
                <a:ea typeface="Times New Roman" panose="02020603050405020304" pitchFamily="18" charset="0"/>
                <a:cs typeface="Times New Roman" panose="02020603050405020304" pitchFamily="18" charset="0"/>
              </a:rPr>
              <a:t>second </a:t>
            </a:r>
            <a:r>
              <a:rPr lang="en-GB" b="1">
                <a:ea typeface="Times New Roman" panose="02020603050405020304" pitchFamily="18" charset="0"/>
                <a:cs typeface="Times New Roman" panose="02020603050405020304" pitchFamily="18" charset="0"/>
              </a:rPr>
              <a:t>G</a:t>
            </a:r>
            <a:r>
              <a:rPr lang="en-GB" b="1">
                <a:effectLst/>
                <a:ea typeface="Times New Roman" panose="02020603050405020304" pitchFamily="18" charset="0"/>
                <a:cs typeface="Times New Roman" panose="02020603050405020304" pitchFamily="18" charset="0"/>
              </a:rPr>
              <a:t>oods Shipment </a:t>
            </a:r>
            <a:r>
              <a:rPr lang="en-GB" b="1">
                <a:ea typeface="Times New Roman" panose="02020603050405020304" pitchFamily="18" charset="0"/>
                <a:cs typeface="Times New Roman" panose="02020603050405020304" pitchFamily="18" charset="0"/>
              </a:rPr>
              <a:t>I</a:t>
            </a:r>
            <a:r>
              <a:rPr lang="en-GB" b="1">
                <a:effectLst/>
                <a:ea typeface="Times New Roman" panose="02020603050405020304" pitchFamily="18" charset="0"/>
                <a:cs typeface="Times New Roman" panose="02020603050405020304" pitchFamily="18" charset="0"/>
              </a:rPr>
              <a:t>tem</a:t>
            </a:r>
            <a:r>
              <a:rPr lang="en-GB">
                <a:effectLst/>
                <a:ea typeface="Times New Roman" panose="02020603050405020304" pitchFamily="18" charset="0"/>
                <a:cs typeface="Times New Roman" panose="02020603050405020304" pitchFamily="18" charset="0"/>
              </a:rPr>
              <a:t>. </a:t>
            </a:r>
          </a:p>
          <a:p>
            <a:pPr algn="just">
              <a:spcAft>
                <a:spcPts val="1200"/>
              </a:spcAft>
            </a:pPr>
            <a:r>
              <a:rPr lang="en-GB">
                <a:effectLst/>
                <a:ea typeface="Times New Roman" panose="02020603050405020304" pitchFamily="18" charset="0"/>
                <a:cs typeface="Times New Roman" panose="02020603050405020304" pitchFamily="18" charset="0"/>
              </a:rPr>
              <a:t>In this example, </a:t>
            </a:r>
            <a:r>
              <a:rPr lang="en-GB" u="sng">
                <a:effectLst/>
                <a:ea typeface="Times New Roman" panose="02020603050405020304" pitchFamily="18" charset="0"/>
                <a:cs typeface="Times New Roman" panose="02020603050405020304" pitchFamily="18" charset="0"/>
              </a:rPr>
              <a:t>the number of packages is declared only to the first </a:t>
            </a:r>
            <a:r>
              <a:rPr lang="en-GB" u="sng">
                <a:ea typeface="Times New Roman" panose="02020603050405020304" pitchFamily="18" charset="0"/>
                <a:cs typeface="Times New Roman" panose="02020603050405020304" pitchFamily="18" charset="0"/>
              </a:rPr>
              <a:t>G</a:t>
            </a:r>
            <a:r>
              <a:rPr lang="en-GB" u="sng">
                <a:effectLst/>
                <a:ea typeface="Times New Roman" panose="02020603050405020304" pitchFamily="18" charset="0"/>
                <a:cs typeface="Times New Roman" panose="02020603050405020304" pitchFamily="18" charset="0"/>
              </a:rPr>
              <a:t>oods </a:t>
            </a:r>
            <a:r>
              <a:rPr lang="en-GB" u="sng">
                <a:ea typeface="Times New Roman" panose="02020603050405020304" pitchFamily="18" charset="0"/>
                <a:cs typeface="Times New Roman" panose="02020603050405020304" pitchFamily="18" charset="0"/>
              </a:rPr>
              <a:t>S</a:t>
            </a:r>
            <a:r>
              <a:rPr lang="en-GB" u="sng">
                <a:effectLst/>
                <a:ea typeface="Times New Roman" panose="02020603050405020304" pitchFamily="18" charset="0"/>
                <a:cs typeface="Times New Roman" panose="02020603050405020304" pitchFamily="18" charset="0"/>
              </a:rPr>
              <a:t>hipment </a:t>
            </a:r>
            <a:r>
              <a:rPr lang="en-GB" u="sng">
                <a:ea typeface="Times New Roman" panose="02020603050405020304" pitchFamily="18" charset="0"/>
                <a:cs typeface="Times New Roman" panose="02020603050405020304" pitchFamily="18" charset="0"/>
              </a:rPr>
              <a:t>I</a:t>
            </a:r>
            <a:r>
              <a:rPr lang="en-GB" u="sng">
                <a:effectLst/>
                <a:ea typeface="Times New Roman" panose="02020603050405020304" pitchFamily="18" charset="0"/>
                <a:cs typeface="Times New Roman" panose="02020603050405020304" pitchFamily="18" charset="0"/>
              </a:rPr>
              <a:t>tem</a:t>
            </a:r>
            <a:r>
              <a:rPr lang="en-GB">
                <a:effectLst/>
                <a:ea typeface="Times New Roman" panose="02020603050405020304" pitchFamily="18" charset="0"/>
                <a:cs typeface="Times New Roman" panose="02020603050405020304" pitchFamily="18" charset="0"/>
              </a:rPr>
              <a:t> and </a:t>
            </a:r>
            <a:r>
              <a:rPr lang="en-GB" b="1">
                <a:effectLst/>
                <a:ea typeface="Times New Roman" panose="02020603050405020304" pitchFamily="18" charset="0"/>
                <a:cs typeface="Times New Roman" panose="02020603050405020304" pitchFamily="18" charset="0"/>
              </a:rPr>
              <a:t>for the second </a:t>
            </a:r>
            <a:r>
              <a:rPr lang="en-GB" b="1">
                <a:ea typeface="Times New Roman" panose="02020603050405020304" pitchFamily="18" charset="0"/>
                <a:cs typeface="Times New Roman" panose="02020603050405020304" pitchFamily="18" charset="0"/>
              </a:rPr>
              <a:t>G</a:t>
            </a:r>
            <a:r>
              <a:rPr lang="en-GB" b="1">
                <a:effectLst/>
                <a:ea typeface="Times New Roman" panose="02020603050405020304" pitchFamily="18" charset="0"/>
                <a:cs typeface="Times New Roman" panose="02020603050405020304" pitchFamily="18" charset="0"/>
              </a:rPr>
              <a:t>oods </a:t>
            </a:r>
            <a:r>
              <a:rPr lang="en-GB" b="1">
                <a:ea typeface="Times New Roman" panose="02020603050405020304" pitchFamily="18" charset="0"/>
                <a:cs typeface="Times New Roman" panose="02020603050405020304" pitchFamily="18" charset="0"/>
              </a:rPr>
              <a:t>S</a:t>
            </a:r>
            <a:r>
              <a:rPr lang="en-GB" b="1">
                <a:effectLst/>
                <a:ea typeface="Times New Roman" panose="02020603050405020304" pitchFamily="18" charset="0"/>
                <a:cs typeface="Times New Roman" panose="02020603050405020304" pitchFamily="18" charset="0"/>
              </a:rPr>
              <a:t>hipment </a:t>
            </a:r>
            <a:r>
              <a:rPr lang="en-GB" b="1">
                <a:ea typeface="Times New Roman" panose="02020603050405020304" pitchFamily="18" charset="0"/>
                <a:cs typeface="Times New Roman" panose="02020603050405020304" pitchFamily="18" charset="0"/>
              </a:rPr>
              <a:t>I</a:t>
            </a:r>
            <a:r>
              <a:rPr lang="en-GB" b="1">
                <a:effectLst/>
                <a:ea typeface="Times New Roman" panose="02020603050405020304" pitchFamily="18" charset="0"/>
                <a:cs typeface="Times New Roman" panose="02020603050405020304" pitchFamily="18" charset="0"/>
              </a:rPr>
              <a:t>tem</a:t>
            </a:r>
            <a:r>
              <a:rPr lang="en-GB">
                <a:effectLst/>
                <a:ea typeface="Times New Roman" panose="02020603050405020304" pitchFamily="18" charset="0"/>
                <a:cs typeface="Times New Roman" panose="02020603050405020304" pitchFamily="18" charset="0"/>
              </a:rPr>
              <a:t>, the </a:t>
            </a:r>
            <a:r>
              <a:rPr lang="en-GB" u="sng">
                <a:effectLst/>
                <a:ea typeface="Times New Roman" panose="02020603050405020304" pitchFamily="18" charset="0"/>
                <a:cs typeface="Times New Roman" panose="02020603050405020304" pitchFamily="18" charset="0"/>
              </a:rPr>
              <a:t>declared number of packages must be zero (‘0’)</a:t>
            </a:r>
            <a:r>
              <a:rPr lang="en-GB">
                <a:effectLst/>
                <a:ea typeface="Times New Roman" panose="02020603050405020304" pitchFamily="18" charset="0"/>
                <a:cs typeface="Times New Roman" panose="02020603050405020304" pitchFamily="18" charset="0"/>
              </a:rPr>
              <a:t>. </a:t>
            </a:r>
          </a:p>
          <a:p>
            <a:pPr algn="just">
              <a:spcAft>
                <a:spcPts val="600"/>
              </a:spcAft>
            </a:pPr>
            <a:r>
              <a:rPr lang="en-GB">
                <a:effectLst/>
                <a:ea typeface="Times New Roman" panose="02020603050405020304" pitchFamily="18" charset="0"/>
                <a:cs typeface="Times New Roman" panose="02020603050405020304" pitchFamily="18" charset="0"/>
              </a:rPr>
              <a:t>As </a:t>
            </a:r>
            <a:r>
              <a:rPr lang="en-GB" b="1">
                <a:effectLst/>
                <a:ea typeface="Times New Roman" panose="02020603050405020304" pitchFamily="18" charset="0"/>
                <a:cs typeface="Times New Roman" panose="02020603050405020304" pitchFamily="18" charset="0"/>
              </a:rPr>
              <a:t>a pre-requisite</a:t>
            </a:r>
            <a:r>
              <a:rPr lang="en-GB">
                <a:effectLst/>
                <a:ea typeface="Times New Roman" panose="02020603050405020304" pitchFamily="18" charset="0"/>
                <a:cs typeface="Times New Roman" panose="02020603050405020304" pitchFamily="18" charset="0"/>
              </a:rPr>
              <a:t> the </a:t>
            </a:r>
            <a:r>
              <a:rPr lang="en-GB" b="1">
                <a:effectLst/>
                <a:ea typeface="Times New Roman" panose="02020603050405020304" pitchFamily="18" charset="0"/>
                <a:cs typeface="Times New Roman" panose="02020603050405020304" pitchFamily="18" charset="0"/>
              </a:rPr>
              <a:t>shipping marks </a:t>
            </a:r>
            <a:r>
              <a:rPr lang="en-GB">
                <a:effectLst/>
                <a:ea typeface="Times New Roman" panose="02020603050405020304" pitchFamily="18" charset="0"/>
                <a:cs typeface="Times New Roman" panose="02020603050405020304" pitchFamily="18" charset="0"/>
              </a:rPr>
              <a:t>of common </a:t>
            </a:r>
            <a:r>
              <a:rPr lang="en-GB" u="sng">
                <a:effectLst/>
                <a:ea typeface="Times New Roman" panose="02020603050405020304" pitchFamily="18" charset="0"/>
                <a:cs typeface="Times New Roman" panose="02020603050405020304" pitchFamily="18" charset="0"/>
              </a:rPr>
              <a:t>packages that contain the two goods items must be the same (AB123456789)</a:t>
            </a:r>
            <a:r>
              <a:rPr lang="en-GB">
                <a:effectLst/>
                <a:ea typeface="Times New Roman" panose="02020603050405020304" pitchFamily="18" charset="0"/>
                <a:cs typeface="Times New Roman" panose="02020603050405020304" pitchFamily="18" charset="0"/>
              </a:rPr>
              <a:t>.  </a:t>
            </a:r>
            <a:endParaRPr lang="el-GR" sz="1200">
              <a:effectLst/>
              <a:ea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F1590022-F7CB-598D-96FB-51975B4AC484}"/>
              </a:ext>
            </a:extLst>
          </p:cNvPr>
          <p:cNvCxnSpPr>
            <a:cxnSpLocks/>
          </p:cNvCxnSpPr>
          <p:nvPr/>
        </p:nvCxnSpPr>
        <p:spPr>
          <a:xfrm flipH="1">
            <a:off x="4787613" y="2637321"/>
            <a:ext cx="2455427" cy="791679"/>
          </a:xfrm>
          <a:prstGeom prst="straightConnector1">
            <a:avLst/>
          </a:prstGeom>
          <a:ln w="22225">
            <a:solidFill>
              <a:schemeClr val="tx2"/>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56DE27D-2588-76CC-4E4C-1DD2D6C27752}"/>
              </a:ext>
            </a:extLst>
          </p:cNvPr>
          <p:cNvCxnSpPr>
            <a:cxnSpLocks/>
          </p:cNvCxnSpPr>
          <p:nvPr/>
        </p:nvCxnSpPr>
        <p:spPr>
          <a:xfrm flipH="1" flipV="1">
            <a:off x="6433994" y="3612202"/>
            <a:ext cx="857537" cy="585560"/>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54E12EA-451F-3818-A4B2-3EC31977F7B3}"/>
              </a:ext>
            </a:extLst>
          </p:cNvPr>
          <p:cNvCxnSpPr>
            <a:cxnSpLocks/>
          </p:cNvCxnSpPr>
          <p:nvPr/>
        </p:nvCxnSpPr>
        <p:spPr>
          <a:xfrm flipH="1">
            <a:off x="4787613" y="3173186"/>
            <a:ext cx="807644" cy="1135578"/>
          </a:xfrm>
          <a:prstGeom prst="straightConnector1">
            <a:avLst/>
          </a:prstGeom>
          <a:ln w="22225">
            <a:solidFill>
              <a:schemeClr val="tx2"/>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1A0AAB-6A73-802F-FF97-8B6F385F9681}"/>
              </a:ext>
            </a:extLst>
          </p:cNvPr>
          <p:cNvCxnSpPr>
            <a:cxnSpLocks/>
          </p:cNvCxnSpPr>
          <p:nvPr/>
        </p:nvCxnSpPr>
        <p:spPr>
          <a:xfrm flipH="1">
            <a:off x="6862762" y="4197762"/>
            <a:ext cx="428769" cy="18320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5941332-CD71-5429-2D7F-FE19030FE249}"/>
              </a:ext>
            </a:extLst>
          </p:cNvPr>
          <p:cNvSpPr>
            <a:spLocks noGrp="1"/>
          </p:cNvSpPr>
          <p:nvPr>
            <p:ph type="sldNum" sz="quarter" idx="12"/>
          </p:nvPr>
        </p:nvSpPr>
        <p:spPr/>
        <p:txBody>
          <a:bodyPr/>
          <a:lstStyle/>
          <a:p>
            <a:fld id="{F46C79FD-C571-418B-AB0F-5EE936C85276}" type="slidenum">
              <a:rPr lang="en-GB" smtClean="0"/>
              <a:t>158</a:t>
            </a:fld>
            <a:endParaRPr lang="en-GB"/>
          </a:p>
        </p:txBody>
      </p:sp>
    </p:spTree>
    <p:extLst>
      <p:ext uri="{BB962C8B-B14F-4D97-AF65-F5344CB8AC3E}">
        <p14:creationId xmlns:p14="http://schemas.microsoft.com/office/powerpoint/2010/main" val="40155723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18D2B1-5528-7BB6-2D8D-E2BA7A06D2EB}"/>
              </a:ext>
            </a:extLst>
          </p:cNvPr>
          <p:cNvSpPr>
            <a:spLocks noGrp="1"/>
          </p:cNvSpPr>
          <p:nvPr>
            <p:ph sz="half" idx="1"/>
          </p:nvPr>
        </p:nvSpPr>
        <p:spPr>
          <a:xfrm>
            <a:off x="970722" y="1630838"/>
            <a:ext cx="10515599" cy="1332266"/>
          </a:xfrm>
        </p:spPr>
        <p:txBody>
          <a:bodyPr/>
          <a:lstStyle/>
          <a:p>
            <a:pPr algn="just">
              <a:spcAft>
                <a:spcPts val="1200"/>
              </a:spcAft>
              <a:buFont typeface="Wingdings" panose="05000000000000000000" pitchFamily="2" charset="2"/>
              <a:buChar char="ü"/>
            </a:pPr>
            <a:r>
              <a:rPr lang="en-US" sz="1800">
                <a:ea typeface="Times New Roman" panose="02020603050405020304" pitchFamily="18" charset="0"/>
                <a:cs typeface="Times New Roman" panose="02020603050405020304" pitchFamily="18" charset="0"/>
              </a:rPr>
              <a:t>In IE415 it is optional for the Declarant to send the calculated customs duties. They will be calculated by MS system on behalf of Eos based on the information provided.</a:t>
            </a:r>
          </a:p>
          <a:p>
            <a:pPr algn="just">
              <a:buFont typeface="Wingdings" panose="05000000000000000000" pitchFamily="2" charset="2"/>
              <a:buChar char="ü"/>
            </a:pPr>
            <a:r>
              <a:rPr lang="en-US" sz="1800">
                <a:ea typeface="Times New Roman" panose="02020603050405020304" pitchFamily="18" charset="0"/>
                <a:cs typeface="Times New Roman" panose="02020603050405020304" pitchFamily="18" charset="0"/>
              </a:rPr>
              <a:t>In IE401 it is required that SCI calculates the customs duties amount/s and sends this information to PCI.</a:t>
            </a:r>
          </a:p>
          <a:p>
            <a:pPr algn="just"/>
            <a:endParaRPr lang="en-US" sz="1600">
              <a:effectLst/>
              <a:ea typeface="Times New Roman" panose="02020603050405020304" pitchFamily="18" charset="0"/>
              <a:cs typeface="Times New Roman" panose="02020603050405020304" pitchFamily="18" charset="0"/>
            </a:endParaRPr>
          </a:p>
          <a:p>
            <a:pPr marL="0" indent="0" algn="just">
              <a:buNone/>
            </a:pPr>
            <a:endParaRPr lang="el-GR" sz="1600">
              <a:effectLst/>
              <a:ea typeface="Times New Roman" panose="02020603050405020304" pitchFamily="18" charset="0"/>
              <a:cs typeface="Times New Roman" panose="02020603050405020304" pitchFamily="18" charset="0"/>
            </a:endParaRPr>
          </a:p>
          <a:p>
            <a:pPr marL="0" indent="0">
              <a:buNone/>
            </a:pPr>
            <a:endParaRPr lang="el-GR"/>
          </a:p>
        </p:txBody>
      </p:sp>
      <p:sp>
        <p:nvSpPr>
          <p:cNvPr id="4" name="Title 3">
            <a:extLst>
              <a:ext uri="{FF2B5EF4-FFF2-40B4-BE49-F238E27FC236}">
                <a16:creationId xmlns:a16="http://schemas.microsoft.com/office/drawing/2014/main" id="{250F3BF5-6BE1-1EC6-A72E-01101B16B2A2}"/>
              </a:ext>
            </a:extLst>
          </p:cNvPr>
          <p:cNvSpPr>
            <a:spLocks noGrp="1"/>
          </p:cNvSpPr>
          <p:nvPr>
            <p:ph type="title"/>
          </p:nvPr>
        </p:nvSpPr>
        <p:spPr/>
        <p:txBody>
          <a:bodyPr/>
          <a:lstStyle/>
          <a:p>
            <a:r>
              <a:rPr lang="en-US"/>
              <a:t>Duty and Taxes</a:t>
            </a:r>
            <a:endParaRPr lang="el-GR"/>
          </a:p>
        </p:txBody>
      </p:sp>
      <p:grpSp>
        <p:nvGrpSpPr>
          <p:cNvPr id="3" name="Group 2">
            <a:extLst>
              <a:ext uri="{FF2B5EF4-FFF2-40B4-BE49-F238E27FC236}">
                <a16:creationId xmlns:a16="http://schemas.microsoft.com/office/drawing/2014/main" id="{595D3E17-F101-00DA-5EFC-ED8F0F2700FC}"/>
              </a:ext>
            </a:extLst>
          </p:cNvPr>
          <p:cNvGrpSpPr/>
          <p:nvPr/>
        </p:nvGrpSpPr>
        <p:grpSpPr>
          <a:xfrm>
            <a:off x="5058598" y="2905434"/>
            <a:ext cx="5948955" cy="1267073"/>
            <a:chOff x="2075093" y="5303228"/>
            <a:chExt cx="2787738" cy="457205"/>
          </a:xfrm>
        </p:grpSpPr>
        <p:sp>
          <p:nvSpPr>
            <p:cNvPr id="5" name="Rectangle 4">
              <a:extLst>
                <a:ext uri="{FF2B5EF4-FFF2-40B4-BE49-F238E27FC236}">
                  <a16:creationId xmlns:a16="http://schemas.microsoft.com/office/drawing/2014/main" id="{00020512-2E93-1213-B472-F307E990FD50}"/>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6" name="Rectangle 5">
              <a:extLst>
                <a:ext uri="{FF2B5EF4-FFF2-40B4-BE49-F238E27FC236}">
                  <a16:creationId xmlns:a16="http://schemas.microsoft.com/office/drawing/2014/main" id="{7EEDBE7A-5AFC-0323-AE4A-98AADDD23EB1}"/>
                </a:ext>
              </a:extLst>
            </p:cNvPr>
            <p:cNvSpPr/>
            <p:nvPr/>
          </p:nvSpPr>
          <p:spPr>
            <a:xfrm>
              <a:off x="2532291" y="5303228"/>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1400" i="1">
                  <a:solidFill>
                    <a:schemeClr val="tx1"/>
                  </a:solidFill>
                  <a:effectLst/>
                  <a:ea typeface="Times New Roman" panose="02020603050405020304" pitchFamily="18" charset="0"/>
                  <a:cs typeface="Times New Roman" panose="02020603050405020304" pitchFamily="18" charset="0"/>
                </a:rPr>
                <a:t>SCI must send to PCI the amounts of customs duties in EUR. The PCI can use the calculated import duties by SCI to calculate the VAT tax base, but PCI can also run its own duty/tax calculation process on the customs declaration data to calculate the VAT base and the payable VAT amount</a:t>
              </a:r>
              <a:r>
                <a:rPr lang="en-US" sz="1200" i="1">
                  <a:solidFill>
                    <a:schemeClr val="tx1"/>
                  </a:solidFill>
                  <a:effectLst/>
                  <a:ea typeface="Times New Roman" panose="02020603050405020304" pitchFamily="18" charset="0"/>
                  <a:cs typeface="Times New Roman" panose="02020603050405020304" pitchFamily="18" charset="0"/>
                </a:rPr>
                <a:t>.</a:t>
              </a:r>
              <a:endParaRPr lang="el-GR" sz="1200" i="1">
                <a:solidFill>
                  <a:schemeClr val="tx1"/>
                </a:solidFill>
                <a:effectLst/>
                <a:ea typeface="Times New Roman" panose="020206030504050203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id="{49B88141-A0F7-5C6E-FF70-9EA4D8FDC0A4}"/>
              </a:ext>
            </a:extLst>
          </p:cNvPr>
          <p:cNvSpPr>
            <a:spLocks noChangeAspect="1"/>
          </p:cNvSpPr>
          <p:nvPr/>
        </p:nvSpPr>
        <p:spPr>
          <a:xfrm>
            <a:off x="6586766" y="4421171"/>
            <a:ext cx="2716730" cy="1925677"/>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10" name="Picture 9" descr="A close up of a calculator&#10;&#10;Description automatically generated with medium confidence">
            <a:extLst>
              <a:ext uri="{FF2B5EF4-FFF2-40B4-BE49-F238E27FC236}">
                <a16:creationId xmlns:a16="http://schemas.microsoft.com/office/drawing/2014/main" id="{867F405A-4019-7BF6-09DE-6F533A0CB08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61907" y="4528989"/>
            <a:ext cx="2566448" cy="17109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Folded Corner 7">
            <a:extLst>
              <a:ext uri="{FF2B5EF4-FFF2-40B4-BE49-F238E27FC236}">
                <a16:creationId xmlns:a16="http://schemas.microsoft.com/office/drawing/2014/main" id="{EDA15814-03C7-A6EA-7403-67DDB7488C39}"/>
              </a:ext>
            </a:extLst>
          </p:cNvPr>
          <p:cNvSpPr/>
          <p:nvPr/>
        </p:nvSpPr>
        <p:spPr>
          <a:xfrm flipV="1">
            <a:off x="1175569" y="3228576"/>
            <a:ext cx="3330443" cy="3165415"/>
          </a:xfrm>
          <a:prstGeom prst="foldedCorner">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l-GR" sz="1400">
              <a:solidFill>
                <a:schemeClr val="tx1"/>
              </a:solidFill>
              <a:effectLst/>
              <a:ea typeface="Times New Roman" panose="02020603050405020304" pitchFamily="18" charset="0"/>
              <a:cs typeface="Times New Roman" panose="02020603050405020304" pitchFamily="18" charset="0"/>
            </a:endParaRPr>
          </a:p>
        </p:txBody>
      </p:sp>
      <p:sp>
        <p:nvSpPr>
          <p:cNvPr id="9" name="Content Placeholder 1">
            <a:extLst>
              <a:ext uri="{FF2B5EF4-FFF2-40B4-BE49-F238E27FC236}">
                <a16:creationId xmlns:a16="http://schemas.microsoft.com/office/drawing/2014/main" id="{F131A24B-02EC-FF23-9B8E-54040E07C5CE}"/>
              </a:ext>
            </a:extLst>
          </p:cNvPr>
          <p:cNvSpPr txBox="1">
            <a:spLocks/>
          </p:cNvSpPr>
          <p:nvPr/>
        </p:nvSpPr>
        <p:spPr>
          <a:xfrm>
            <a:off x="1175568" y="3181433"/>
            <a:ext cx="3330444" cy="31654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US" sz="1400" b="1">
                <a:solidFill>
                  <a:schemeClr val="tx1"/>
                </a:solidFill>
                <a:effectLst/>
                <a:ea typeface="Times New Roman" panose="02020603050405020304" pitchFamily="18" charset="0"/>
                <a:cs typeface="Times New Roman" panose="02020603050405020304" pitchFamily="18" charset="0"/>
              </a:rPr>
              <a:t>Goods Shipment Item</a:t>
            </a:r>
          </a:p>
          <a:p>
            <a:pPr marL="0" indent="0" algn="just">
              <a:spcAft>
                <a:spcPts val="0"/>
              </a:spcAft>
              <a:buNone/>
            </a:pPr>
            <a:r>
              <a:rPr lang="en-US" sz="1400" u="sng">
                <a:solidFill>
                  <a:schemeClr val="tx1"/>
                </a:solidFill>
                <a:effectLst/>
                <a:ea typeface="Times New Roman" panose="02020603050405020304" pitchFamily="18" charset="0"/>
                <a:cs typeface="Times New Roman" panose="02020603050405020304" pitchFamily="18" charset="0"/>
              </a:rPr>
              <a:t>D.G. Calculation of Taxes</a:t>
            </a:r>
            <a:endParaRPr lang="en-US" sz="1400" b="1">
              <a:solidFill>
                <a:schemeClr val="tx1"/>
              </a:solidFill>
              <a:effectLst/>
              <a:ea typeface="Times New Roman" panose="02020603050405020304" pitchFamily="18" charset="0"/>
              <a:cs typeface="Times New Roman" panose="02020603050405020304" pitchFamily="18" charset="0"/>
            </a:endParaRPr>
          </a:p>
          <a:p>
            <a:pPr marL="0" indent="0" algn="just">
              <a:spcAft>
                <a:spcPts val="0"/>
              </a:spcAft>
              <a:buNone/>
            </a:pPr>
            <a:r>
              <a:rPr lang="en-US" sz="1400">
                <a:solidFill>
                  <a:schemeClr val="tx1"/>
                </a:solidFill>
                <a:effectLst/>
                <a:ea typeface="Times New Roman" panose="02020603050405020304" pitchFamily="18" charset="0"/>
                <a:cs typeface="Times New Roman" panose="02020603050405020304" pitchFamily="18" charset="0"/>
              </a:rPr>
              <a:t>Preference</a:t>
            </a:r>
          </a:p>
          <a:p>
            <a:pPr marL="0" indent="0" algn="just">
              <a:spcAft>
                <a:spcPts val="0"/>
              </a:spcAft>
              <a:buNone/>
            </a:pPr>
            <a:r>
              <a:rPr lang="en-US" sz="1400">
                <a:ea typeface="Times New Roman" panose="02020603050405020304" pitchFamily="18" charset="0"/>
                <a:cs typeface="Times New Roman" panose="02020603050405020304" pitchFamily="18" charset="0"/>
              </a:rPr>
              <a:t>Total duties and taxes amount</a:t>
            </a:r>
          </a:p>
          <a:p>
            <a:pPr marL="0" indent="0" algn="just">
              <a:spcAft>
                <a:spcPts val="0"/>
              </a:spcAft>
              <a:buNone/>
            </a:pPr>
            <a:r>
              <a:rPr lang="en-US" sz="1400">
                <a:solidFill>
                  <a:srgbClr val="FF0000"/>
                </a:solidFill>
                <a:ea typeface="Times New Roman" panose="02020603050405020304" pitchFamily="18" charset="0"/>
                <a:cs typeface="Times New Roman" panose="02020603050405020304" pitchFamily="18" charset="0"/>
              </a:rPr>
              <a:t>   </a:t>
            </a:r>
            <a:r>
              <a:rPr lang="en-US" sz="1400" u="sng">
                <a:ea typeface="Times New Roman" panose="02020603050405020304" pitchFamily="18" charset="0"/>
                <a:cs typeface="Times New Roman" panose="02020603050405020304" pitchFamily="18" charset="0"/>
              </a:rPr>
              <a:t>D.G. Duties and Taxes</a:t>
            </a:r>
            <a:endParaRPr lang="en-US" sz="1400">
              <a:ea typeface="Times New Roman" panose="02020603050405020304" pitchFamily="18" charset="0"/>
              <a:cs typeface="Times New Roman" panose="02020603050405020304" pitchFamily="18" charset="0"/>
            </a:endParaRPr>
          </a:p>
          <a:p>
            <a:pPr marL="0" indent="0" algn="just">
              <a:spcAft>
                <a:spcPts val="0"/>
              </a:spcAft>
              <a:buNone/>
            </a:pPr>
            <a:r>
              <a:rPr lang="en-US" sz="1400">
                <a:ea typeface="Times New Roman" panose="02020603050405020304" pitchFamily="18" charset="0"/>
                <a:cs typeface="Times New Roman" panose="02020603050405020304" pitchFamily="18" charset="0"/>
              </a:rPr>
              <a:t>   Sequence number</a:t>
            </a:r>
          </a:p>
          <a:p>
            <a:pPr marL="0" indent="0" algn="just">
              <a:spcAft>
                <a:spcPts val="0"/>
              </a:spcAft>
              <a:buNone/>
            </a:pPr>
            <a:r>
              <a:rPr lang="en-US" sz="1400">
                <a:ea typeface="Times New Roman" panose="02020603050405020304" pitchFamily="18" charset="0"/>
                <a:cs typeface="Times New Roman" panose="02020603050405020304" pitchFamily="18" charset="0"/>
              </a:rPr>
              <a:t>   Tax type</a:t>
            </a:r>
          </a:p>
          <a:p>
            <a:pPr marL="0" indent="0" algn="just">
              <a:spcAft>
                <a:spcPts val="0"/>
              </a:spcAft>
              <a:buNone/>
            </a:pPr>
            <a:r>
              <a:rPr lang="en-US" sz="1400">
                <a:ea typeface="Times New Roman" panose="02020603050405020304" pitchFamily="18" charset="0"/>
                <a:cs typeface="Times New Roman" panose="02020603050405020304" pitchFamily="18" charset="0"/>
              </a:rPr>
              <a:t>   CC qualifier</a:t>
            </a:r>
          </a:p>
          <a:p>
            <a:pPr marL="0" indent="0" algn="just">
              <a:spcAft>
                <a:spcPts val="0"/>
              </a:spcAft>
              <a:buNone/>
            </a:pPr>
            <a:r>
              <a:rPr lang="en-US" sz="1400">
                <a:ea typeface="Times New Roman" panose="02020603050405020304" pitchFamily="18" charset="0"/>
                <a:cs typeface="Times New Roman" panose="02020603050405020304" pitchFamily="18" charset="0"/>
              </a:rPr>
              <a:t>   Payable tax amount</a:t>
            </a:r>
          </a:p>
          <a:p>
            <a:pPr marL="0" indent="0" algn="just">
              <a:spcAft>
                <a:spcPts val="0"/>
              </a:spcAft>
              <a:buNone/>
            </a:pPr>
            <a:r>
              <a:rPr lang="en-US" sz="1400">
                <a:ea typeface="Times New Roman" panose="02020603050405020304" pitchFamily="18" charset="0"/>
                <a:cs typeface="Times New Roman" panose="02020603050405020304" pitchFamily="18" charset="0"/>
              </a:rPr>
              <a:t>   Method of payment</a:t>
            </a:r>
          </a:p>
          <a:p>
            <a:pPr marL="0" indent="0" algn="just">
              <a:spcAft>
                <a:spcPts val="0"/>
              </a:spcAft>
              <a:buNone/>
            </a:pPr>
            <a:r>
              <a:rPr lang="en-US" sz="1400">
                <a:ea typeface="Times New Roman" panose="02020603050405020304" pitchFamily="18" charset="0"/>
                <a:cs typeface="Times New Roman" panose="02020603050405020304" pitchFamily="18" charset="0"/>
              </a:rPr>
              <a:t>      </a:t>
            </a:r>
            <a:r>
              <a:rPr lang="en-US" sz="1400" u="sng">
                <a:ea typeface="Times New Roman" panose="02020603050405020304" pitchFamily="18" charset="0"/>
                <a:cs typeface="Times New Roman" panose="02020603050405020304" pitchFamily="18" charset="0"/>
              </a:rPr>
              <a:t>D.G. Tax Base</a:t>
            </a:r>
            <a:endParaRPr lang="en-US" sz="1400">
              <a:ea typeface="Times New Roman" panose="02020603050405020304" pitchFamily="18" charset="0"/>
              <a:cs typeface="Times New Roman" panose="02020603050405020304" pitchFamily="18" charset="0"/>
            </a:endParaRPr>
          </a:p>
          <a:p>
            <a:pPr marL="0" indent="0" algn="just">
              <a:spcAft>
                <a:spcPts val="0"/>
              </a:spcAft>
              <a:buNone/>
            </a:pPr>
            <a:r>
              <a:rPr lang="en-US" sz="1400">
                <a:ea typeface="Times New Roman" panose="02020603050405020304" pitchFamily="18" charset="0"/>
                <a:cs typeface="Times New Roman" panose="02020603050405020304" pitchFamily="18" charset="0"/>
              </a:rPr>
              <a:t>      Sequence Number</a:t>
            </a:r>
          </a:p>
          <a:p>
            <a:pPr marL="0" indent="0" algn="just">
              <a:spcAft>
                <a:spcPts val="0"/>
              </a:spcAft>
              <a:buNone/>
            </a:pPr>
            <a:r>
              <a:rPr lang="en-US" sz="1400">
                <a:ea typeface="Times New Roman" panose="02020603050405020304" pitchFamily="18" charset="0"/>
                <a:cs typeface="Times New Roman" panose="02020603050405020304" pitchFamily="18" charset="0"/>
              </a:rPr>
              <a:t>      Tax Rate</a:t>
            </a:r>
          </a:p>
          <a:p>
            <a:pPr marL="0" indent="0" algn="just">
              <a:spcAft>
                <a:spcPts val="0"/>
              </a:spcAft>
              <a:buNone/>
            </a:pPr>
            <a:r>
              <a:rPr lang="en-US" sz="1400">
                <a:ea typeface="Times New Roman" panose="02020603050405020304" pitchFamily="18" charset="0"/>
                <a:cs typeface="Times New Roman" panose="02020603050405020304" pitchFamily="18" charset="0"/>
              </a:rPr>
              <a:t>      Measurement Unit and Qualifier</a:t>
            </a:r>
          </a:p>
        </p:txBody>
      </p:sp>
      <p:sp>
        <p:nvSpPr>
          <p:cNvPr id="11" name="Slide Number Placeholder 10">
            <a:extLst>
              <a:ext uri="{FF2B5EF4-FFF2-40B4-BE49-F238E27FC236}">
                <a16:creationId xmlns:a16="http://schemas.microsoft.com/office/drawing/2014/main" id="{7881CC36-4FA3-6A1A-F65F-4769ADBD552A}"/>
              </a:ext>
            </a:extLst>
          </p:cNvPr>
          <p:cNvSpPr>
            <a:spLocks noGrp="1"/>
          </p:cNvSpPr>
          <p:nvPr>
            <p:ph type="sldNum" sz="quarter" idx="12"/>
          </p:nvPr>
        </p:nvSpPr>
        <p:spPr/>
        <p:txBody>
          <a:bodyPr/>
          <a:lstStyle/>
          <a:p>
            <a:fld id="{F46C79FD-C571-418B-AB0F-5EE936C85276}" type="slidenum">
              <a:rPr lang="en-GB" smtClean="0"/>
              <a:t>159</a:t>
            </a:fld>
            <a:endParaRPr lang="en-GB"/>
          </a:p>
        </p:txBody>
      </p:sp>
    </p:spTree>
    <p:extLst>
      <p:ext uri="{BB962C8B-B14F-4D97-AF65-F5344CB8AC3E}">
        <p14:creationId xmlns:p14="http://schemas.microsoft.com/office/powerpoint/2010/main" val="409977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UCC CCI System - Facilitation &amp; Benefits (3/4)</a:t>
            </a:r>
            <a:endParaRPr lang="el-GR" sz="3600"/>
          </a:p>
        </p:txBody>
      </p:sp>
      <p:grpSp>
        <p:nvGrpSpPr>
          <p:cNvPr id="2" name="Group 1">
            <a:extLst>
              <a:ext uri="{FF2B5EF4-FFF2-40B4-BE49-F238E27FC236}">
                <a16:creationId xmlns:a16="http://schemas.microsoft.com/office/drawing/2014/main" id="{26D4A8C0-62A2-F69D-95D7-0922EAFF3F96}"/>
              </a:ext>
            </a:extLst>
          </p:cNvPr>
          <p:cNvGrpSpPr/>
          <p:nvPr/>
        </p:nvGrpSpPr>
        <p:grpSpPr>
          <a:xfrm>
            <a:off x="1017078" y="1513545"/>
            <a:ext cx="10157843" cy="4431375"/>
            <a:chOff x="1328479" y="1611204"/>
            <a:chExt cx="9217277" cy="4284005"/>
          </a:xfrm>
        </p:grpSpPr>
        <p:sp>
          <p:nvSpPr>
            <p:cNvPr id="10" name="Rectangle: Rounded Corners 9">
              <a:extLst>
                <a:ext uri="{FF2B5EF4-FFF2-40B4-BE49-F238E27FC236}">
                  <a16:creationId xmlns:a16="http://schemas.microsoft.com/office/drawing/2014/main" id="{1ABEF2E7-78C7-7265-9DF3-ED7BBC6BB284}"/>
                </a:ext>
              </a:extLst>
            </p:cNvPr>
            <p:cNvSpPr/>
            <p:nvPr/>
          </p:nvSpPr>
          <p:spPr>
            <a:xfrm>
              <a:off x="1453817" y="1737584"/>
              <a:ext cx="9091938" cy="917207"/>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IE" sz="1800" b="1">
                  <a:solidFill>
                    <a:schemeClr val="tx1"/>
                  </a:solidFill>
                  <a:ea typeface="Times New Roman" panose="02020603050405020304" pitchFamily="18" charset="0"/>
                  <a:cs typeface="Times New Roman" panose="02020603050405020304" pitchFamily="18" charset="0"/>
                </a:rPr>
                <a:t>Compliance</a:t>
              </a:r>
              <a:r>
                <a:rPr lang="en-IE" sz="1800">
                  <a:solidFill>
                    <a:schemeClr val="tx1"/>
                  </a:solidFill>
                  <a:ea typeface="Times New Roman" panose="02020603050405020304" pitchFamily="18" charset="0"/>
                  <a:cs typeface="Times New Roman" panose="02020603050405020304" pitchFamily="18" charset="0"/>
                </a:rPr>
                <a:t> improvements, harmonisation of processes, less interfaces, trade facilitation to </a:t>
              </a:r>
              <a:r>
                <a:rPr lang="en-IE" sz="1800" b="1">
                  <a:solidFill>
                    <a:schemeClr val="tx1"/>
                  </a:solidFill>
                  <a:ea typeface="Times New Roman" panose="02020603050405020304" pitchFamily="18" charset="0"/>
                  <a:cs typeface="Times New Roman" panose="02020603050405020304" pitchFamily="18" charset="0"/>
                </a:rPr>
                <a:t>lower import lead-times</a:t>
              </a:r>
              <a:r>
                <a:rPr lang="en-IE" sz="1800">
                  <a:solidFill>
                    <a:schemeClr val="tx1"/>
                  </a:solidFill>
                  <a:ea typeface="Times New Roman" panose="02020603050405020304" pitchFamily="18" charset="0"/>
                  <a:cs typeface="Times New Roman" panose="02020603050405020304" pitchFamily="18" charset="0"/>
                </a:rPr>
                <a:t> and </a:t>
              </a:r>
              <a:r>
                <a:rPr lang="en-IE" sz="1800" b="1">
                  <a:solidFill>
                    <a:schemeClr val="tx1"/>
                  </a:solidFill>
                  <a:ea typeface="Times New Roman" panose="02020603050405020304" pitchFamily="18" charset="0"/>
                  <a:cs typeface="Times New Roman" panose="02020603050405020304" pitchFamily="18" charset="0"/>
                </a:rPr>
                <a:t>less additional workflow and workload</a:t>
              </a:r>
              <a:endParaRPr lang="el-GR" sz="1800">
                <a:solidFill>
                  <a:schemeClr val="tx1"/>
                </a:solidFill>
                <a:ea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A0403603-7A63-2121-8421-3FFF6EFDCA30}"/>
                </a:ext>
              </a:extLst>
            </p:cNvPr>
            <p:cNvGrpSpPr/>
            <p:nvPr/>
          </p:nvGrpSpPr>
          <p:grpSpPr>
            <a:xfrm>
              <a:off x="1328479" y="4870982"/>
              <a:ext cx="9217277" cy="1024227"/>
              <a:chOff x="1328479" y="4870982"/>
              <a:chExt cx="9217277" cy="1024227"/>
            </a:xfrm>
          </p:grpSpPr>
          <p:sp>
            <p:nvSpPr>
              <p:cNvPr id="19" name="Rectangle: Rounded Corners 18">
                <a:extLst>
                  <a:ext uri="{FF2B5EF4-FFF2-40B4-BE49-F238E27FC236}">
                    <a16:creationId xmlns:a16="http://schemas.microsoft.com/office/drawing/2014/main" id="{D0FCC2EF-4F9E-06CA-5996-DE84854F3826}"/>
                  </a:ext>
                </a:extLst>
              </p:cNvPr>
              <p:cNvSpPr/>
              <p:nvPr/>
            </p:nvSpPr>
            <p:spPr>
              <a:xfrm>
                <a:off x="1446160" y="4980335"/>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IE" sz="1800" b="1">
                    <a:solidFill>
                      <a:schemeClr val="tx1"/>
                    </a:solidFill>
                    <a:effectLst/>
                    <a:ea typeface="Times New Roman" panose="02020603050405020304" pitchFamily="18" charset="0"/>
                    <a:cs typeface="Times New Roman" panose="02020603050405020304" pitchFamily="18" charset="0"/>
                  </a:rPr>
                  <a:t>Complete service</a:t>
                </a:r>
                <a:r>
                  <a:rPr lang="en-IE" sz="1800">
                    <a:solidFill>
                      <a:schemeClr val="tx1"/>
                    </a:solidFill>
                    <a:effectLst/>
                    <a:ea typeface="Times New Roman" panose="02020603050405020304" pitchFamily="18" charset="0"/>
                    <a:cs typeface="Times New Roman" panose="02020603050405020304" pitchFamily="18" charset="0"/>
                  </a:rPr>
                  <a:t> to the customers and </a:t>
                </a:r>
                <a:r>
                  <a:rPr lang="en-IE" sz="1800" b="1">
                    <a:solidFill>
                      <a:schemeClr val="tx1"/>
                    </a:solidFill>
                    <a:effectLst/>
                    <a:ea typeface="Times New Roman" panose="02020603050405020304" pitchFamily="18" charset="0"/>
                    <a:cs typeface="Times New Roman" panose="02020603050405020304" pitchFamily="18" charset="0"/>
                  </a:rPr>
                  <a:t>improvement of service quality</a:t>
                </a:r>
                <a:endParaRPr lang="el-GR" sz="1800">
                  <a:solidFill>
                    <a:schemeClr val="tx1"/>
                  </a:solidFill>
                  <a:effectLst/>
                  <a:ea typeface="Times New Roman" panose="02020603050405020304" pitchFamily="18" charset="0"/>
                  <a:cs typeface="Times New Roman" panose="02020603050405020304" pitchFamily="18" charset="0"/>
                </a:endParaRPr>
              </a:p>
            </p:txBody>
          </p:sp>
          <p:pic>
            <p:nvPicPr>
              <p:cNvPr id="5" name="Graphic 4" descr="Pin with solid fill">
                <a:extLst>
                  <a:ext uri="{FF2B5EF4-FFF2-40B4-BE49-F238E27FC236}">
                    <a16:creationId xmlns:a16="http://schemas.microsoft.com/office/drawing/2014/main" id="{60FE37C8-81F1-8255-415A-FF6B0BD25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4870982"/>
                <a:ext cx="354296" cy="346567"/>
              </a:xfrm>
              <a:prstGeom prst="rect">
                <a:avLst/>
              </a:prstGeom>
            </p:spPr>
          </p:pic>
        </p:grpSp>
        <p:grpSp>
          <p:nvGrpSpPr>
            <p:cNvPr id="29" name="Group 28">
              <a:extLst>
                <a:ext uri="{FF2B5EF4-FFF2-40B4-BE49-F238E27FC236}">
                  <a16:creationId xmlns:a16="http://schemas.microsoft.com/office/drawing/2014/main" id="{5B56E21F-2C03-058D-D9AA-52F1EF308A14}"/>
                </a:ext>
              </a:extLst>
            </p:cNvPr>
            <p:cNvGrpSpPr/>
            <p:nvPr/>
          </p:nvGrpSpPr>
          <p:grpSpPr>
            <a:xfrm>
              <a:off x="1328479" y="3819384"/>
              <a:ext cx="9217276" cy="1011764"/>
              <a:chOff x="1328479" y="3819384"/>
              <a:chExt cx="9217276" cy="1011764"/>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IE" sz="1800" b="1">
                    <a:solidFill>
                      <a:schemeClr val="tx1"/>
                    </a:solidFill>
                    <a:effectLst/>
                    <a:ea typeface="Times New Roman" panose="02020603050405020304" pitchFamily="18" charset="0"/>
                    <a:cs typeface="Times New Roman" panose="02020603050405020304" pitchFamily="18" charset="0"/>
                  </a:rPr>
                  <a:t>Maximum harmonisation</a:t>
                </a:r>
                <a:r>
                  <a:rPr lang="en-IE" sz="1800">
                    <a:solidFill>
                      <a:schemeClr val="tx1"/>
                    </a:solidFill>
                    <a:effectLst/>
                    <a:ea typeface="Times New Roman" panose="02020603050405020304" pitchFamily="18" charset="0"/>
                    <a:cs typeface="Times New Roman" panose="02020603050405020304" pitchFamily="18" charset="0"/>
                  </a:rPr>
                  <a:t> of customs procedures between EU customs offices and implementation of </a:t>
                </a:r>
                <a:r>
                  <a:rPr lang="en-IE" sz="1800" b="1">
                    <a:solidFill>
                      <a:schemeClr val="tx1"/>
                    </a:solidFill>
                    <a:effectLst/>
                    <a:ea typeface="Times New Roman" panose="02020603050405020304" pitchFamily="18" charset="0"/>
                    <a:cs typeface="Times New Roman" panose="02020603050405020304" pitchFamily="18" charset="0"/>
                  </a:rPr>
                  <a:t>efficient processes</a:t>
                </a:r>
                <a:r>
                  <a:rPr lang="en-IE" sz="1800">
                    <a:solidFill>
                      <a:schemeClr val="tx1"/>
                    </a:solidFill>
                    <a:effectLst/>
                    <a:ea typeface="Times New Roman" panose="02020603050405020304" pitchFamily="18" charset="0"/>
                    <a:cs typeface="Times New Roman" panose="02020603050405020304" pitchFamily="18" charset="0"/>
                  </a:rPr>
                  <a:t> for CCI in all MS</a:t>
                </a:r>
                <a:endParaRPr lang="el-GR" sz="1800">
                  <a:solidFill>
                    <a:schemeClr val="tx1"/>
                  </a:solidFill>
                  <a:effectLst/>
                  <a:ea typeface="Times New Roman" panose="02020603050405020304" pitchFamily="18" charset="0"/>
                  <a:cs typeface="Times New Roman" panose="02020603050405020304" pitchFamily="18" charset="0"/>
                </a:endParaRP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p:spPr>
          </p:pic>
        </p:grpSp>
        <p:grpSp>
          <p:nvGrpSpPr>
            <p:cNvPr id="30" name="Group 29">
              <a:extLst>
                <a:ext uri="{FF2B5EF4-FFF2-40B4-BE49-F238E27FC236}">
                  <a16:creationId xmlns:a16="http://schemas.microsoft.com/office/drawing/2014/main" id="{5FD8DADF-059A-3D83-C0B6-1673170D6ECA}"/>
                </a:ext>
              </a:extLst>
            </p:cNvPr>
            <p:cNvGrpSpPr/>
            <p:nvPr/>
          </p:nvGrpSpPr>
          <p:grpSpPr>
            <a:xfrm>
              <a:off x="1328479" y="2737679"/>
              <a:ext cx="9217276" cy="1029407"/>
              <a:chOff x="1328479" y="2737679"/>
              <a:chExt cx="9217276" cy="1029407"/>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IE" sz="1800" b="1">
                    <a:solidFill>
                      <a:schemeClr val="tx1"/>
                    </a:solidFill>
                    <a:effectLst/>
                    <a:ea typeface="Times New Roman" panose="02020603050405020304" pitchFamily="18" charset="0"/>
                    <a:cs typeface="Times New Roman" panose="02020603050405020304" pitchFamily="18" charset="0"/>
                  </a:rPr>
                  <a:t>Reliability</a:t>
                </a:r>
                <a:r>
                  <a:rPr lang="en-IE" sz="1800">
                    <a:solidFill>
                      <a:schemeClr val="tx1"/>
                    </a:solidFill>
                    <a:effectLst/>
                    <a:ea typeface="Times New Roman" panose="02020603050405020304" pitchFamily="18" charset="0"/>
                    <a:cs typeface="Times New Roman" panose="02020603050405020304" pitchFamily="18" charset="0"/>
                  </a:rPr>
                  <a:t> of operators and actors in international trade, </a:t>
                </a:r>
                <a:r>
                  <a:rPr lang="en-IE" sz="1800" b="1">
                    <a:solidFill>
                      <a:schemeClr val="tx1"/>
                    </a:solidFill>
                    <a:effectLst/>
                    <a:ea typeface="Times New Roman" panose="02020603050405020304" pitchFamily="18" charset="0"/>
                    <a:cs typeface="Times New Roman" panose="02020603050405020304" pitchFamily="18" charset="0"/>
                  </a:rPr>
                  <a:t>fluidity of exchanges</a:t>
                </a:r>
                <a:r>
                  <a:rPr lang="en-IE" sz="1800">
                    <a:solidFill>
                      <a:schemeClr val="tx1"/>
                    </a:solidFill>
                    <a:effectLst/>
                    <a:ea typeface="Times New Roman" panose="02020603050405020304" pitchFamily="18" charset="0"/>
                    <a:cs typeface="Times New Roman" panose="02020603050405020304" pitchFamily="18" charset="0"/>
                  </a:rPr>
                  <a:t>, </a:t>
                </a:r>
                <a:r>
                  <a:rPr lang="en-IE" sz="1800" b="1">
                    <a:solidFill>
                      <a:schemeClr val="tx1"/>
                    </a:solidFill>
                    <a:effectLst/>
                    <a:ea typeface="Times New Roman" panose="02020603050405020304" pitchFamily="18" charset="0"/>
                    <a:cs typeface="Times New Roman" panose="02020603050405020304" pitchFamily="18" charset="0"/>
                  </a:rPr>
                  <a:t>partnership</a:t>
                </a:r>
                <a:r>
                  <a:rPr lang="en-IE" sz="1800">
                    <a:solidFill>
                      <a:schemeClr val="tx1"/>
                    </a:solidFill>
                    <a:effectLst/>
                    <a:ea typeface="Times New Roman" panose="02020603050405020304" pitchFamily="18" charset="0"/>
                    <a:cs typeface="Times New Roman" panose="02020603050405020304" pitchFamily="18" charset="0"/>
                  </a:rPr>
                  <a:t> with customs</a:t>
                </a:r>
                <a:endParaRPr lang="el-GR" sz="1800">
                  <a:solidFill>
                    <a:schemeClr val="tx1"/>
                  </a:solidFill>
                  <a:effectLst/>
                  <a:ea typeface="Times New Roman" panose="02020603050405020304" pitchFamily="18" charset="0"/>
                  <a:cs typeface="Times New Roman" panose="02020603050405020304" pitchFamily="18" charset="0"/>
                </a:endParaRP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2737679"/>
                <a:ext cx="354296" cy="346567"/>
              </a:xfrm>
              <a:prstGeom prst="rect">
                <a:avLst/>
              </a:prstGeom>
            </p:spPr>
          </p:pic>
        </p:grpSp>
        <p:pic>
          <p:nvPicPr>
            <p:cNvPr id="11" name="Graphic 10" descr="Pin with solid fill">
              <a:extLst>
                <a:ext uri="{FF2B5EF4-FFF2-40B4-BE49-F238E27FC236}">
                  <a16:creationId xmlns:a16="http://schemas.microsoft.com/office/drawing/2014/main" id="{2423708B-476D-97BF-EFA1-3F5FEC4965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1611204"/>
              <a:ext cx="354296" cy="346567"/>
            </a:xfrm>
            <a:prstGeom prst="rect">
              <a:avLst/>
            </a:prstGeom>
          </p:spPr>
        </p:pic>
      </p:grpSp>
      <p:sp>
        <p:nvSpPr>
          <p:cNvPr id="4" name="Slide Number Placeholder 3">
            <a:extLst>
              <a:ext uri="{FF2B5EF4-FFF2-40B4-BE49-F238E27FC236}">
                <a16:creationId xmlns:a16="http://schemas.microsoft.com/office/drawing/2014/main" id="{257F12C9-AB39-0256-29D2-2EB744F3B128}"/>
              </a:ext>
            </a:extLst>
          </p:cNvPr>
          <p:cNvSpPr>
            <a:spLocks noGrp="1"/>
          </p:cNvSpPr>
          <p:nvPr>
            <p:ph type="sldNum" sz="quarter" idx="12"/>
          </p:nvPr>
        </p:nvSpPr>
        <p:spPr/>
        <p:txBody>
          <a:bodyPr/>
          <a:lstStyle/>
          <a:p>
            <a:fld id="{F46C79FD-C571-418B-AB0F-5EE936C85276}" type="slidenum">
              <a:rPr lang="en-GB" smtClean="0"/>
              <a:t>16</a:t>
            </a:fld>
            <a:endParaRPr lang="en-GB"/>
          </a:p>
        </p:txBody>
      </p:sp>
    </p:spTree>
    <p:extLst>
      <p:ext uri="{BB962C8B-B14F-4D97-AF65-F5344CB8AC3E}">
        <p14:creationId xmlns:p14="http://schemas.microsoft.com/office/powerpoint/2010/main" val="14767601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FEB4AC2-1E8E-719A-4B68-416AEB74CFE1}"/>
              </a:ext>
            </a:extLst>
          </p:cNvPr>
          <p:cNvSpPr/>
          <p:nvPr/>
        </p:nvSpPr>
        <p:spPr>
          <a:xfrm>
            <a:off x="813621" y="3428999"/>
            <a:ext cx="5282379" cy="414743"/>
          </a:xfrm>
          <a:prstGeom prst="round2DiagRect">
            <a:avLst/>
          </a:prstGeom>
          <a:solidFill>
            <a:schemeClr val="tx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just">
              <a:spcAft>
                <a:spcPts val="0"/>
              </a:spcAft>
            </a:pPr>
            <a:endParaRPr lang="en-US" sz="1800">
              <a:solidFill>
                <a:schemeClr val="bg1"/>
              </a:solidFill>
              <a:latin typeface="+mj-lt"/>
              <a:ea typeface="+mj-ea"/>
              <a:cs typeface="+mj-cs"/>
            </a:endParaRPr>
          </a:p>
        </p:txBody>
      </p:sp>
      <p:sp>
        <p:nvSpPr>
          <p:cNvPr id="5" name="Rectangle: Diagonal Corners Rounded 4">
            <a:extLst>
              <a:ext uri="{FF2B5EF4-FFF2-40B4-BE49-F238E27FC236}">
                <a16:creationId xmlns:a16="http://schemas.microsoft.com/office/drawing/2014/main" id="{207E304A-8908-A309-9379-E16285EEF5E0}"/>
              </a:ext>
            </a:extLst>
          </p:cNvPr>
          <p:cNvSpPr/>
          <p:nvPr/>
        </p:nvSpPr>
        <p:spPr>
          <a:xfrm>
            <a:off x="1974323" y="1390383"/>
            <a:ext cx="3455516" cy="425140"/>
          </a:xfrm>
          <a:prstGeom prst="round2DiagRect">
            <a:avLst/>
          </a:prstGeom>
          <a:solidFill>
            <a:schemeClr val="tx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just">
              <a:spcAft>
                <a:spcPts val="0"/>
              </a:spcAft>
            </a:pPr>
            <a:endParaRPr lang="en-US" sz="1800">
              <a:solidFill>
                <a:schemeClr val="bg1"/>
              </a:solidFill>
              <a:latin typeface="+mj-lt"/>
              <a:ea typeface="+mj-ea"/>
              <a:cs typeface="+mj-cs"/>
            </a:endParaRPr>
          </a:p>
        </p:txBody>
      </p:sp>
      <p:sp>
        <p:nvSpPr>
          <p:cNvPr id="3" name="Rectangle: Rounded Corners 2">
            <a:extLst>
              <a:ext uri="{FF2B5EF4-FFF2-40B4-BE49-F238E27FC236}">
                <a16:creationId xmlns:a16="http://schemas.microsoft.com/office/drawing/2014/main" id="{78C64D31-5F1C-6A1A-93DA-946C38DC18CC}"/>
              </a:ext>
            </a:extLst>
          </p:cNvPr>
          <p:cNvSpPr>
            <a:spLocks noChangeAspect="1"/>
          </p:cNvSpPr>
          <p:nvPr/>
        </p:nvSpPr>
        <p:spPr>
          <a:xfrm>
            <a:off x="763571" y="1527362"/>
            <a:ext cx="1036948" cy="1135805"/>
          </a:xfrm>
          <a:prstGeom prst="roundRect">
            <a:avLst/>
          </a:prstGeom>
          <a:solidFill>
            <a:srgbClr val="FFC61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sp>
        <p:nvSpPr>
          <p:cNvPr id="9" name="Title 8"/>
          <p:cNvSpPr>
            <a:spLocks noGrp="1"/>
          </p:cNvSpPr>
          <p:nvPr>
            <p:ph type="title"/>
          </p:nvPr>
        </p:nvSpPr>
        <p:spPr>
          <a:xfrm>
            <a:off x="970721" y="482860"/>
            <a:ext cx="10906953" cy="782357"/>
          </a:xfrm>
        </p:spPr>
        <p:txBody>
          <a:bodyPr/>
          <a:lstStyle/>
          <a:p>
            <a:r>
              <a:rPr lang="en-US"/>
              <a:t>Guarantee under CCI</a:t>
            </a:r>
            <a:endParaRPr lang="en-GB"/>
          </a:p>
        </p:txBody>
      </p:sp>
      <p:sp>
        <p:nvSpPr>
          <p:cNvPr id="16" name="Text Placeholder 15"/>
          <p:cNvSpPr>
            <a:spLocks noGrp="1" noChangeAspect="1"/>
          </p:cNvSpPr>
          <p:nvPr>
            <p:ph type="body" sz="quarter" idx="20"/>
          </p:nvPr>
        </p:nvSpPr>
        <p:spPr>
          <a:xfrm>
            <a:off x="1974322" y="1381103"/>
            <a:ext cx="3331103" cy="449835"/>
          </a:xfrm>
        </p:spPr>
        <p:txBody>
          <a:bodyPr/>
          <a:lstStyle/>
          <a:p>
            <a:pPr algn="just">
              <a:spcAft>
                <a:spcPts val="0"/>
              </a:spcAft>
            </a:pPr>
            <a:r>
              <a:rPr lang="en-US" sz="1800">
                <a:solidFill>
                  <a:schemeClr val="bg1"/>
                </a:solidFill>
                <a:latin typeface="+mj-lt"/>
                <a:ea typeface="+mj-ea"/>
                <a:cs typeface="+mj-cs"/>
              </a:rPr>
              <a:t>When is a guarantee required?</a:t>
            </a:r>
          </a:p>
          <a:p>
            <a:pPr algn="just">
              <a:spcAft>
                <a:spcPts val="0"/>
              </a:spcAft>
            </a:pPr>
            <a:endParaRPr lang="en-US" sz="1600"/>
          </a:p>
          <a:p>
            <a:pPr algn="just"/>
            <a:endParaRPr lang="en-GB" sz="1600"/>
          </a:p>
        </p:txBody>
      </p:sp>
      <p:sp>
        <p:nvSpPr>
          <p:cNvPr id="17" name="Text Placeholder 16"/>
          <p:cNvSpPr>
            <a:spLocks noGrp="1" noChangeAspect="1"/>
          </p:cNvSpPr>
          <p:nvPr>
            <p:ph type="body" sz="quarter" idx="21"/>
          </p:nvPr>
        </p:nvSpPr>
        <p:spPr>
          <a:xfrm>
            <a:off x="1974322" y="1849791"/>
            <a:ext cx="9614956" cy="1544116"/>
          </a:xfrm>
        </p:spPr>
        <p:txBody>
          <a:bodyPr/>
          <a:lstStyle/>
          <a:p>
            <a:pPr marL="285750" indent="-285750" algn="just">
              <a:spcAft>
                <a:spcPts val="600"/>
              </a:spcAft>
              <a:buClr>
                <a:schemeClr val="tx2"/>
              </a:buClr>
              <a:buFont typeface="Wingdings" panose="05000000000000000000" pitchFamily="2" charset="2"/>
              <a:buChar char="ü"/>
            </a:pPr>
            <a:r>
              <a:rPr lang="en-US" sz="1600" b="1" dirty="0">
                <a:ea typeface="Times New Roman" panose="02020603050405020304" pitchFamily="18" charset="0"/>
                <a:cs typeface="Times New Roman" panose="02020603050405020304" pitchFamily="18" charset="0"/>
              </a:rPr>
              <a:t>S</a:t>
            </a:r>
            <a:r>
              <a:rPr lang="en-US" sz="1600" b="1" dirty="0">
                <a:effectLst/>
                <a:ea typeface="Times New Roman" panose="02020603050405020304" pitchFamily="18" charset="0"/>
                <a:cs typeface="Times New Roman" panose="02020603050405020304" pitchFamily="18" charset="0"/>
              </a:rPr>
              <a:t>pecial procedures</a:t>
            </a:r>
            <a:r>
              <a:rPr lang="en-US" sz="1600" b="1"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 Au</a:t>
            </a:r>
            <a:r>
              <a:rPr lang="en-US" sz="1600" dirty="0">
                <a:effectLst/>
                <a:ea typeface="Times New Roman" panose="02020603050405020304" pitchFamily="18" charset="0"/>
                <a:cs typeface="Times New Roman" panose="02020603050405020304" pitchFamily="18" charset="0"/>
              </a:rPr>
              <a:t>thorisation for the use of a special procedure requires provision of a guarantee</a:t>
            </a:r>
          </a:p>
          <a:p>
            <a:pPr marL="285750" indent="-285750" algn="just">
              <a:spcAft>
                <a:spcPts val="600"/>
              </a:spcAft>
              <a:buClr>
                <a:schemeClr val="tx2"/>
              </a:buClr>
              <a:buFont typeface="Wingdings" panose="05000000000000000000" pitchFamily="2" charset="2"/>
              <a:buChar char="ü"/>
            </a:pPr>
            <a:r>
              <a:rPr lang="en-US" sz="1600" b="1" dirty="0">
                <a:effectLst/>
                <a:ea typeface="Times New Roman" panose="02020603050405020304" pitchFamily="18" charset="0"/>
                <a:cs typeface="Times New Roman" panose="02020603050405020304" pitchFamily="18" charset="0"/>
              </a:rPr>
              <a:t>Customs debt is incurred</a:t>
            </a:r>
            <a:r>
              <a:rPr lang="en-US" sz="1600" dirty="0">
                <a:effectLst/>
                <a:ea typeface="Times New Roman" panose="02020603050405020304" pitchFamily="18" charset="0"/>
                <a:cs typeface="Times New Roman" panose="02020603050405020304" pitchFamily="18" charset="0"/>
              </a:rPr>
              <a:t> - </a:t>
            </a:r>
            <a:r>
              <a:rPr lang="en-US" sz="1600" dirty="0">
                <a:ea typeface="Times New Roman" panose="02020603050405020304" pitchFamily="18" charset="0"/>
                <a:cs typeface="Times New Roman" panose="02020603050405020304" pitchFamily="18" charset="0"/>
              </a:rPr>
              <a:t>A</a:t>
            </a:r>
            <a:r>
              <a:rPr lang="en-US" sz="1600" dirty="0">
                <a:effectLst/>
                <a:ea typeface="Times New Roman" panose="02020603050405020304" pitchFamily="18" charset="0"/>
                <a:cs typeface="Times New Roman" panose="02020603050405020304" pitchFamily="18" charset="0"/>
              </a:rPr>
              <a:t> guarantee is also required related to the simplifications</a:t>
            </a:r>
          </a:p>
          <a:p>
            <a:pPr marL="285750" indent="-285750" algn="just">
              <a:spcAft>
                <a:spcPts val="600"/>
              </a:spcAft>
              <a:buClr>
                <a:schemeClr val="tx2"/>
              </a:buClr>
              <a:buFont typeface="Wingdings" panose="05000000000000000000" pitchFamily="2" charset="2"/>
              <a:buChar char="ü"/>
            </a:pPr>
            <a:r>
              <a:rPr lang="en-US" sz="1600" b="1" dirty="0">
                <a:effectLst/>
                <a:ea typeface="Times New Roman" panose="02020603050405020304" pitchFamily="18" charset="0"/>
                <a:cs typeface="Times New Roman" panose="02020603050405020304" pitchFamily="18" charset="0"/>
              </a:rPr>
              <a:t>Payment of amount of customs duty deferred</a:t>
            </a:r>
            <a:r>
              <a:rPr lang="en-US" sz="1600" b="1" dirty="0">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 Guarantee must be in place before the use of the CCI simplifications </a:t>
            </a:r>
          </a:p>
        </p:txBody>
      </p:sp>
      <p:pic>
        <p:nvPicPr>
          <p:cNvPr id="19" name="Graphic 18" descr="User with solid fill">
            <a:extLst>
              <a:ext uri="{FF2B5EF4-FFF2-40B4-BE49-F238E27FC236}">
                <a16:creationId xmlns:a16="http://schemas.microsoft.com/office/drawing/2014/main" id="{FABB5352-11C3-4DE7-A754-68EB0610F6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2722" y="1390383"/>
            <a:ext cx="1371600" cy="1371600"/>
          </a:xfrm>
          <a:prstGeom prst="rect">
            <a:avLst/>
          </a:prstGeom>
        </p:spPr>
      </p:pic>
      <p:sp>
        <p:nvSpPr>
          <p:cNvPr id="2" name="Text Placeholder 16">
            <a:extLst>
              <a:ext uri="{FF2B5EF4-FFF2-40B4-BE49-F238E27FC236}">
                <a16:creationId xmlns:a16="http://schemas.microsoft.com/office/drawing/2014/main" id="{006A2261-5A46-7ED5-6FCF-4E9FBBBE3906}"/>
              </a:ext>
            </a:extLst>
          </p:cNvPr>
          <p:cNvSpPr txBox="1">
            <a:spLocks noChangeAspect="1"/>
          </p:cNvSpPr>
          <p:nvPr/>
        </p:nvSpPr>
        <p:spPr>
          <a:xfrm>
            <a:off x="763571" y="3862596"/>
            <a:ext cx="10906952" cy="2377948"/>
          </a:xfrm>
          <a:prstGeom prst="rect">
            <a:avLst/>
          </a:prstGeom>
          <a:noFill/>
          <a:ln w="12700">
            <a:noFill/>
          </a:ln>
        </p:spPr>
        <p:txBody>
          <a:bodyPr vert="horz" lIns="91440" tIns="9000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a:ea typeface="Times New Roman" panose="02020603050405020304" pitchFamily="18" charset="0"/>
                <a:cs typeface="Times New Roman" panose="02020603050405020304" pitchFamily="18" charset="0"/>
              </a:rPr>
              <a:t>I</a:t>
            </a:r>
            <a:r>
              <a:rPr lang="en-US" sz="1600">
                <a:effectLst/>
                <a:ea typeface="Times New Roman" panose="02020603050405020304" pitchFamily="18" charset="0"/>
                <a:cs typeface="Times New Roman" panose="02020603050405020304" pitchFamily="18" charset="0"/>
              </a:rPr>
              <a:t>n case guarantee is provided to cover debt incurred as result of release for free circulation (including centralised clearance), the guarantee has to be valid only in the MS where declaration is lodged and it is compulsory it covers at least the customs duties. </a:t>
            </a:r>
            <a:endParaRPr lang="en-US" sz="1600">
              <a:ea typeface="Times New Roman" panose="02020603050405020304" pitchFamily="18" charset="0"/>
              <a:cs typeface="Times New Roman" panose="02020603050405020304" pitchFamily="18" charset="0"/>
            </a:endParaRPr>
          </a:p>
          <a:p>
            <a:pPr algn="just"/>
            <a:r>
              <a:rPr lang="en-US" sz="1600">
                <a:effectLst/>
                <a:ea typeface="Times New Roman" panose="02020603050405020304" pitchFamily="18" charset="0"/>
                <a:cs typeface="Times New Roman" panose="02020603050405020304" pitchFamily="18" charset="0"/>
              </a:rPr>
              <a:t>The MS where declaration is lodged decides if the guarantee must cover also the “other charges” or not. In CCI, the Customs office of guarantee (SCI, MS where the customs declaration for release for free circulation is lodged) may consult the other MS (PCI, where the goods are physically imported) to decide if the other charges will be included in the reference amount. If not, a separate guarantee should be provided to cover the VAT and other national taxes (if any) at PCI. </a:t>
            </a:r>
          </a:p>
        </p:txBody>
      </p:sp>
      <p:sp>
        <p:nvSpPr>
          <p:cNvPr id="4" name="Text Placeholder 15">
            <a:extLst>
              <a:ext uri="{FF2B5EF4-FFF2-40B4-BE49-F238E27FC236}">
                <a16:creationId xmlns:a16="http://schemas.microsoft.com/office/drawing/2014/main" id="{0384F9DA-7A1F-9158-8197-99834B4812B7}"/>
              </a:ext>
            </a:extLst>
          </p:cNvPr>
          <p:cNvSpPr txBox="1">
            <a:spLocks noChangeAspect="1"/>
          </p:cNvSpPr>
          <p:nvPr/>
        </p:nvSpPr>
        <p:spPr>
          <a:xfrm>
            <a:off x="763571" y="3412761"/>
            <a:ext cx="5561815" cy="449835"/>
          </a:xfrm>
          <a:prstGeom prst="rect">
            <a:avLst/>
          </a:prstGeom>
          <a:noFill/>
        </p:spPr>
        <p:txBody>
          <a:bodyPr vert="horz" lIns="91440" tIns="90000" rIns="91440" bIns="45720" rtlCol="0">
            <a:noAutofit/>
          </a:bodyPr>
          <a:lstStyle>
            <a:lvl1pPr marL="0" indent="0" algn="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0"/>
              </a:spcAft>
            </a:pPr>
            <a:r>
              <a:rPr lang="en-US" sz="1800">
                <a:solidFill>
                  <a:schemeClr val="bg1"/>
                </a:solidFill>
                <a:latin typeface="+mj-lt"/>
                <a:ea typeface="+mj-ea"/>
                <a:cs typeface="+mj-cs"/>
              </a:rPr>
              <a:t>Guarantee of VAT and other national taxes at PCI</a:t>
            </a:r>
          </a:p>
          <a:p>
            <a:pPr algn="just">
              <a:spcAft>
                <a:spcPts val="0"/>
              </a:spcAft>
            </a:pPr>
            <a:endParaRPr lang="en-US" sz="1600"/>
          </a:p>
          <a:p>
            <a:pPr algn="just"/>
            <a:endParaRPr lang="en-GB" sz="1600"/>
          </a:p>
        </p:txBody>
      </p:sp>
      <p:sp>
        <p:nvSpPr>
          <p:cNvPr id="8" name="Rectangle 7">
            <a:extLst>
              <a:ext uri="{FF2B5EF4-FFF2-40B4-BE49-F238E27FC236}">
                <a16:creationId xmlns:a16="http://schemas.microsoft.com/office/drawing/2014/main" id="{36E0F549-A7CE-D231-9E6E-183CE1E39021}"/>
              </a:ext>
            </a:extLst>
          </p:cNvPr>
          <p:cNvSpPr/>
          <p:nvPr/>
        </p:nvSpPr>
        <p:spPr>
          <a:xfrm>
            <a:off x="813621" y="3934343"/>
            <a:ext cx="10856902" cy="892181"/>
          </a:xfrm>
          <a:prstGeom prst="rect">
            <a:avLst/>
          </a:prstGeom>
          <a:noFill/>
          <a:ln w="12700">
            <a:solidFill>
              <a:srgbClr val="1C5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922425-B1A3-80A2-6372-7371C326D4EA}"/>
              </a:ext>
            </a:extLst>
          </p:cNvPr>
          <p:cNvSpPr/>
          <p:nvPr/>
        </p:nvSpPr>
        <p:spPr>
          <a:xfrm>
            <a:off x="813621" y="4898269"/>
            <a:ext cx="10856902" cy="1316008"/>
          </a:xfrm>
          <a:prstGeom prst="rect">
            <a:avLst/>
          </a:prstGeom>
          <a:noFill/>
          <a:ln w="12700">
            <a:solidFill>
              <a:srgbClr val="1C5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53E503D-DB47-1EE0-4E98-D58116D1CB7F}"/>
              </a:ext>
            </a:extLst>
          </p:cNvPr>
          <p:cNvSpPr>
            <a:spLocks noGrp="1"/>
          </p:cNvSpPr>
          <p:nvPr>
            <p:ph type="sldNum" sz="quarter" idx="12"/>
          </p:nvPr>
        </p:nvSpPr>
        <p:spPr/>
        <p:txBody>
          <a:bodyPr/>
          <a:lstStyle/>
          <a:p>
            <a:fld id="{F46C79FD-C571-418B-AB0F-5EE936C85276}" type="slidenum">
              <a:rPr lang="en-GB" smtClean="0"/>
              <a:t>160</a:t>
            </a:fld>
            <a:endParaRPr lang="en-GB"/>
          </a:p>
        </p:txBody>
      </p:sp>
    </p:spTree>
    <p:extLst>
      <p:ext uri="{BB962C8B-B14F-4D97-AF65-F5344CB8AC3E}">
        <p14:creationId xmlns:p14="http://schemas.microsoft.com/office/powerpoint/2010/main" val="10230774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0045-F795-4A3C-9D31-E2ADD0C69B94}"/>
              </a:ext>
            </a:extLst>
          </p:cNvPr>
          <p:cNvSpPr>
            <a:spLocks noGrp="1"/>
          </p:cNvSpPr>
          <p:nvPr>
            <p:ph type="ctrTitle"/>
          </p:nvPr>
        </p:nvSpPr>
        <p:spPr/>
        <p:txBody>
          <a:bodyPr/>
          <a:lstStyle/>
          <a:p>
            <a:r>
              <a:rPr lang="en-US" dirty="0"/>
              <a:t>CCI Authorisation</a:t>
            </a:r>
          </a:p>
        </p:txBody>
      </p:sp>
      <p:sp>
        <p:nvSpPr>
          <p:cNvPr id="3" name="Slide Number Placeholder 2">
            <a:extLst>
              <a:ext uri="{FF2B5EF4-FFF2-40B4-BE49-F238E27FC236}">
                <a16:creationId xmlns:a16="http://schemas.microsoft.com/office/drawing/2014/main" id="{A1C6F11D-6653-0C9C-D26E-977A811FA09A}"/>
              </a:ext>
            </a:extLst>
          </p:cNvPr>
          <p:cNvSpPr>
            <a:spLocks noGrp="1"/>
          </p:cNvSpPr>
          <p:nvPr>
            <p:ph type="sldNum" sz="quarter" idx="12"/>
          </p:nvPr>
        </p:nvSpPr>
        <p:spPr/>
        <p:txBody>
          <a:bodyPr/>
          <a:lstStyle/>
          <a:p>
            <a:fld id="{F46C79FD-C571-418B-AB0F-5EE936C85276}" type="slidenum">
              <a:rPr lang="en-GB" smtClean="0"/>
              <a:t>161</a:t>
            </a:fld>
            <a:endParaRPr lang="en-GB"/>
          </a:p>
        </p:txBody>
      </p:sp>
    </p:spTree>
    <p:extLst>
      <p:ext uri="{BB962C8B-B14F-4D97-AF65-F5344CB8AC3E}">
        <p14:creationId xmlns:p14="http://schemas.microsoft.com/office/powerpoint/2010/main" val="351955795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A60E5-D6C2-4BCC-9AC6-C75D4E6313A3}"/>
              </a:ext>
            </a:extLst>
          </p:cNvPr>
          <p:cNvSpPr>
            <a:spLocks noGrp="1"/>
          </p:cNvSpPr>
          <p:nvPr>
            <p:ph type="title"/>
          </p:nvPr>
        </p:nvSpPr>
        <p:spPr>
          <a:xfrm>
            <a:off x="970722" y="482860"/>
            <a:ext cx="10515600" cy="782357"/>
          </a:xfrm>
        </p:spPr>
        <p:txBody>
          <a:bodyPr/>
          <a:lstStyle/>
          <a:p>
            <a:r>
              <a:rPr lang="en-US" dirty="0" err="1"/>
              <a:t>Authorised</a:t>
            </a:r>
            <a:r>
              <a:rPr lang="en-US" dirty="0"/>
              <a:t> Economic Operators (AEO)</a:t>
            </a:r>
          </a:p>
        </p:txBody>
      </p:sp>
      <p:sp>
        <p:nvSpPr>
          <p:cNvPr id="17" name="Straight Connector 16">
            <a:extLst>
              <a:ext uri="{FF2B5EF4-FFF2-40B4-BE49-F238E27FC236}">
                <a16:creationId xmlns:a16="http://schemas.microsoft.com/office/drawing/2014/main" id="{730F5F81-1984-4F4D-88E5-D40B0AC10272}"/>
              </a:ext>
            </a:extLst>
          </p:cNvPr>
          <p:cNvSpPr/>
          <p:nvPr/>
        </p:nvSpPr>
        <p:spPr>
          <a:xfrm>
            <a:off x="831272" y="2047273"/>
            <a:ext cx="4607502"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65B88F19-F89C-427F-AA17-475456D474CA}"/>
              </a:ext>
            </a:extLst>
          </p:cNvPr>
          <p:cNvSpPr/>
          <p:nvPr/>
        </p:nvSpPr>
        <p:spPr>
          <a:xfrm>
            <a:off x="831272" y="1572634"/>
            <a:ext cx="2770313" cy="474638"/>
          </a:xfrm>
          <a:custGeom>
            <a:avLst/>
            <a:gdLst>
              <a:gd name="connsiteX0" fmla="*/ 79122 w 2770313"/>
              <a:gd name="connsiteY0" fmla="*/ 0 h 474638"/>
              <a:gd name="connsiteX1" fmla="*/ 2691191 w 2770313"/>
              <a:gd name="connsiteY1" fmla="*/ 0 h 474638"/>
              <a:gd name="connsiteX2" fmla="*/ 2770313 w 2770313"/>
              <a:gd name="connsiteY2" fmla="*/ 79122 h 474638"/>
              <a:gd name="connsiteX3" fmla="*/ 2770313 w 2770313"/>
              <a:gd name="connsiteY3" fmla="*/ 474638 h 474638"/>
              <a:gd name="connsiteX4" fmla="*/ 2770313 w 2770313"/>
              <a:gd name="connsiteY4" fmla="*/ 474638 h 474638"/>
              <a:gd name="connsiteX5" fmla="*/ 0 w 2770313"/>
              <a:gd name="connsiteY5" fmla="*/ 474638 h 474638"/>
              <a:gd name="connsiteX6" fmla="*/ 0 w 2770313"/>
              <a:gd name="connsiteY6" fmla="*/ 474638 h 474638"/>
              <a:gd name="connsiteX7" fmla="*/ 0 w 2770313"/>
              <a:gd name="connsiteY7" fmla="*/ 79122 h 474638"/>
              <a:gd name="connsiteX8" fmla="*/ 79122 w 2770313"/>
              <a:gd name="connsiteY8" fmla="*/ 0 h 4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0313" h="474638">
                <a:moveTo>
                  <a:pt x="79122" y="0"/>
                </a:moveTo>
                <a:lnTo>
                  <a:pt x="2691191" y="0"/>
                </a:lnTo>
                <a:cubicBezTo>
                  <a:pt x="2734889" y="0"/>
                  <a:pt x="2770313" y="35424"/>
                  <a:pt x="2770313" y="79122"/>
                </a:cubicBezTo>
                <a:lnTo>
                  <a:pt x="2770313" y="474638"/>
                </a:lnTo>
                <a:lnTo>
                  <a:pt x="2770313" y="474638"/>
                </a:lnTo>
                <a:lnTo>
                  <a:pt x="0" y="474638"/>
                </a:lnTo>
                <a:lnTo>
                  <a:pt x="0" y="474638"/>
                </a:lnTo>
                <a:lnTo>
                  <a:pt x="0" y="79122"/>
                </a:lnTo>
                <a:cubicBezTo>
                  <a:pt x="0" y="35424"/>
                  <a:pt x="35424" y="0"/>
                  <a:pt x="79122" y="0"/>
                </a:cubicBezTo>
                <a:close/>
              </a:path>
            </a:pathLst>
          </a:custGeom>
          <a:solidFill>
            <a:schemeClr val="tx2"/>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084" tIns="65084" rIns="65084" bIns="41910" numCol="1" spcCol="1270" anchor="ctr" anchorCtr="0">
            <a:noAutofit/>
          </a:bodyPr>
          <a:lstStyle/>
          <a:p>
            <a:pPr marL="0" lvl="0" indent="0" defTabSz="977900">
              <a:lnSpc>
                <a:spcPct val="90000"/>
              </a:lnSpc>
              <a:spcBef>
                <a:spcPct val="0"/>
              </a:spcBef>
              <a:spcAft>
                <a:spcPct val="35000"/>
              </a:spcAft>
              <a:buNone/>
            </a:pPr>
            <a:r>
              <a:rPr lang="en-US" sz="2200" kern="1200" dirty="0"/>
              <a:t>What is AEO</a:t>
            </a:r>
          </a:p>
        </p:txBody>
      </p:sp>
      <p:sp>
        <p:nvSpPr>
          <p:cNvPr id="20" name="Freeform: Shape 19">
            <a:extLst>
              <a:ext uri="{FF2B5EF4-FFF2-40B4-BE49-F238E27FC236}">
                <a16:creationId xmlns:a16="http://schemas.microsoft.com/office/drawing/2014/main" id="{C00AE9D8-0CFF-478D-A57C-824ED7FF703F}"/>
              </a:ext>
            </a:extLst>
          </p:cNvPr>
          <p:cNvSpPr/>
          <p:nvPr/>
        </p:nvSpPr>
        <p:spPr>
          <a:xfrm>
            <a:off x="831271" y="2047272"/>
            <a:ext cx="4740854" cy="3131009"/>
          </a:xfrm>
          <a:custGeom>
            <a:avLst/>
            <a:gdLst>
              <a:gd name="connsiteX0" fmla="*/ 0 w 10655050"/>
              <a:gd name="connsiteY0" fmla="*/ 0 h 949418"/>
              <a:gd name="connsiteX1" fmla="*/ 10655050 w 10655050"/>
              <a:gd name="connsiteY1" fmla="*/ 0 h 949418"/>
              <a:gd name="connsiteX2" fmla="*/ 10655050 w 10655050"/>
              <a:gd name="connsiteY2" fmla="*/ 949418 h 949418"/>
              <a:gd name="connsiteX3" fmla="*/ 0 w 10655050"/>
              <a:gd name="connsiteY3" fmla="*/ 949418 h 949418"/>
              <a:gd name="connsiteX4" fmla="*/ 0 w 10655050"/>
              <a:gd name="connsiteY4" fmla="*/ 0 h 94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5050" h="949418">
                <a:moveTo>
                  <a:pt x="0" y="0"/>
                </a:moveTo>
                <a:lnTo>
                  <a:pt x="10655050" y="0"/>
                </a:lnTo>
                <a:lnTo>
                  <a:pt x="10655050" y="949418"/>
                </a:lnTo>
                <a:lnTo>
                  <a:pt x="0" y="9494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indent="-457200" algn="just" defTabSz="755650">
              <a:spcBef>
                <a:spcPts val="600"/>
              </a:spcBef>
            </a:pPr>
            <a:r>
              <a:rPr lang="en-US" dirty="0"/>
              <a:t>An </a:t>
            </a:r>
            <a:r>
              <a:rPr lang="en-US" b="1" dirty="0"/>
              <a:t>Economic Operator </a:t>
            </a:r>
            <a:r>
              <a:rPr lang="en-US" dirty="0"/>
              <a:t>is a person who, in the course of his/ her business, is involved in activities covered by the customs legislation.</a:t>
            </a:r>
          </a:p>
          <a:p>
            <a:pPr indent="-457200" algn="just" defTabSz="755650">
              <a:spcBef>
                <a:spcPts val="1200"/>
              </a:spcBef>
            </a:pPr>
            <a:r>
              <a:rPr lang="en-US" dirty="0"/>
              <a:t>An EO established in the customs territory of the Union and who meets the criteria set out in Article 39 of the UCC may apply for the status of </a:t>
            </a:r>
            <a:r>
              <a:rPr lang="en-US" b="1" dirty="0" err="1"/>
              <a:t>Authorised</a:t>
            </a:r>
            <a:r>
              <a:rPr lang="en-US" b="1" dirty="0"/>
              <a:t> Economic Operator</a:t>
            </a:r>
            <a:r>
              <a:rPr lang="el-GR" dirty="0"/>
              <a:t>.</a:t>
            </a:r>
            <a:r>
              <a:rPr lang="en-US" dirty="0"/>
              <a:t> </a:t>
            </a:r>
          </a:p>
          <a:p>
            <a:pPr indent="-457200" algn="just" defTabSz="755650">
              <a:lnSpc>
                <a:spcPct val="90000"/>
              </a:lnSpc>
              <a:spcBef>
                <a:spcPts val="1200"/>
              </a:spcBef>
            </a:pPr>
            <a:r>
              <a:rPr lang="en-US" kern="1200" dirty="0"/>
              <a:t>The available type of certification for CCI </a:t>
            </a:r>
            <a:r>
              <a:rPr lang="en-US" dirty="0"/>
              <a:t>is the </a:t>
            </a:r>
            <a:r>
              <a:rPr lang="en-US" b="1" dirty="0"/>
              <a:t>AEOC</a:t>
            </a:r>
            <a:r>
              <a:rPr lang="en-US" dirty="0"/>
              <a:t> – AEO </a:t>
            </a:r>
            <a:r>
              <a:rPr lang="en-US" dirty="0" err="1"/>
              <a:t>authorised</a:t>
            </a:r>
            <a:r>
              <a:rPr lang="en-US" dirty="0"/>
              <a:t> for Customs Simplifications.</a:t>
            </a:r>
            <a:endParaRPr lang="en-US" sz="1600" kern="1200" dirty="0"/>
          </a:p>
        </p:txBody>
      </p:sp>
      <p:graphicFrame>
        <p:nvGraphicFramePr>
          <p:cNvPr id="13" name="Table 3">
            <a:extLst>
              <a:ext uri="{FF2B5EF4-FFF2-40B4-BE49-F238E27FC236}">
                <a16:creationId xmlns:a16="http://schemas.microsoft.com/office/drawing/2014/main" id="{14D3AA26-8B5F-4D4E-898D-2DE459D6D4DC}"/>
              </a:ext>
            </a:extLst>
          </p:cNvPr>
          <p:cNvGraphicFramePr>
            <a:graphicFrameLocks noGrp="1"/>
          </p:cNvGraphicFramePr>
          <p:nvPr/>
        </p:nvGraphicFramePr>
        <p:xfrm>
          <a:off x="6116740" y="1544492"/>
          <a:ext cx="5243987" cy="4323933"/>
        </p:xfrm>
        <a:graphic>
          <a:graphicData uri="http://schemas.openxmlformats.org/drawingml/2006/table">
            <a:tbl>
              <a:tblPr firstRow="1" firstCol="1" bandRow="1">
                <a:tableStyleId>{5C22544A-7EE6-4342-B048-85BDC9FD1C3A}</a:tableStyleId>
              </a:tblPr>
              <a:tblGrid>
                <a:gridCol w="4011234">
                  <a:extLst>
                    <a:ext uri="{9D8B030D-6E8A-4147-A177-3AD203B41FA5}">
                      <a16:colId xmlns:a16="http://schemas.microsoft.com/office/drawing/2014/main" val="340113288"/>
                    </a:ext>
                  </a:extLst>
                </a:gridCol>
                <a:gridCol w="1232753">
                  <a:extLst>
                    <a:ext uri="{9D8B030D-6E8A-4147-A177-3AD203B41FA5}">
                      <a16:colId xmlns:a16="http://schemas.microsoft.com/office/drawing/2014/main" val="1698925993"/>
                    </a:ext>
                  </a:extLst>
                </a:gridCol>
              </a:tblGrid>
              <a:tr h="696813">
                <a:tc>
                  <a:txBody>
                    <a:bodyPr/>
                    <a:lstStyle/>
                    <a:p>
                      <a:r>
                        <a:rPr lang="en-US" sz="2200" b="0" kern="1200" dirty="0">
                          <a:solidFill>
                            <a:srgbClr val="FFFFFF"/>
                          </a:solidFill>
                          <a:latin typeface="+mn-lt"/>
                          <a:ea typeface="+mn-ea"/>
                          <a:cs typeface="+mn-cs"/>
                        </a:rPr>
                        <a:t>Benefits</a:t>
                      </a:r>
                    </a:p>
                  </a:txBody>
                  <a:tcPr anchor="ctr">
                    <a:solidFill>
                      <a:schemeClr val="tx2"/>
                    </a:solidFill>
                  </a:tcPr>
                </a:tc>
                <a:tc>
                  <a:txBody>
                    <a:bodyPr/>
                    <a:lstStyle/>
                    <a:p>
                      <a:pPr algn="ctr"/>
                      <a:r>
                        <a:rPr lang="en-US" dirty="0">
                          <a:solidFill>
                            <a:srgbClr val="FFFFFF"/>
                          </a:solidFill>
                        </a:rPr>
                        <a:t>AEOC</a:t>
                      </a:r>
                    </a:p>
                  </a:txBody>
                  <a:tcPr anchor="ctr">
                    <a:solidFill>
                      <a:schemeClr val="tx2"/>
                    </a:solidFill>
                  </a:tcPr>
                </a:tc>
                <a:extLst>
                  <a:ext uri="{0D108BD9-81ED-4DB2-BD59-A6C34878D82A}">
                    <a16:rowId xmlns:a16="http://schemas.microsoft.com/office/drawing/2014/main" val="1877297065"/>
                  </a:ext>
                </a:extLst>
              </a:tr>
              <a:tr h="465584">
                <a:tc>
                  <a:txBody>
                    <a:bodyPr/>
                    <a:lstStyle/>
                    <a:p>
                      <a:pPr algn="l"/>
                      <a:r>
                        <a:rPr lang="en-US" sz="1600" b="0"/>
                        <a:t>Easier admittance to customs simplifications</a:t>
                      </a:r>
                    </a:p>
                  </a:txBody>
                  <a:tcPr marL="182880" marR="182880" anchor="ctr">
                    <a:solidFill>
                      <a:schemeClr val="tx2"/>
                    </a:solidFill>
                  </a:tcPr>
                </a:tc>
                <a:tc>
                  <a:txBody>
                    <a:bodyPr/>
                    <a:lstStyle/>
                    <a:p>
                      <a:pPr algn="ctr"/>
                      <a:endParaRPr lang="en-US"/>
                    </a:p>
                  </a:txBody>
                  <a:tcPr marL="182880" marR="182880" anchor="ctr"/>
                </a:tc>
                <a:extLst>
                  <a:ext uri="{0D108BD9-81ED-4DB2-BD59-A6C34878D82A}">
                    <a16:rowId xmlns:a16="http://schemas.microsoft.com/office/drawing/2014/main" val="789494519"/>
                  </a:ext>
                </a:extLst>
              </a:tr>
              <a:tr h="468474">
                <a:tc>
                  <a:txBody>
                    <a:bodyPr/>
                    <a:lstStyle/>
                    <a:p>
                      <a:pPr algn="l"/>
                      <a:r>
                        <a:rPr lang="en-US" sz="1600" b="0"/>
                        <a:t>Fewer physical and document-based controls related to other customs legislation</a:t>
                      </a:r>
                    </a:p>
                  </a:txBody>
                  <a:tcPr marL="182880" marR="182880" anchor="ctr">
                    <a:solidFill>
                      <a:schemeClr val="tx2"/>
                    </a:solidFill>
                  </a:tcPr>
                </a:tc>
                <a:tc>
                  <a:txBody>
                    <a:bodyPr/>
                    <a:lstStyle/>
                    <a:p>
                      <a:pPr algn="ctr"/>
                      <a:endParaRPr lang="en-US"/>
                    </a:p>
                  </a:txBody>
                  <a:tcPr marL="182880" marR="182880" anchor="ctr"/>
                </a:tc>
                <a:extLst>
                  <a:ext uri="{0D108BD9-81ED-4DB2-BD59-A6C34878D82A}">
                    <a16:rowId xmlns:a16="http://schemas.microsoft.com/office/drawing/2014/main" val="2846903802"/>
                  </a:ext>
                </a:extLst>
              </a:tr>
              <a:tr h="479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Prior notification in case of selection for customs control (related to other customs legislation)</a:t>
                      </a:r>
                    </a:p>
                    <a:p>
                      <a:pPr algn="l"/>
                      <a:endParaRPr lang="en-US" sz="1600" b="0"/>
                    </a:p>
                  </a:txBody>
                  <a:tcPr marL="182880" marR="182880" anchor="ctr">
                    <a:solidFill>
                      <a:schemeClr val="tx2"/>
                    </a:solidFill>
                  </a:tcPr>
                </a:tc>
                <a:tc>
                  <a:txBody>
                    <a:bodyPr/>
                    <a:lstStyle/>
                    <a:p>
                      <a:pPr algn="ctr"/>
                      <a:endParaRPr lang="en-US"/>
                    </a:p>
                  </a:txBody>
                  <a:tcPr marL="182880" marR="182880" anchor="ctr"/>
                </a:tc>
                <a:extLst>
                  <a:ext uri="{0D108BD9-81ED-4DB2-BD59-A6C34878D82A}">
                    <a16:rowId xmlns:a16="http://schemas.microsoft.com/office/drawing/2014/main" val="2235820690"/>
                  </a:ext>
                </a:extLst>
              </a:tr>
              <a:tr h="370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Priority treatment if selected for control</a:t>
                      </a:r>
                    </a:p>
                    <a:p>
                      <a:pPr algn="l"/>
                      <a:endParaRPr lang="en-US" sz="1600" b="0"/>
                    </a:p>
                  </a:txBody>
                  <a:tcPr marL="182880" marR="182880" anchor="ctr">
                    <a:solidFill>
                      <a:schemeClr val="tx2"/>
                    </a:solidFill>
                  </a:tcPr>
                </a:tc>
                <a:tc>
                  <a:txBody>
                    <a:bodyPr/>
                    <a:lstStyle/>
                    <a:p>
                      <a:pPr algn="ctr"/>
                      <a:endParaRPr lang="en-US"/>
                    </a:p>
                  </a:txBody>
                  <a:tcPr marL="182880" marR="182880" anchor="ctr"/>
                </a:tc>
                <a:extLst>
                  <a:ext uri="{0D108BD9-81ED-4DB2-BD59-A6C34878D82A}">
                    <a16:rowId xmlns:a16="http://schemas.microsoft.com/office/drawing/2014/main" val="605077953"/>
                  </a:ext>
                </a:extLst>
              </a:tr>
              <a:tr h="443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Possibility to request a specific place for customs control</a:t>
                      </a:r>
                    </a:p>
                  </a:txBody>
                  <a:tcPr marL="182880" marR="182880" anchor="ctr">
                    <a:solidFill>
                      <a:schemeClr val="tx2"/>
                    </a:solidFill>
                  </a:tcPr>
                </a:tc>
                <a:tc>
                  <a:txBody>
                    <a:bodyPr/>
                    <a:lstStyle/>
                    <a:p>
                      <a:pPr algn="ctr"/>
                      <a:endParaRPr lang="en-US"/>
                    </a:p>
                  </a:txBody>
                  <a:tcPr marL="182880" marR="182880" anchor="ctr"/>
                </a:tc>
                <a:extLst>
                  <a:ext uri="{0D108BD9-81ED-4DB2-BD59-A6C34878D82A}">
                    <a16:rowId xmlns:a16="http://schemas.microsoft.com/office/drawing/2014/main" val="206442157"/>
                  </a:ext>
                </a:extLst>
              </a:tr>
            </a:tbl>
          </a:graphicData>
        </a:graphic>
      </p:graphicFrame>
      <p:grpSp>
        <p:nvGrpSpPr>
          <p:cNvPr id="2" name="Group 1">
            <a:extLst>
              <a:ext uri="{FF2B5EF4-FFF2-40B4-BE49-F238E27FC236}">
                <a16:creationId xmlns:a16="http://schemas.microsoft.com/office/drawing/2014/main" id="{6DF2DEC6-6A49-3337-EAEC-5B18748BBB49}"/>
              </a:ext>
            </a:extLst>
          </p:cNvPr>
          <p:cNvGrpSpPr/>
          <p:nvPr/>
        </p:nvGrpSpPr>
        <p:grpSpPr>
          <a:xfrm>
            <a:off x="10564693" y="2365094"/>
            <a:ext cx="422782" cy="3472448"/>
            <a:chOff x="10564693" y="2365094"/>
            <a:chExt cx="422782" cy="3472448"/>
          </a:xfrm>
        </p:grpSpPr>
        <p:pic>
          <p:nvPicPr>
            <p:cNvPr id="25" name="Graphic 24" descr="Checkmark">
              <a:extLst>
                <a:ext uri="{FF2B5EF4-FFF2-40B4-BE49-F238E27FC236}">
                  <a16:creationId xmlns:a16="http://schemas.microsoft.com/office/drawing/2014/main" id="{48BDAE2F-9095-4665-A50B-409451CC13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4693" y="2365094"/>
              <a:ext cx="422781" cy="422781"/>
            </a:xfrm>
            <a:prstGeom prst="rect">
              <a:avLst/>
            </a:prstGeom>
          </p:spPr>
        </p:pic>
        <p:pic>
          <p:nvPicPr>
            <p:cNvPr id="37" name="Graphic 36" descr="Checkmark">
              <a:extLst>
                <a:ext uri="{FF2B5EF4-FFF2-40B4-BE49-F238E27FC236}">
                  <a16:creationId xmlns:a16="http://schemas.microsoft.com/office/drawing/2014/main" id="{E6AEFDBC-B6C5-4F80-ACAD-9BFFE3DA3AC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4693" y="3069084"/>
              <a:ext cx="422781" cy="422781"/>
            </a:xfrm>
            <a:prstGeom prst="rect">
              <a:avLst/>
            </a:prstGeom>
          </p:spPr>
        </p:pic>
        <p:pic>
          <p:nvPicPr>
            <p:cNvPr id="39" name="Graphic 38" descr="Checkmark">
              <a:extLst>
                <a:ext uri="{FF2B5EF4-FFF2-40B4-BE49-F238E27FC236}">
                  <a16:creationId xmlns:a16="http://schemas.microsoft.com/office/drawing/2014/main" id="{B50285F0-E481-4D21-A1DE-989E133C45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4693" y="4030531"/>
              <a:ext cx="422781" cy="422781"/>
            </a:xfrm>
            <a:prstGeom prst="rect">
              <a:avLst/>
            </a:prstGeom>
          </p:spPr>
        </p:pic>
        <p:pic>
          <p:nvPicPr>
            <p:cNvPr id="40" name="Graphic 39" descr="Checkmark">
              <a:extLst>
                <a:ext uri="{FF2B5EF4-FFF2-40B4-BE49-F238E27FC236}">
                  <a16:creationId xmlns:a16="http://schemas.microsoft.com/office/drawing/2014/main" id="{EE021BA6-BAA4-4096-9088-49564D4F9F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4693" y="4780587"/>
              <a:ext cx="422781" cy="422781"/>
            </a:xfrm>
            <a:prstGeom prst="rect">
              <a:avLst/>
            </a:prstGeom>
          </p:spPr>
        </p:pic>
        <p:pic>
          <p:nvPicPr>
            <p:cNvPr id="42" name="Graphic 41" descr="Checkmark">
              <a:extLst>
                <a:ext uri="{FF2B5EF4-FFF2-40B4-BE49-F238E27FC236}">
                  <a16:creationId xmlns:a16="http://schemas.microsoft.com/office/drawing/2014/main" id="{EB5227E5-EBDC-480C-96A4-296AD8F86B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4694" y="5414761"/>
              <a:ext cx="422781" cy="422781"/>
            </a:xfrm>
            <a:prstGeom prst="rect">
              <a:avLst/>
            </a:prstGeom>
          </p:spPr>
        </p:pic>
      </p:grpSp>
      <p:grpSp>
        <p:nvGrpSpPr>
          <p:cNvPr id="24" name="Group 23">
            <a:extLst>
              <a:ext uri="{FF2B5EF4-FFF2-40B4-BE49-F238E27FC236}">
                <a16:creationId xmlns:a16="http://schemas.microsoft.com/office/drawing/2014/main" id="{3D0D69F6-4F01-49AD-8A24-A4BE5E7B7752}"/>
              </a:ext>
            </a:extLst>
          </p:cNvPr>
          <p:cNvGrpSpPr/>
          <p:nvPr/>
        </p:nvGrpSpPr>
        <p:grpSpPr>
          <a:xfrm>
            <a:off x="831271" y="5578316"/>
            <a:ext cx="4806047" cy="1002595"/>
            <a:chOff x="2075093" y="5303229"/>
            <a:chExt cx="4360308" cy="457204"/>
          </a:xfrm>
        </p:grpSpPr>
        <p:sp>
          <p:nvSpPr>
            <p:cNvPr id="27" name="Rectangle 26">
              <a:extLst>
                <a:ext uri="{FF2B5EF4-FFF2-40B4-BE49-F238E27FC236}">
                  <a16:creationId xmlns:a16="http://schemas.microsoft.com/office/drawing/2014/main" id="{3A99AB78-EE0B-4A80-9C11-7C158FAD6A74}"/>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9" name="Rectangle 28">
              <a:extLst>
                <a:ext uri="{FF2B5EF4-FFF2-40B4-BE49-F238E27FC236}">
                  <a16:creationId xmlns:a16="http://schemas.microsoft.com/office/drawing/2014/main" id="{7F30F960-7268-4840-A525-E91B3810691F}"/>
                </a:ext>
              </a:extLst>
            </p:cNvPr>
            <p:cNvSpPr/>
            <p:nvPr/>
          </p:nvSpPr>
          <p:spPr>
            <a:xfrm>
              <a:off x="2532292" y="5303229"/>
              <a:ext cx="390310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dirty="0">
                  <a:solidFill>
                    <a:srgbClr val="4D4D4D"/>
                  </a:solidFill>
                </a:rPr>
                <a:t>There are also some indirect benefits: fewer delayed shipments, improved customer services, reduced theft and losses, improved customs loyalty, etc.</a:t>
              </a:r>
              <a:endParaRPr lang="en-US" sz="1400" i="1" dirty="0">
                <a:solidFill>
                  <a:schemeClr val="tx1"/>
                </a:solidFill>
              </a:endParaRPr>
            </a:p>
          </p:txBody>
        </p:sp>
      </p:grpSp>
      <p:sp>
        <p:nvSpPr>
          <p:cNvPr id="3" name="Slide Number Placeholder 2">
            <a:extLst>
              <a:ext uri="{FF2B5EF4-FFF2-40B4-BE49-F238E27FC236}">
                <a16:creationId xmlns:a16="http://schemas.microsoft.com/office/drawing/2014/main" id="{373C6A50-9846-4943-4078-2E34545CB3BB}"/>
              </a:ext>
            </a:extLst>
          </p:cNvPr>
          <p:cNvSpPr>
            <a:spLocks noGrp="1"/>
          </p:cNvSpPr>
          <p:nvPr>
            <p:ph type="sldNum" sz="quarter" idx="12"/>
          </p:nvPr>
        </p:nvSpPr>
        <p:spPr/>
        <p:txBody>
          <a:bodyPr/>
          <a:lstStyle/>
          <a:p>
            <a:fld id="{F46C79FD-C571-418B-AB0F-5EE936C85276}" type="slidenum">
              <a:rPr lang="en-GB" smtClean="0"/>
              <a:t>162</a:t>
            </a:fld>
            <a:endParaRPr lang="en-GB"/>
          </a:p>
        </p:txBody>
      </p:sp>
    </p:spTree>
    <p:extLst>
      <p:ext uri="{BB962C8B-B14F-4D97-AF65-F5344CB8AC3E}">
        <p14:creationId xmlns:p14="http://schemas.microsoft.com/office/powerpoint/2010/main" val="34985944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FB8514-A8FF-1382-CE60-EFA1F8868363}"/>
              </a:ext>
            </a:extLst>
          </p:cNvPr>
          <p:cNvSpPr>
            <a:spLocks noGrp="1"/>
          </p:cNvSpPr>
          <p:nvPr>
            <p:ph sz="half" idx="1"/>
          </p:nvPr>
        </p:nvSpPr>
        <p:spPr>
          <a:xfrm>
            <a:off x="838197" y="1635125"/>
            <a:ext cx="7667628" cy="2127250"/>
          </a:xfrm>
        </p:spPr>
        <p:txBody>
          <a:bodyPr>
            <a:normAutofit/>
          </a:bodyPr>
          <a:lstStyle/>
          <a:p>
            <a:pPr marL="0" indent="0" algn="just">
              <a:spcAft>
                <a:spcPts val="600"/>
              </a:spcAft>
              <a:buNone/>
            </a:pPr>
            <a:r>
              <a:rPr lang="en-US" sz="1800" dirty="0">
                <a:effectLst/>
              </a:rPr>
              <a:t>EOs interested in using CCI simplification submit an application to the competent customs authorities, which may grant an authorisation. The applicant for the authorisation for CCI is an </a:t>
            </a:r>
            <a:r>
              <a:rPr lang="en-US" sz="1800" b="1" dirty="0">
                <a:effectLst/>
              </a:rPr>
              <a:t>AEO</a:t>
            </a:r>
            <a:r>
              <a:rPr lang="en-US" sz="1800" dirty="0">
                <a:effectLst/>
              </a:rPr>
              <a:t> for customs simplifications. </a:t>
            </a:r>
          </a:p>
          <a:p>
            <a:pPr marL="0" indent="0" algn="just">
              <a:spcAft>
                <a:spcPts val="1200"/>
              </a:spcAft>
              <a:buNone/>
            </a:pPr>
            <a:r>
              <a:rPr lang="en-US" sz="1800" dirty="0">
                <a:effectLst/>
              </a:rPr>
              <a:t>The competent Customs Authority to apply shall be in principle that of the place where the applicant's main accounts for customs purposes are held.</a:t>
            </a:r>
          </a:p>
        </p:txBody>
      </p:sp>
      <p:pic>
        <p:nvPicPr>
          <p:cNvPr id="5" name="Graphic 4" descr="Clipboard Partially Checked outline">
            <a:extLst>
              <a:ext uri="{FF2B5EF4-FFF2-40B4-BE49-F238E27FC236}">
                <a16:creationId xmlns:a16="http://schemas.microsoft.com/office/drawing/2014/main" id="{6C82F707-9FA7-C87B-C47D-95E9A8B521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3425" y="1265217"/>
            <a:ext cx="3906435" cy="3906435"/>
          </a:xfrm>
          <a:prstGeom prst="rect">
            <a:avLst/>
          </a:prstGeom>
        </p:spPr>
      </p:pic>
      <p:sp>
        <p:nvSpPr>
          <p:cNvPr id="4" name="Title 3">
            <a:extLst>
              <a:ext uri="{FF2B5EF4-FFF2-40B4-BE49-F238E27FC236}">
                <a16:creationId xmlns:a16="http://schemas.microsoft.com/office/drawing/2014/main" id="{AD067751-4D34-2BF6-35C2-10DE9C7A183F}"/>
              </a:ext>
            </a:extLst>
          </p:cNvPr>
          <p:cNvSpPr>
            <a:spLocks noGrp="1"/>
          </p:cNvSpPr>
          <p:nvPr>
            <p:ph type="title"/>
          </p:nvPr>
        </p:nvSpPr>
        <p:spPr>
          <a:xfrm>
            <a:off x="970722" y="482860"/>
            <a:ext cx="10515600" cy="782357"/>
          </a:xfrm>
        </p:spPr>
        <p:txBody>
          <a:bodyPr anchor="b">
            <a:normAutofit/>
          </a:bodyPr>
          <a:lstStyle/>
          <a:p>
            <a:r>
              <a:rPr lang="en-US" dirty="0"/>
              <a:t>Application and Authorisation for use of CCI</a:t>
            </a:r>
            <a:endParaRPr lang="el-GR" dirty="0"/>
          </a:p>
        </p:txBody>
      </p:sp>
      <p:sp>
        <p:nvSpPr>
          <p:cNvPr id="6" name="Rectangle: Diagonal Corners Rounded 5">
            <a:extLst>
              <a:ext uri="{FF2B5EF4-FFF2-40B4-BE49-F238E27FC236}">
                <a16:creationId xmlns:a16="http://schemas.microsoft.com/office/drawing/2014/main" id="{73157CDB-3BD9-80C3-301A-8BA363575227}"/>
              </a:ext>
            </a:extLst>
          </p:cNvPr>
          <p:cNvSpPr/>
          <p:nvPr/>
        </p:nvSpPr>
        <p:spPr>
          <a:xfrm>
            <a:off x="838197" y="3808902"/>
            <a:ext cx="4543428" cy="391623"/>
          </a:xfrm>
          <a:prstGeom prst="round2DiagRect">
            <a:avLst/>
          </a:prstGeom>
          <a:solidFill>
            <a:schemeClr val="tx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just">
              <a:spcAft>
                <a:spcPts val="0"/>
              </a:spcAft>
            </a:pPr>
            <a:endParaRPr lang="en-US" sz="1800">
              <a:solidFill>
                <a:schemeClr val="bg1"/>
              </a:solidFill>
              <a:latin typeface="+mj-lt"/>
              <a:ea typeface="+mj-ea"/>
              <a:cs typeface="+mj-cs"/>
            </a:endParaRPr>
          </a:p>
        </p:txBody>
      </p:sp>
      <p:sp>
        <p:nvSpPr>
          <p:cNvPr id="7" name="Content Placeholder 1">
            <a:extLst>
              <a:ext uri="{FF2B5EF4-FFF2-40B4-BE49-F238E27FC236}">
                <a16:creationId xmlns:a16="http://schemas.microsoft.com/office/drawing/2014/main" id="{BBE94F33-3550-7691-CDF1-3CF9813CA027}"/>
              </a:ext>
            </a:extLst>
          </p:cNvPr>
          <p:cNvSpPr txBox="1">
            <a:spLocks/>
          </p:cNvSpPr>
          <p:nvPr/>
        </p:nvSpPr>
        <p:spPr>
          <a:xfrm>
            <a:off x="838197" y="4384415"/>
            <a:ext cx="7667628" cy="192405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buFont typeface="Wingdings" panose="05000000000000000000" pitchFamily="2" charset="2"/>
              <a:buChar char="ü"/>
            </a:pPr>
            <a:r>
              <a:rPr lang="en-US" sz="1800" b="1" dirty="0"/>
              <a:t>Connect</a:t>
            </a:r>
            <a:r>
              <a:rPr lang="en-US" sz="1800" dirty="0"/>
              <a:t> to the EU Trader Portal;</a:t>
            </a:r>
          </a:p>
          <a:p>
            <a:pPr algn="just">
              <a:spcAft>
                <a:spcPts val="600"/>
              </a:spcAft>
              <a:buFont typeface="Wingdings" panose="05000000000000000000" pitchFamily="2" charset="2"/>
              <a:buChar char="ü"/>
            </a:pPr>
            <a:r>
              <a:rPr lang="en-US" sz="1800" dirty="0"/>
              <a:t>Successfully </a:t>
            </a:r>
            <a:r>
              <a:rPr lang="en-US" sz="1800" b="1" dirty="0"/>
              <a:t>log in </a:t>
            </a:r>
            <a:r>
              <a:rPr lang="en-US" sz="1800" dirty="0"/>
              <a:t>the EU Trader Portal;</a:t>
            </a:r>
          </a:p>
          <a:p>
            <a:pPr algn="just">
              <a:spcAft>
                <a:spcPts val="600"/>
              </a:spcAft>
              <a:buFont typeface="Wingdings" panose="05000000000000000000" pitchFamily="2" charset="2"/>
              <a:buChar char="ü"/>
            </a:pPr>
            <a:r>
              <a:rPr lang="en-US" sz="1800" b="1" dirty="0"/>
              <a:t>Create</a:t>
            </a:r>
            <a:r>
              <a:rPr lang="en-US" sz="1800" dirty="0"/>
              <a:t> a new application directly in the system user interface;</a:t>
            </a:r>
          </a:p>
          <a:p>
            <a:pPr algn="just">
              <a:spcAft>
                <a:spcPts val="600"/>
              </a:spcAft>
              <a:buFont typeface="Wingdings" panose="05000000000000000000" pitchFamily="2" charset="2"/>
              <a:buChar char="ü"/>
            </a:pPr>
            <a:r>
              <a:rPr lang="en-US" sz="1800" b="1" dirty="0"/>
              <a:t>Select</a:t>
            </a:r>
            <a:r>
              <a:rPr lang="en-US" sz="1800" dirty="0"/>
              <a:t> code CCL-Application or authorisation for </a:t>
            </a:r>
            <a:r>
              <a:rPr lang="en-US" sz="1800" dirty="0" err="1"/>
              <a:t>centralised</a:t>
            </a:r>
            <a:r>
              <a:rPr lang="en-US" sz="1800" dirty="0"/>
              <a:t> clearance in the Customs decision type selection page.</a:t>
            </a:r>
          </a:p>
        </p:txBody>
      </p:sp>
      <p:sp>
        <p:nvSpPr>
          <p:cNvPr id="8" name="Content Placeholder 1">
            <a:extLst>
              <a:ext uri="{FF2B5EF4-FFF2-40B4-BE49-F238E27FC236}">
                <a16:creationId xmlns:a16="http://schemas.microsoft.com/office/drawing/2014/main" id="{81CA5637-CE07-5CFB-E476-8BF1E6B4870C}"/>
              </a:ext>
            </a:extLst>
          </p:cNvPr>
          <p:cNvSpPr txBox="1">
            <a:spLocks/>
          </p:cNvSpPr>
          <p:nvPr/>
        </p:nvSpPr>
        <p:spPr>
          <a:xfrm>
            <a:off x="838196" y="3808902"/>
            <a:ext cx="4819653" cy="5105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US" sz="1800" b="1">
                <a:solidFill>
                  <a:schemeClr val="bg1"/>
                </a:solidFill>
              </a:rPr>
              <a:t>To submit an application an EO has to:</a:t>
            </a:r>
            <a:endParaRPr lang="en-US" sz="1800">
              <a:solidFill>
                <a:schemeClr val="bg1"/>
              </a:solidFill>
            </a:endParaRPr>
          </a:p>
        </p:txBody>
      </p:sp>
      <p:sp>
        <p:nvSpPr>
          <p:cNvPr id="3" name="Slide Number Placeholder 2">
            <a:extLst>
              <a:ext uri="{FF2B5EF4-FFF2-40B4-BE49-F238E27FC236}">
                <a16:creationId xmlns:a16="http://schemas.microsoft.com/office/drawing/2014/main" id="{5E7CCCA0-3D17-0A33-AD69-7A3BD9C3B52A}"/>
              </a:ext>
            </a:extLst>
          </p:cNvPr>
          <p:cNvSpPr>
            <a:spLocks noGrp="1"/>
          </p:cNvSpPr>
          <p:nvPr>
            <p:ph type="sldNum" sz="quarter" idx="12"/>
          </p:nvPr>
        </p:nvSpPr>
        <p:spPr/>
        <p:txBody>
          <a:bodyPr/>
          <a:lstStyle/>
          <a:p>
            <a:fld id="{F46C79FD-C571-418B-AB0F-5EE936C85276}" type="slidenum">
              <a:rPr lang="en-GB" smtClean="0"/>
              <a:t>163</a:t>
            </a:fld>
            <a:endParaRPr lang="en-GB"/>
          </a:p>
        </p:txBody>
      </p:sp>
    </p:spTree>
    <p:extLst>
      <p:ext uri="{BB962C8B-B14F-4D97-AF65-F5344CB8AC3E}">
        <p14:creationId xmlns:p14="http://schemas.microsoft.com/office/powerpoint/2010/main" val="33273613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FB8514-A8FF-1382-CE60-EFA1F8868363}"/>
              </a:ext>
            </a:extLst>
          </p:cNvPr>
          <p:cNvSpPr>
            <a:spLocks noGrp="1"/>
          </p:cNvSpPr>
          <p:nvPr>
            <p:ph sz="half" idx="1"/>
          </p:nvPr>
        </p:nvSpPr>
        <p:spPr>
          <a:xfrm>
            <a:off x="838197" y="1511300"/>
            <a:ext cx="7953378" cy="3775075"/>
          </a:xfrm>
        </p:spPr>
        <p:txBody>
          <a:bodyPr>
            <a:noAutofit/>
          </a:bodyPr>
          <a:lstStyle/>
          <a:p>
            <a:pPr algn="just">
              <a:spcAft>
                <a:spcPts val="600"/>
              </a:spcAft>
              <a:buFont typeface="Wingdings" panose="05000000000000000000" pitchFamily="2" charset="2"/>
              <a:buChar char="ü"/>
            </a:pPr>
            <a:r>
              <a:rPr lang="en-US" sz="1800" b="1" dirty="0"/>
              <a:t>Acceptance</a:t>
            </a:r>
            <a:r>
              <a:rPr lang="en-US" sz="1800" dirty="0"/>
              <a:t> of application and granting </a:t>
            </a:r>
            <a:r>
              <a:rPr lang="en-US" sz="1800" b="1" dirty="0"/>
              <a:t>authorisation</a:t>
            </a:r>
            <a:r>
              <a:rPr lang="en-US" sz="1800" dirty="0"/>
              <a:t> - 120 days at least </a:t>
            </a:r>
          </a:p>
          <a:p>
            <a:pPr algn="just">
              <a:spcAft>
                <a:spcPts val="600"/>
              </a:spcAft>
              <a:buFont typeface="Wingdings" panose="05000000000000000000" pitchFamily="2" charset="2"/>
              <a:buChar char="ü"/>
            </a:pPr>
            <a:r>
              <a:rPr lang="en-US" sz="1800" b="1" dirty="0"/>
              <a:t>Apply</a:t>
            </a:r>
            <a:r>
              <a:rPr lang="en-US" sz="1800" dirty="0"/>
              <a:t> for it at least 120 days </a:t>
            </a:r>
            <a:r>
              <a:rPr lang="en-US" sz="1800" b="1" dirty="0"/>
              <a:t>before</a:t>
            </a:r>
            <a:r>
              <a:rPr lang="en-US" sz="1800" dirty="0"/>
              <a:t> EO intends to use CCI;</a:t>
            </a:r>
          </a:p>
          <a:p>
            <a:pPr algn="just">
              <a:spcAft>
                <a:spcPts val="600"/>
              </a:spcAft>
              <a:buFont typeface="Wingdings" panose="05000000000000000000" pitchFamily="2" charset="2"/>
              <a:buChar char="ü"/>
            </a:pPr>
            <a:r>
              <a:rPr lang="en-US" sz="1800" dirty="0"/>
              <a:t>Competent customs authority to </a:t>
            </a:r>
            <a:r>
              <a:rPr lang="en-US" sz="1800" b="1" dirty="0"/>
              <a:t>take a decision </a:t>
            </a:r>
            <a:r>
              <a:rPr lang="en-US" sz="1800" dirty="0"/>
              <a:t>at the latest within 120 days of date of acceptance of the application. Can be extended by 30 days;</a:t>
            </a:r>
          </a:p>
          <a:p>
            <a:pPr algn="just">
              <a:spcAft>
                <a:spcPts val="600"/>
              </a:spcAft>
              <a:buFont typeface="Wingdings" panose="05000000000000000000" pitchFamily="2" charset="2"/>
              <a:buChar char="ü"/>
            </a:pPr>
            <a:r>
              <a:rPr lang="en-US" sz="1800" dirty="0"/>
              <a:t>C</a:t>
            </a:r>
            <a:r>
              <a:rPr lang="en-US" sz="1800" dirty="0">
                <a:effectLst/>
              </a:rPr>
              <a:t>ustoms authorities to verify whether the </a:t>
            </a:r>
            <a:r>
              <a:rPr lang="en-US" sz="1800" b="1" dirty="0">
                <a:effectLst/>
              </a:rPr>
              <a:t>conditions</a:t>
            </a:r>
            <a:r>
              <a:rPr lang="en-US" sz="1800" dirty="0">
                <a:effectLst/>
              </a:rPr>
              <a:t> for the acceptance of that application are </a:t>
            </a:r>
            <a:r>
              <a:rPr lang="en-US" sz="1800" b="1" dirty="0">
                <a:effectLst/>
              </a:rPr>
              <a:t>fulfilled</a:t>
            </a:r>
            <a:r>
              <a:rPr lang="en-US" sz="1800" dirty="0">
                <a:effectLst/>
              </a:rPr>
              <a:t> within 30 days of receipt of the application;</a:t>
            </a:r>
          </a:p>
          <a:p>
            <a:pPr algn="just">
              <a:spcAft>
                <a:spcPts val="600"/>
              </a:spcAft>
              <a:buFont typeface="Wingdings" panose="05000000000000000000" pitchFamily="2" charset="2"/>
              <a:buChar char="ü"/>
            </a:pPr>
            <a:r>
              <a:rPr lang="en-US" sz="1800" dirty="0">
                <a:effectLst/>
              </a:rPr>
              <a:t>If all required information given, </a:t>
            </a:r>
            <a:r>
              <a:rPr lang="en-US" sz="1800" b="1" dirty="0">
                <a:effectLst/>
              </a:rPr>
              <a:t>acceptance</a:t>
            </a:r>
            <a:r>
              <a:rPr lang="en-US" sz="1800" dirty="0">
                <a:effectLst/>
              </a:rPr>
              <a:t> of the application to be notified within same deadline;</a:t>
            </a:r>
          </a:p>
          <a:p>
            <a:pPr algn="just">
              <a:spcAft>
                <a:spcPts val="600"/>
              </a:spcAft>
              <a:buFont typeface="Wingdings" panose="05000000000000000000" pitchFamily="2" charset="2"/>
              <a:buChar char="ü"/>
            </a:pPr>
            <a:r>
              <a:rPr lang="en-US" sz="1800" dirty="0">
                <a:effectLst/>
              </a:rPr>
              <a:t>If required information not complete, the applicant has an </a:t>
            </a:r>
            <a:r>
              <a:rPr lang="en-US" sz="1800" b="1" dirty="0">
                <a:effectLst/>
              </a:rPr>
              <a:t>additional period </a:t>
            </a:r>
            <a:r>
              <a:rPr lang="en-US" sz="1800" dirty="0">
                <a:effectLst/>
              </a:rPr>
              <a:t>of maximum 30 days to provide it, as from the moment customs authorities requested this information.</a:t>
            </a:r>
          </a:p>
        </p:txBody>
      </p:sp>
      <p:pic>
        <p:nvPicPr>
          <p:cNvPr id="5" name="Graphic 4" descr="Hourglass 30% outline">
            <a:extLst>
              <a:ext uri="{FF2B5EF4-FFF2-40B4-BE49-F238E27FC236}">
                <a16:creationId xmlns:a16="http://schemas.microsoft.com/office/drawing/2014/main" id="{3693E235-5E97-CF5D-BCB7-CD3682248C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85565" y="1265217"/>
            <a:ext cx="3906435" cy="3906435"/>
          </a:xfrm>
          <a:prstGeom prst="rect">
            <a:avLst/>
          </a:prstGeom>
        </p:spPr>
      </p:pic>
      <p:sp>
        <p:nvSpPr>
          <p:cNvPr id="4" name="Title 3">
            <a:extLst>
              <a:ext uri="{FF2B5EF4-FFF2-40B4-BE49-F238E27FC236}">
                <a16:creationId xmlns:a16="http://schemas.microsoft.com/office/drawing/2014/main" id="{AD067751-4D34-2BF6-35C2-10DE9C7A183F}"/>
              </a:ext>
            </a:extLst>
          </p:cNvPr>
          <p:cNvSpPr>
            <a:spLocks noGrp="1"/>
          </p:cNvSpPr>
          <p:nvPr>
            <p:ph type="title"/>
          </p:nvPr>
        </p:nvSpPr>
        <p:spPr>
          <a:xfrm>
            <a:off x="970722" y="482860"/>
            <a:ext cx="10515600" cy="782357"/>
          </a:xfrm>
        </p:spPr>
        <p:txBody>
          <a:bodyPr anchor="b">
            <a:noAutofit/>
          </a:bodyPr>
          <a:lstStyle/>
          <a:p>
            <a:r>
              <a:rPr lang="en-US" dirty="0"/>
              <a:t>Application and Authorisation Acceptance - Time limits</a:t>
            </a:r>
            <a:endParaRPr lang="el-GR" dirty="0"/>
          </a:p>
        </p:txBody>
      </p:sp>
      <p:grpSp>
        <p:nvGrpSpPr>
          <p:cNvPr id="6" name="Group 5">
            <a:extLst>
              <a:ext uri="{FF2B5EF4-FFF2-40B4-BE49-F238E27FC236}">
                <a16:creationId xmlns:a16="http://schemas.microsoft.com/office/drawing/2014/main" id="{B7AA6201-1D4E-1ECA-69E2-B75387326475}"/>
              </a:ext>
            </a:extLst>
          </p:cNvPr>
          <p:cNvGrpSpPr/>
          <p:nvPr/>
        </p:nvGrpSpPr>
        <p:grpSpPr>
          <a:xfrm>
            <a:off x="945783" y="5541080"/>
            <a:ext cx="4191008" cy="1002595"/>
            <a:chOff x="2075093" y="5303229"/>
            <a:chExt cx="4360308" cy="457204"/>
          </a:xfrm>
        </p:grpSpPr>
        <p:sp>
          <p:nvSpPr>
            <p:cNvPr id="7" name="Rectangle 6">
              <a:extLst>
                <a:ext uri="{FF2B5EF4-FFF2-40B4-BE49-F238E27FC236}">
                  <a16:creationId xmlns:a16="http://schemas.microsoft.com/office/drawing/2014/main" id="{709F93E8-3B74-A484-2F8C-85E92B7C35B9}"/>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8" name="Rectangle 7">
              <a:extLst>
                <a:ext uri="{FF2B5EF4-FFF2-40B4-BE49-F238E27FC236}">
                  <a16:creationId xmlns:a16="http://schemas.microsoft.com/office/drawing/2014/main" id="{DD18B136-E79C-3604-4F26-2D6C5CE289CB}"/>
                </a:ext>
              </a:extLst>
            </p:cNvPr>
            <p:cNvSpPr/>
            <p:nvPr/>
          </p:nvSpPr>
          <p:spPr>
            <a:xfrm>
              <a:off x="2532292" y="5303229"/>
              <a:ext cx="390310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dirty="0">
                  <a:solidFill>
                    <a:srgbClr val="4D4D4D"/>
                  </a:solidFill>
                </a:rPr>
                <a:t>When no feedback from the customs authorities concerning the application, it shall be considered as accepted. </a:t>
              </a:r>
            </a:p>
          </p:txBody>
        </p:sp>
      </p:grpSp>
      <p:grpSp>
        <p:nvGrpSpPr>
          <p:cNvPr id="9" name="Group 8">
            <a:extLst>
              <a:ext uri="{FF2B5EF4-FFF2-40B4-BE49-F238E27FC236}">
                <a16:creationId xmlns:a16="http://schemas.microsoft.com/office/drawing/2014/main" id="{E262120D-8CE8-1166-DA08-01ED3FA4AF19}"/>
              </a:ext>
            </a:extLst>
          </p:cNvPr>
          <p:cNvGrpSpPr/>
          <p:nvPr/>
        </p:nvGrpSpPr>
        <p:grpSpPr>
          <a:xfrm>
            <a:off x="5244369" y="5541080"/>
            <a:ext cx="4471137" cy="1002595"/>
            <a:chOff x="2075093" y="5303229"/>
            <a:chExt cx="4360308" cy="457204"/>
          </a:xfrm>
        </p:grpSpPr>
        <p:sp>
          <p:nvSpPr>
            <p:cNvPr id="10" name="Rectangle 9">
              <a:extLst>
                <a:ext uri="{FF2B5EF4-FFF2-40B4-BE49-F238E27FC236}">
                  <a16:creationId xmlns:a16="http://schemas.microsoft.com/office/drawing/2014/main" id="{29FA1CE6-A0B6-15FD-423C-986B981F6742}"/>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1" name="Rectangle 10">
              <a:extLst>
                <a:ext uri="{FF2B5EF4-FFF2-40B4-BE49-F238E27FC236}">
                  <a16:creationId xmlns:a16="http://schemas.microsoft.com/office/drawing/2014/main" id="{69B713B8-9C39-CA55-A895-3C33E66CB70D}"/>
                </a:ext>
              </a:extLst>
            </p:cNvPr>
            <p:cNvSpPr/>
            <p:nvPr/>
          </p:nvSpPr>
          <p:spPr>
            <a:xfrm>
              <a:off x="2532292" y="5303229"/>
              <a:ext cx="3903109"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rgbClr val="4D4D4D"/>
                  </a:solidFill>
                </a:rPr>
                <a:t>The date of acceptance is the date of submission of the application or additional information, if requested.</a:t>
              </a:r>
            </a:p>
          </p:txBody>
        </p:sp>
      </p:grpSp>
      <p:sp>
        <p:nvSpPr>
          <p:cNvPr id="3" name="Slide Number Placeholder 2">
            <a:extLst>
              <a:ext uri="{FF2B5EF4-FFF2-40B4-BE49-F238E27FC236}">
                <a16:creationId xmlns:a16="http://schemas.microsoft.com/office/drawing/2014/main" id="{1EFCACC1-B7AB-90B6-4084-94B505295F29}"/>
              </a:ext>
            </a:extLst>
          </p:cNvPr>
          <p:cNvSpPr>
            <a:spLocks noGrp="1"/>
          </p:cNvSpPr>
          <p:nvPr>
            <p:ph type="sldNum" sz="quarter" idx="12"/>
          </p:nvPr>
        </p:nvSpPr>
        <p:spPr/>
        <p:txBody>
          <a:bodyPr/>
          <a:lstStyle/>
          <a:p>
            <a:fld id="{F46C79FD-C571-418B-AB0F-5EE936C85276}" type="slidenum">
              <a:rPr lang="en-GB" smtClean="0"/>
              <a:t>164</a:t>
            </a:fld>
            <a:endParaRPr lang="en-GB"/>
          </a:p>
        </p:txBody>
      </p:sp>
    </p:spTree>
    <p:extLst>
      <p:ext uri="{BB962C8B-B14F-4D97-AF65-F5344CB8AC3E}">
        <p14:creationId xmlns:p14="http://schemas.microsoft.com/office/powerpoint/2010/main" val="42639614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68686"/>
            <a:ext cx="10515600" cy="1196531"/>
          </a:xfrm>
        </p:spPr>
        <p:txBody>
          <a:bodyPr/>
          <a:lstStyle/>
          <a:p>
            <a:r>
              <a:rPr lang="en-IE"/>
              <a:t>Consultation Procedure</a:t>
            </a:r>
            <a:br>
              <a:rPr lang="en-IE"/>
            </a:br>
            <a:r>
              <a:rPr lang="en-IE"/>
              <a:t>Before Issuing CCI Authorisation</a:t>
            </a:r>
            <a:endParaRPr lang="en-GB"/>
          </a:p>
        </p:txBody>
      </p:sp>
      <p:sp>
        <p:nvSpPr>
          <p:cNvPr id="27" name="TextBox 26">
            <a:extLst>
              <a:ext uri="{FF2B5EF4-FFF2-40B4-BE49-F238E27FC236}">
                <a16:creationId xmlns:a16="http://schemas.microsoft.com/office/drawing/2014/main" id="{6BAD7F8D-015D-4BD7-957B-BD3B8ED5A707}"/>
              </a:ext>
            </a:extLst>
          </p:cNvPr>
          <p:cNvSpPr txBox="1"/>
          <p:nvPr/>
        </p:nvSpPr>
        <p:spPr>
          <a:xfrm>
            <a:off x="9184428" y="2007140"/>
            <a:ext cx="2825320" cy="1754326"/>
          </a:xfrm>
          <a:prstGeom prst="rect">
            <a:avLst/>
          </a:prstGeom>
          <a:noFill/>
        </p:spPr>
        <p:txBody>
          <a:bodyPr wrap="square" rtlCol="0">
            <a:spAutoFit/>
          </a:bodyPr>
          <a:lstStyle/>
          <a:p>
            <a:r>
              <a:rPr lang="en-GB" b="1" dirty="0"/>
              <a:t>Authorisation is granted </a:t>
            </a:r>
          </a:p>
          <a:p>
            <a:r>
              <a:rPr lang="en-GB" dirty="0"/>
              <a:t>The applicant for the authorisation </a:t>
            </a:r>
            <a:r>
              <a:rPr lang="en-US" dirty="0"/>
              <a:t>is an</a:t>
            </a:r>
            <a:r>
              <a:rPr lang="en-US" b="1" dirty="0"/>
              <a:t> </a:t>
            </a:r>
            <a:r>
              <a:rPr lang="en-US" b="1" dirty="0" err="1"/>
              <a:t>Authorised</a:t>
            </a:r>
            <a:r>
              <a:rPr lang="en-US" b="1" dirty="0"/>
              <a:t> Economic Operator for Customs Simplifications (AEOC).</a:t>
            </a:r>
            <a:endParaRPr lang="en-US" sz="1100" dirty="0"/>
          </a:p>
        </p:txBody>
      </p:sp>
      <p:sp>
        <p:nvSpPr>
          <p:cNvPr id="49" name="TextBox 48">
            <a:extLst>
              <a:ext uri="{FF2B5EF4-FFF2-40B4-BE49-F238E27FC236}">
                <a16:creationId xmlns:a16="http://schemas.microsoft.com/office/drawing/2014/main" id="{FE401868-EFCB-4CD8-B2ED-1A11BADFC71E}"/>
              </a:ext>
            </a:extLst>
          </p:cNvPr>
          <p:cNvSpPr txBox="1"/>
          <p:nvPr/>
        </p:nvSpPr>
        <p:spPr>
          <a:xfrm>
            <a:off x="836374" y="2037202"/>
            <a:ext cx="2743200" cy="1754326"/>
          </a:xfrm>
          <a:prstGeom prst="rect">
            <a:avLst/>
          </a:prstGeom>
          <a:noFill/>
        </p:spPr>
        <p:txBody>
          <a:bodyPr wrap="square" rtlCol="0">
            <a:spAutoFit/>
          </a:bodyPr>
          <a:lstStyle/>
          <a:p>
            <a:pPr lvl="0"/>
            <a:r>
              <a:rPr lang="en-GB" b="1"/>
              <a:t>Economic Operator </a:t>
            </a:r>
            <a:r>
              <a:rPr lang="en-GB"/>
              <a:t>submits an </a:t>
            </a:r>
            <a:r>
              <a:rPr lang="en-GB" b="1"/>
              <a:t>application </a:t>
            </a:r>
            <a:r>
              <a:rPr lang="en-GB"/>
              <a:t>to the concerned Customs Authorities in order to grant a </a:t>
            </a:r>
            <a:r>
              <a:rPr lang="en-GB" b="1"/>
              <a:t>CCI Authorisation</a:t>
            </a:r>
            <a:r>
              <a:rPr lang="el-GR"/>
              <a:t>.</a:t>
            </a:r>
            <a:endParaRPr lang="en-US"/>
          </a:p>
        </p:txBody>
      </p:sp>
      <p:sp>
        <p:nvSpPr>
          <p:cNvPr id="50" name="TextBox 49">
            <a:extLst>
              <a:ext uri="{FF2B5EF4-FFF2-40B4-BE49-F238E27FC236}">
                <a16:creationId xmlns:a16="http://schemas.microsoft.com/office/drawing/2014/main" id="{92B5B741-5584-42F4-8EEB-2E2E7302EADC}"/>
              </a:ext>
            </a:extLst>
          </p:cNvPr>
          <p:cNvSpPr txBox="1"/>
          <p:nvPr/>
        </p:nvSpPr>
        <p:spPr>
          <a:xfrm>
            <a:off x="4532320" y="2048993"/>
            <a:ext cx="3699362" cy="4601260"/>
          </a:xfrm>
          <a:prstGeom prst="rect">
            <a:avLst/>
          </a:prstGeom>
          <a:noFill/>
        </p:spPr>
        <p:txBody>
          <a:bodyPr wrap="square" rtlCol="0">
            <a:spAutoFit/>
          </a:bodyPr>
          <a:lstStyle/>
          <a:p>
            <a:pPr algn="just"/>
            <a:r>
              <a:rPr lang="en-US" b="1" dirty="0"/>
              <a:t>Consultation Procedure </a:t>
            </a:r>
            <a:r>
              <a:rPr lang="en-US" dirty="0"/>
              <a:t>is carried out between involved customs administrations, before issuing the authorisation, in order to:</a:t>
            </a:r>
          </a:p>
          <a:p>
            <a:pPr marL="285750" indent="-285750" algn="just">
              <a:spcBef>
                <a:spcPts val="600"/>
              </a:spcBef>
              <a:buFont typeface="Wingdings" panose="05000000000000000000" pitchFamily="2" charset="2"/>
              <a:buChar char="ü"/>
            </a:pPr>
            <a:r>
              <a:rPr lang="en-US" dirty="0"/>
              <a:t>Discuss and agree all the </a:t>
            </a:r>
            <a:r>
              <a:rPr lang="en-US" b="1" dirty="0"/>
              <a:t>relevant data and information between the stakeholders </a:t>
            </a:r>
            <a:r>
              <a:rPr lang="en-US" dirty="0"/>
              <a:t>(e.g., time-limits, location of goods, description of the goods, commodity, prohibitions and restrictions);</a:t>
            </a:r>
          </a:p>
          <a:p>
            <a:pPr marL="285750" indent="-285750" algn="just">
              <a:buFont typeface="Wingdings" panose="05000000000000000000" pitchFamily="2" charset="2"/>
              <a:buChar char="ü"/>
            </a:pPr>
            <a:r>
              <a:rPr lang="en-US" dirty="0"/>
              <a:t>Agree and register in the authorisation all the </a:t>
            </a:r>
            <a:r>
              <a:rPr lang="en-US" b="1" dirty="0"/>
              <a:t>national requirements/documents and VAT requirements of the PCI</a:t>
            </a:r>
            <a:r>
              <a:rPr lang="en-US" dirty="0"/>
              <a:t>. </a:t>
            </a:r>
          </a:p>
        </p:txBody>
      </p:sp>
      <p:sp>
        <p:nvSpPr>
          <p:cNvPr id="47" name="Oval 46">
            <a:extLst>
              <a:ext uri="{FF2B5EF4-FFF2-40B4-BE49-F238E27FC236}">
                <a16:creationId xmlns:a16="http://schemas.microsoft.com/office/drawing/2014/main" id="{A6E2A6E2-EC16-4556-B921-0A9DF7CA4D70}"/>
              </a:ext>
            </a:extLst>
          </p:cNvPr>
          <p:cNvSpPr/>
          <p:nvPr/>
        </p:nvSpPr>
        <p:spPr>
          <a:xfrm>
            <a:off x="970722" y="1470753"/>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pic>
        <p:nvPicPr>
          <p:cNvPr id="3" name="Graphic 2" descr="Questions">
            <a:extLst>
              <a:ext uri="{FF2B5EF4-FFF2-40B4-BE49-F238E27FC236}">
                <a16:creationId xmlns:a16="http://schemas.microsoft.com/office/drawing/2014/main" id="{1B3BBE44-36EE-4BD7-AEDF-9C3325303B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4146" y="1475006"/>
            <a:ext cx="594360" cy="594360"/>
          </a:xfrm>
          <a:prstGeom prst="rect">
            <a:avLst/>
          </a:prstGeom>
        </p:spPr>
      </p:pic>
      <p:sp>
        <p:nvSpPr>
          <p:cNvPr id="55" name="Oval 54">
            <a:extLst>
              <a:ext uri="{FF2B5EF4-FFF2-40B4-BE49-F238E27FC236}">
                <a16:creationId xmlns:a16="http://schemas.microsoft.com/office/drawing/2014/main" id="{1CCAEA04-F9C8-4C78-9CD0-36D86EB26775}"/>
              </a:ext>
            </a:extLst>
          </p:cNvPr>
          <p:cNvSpPr/>
          <p:nvPr/>
        </p:nvSpPr>
        <p:spPr>
          <a:xfrm>
            <a:off x="4722220" y="1475006"/>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56" name="Arrow: Right 55">
            <a:extLst>
              <a:ext uri="{FF2B5EF4-FFF2-40B4-BE49-F238E27FC236}">
                <a16:creationId xmlns:a16="http://schemas.microsoft.com/office/drawing/2014/main" id="{D29EFF9E-0BC3-4623-BF23-806D7B15010E}"/>
              </a:ext>
            </a:extLst>
          </p:cNvPr>
          <p:cNvSpPr/>
          <p:nvPr/>
        </p:nvSpPr>
        <p:spPr>
          <a:xfrm>
            <a:off x="3693580" y="2453916"/>
            <a:ext cx="770441" cy="6463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Boardroom">
            <a:extLst>
              <a:ext uri="{FF2B5EF4-FFF2-40B4-BE49-F238E27FC236}">
                <a16:creationId xmlns:a16="http://schemas.microsoft.com/office/drawing/2014/main" id="{8EB447BF-3008-45C0-9C47-EE23476313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7603" y="1478441"/>
            <a:ext cx="593384" cy="593384"/>
          </a:xfrm>
          <a:prstGeom prst="rect">
            <a:avLst/>
          </a:prstGeom>
        </p:spPr>
      </p:pic>
      <p:pic>
        <p:nvPicPr>
          <p:cNvPr id="65" name="Graphic 64" descr="Checkmark">
            <a:extLst>
              <a:ext uri="{FF2B5EF4-FFF2-40B4-BE49-F238E27FC236}">
                <a16:creationId xmlns:a16="http://schemas.microsoft.com/office/drawing/2014/main" id="{BCA4C313-2994-46F4-ACA2-C5B87DCE27B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90181" y="1451055"/>
            <a:ext cx="508818" cy="508818"/>
          </a:xfrm>
          <a:prstGeom prst="rect">
            <a:avLst/>
          </a:prstGeom>
        </p:spPr>
      </p:pic>
      <p:sp>
        <p:nvSpPr>
          <p:cNvPr id="69" name="TextBox 68">
            <a:extLst>
              <a:ext uri="{FF2B5EF4-FFF2-40B4-BE49-F238E27FC236}">
                <a16:creationId xmlns:a16="http://schemas.microsoft.com/office/drawing/2014/main" id="{83DC92A0-432F-4BEA-BDB7-0C9EAD9CCF1A}"/>
              </a:ext>
            </a:extLst>
          </p:cNvPr>
          <p:cNvSpPr txBox="1"/>
          <p:nvPr/>
        </p:nvSpPr>
        <p:spPr>
          <a:xfrm>
            <a:off x="10495691" y="1338183"/>
            <a:ext cx="696173" cy="369332"/>
          </a:xfrm>
          <a:prstGeom prst="rect">
            <a:avLst/>
          </a:prstGeom>
          <a:solidFill>
            <a:schemeClr val="accent5"/>
          </a:solidFill>
        </p:spPr>
        <p:txBody>
          <a:bodyPr wrap="square" rtlCol="0">
            <a:spAutoFit/>
          </a:bodyPr>
          <a:lstStyle/>
          <a:p>
            <a:r>
              <a:rPr lang="en-US" b="1">
                <a:solidFill>
                  <a:schemeClr val="tx2"/>
                </a:solidFill>
              </a:rPr>
              <a:t>AEO</a:t>
            </a:r>
          </a:p>
        </p:txBody>
      </p:sp>
      <p:pic>
        <p:nvPicPr>
          <p:cNvPr id="66" name="Graphic 65" descr="User with solid fill">
            <a:extLst>
              <a:ext uri="{FF2B5EF4-FFF2-40B4-BE49-F238E27FC236}">
                <a16:creationId xmlns:a16="http://schemas.microsoft.com/office/drawing/2014/main" id="{FD708305-471F-4957-83DA-1932F4E4B47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8999" y="1487752"/>
            <a:ext cx="593384" cy="593384"/>
          </a:xfrm>
          <a:prstGeom prst="rect">
            <a:avLst/>
          </a:prstGeom>
        </p:spPr>
      </p:pic>
      <p:grpSp>
        <p:nvGrpSpPr>
          <p:cNvPr id="30" name="Group 29">
            <a:extLst>
              <a:ext uri="{FF2B5EF4-FFF2-40B4-BE49-F238E27FC236}">
                <a16:creationId xmlns:a16="http://schemas.microsoft.com/office/drawing/2014/main" id="{A0593C3E-9A85-4ED0-BE0C-83174790C7B1}"/>
              </a:ext>
            </a:extLst>
          </p:cNvPr>
          <p:cNvGrpSpPr/>
          <p:nvPr/>
        </p:nvGrpSpPr>
        <p:grpSpPr>
          <a:xfrm>
            <a:off x="8743555" y="4497634"/>
            <a:ext cx="3184074" cy="1428000"/>
            <a:chOff x="2075093" y="5303229"/>
            <a:chExt cx="2880722" cy="457204"/>
          </a:xfrm>
        </p:grpSpPr>
        <p:sp>
          <p:nvSpPr>
            <p:cNvPr id="31" name="Rectangle 30">
              <a:extLst>
                <a:ext uri="{FF2B5EF4-FFF2-40B4-BE49-F238E27FC236}">
                  <a16:creationId xmlns:a16="http://schemas.microsoft.com/office/drawing/2014/main" id="{FA8EBD2B-4F7E-4484-A80E-3E96BD944D42}"/>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32" name="Rectangle 31">
              <a:extLst>
                <a:ext uri="{FF2B5EF4-FFF2-40B4-BE49-F238E27FC236}">
                  <a16:creationId xmlns:a16="http://schemas.microsoft.com/office/drawing/2014/main" id="{19335825-16B7-4AE2-B539-48BB42770E7E}"/>
                </a:ext>
              </a:extLst>
            </p:cNvPr>
            <p:cNvSpPr/>
            <p:nvPr/>
          </p:nvSpPr>
          <p:spPr>
            <a:xfrm>
              <a:off x="2532292" y="5303229"/>
              <a:ext cx="2423523"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dirty="0">
                  <a:solidFill>
                    <a:srgbClr val="4D4D4D"/>
                  </a:solidFill>
                </a:rPr>
                <a:t>After the </a:t>
              </a:r>
              <a:r>
                <a:rPr lang="en-US" sz="1400" i="1" dirty="0" err="1">
                  <a:solidFill>
                    <a:srgbClr val="4D4D4D"/>
                  </a:solidFill>
                </a:rPr>
                <a:t>lodgement</a:t>
              </a:r>
              <a:r>
                <a:rPr lang="en-US" sz="1400" i="1" dirty="0">
                  <a:solidFill>
                    <a:srgbClr val="4D4D4D"/>
                  </a:solidFill>
                </a:rPr>
                <a:t> of Customs Declaration (IE415), SCI is responsible to check and validate the authorisation for CCI. </a:t>
              </a:r>
            </a:p>
          </p:txBody>
        </p:sp>
      </p:grpSp>
      <p:sp>
        <p:nvSpPr>
          <p:cNvPr id="33" name="Arrow: Right 32">
            <a:extLst>
              <a:ext uri="{FF2B5EF4-FFF2-40B4-BE49-F238E27FC236}">
                <a16:creationId xmlns:a16="http://schemas.microsoft.com/office/drawing/2014/main" id="{61E632CA-E882-4F69-AC4D-C564AA456937}"/>
              </a:ext>
            </a:extLst>
          </p:cNvPr>
          <p:cNvSpPr/>
          <p:nvPr/>
        </p:nvSpPr>
        <p:spPr>
          <a:xfrm>
            <a:off x="8358335" y="2453916"/>
            <a:ext cx="770441" cy="6463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FF658D4-8755-A8C5-9093-45466CC238AD}"/>
              </a:ext>
            </a:extLst>
          </p:cNvPr>
          <p:cNvSpPr>
            <a:spLocks noGrp="1"/>
          </p:cNvSpPr>
          <p:nvPr>
            <p:ph type="sldNum" sz="quarter" idx="12"/>
          </p:nvPr>
        </p:nvSpPr>
        <p:spPr/>
        <p:txBody>
          <a:bodyPr/>
          <a:lstStyle/>
          <a:p>
            <a:fld id="{F46C79FD-C571-418B-AB0F-5EE936C85276}" type="slidenum">
              <a:rPr lang="en-GB" smtClean="0"/>
              <a:t>165</a:t>
            </a:fld>
            <a:endParaRPr lang="en-GB"/>
          </a:p>
        </p:txBody>
      </p:sp>
    </p:spTree>
    <p:extLst>
      <p:ext uri="{BB962C8B-B14F-4D97-AF65-F5344CB8AC3E}">
        <p14:creationId xmlns:p14="http://schemas.microsoft.com/office/powerpoint/2010/main" val="1943707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CCI Authorisations</a:t>
            </a:r>
            <a:endParaRPr lang="el-GR" sz="3600"/>
          </a:p>
        </p:txBody>
      </p:sp>
      <p:sp>
        <p:nvSpPr>
          <p:cNvPr id="10" name="Rectangle: Rounded Corners 9">
            <a:extLst>
              <a:ext uri="{FF2B5EF4-FFF2-40B4-BE49-F238E27FC236}">
                <a16:creationId xmlns:a16="http://schemas.microsoft.com/office/drawing/2014/main" id="{1ABEF2E7-78C7-7265-9DF3-ED7BBC6BB284}"/>
              </a:ext>
            </a:extLst>
          </p:cNvPr>
          <p:cNvSpPr/>
          <p:nvPr/>
        </p:nvSpPr>
        <p:spPr>
          <a:xfrm>
            <a:off x="856104" y="2069710"/>
            <a:ext cx="10145884" cy="917207"/>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600"/>
              </a:spcBef>
              <a:buClr>
                <a:schemeClr val="tx2">
                  <a:lumMod val="75000"/>
                </a:schemeClr>
              </a:buClr>
            </a:pPr>
            <a:r>
              <a:rPr lang="en-US" b="1" dirty="0">
                <a:solidFill>
                  <a:schemeClr val="tx1"/>
                </a:solidFill>
                <a:ea typeface="Times New Roman" panose="02020603050405020304" pitchFamily="18" charset="0"/>
                <a:cs typeface="Times New Roman" panose="02020603050405020304" pitchFamily="18" charset="0"/>
              </a:rPr>
              <a:t>Authorisations for special procedures </a:t>
            </a:r>
            <a:r>
              <a:rPr lang="en-US" dirty="0">
                <a:solidFill>
                  <a:schemeClr val="tx1"/>
                </a:solidFill>
                <a:ea typeface="Times New Roman" panose="02020603050405020304" pitchFamily="18" charset="0"/>
                <a:cs typeface="Times New Roman" panose="02020603050405020304" pitchFamily="18" charset="0"/>
              </a:rPr>
              <a:t>for which CC will be used, to be granted beforehand or to apply simultaneously</a:t>
            </a:r>
          </a:p>
        </p:txBody>
      </p:sp>
      <p:grpSp>
        <p:nvGrpSpPr>
          <p:cNvPr id="29" name="Group 28">
            <a:extLst>
              <a:ext uri="{FF2B5EF4-FFF2-40B4-BE49-F238E27FC236}">
                <a16:creationId xmlns:a16="http://schemas.microsoft.com/office/drawing/2014/main" id="{5B56E21F-2C03-058D-D9AA-52F1EF308A14}"/>
              </a:ext>
            </a:extLst>
          </p:cNvPr>
          <p:cNvGrpSpPr/>
          <p:nvPr/>
        </p:nvGrpSpPr>
        <p:grpSpPr>
          <a:xfrm>
            <a:off x="715989" y="4913778"/>
            <a:ext cx="10295891" cy="1011764"/>
            <a:chOff x="1328479" y="3819384"/>
            <a:chExt cx="9217276" cy="1011764"/>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b="1" dirty="0">
                  <a:solidFill>
                    <a:schemeClr val="tx1"/>
                  </a:solidFill>
                  <a:effectLst/>
                  <a:ea typeface="Times New Roman" panose="02020603050405020304" pitchFamily="18" charset="0"/>
                  <a:cs typeface="Times New Roman" panose="02020603050405020304" pitchFamily="18" charset="0"/>
                </a:rPr>
                <a:t>Authorisation for the deferment of payment</a:t>
              </a:r>
              <a:r>
                <a:rPr lang="en-US" sz="1800" dirty="0">
                  <a:solidFill>
                    <a:schemeClr val="tx1"/>
                  </a:solidFill>
                  <a:effectLst/>
                  <a:ea typeface="Times New Roman" panose="02020603050405020304" pitchFamily="18" charset="0"/>
                  <a:cs typeface="Times New Roman" panose="02020603050405020304" pitchFamily="18" charset="0"/>
                </a:rPr>
                <a:t>, if deferred payment will be applied under CCI, to be granted beforehand or simultaneously</a:t>
              </a:r>
              <a:endParaRPr lang="en-IE" sz="1800" dirty="0">
                <a:solidFill>
                  <a:schemeClr val="tx1"/>
                </a:solidFill>
                <a:effectLst/>
                <a:ea typeface="Times New Roman" panose="02020603050405020304" pitchFamily="18" charset="0"/>
                <a:cs typeface="Times New Roman" panose="02020603050405020304" pitchFamily="18" charset="0"/>
              </a:endParaRP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p:spPr>
        </p:pic>
      </p:grpSp>
      <p:grpSp>
        <p:nvGrpSpPr>
          <p:cNvPr id="30" name="Group 29">
            <a:extLst>
              <a:ext uri="{FF2B5EF4-FFF2-40B4-BE49-F238E27FC236}">
                <a16:creationId xmlns:a16="http://schemas.microsoft.com/office/drawing/2014/main" id="{5FD8DADF-059A-3D83-C0B6-1673170D6ECA}"/>
              </a:ext>
            </a:extLst>
          </p:cNvPr>
          <p:cNvGrpSpPr/>
          <p:nvPr/>
        </p:nvGrpSpPr>
        <p:grpSpPr>
          <a:xfrm>
            <a:off x="723999" y="3924514"/>
            <a:ext cx="10277988" cy="1029407"/>
            <a:chOff x="1328479" y="2737679"/>
            <a:chExt cx="9217276" cy="1029407"/>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600"/>
                </a:spcBef>
                <a:buClr>
                  <a:schemeClr val="tx2">
                    <a:lumMod val="75000"/>
                  </a:schemeClr>
                </a:buClr>
              </a:pPr>
              <a:r>
                <a:rPr lang="en-US" b="1" dirty="0">
                  <a:solidFill>
                    <a:schemeClr val="tx1"/>
                  </a:solidFill>
                  <a:effectLst/>
                  <a:ea typeface="Times New Roman" panose="02020603050405020304" pitchFamily="18" charset="0"/>
                  <a:cs typeface="Times New Roman" panose="02020603050405020304" pitchFamily="18" charset="0"/>
                </a:rPr>
                <a:t>Authorisations for the use of simplified declaration</a:t>
              </a:r>
              <a:r>
                <a:rPr lang="en-US" dirty="0">
                  <a:solidFill>
                    <a:schemeClr val="tx1"/>
                  </a:solidFill>
                  <a:effectLst/>
                  <a:ea typeface="Times New Roman" panose="02020603050405020304" pitchFamily="18" charset="0"/>
                  <a:cs typeface="Times New Roman" panose="02020603050405020304" pitchFamily="18" charset="0"/>
                </a:rPr>
                <a:t>, to be granted beforehand or simultaneously</a:t>
              </a: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28479" y="2737679"/>
              <a:ext cx="354296" cy="346567"/>
            </a:xfrm>
            <a:prstGeom prst="rect">
              <a:avLst/>
            </a:prstGeom>
          </p:spPr>
        </p:pic>
      </p:grpSp>
      <p:pic>
        <p:nvPicPr>
          <p:cNvPr id="11" name="Graphic 10" descr="Pin with solid fill">
            <a:extLst>
              <a:ext uri="{FF2B5EF4-FFF2-40B4-BE49-F238E27FC236}">
                <a16:creationId xmlns:a16="http://schemas.microsoft.com/office/drawing/2014/main" id="{2423708B-476D-97BF-EFA1-3F5FEC4965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15989" y="1943330"/>
            <a:ext cx="396064" cy="346567"/>
          </a:xfrm>
          <a:prstGeom prst="rect">
            <a:avLst/>
          </a:prstGeom>
        </p:spPr>
      </p:pic>
      <p:grpSp>
        <p:nvGrpSpPr>
          <p:cNvPr id="2" name="Group 1">
            <a:extLst>
              <a:ext uri="{FF2B5EF4-FFF2-40B4-BE49-F238E27FC236}">
                <a16:creationId xmlns:a16="http://schemas.microsoft.com/office/drawing/2014/main" id="{A8982ADC-8419-C203-7474-C46FE5D1EFCE}"/>
              </a:ext>
            </a:extLst>
          </p:cNvPr>
          <p:cNvGrpSpPr/>
          <p:nvPr/>
        </p:nvGrpSpPr>
        <p:grpSpPr>
          <a:xfrm>
            <a:off x="1970002" y="6109121"/>
            <a:ext cx="7635399" cy="570869"/>
            <a:chOff x="2075093" y="5303229"/>
            <a:chExt cx="2880722" cy="457204"/>
          </a:xfrm>
        </p:grpSpPr>
        <p:sp>
          <p:nvSpPr>
            <p:cNvPr id="4" name="Rectangle 3">
              <a:extLst>
                <a:ext uri="{FF2B5EF4-FFF2-40B4-BE49-F238E27FC236}">
                  <a16:creationId xmlns:a16="http://schemas.microsoft.com/office/drawing/2014/main" id="{064669FA-0317-B19B-7A30-65BC6DB335A8}"/>
                </a:ext>
              </a:extLst>
            </p:cNvPr>
            <p:cNvSpPr/>
            <p:nvPr/>
          </p:nvSpPr>
          <p:spPr>
            <a:xfrm>
              <a:off x="2075093" y="5303233"/>
              <a:ext cx="293896"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FrankRuehl" panose="020E0503060101010101" pitchFamily="34" charset="-79"/>
                  <a:ea typeface="+mn-ea"/>
                  <a:cs typeface="FrankRuehl" panose="020E0503060101010101" pitchFamily="34" charset="-79"/>
                </a:rPr>
                <a:t>i</a:t>
              </a:r>
            </a:p>
          </p:txBody>
        </p:sp>
        <p:sp>
          <p:nvSpPr>
            <p:cNvPr id="9" name="Rectangle 8">
              <a:extLst>
                <a:ext uri="{FF2B5EF4-FFF2-40B4-BE49-F238E27FC236}">
                  <a16:creationId xmlns:a16="http://schemas.microsoft.com/office/drawing/2014/main" id="{8FD2D4C4-F241-C253-3149-52391BCCED21}"/>
                </a:ext>
              </a:extLst>
            </p:cNvPr>
            <p:cNvSpPr/>
            <p:nvPr/>
          </p:nvSpPr>
          <p:spPr>
            <a:xfrm>
              <a:off x="2368989" y="5303229"/>
              <a:ext cx="258682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i="1" dirty="0">
                  <a:solidFill>
                    <a:schemeClr val="tx1"/>
                  </a:solidFill>
                  <a:latin typeface="Arial"/>
                </a:rPr>
                <a:t>G</a:t>
              </a:r>
              <a:r>
                <a:rPr kumimoji="0" lang="en-US" sz="1400" b="0" i="1" u="none" strike="noStrike" kern="1200" cap="none" spc="0" normalizeH="0" baseline="0" noProof="0" dirty="0" err="1">
                  <a:ln>
                    <a:noFill/>
                  </a:ln>
                  <a:solidFill>
                    <a:schemeClr val="tx1"/>
                  </a:solidFill>
                  <a:effectLst/>
                  <a:uLnTx/>
                  <a:uFillTx/>
                  <a:latin typeface="Arial"/>
                  <a:ea typeface="+mn-ea"/>
                  <a:cs typeface="+mn-cs"/>
                </a:rPr>
                <a:t>uarantee</a:t>
              </a:r>
              <a:r>
                <a:rPr kumimoji="0" lang="en-US" sz="1400" b="0" i="1" u="none" strike="noStrike" kern="1200" cap="none" spc="0" normalizeH="0" baseline="0" noProof="0" dirty="0">
                  <a:ln>
                    <a:noFill/>
                  </a:ln>
                  <a:solidFill>
                    <a:schemeClr val="tx1"/>
                  </a:solidFill>
                  <a:effectLst/>
                  <a:uLnTx/>
                  <a:uFillTx/>
                  <a:latin typeface="Arial"/>
                  <a:ea typeface="+mn-ea"/>
                  <a:cs typeface="+mn-cs"/>
                </a:rPr>
                <a:t> is not part of the conditions to grant a CCI Authorisation and to use CCI simplification.</a:t>
              </a:r>
            </a:p>
          </p:txBody>
        </p:sp>
      </p:grpSp>
      <p:sp>
        <p:nvSpPr>
          <p:cNvPr id="5" name="Rectangle: Diagonal Corners Rounded 4">
            <a:extLst>
              <a:ext uri="{FF2B5EF4-FFF2-40B4-BE49-F238E27FC236}">
                <a16:creationId xmlns:a16="http://schemas.microsoft.com/office/drawing/2014/main" id="{0E564708-1E47-FAB1-6CDF-D6779DDFA882}"/>
              </a:ext>
            </a:extLst>
          </p:cNvPr>
          <p:cNvSpPr/>
          <p:nvPr/>
        </p:nvSpPr>
        <p:spPr>
          <a:xfrm>
            <a:off x="838200" y="1322242"/>
            <a:ext cx="9320433" cy="62108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effectLst/>
                <a:ea typeface="Times New Roman" panose="02020603050405020304" pitchFamily="18" charset="0"/>
                <a:cs typeface="Times New Roman" panose="02020603050405020304" pitchFamily="18" charset="0"/>
              </a:rPr>
              <a:t>EOs should consider which declaration types and customs procedures will use under CCI authorization and indicate them in their CCI application conceding:</a:t>
            </a:r>
          </a:p>
        </p:txBody>
      </p:sp>
      <p:sp>
        <p:nvSpPr>
          <p:cNvPr id="7" name="Slide Number Placeholder 6">
            <a:extLst>
              <a:ext uri="{FF2B5EF4-FFF2-40B4-BE49-F238E27FC236}">
                <a16:creationId xmlns:a16="http://schemas.microsoft.com/office/drawing/2014/main" id="{691CE93F-2550-8272-4C52-4B72CDFE95E3}"/>
              </a:ext>
            </a:extLst>
          </p:cNvPr>
          <p:cNvSpPr>
            <a:spLocks noGrp="1"/>
          </p:cNvSpPr>
          <p:nvPr>
            <p:ph type="sldNum" sz="quarter" idx="12"/>
          </p:nvPr>
        </p:nvSpPr>
        <p:spPr/>
        <p:txBody>
          <a:bodyPr/>
          <a:lstStyle/>
          <a:p>
            <a:fld id="{F46C79FD-C571-418B-AB0F-5EE936C85276}" type="slidenum">
              <a:rPr lang="en-GB" smtClean="0"/>
              <a:t>166</a:t>
            </a:fld>
            <a:endParaRPr lang="en-GB"/>
          </a:p>
        </p:txBody>
      </p:sp>
      <p:sp>
        <p:nvSpPr>
          <p:cNvPr id="12" name="Rectangle: Rounded Corners 11">
            <a:extLst>
              <a:ext uri="{FF2B5EF4-FFF2-40B4-BE49-F238E27FC236}">
                <a16:creationId xmlns:a16="http://schemas.microsoft.com/office/drawing/2014/main" id="{C13F86BA-5964-45B4-ACE9-B6ACBD9FE37B}"/>
              </a:ext>
            </a:extLst>
          </p:cNvPr>
          <p:cNvSpPr/>
          <p:nvPr/>
        </p:nvSpPr>
        <p:spPr>
          <a:xfrm>
            <a:off x="838200" y="3052796"/>
            <a:ext cx="10163787" cy="917207"/>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600"/>
              </a:spcBef>
              <a:buClr>
                <a:schemeClr val="tx2">
                  <a:lumMod val="75000"/>
                </a:schemeClr>
              </a:buClr>
            </a:pPr>
            <a:r>
              <a:rPr lang="en-US" b="1" dirty="0">
                <a:solidFill>
                  <a:schemeClr val="tx1"/>
                </a:solidFill>
                <a:ea typeface="Times New Roman" panose="02020603050405020304" pitchFamily="18" charset="0"/>
                <a:cs typeface="Times New Roman" panose="02020603050405020304" pitchFamily="18" charset="0"/>
              </a:rPr>
              <a:t>Authorisations for the use of EIDR </a:t>
            </a:r>
            <a:r>
              <a:rPr lang="en-US" dirty="0">
                <a:solidFill>
                  <a:schemeClr val="tx1"/>
                </a:solidFill>
                <a:ea typeface="Times New Roman" panose="02020603050405020304" pitchFamily="18" charset="0"/>
                <a:cs typeface="Times New Roman" panose="02020603050405020304" pitchFamily="18" charset="0"/>
              </a:rPr>
              <a:t>for which CC will be used, to be granted beforehand or simultaneously</a:t>
            </a:r>
          </a:p>
        </p:txBody>
      </p:sp>
      <p:pic>
        <p:nvPicPr>
          <p:cNvPr id="14" name="Graphic 13" descr="Pin with solid fill">
            <a:extLst>
              <a:ext uri="{FF2B5EF4-FFF2-40B4-BE49-F238E27FC236}">
                <a16:creationId xmlns:a16="http://schemas.microsoft.com/office/drawing/2014/main" id="{C4738596-E50B-78CB-ED9D-61A21677DF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15989" y="2934023"/>
            <a:ext cx="396064" cy="346567"/>
          </a:xfrm>
          <a:prstGeom prst="rect">
            <a:avLst/>
          </a:prstGeom>
        </p:spPr>
      </p:pic>
    </p:spTree>
    <p:extLst>
      <p:ext uri="{BB962C8B-B14F-4D97-AF65-F5344CB8AC3E}">
        <p14:creationId xmlns:p14="http://schemas.microsoft.com/office/powerpoint/2010/main" val="33809434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7" y="1394528"/>
            <a:ext cx="10987434" cy="1887078"/>
          </a:xfrm>
        </p:spPr>
        <p:txBody>
          <a:bodyPr/>
          <a:lstStyle/>
          <a:p>
            <a:pPr marL="0" indent="0" algn="just">
              <a:spcAft>
                <a:spcPts val="600"/>
              </a:spcAft>
              <a:buNone/>
            </a:pPr>
            <a:r>
              <a:rPr lang="en-US" sz="1800" dirty="0"/>
              <a:t>A CCI authorisation can be combined with:</a:t>
            </a:r>
          </a:p>
          <a:p>
            <a:pPr algn="just">
              <a:spcAft>
                <a:spcPts val="600"/>
              </a:spcAft>
              <a:buFont typeface="Wingdings" panose="05000000000000000000" pitchFamily="2" charset="2"/>
              <a:buChar char="ü"/>
            </a:pPr>
            <a:r>
              <a:rPr lang="en-US" sz="1800" dirty="0"/>
              <a:t>An authorisation for EIDR or an authorisation for the use of simplified declaration. The holder of both authorisations should be one and the same. The SCI indicated in both authorisations should be also one and the same</a:t>
            </a:r>
          </a:p>
          <a:p>
            <a:pPr algn="just">
              <a:spcAft>
                <a:spcPts val="0"/>
              </a:spcAft>
              <a:buFont typeface="Wingdings" panose="05000000000000000000" pitchFamily="2" charset="2"/>
              <a:buChar char="ü"/>
            </a:pPr>
            <a:r>
              <a:rPr lang="en-US" sz="1800" dirty="0"/>
              <a:t>An authorisation for end-use or authorisation for inward processing, or authorisation for customs warehousing, or authorisation for the use of temporary admission procedure</a:t>
            </a:r>
          </a:p>
        </p:txBody>
      </p:sp>
      <p:sp>
        <p:nvSpPr>
          <p:cNvPr id="4" name="Title 3"/>
          <p:cNvSpPr>
            <a:spLocks noGrp="1"/>
          </p:cNvSpPr>
          <p:nvPr>
            <p:ph type="title"/>
          </p:nvPr>
        </p:nvSpPr>
        <p:spPr/>
        <p:txBody>
          <a:bodyPr/>
          <a:lstStyle/>
          <a:p>
            <a:r>
              <a:rPr lang="en-GB"/>
              <a:t>Use of CCI Authorisation in Combination with other Authorisations</a:t>
            </a:r>
          </a:p>
        </p:txBody>
      </p:sp>
      <p:grpSp>
        <p:nvGrpSpPr>
          <p:cNvPr id="3" name="Group 2">
            <a:extLst>
              <a:ext uri="{FF2B5EF4-FFF2-40B4-BE49-F238E27FC236}">
                <a16:creationId xmlns:a16="http://schemas.microsoft.com/office/drawing/2014/main" id="{3BF57264-0A04-62AF-30D6-583705A5A48E}"/>
              </a:ext>
            </a:extLst>
          </p:cNvPr>
          <p:cNvGrpSpPr/>
          <p:nvPr/>
        </p:nvGrpSpPr>
        <p:grpSpPr>
          <a:xfrm>
            <a:off x="838197" y="3266356"/>
            <a:ext cx="6693819" cy="731810"/>
            <a:chOff x="0" y="27899"/>
            <a:chExt cx="7899841" cy="474595"/>
          </a:xfrm>
        </p:grpSpPr>
        <p:sp>
          <p:nvSpPr>
            <p:cNvPr id="5" name="Rectangle: Rounded Corners 4">
              <a:extLst>
                <a:ext uri="{FF2B5EF4-FFF2-40B4-BE49-F238E27FC236}">
                  <a16:creationId xmlns:a16="http://schemas.microsoft.com/office/drawing/2014/main" id="{2F595EE9-0729-F3F8-B5ED-2265F77059B5}"/>
                </a:ext>
              </a:extLst>
            </p:cNvPr>
            <p:cNvSpPr/>
            <p:nvPr/>
          </p:nvSpPr>
          <p:spPr>
            <a:xfrm>
              <a:off x="0" y="27899"/>
              <a:ext cx="7879280" cy="474595"/>
            </a:xfrm>
            <a:prstGeom prst="round1Rect">
              <a:avLst/>
            </a:pr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1E13C3D3-4A96-7ACB-4E7F-1B9592774DD3}"/>
                </a:ext>
              </a:extLst>
            </p:cNvPr>
            <p:cNvSpPr txBox="1"/>
            <p:nvPr/>
          </p:nvSpPr>
          <p:spPr>
            <a:xfrm>
              <a:off x="20561" y="48460"/>
              <a:ext cx="7879280" cy="380078"/>
            </a:xfrm>
            <a:prstGeom prst="round1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DIs to be aligned between CCI authorisation and special procedure authorisations:</a:t>
              </a:r>
            </a:p>
          </p:txBody>
        </p:sp>
      </p:grpSp>
      <p:grpSp>
        <p:nvGrpSpPr>
          <p:cNvPr id="7" name="Group 6">
            <a:extLst>
              <a:ext uri="{FF2B5EF4-FFF2-40B4-BE49-F238E27FC236}">
                <a16:creationId xmlns:a16="http://schemas.microsoft.com/office/drawing/2014/main" id="{F11F7D52-E8AF-3EDD-C3B8-C20D5783B88E}"/>
              </a:ext>
            </a:extLst>
          </p:cNvPr>
          <p:cNvGrpSpPr/>
          <p:nvPr/>
        </p:nvGrpSpPr>
        <p:grpSpPr>
          <a:xfrm>
            <a:off x="7660696" y="3266351"/>
            <a:ext cx="4164935" cy="1429331"/>
            <a:chOff x="2075093" y="5303229"/>
            <a:chExt cx="3778656" cy="491883"/>
          </a:xfrm>
        </p:grpSpPr>
        <p:sp>
          <p:nvSpPr>
            <p:cNvPr id="8" name="Rectangle 7">
              <a:extLst>
                <a:ext uri="{FF2B5EF4-FFF2-40B4-BE49-F238E27FC236}">
                  <a16:creationId xmlns:a16="http://schemas.microsoft.com/office/drawing/2014/main" id="{23038FFB-D5EB-C604-1260-2B731B6C9C7A}"/>
                </a:ext>
              </a:extLst>
            </p:cNvPr>
            <p:cNvSpPr/>
            <p:nvPr/>
          </p:nvSpPr>
          <p:spPr>
            <a:xfrm>
              <a:off x="2075093" y="5303233"/>
              <a:ext cx="457200" cy="491875"/>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9" name="Rectangle 8">
              <a:extLst>
                <a:ext uri="{FF2B5EF4-FFF2-40B4-BE49-F238E27FC236}">
                  <a16:creationId xmlns:a16="http://schemas.microsoft.com/office/drawing/2014/main" id="{E51484FE-EA72-C325-34C6-B8E127EABB03}"/>
                </a:ext>
              </a:extLst>
            </p:cNvPr>
            <p:cNvSpPr/>
            <p:nvPr/>
          </p:nvSpPr>
          <p:spPr>
            <a:xfrm>
              <a:off x="2532293" y="5303229"/>
              <a:ext cx="3321456" cy="49188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i="1" dirty="0">
                  <a:solidFill>
                    <a:schemeClr val="tx1"/>
                  </a:solidFill>
                </a:rPr>
                <a:t>The holder of the CCI authorisation should be also the holder for End use, IP authorisation, Temporary Admission and Private warehousing authorisation. For all these types of authorisations only the holder of the authorisation can be the holder of the procedure.</a:t>
              </a:r>
            </a:p>
          </p:txBody>
        </p:sp>
      </p:grpSp>
      <p:grpSp>
        <p:nvGrpSpPr>
          <p:cNvPr id="10" name="Group 9">
            <a:extLst>
              <a:ext uri="{FF2B5EF4-FFF2-40B4-BE49-F238E27FC236}">
                <a16:creationId xmlns:a16="http://schemas.microsoft.com/office/drawing/2014/main" id="{CC6A0CCD-B1D4-4B37-7356-4708C9B61D7B}"/>
              </a:ext>
            </a:extLst>
          </p:cNvPr>
          <p:cNvGrpSpPr/>
          <p:nvPr/>
        </p:nvGrpSpPr>
        <p:grpSpPr>
          <a:xfrm>
            <a:off x="7660696" y="4695682"/>
            <a:ext cx="4164935" cy="1166680"/>
            <a:chOff x="2075093" y="5303229"/>
            <a:chExt cx="3778656" cy="457204"/>
          </a:xfrm>
        </p:grpSpPr>
        <p:sp>
          <p:nvSpPr>
            <p:cNvPr id="11" name="Rectangle 10">
              <a:extLst>
                <a:ext uri="{FF2B5EF4-FFF2-40B4-BE49-F238E27FC236}">
                  <a16:creationId xmlns:a16="http://schemas.microsoft.com/office/drawing/2014/main" id="{39926EDA-DC2C-71C8-D82A-AD4BB7035F4D}"/>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2" name="Rectangle 11">
              <a:extLst>
                <a:ext uri="{FF2B5EF4-FFF2-40B4-BE49-F238E27FC236}">
                  <a16:creationId xmlns:a16="http://schemas.microsoft.com/office/drawing/2014/main" id="{045DBEB2-3E18-F3D6-550A-1B977AC73D86}"/>
                </a:ext>
              </a:extLst>
            </p:cNvPr>
            <p:cNvSpPr/>
            <p:nvPr/>
          </p:nvSpPr>
          <p:spPr>
            <a:xfrm>
              <a:off x="2532293" y="5303229"/>
              <a:ext cx="332145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i="1" dirty="0">
                  <a:solidFill>
                    <a:schemeClr val="tx1"/>
                  </a:solidFill>
                </a:rPr>
                <a:t>The holder of the CCI authorisation can declare goods for placing them in a public customs warehouse, without being the holder of the authorisation for operation of a public warehousing facility.</a:t>
              </a:r>
            </a:p>
          </p:txBody>
        </p:sp>
      </p:grpSp>
      <p:sp>
        <p:nvSpPr>
          <p:cNvPr id="13" name="Content Placeholder 1">
            <a:extLst>
              <a:ext uri="{FF2B5EF4-FFF2-40B4-BE49-F238E27FC236}">
                <a16:creationId xmlns:a16="http://schemas.microsoft.com/office/drawing/2014/main" id="{B4D1D5C9-B16A-5BAA-5866-A9E424BCE163}"/>
              </a:ext>
            </a:extLst>
          </p:cNvPr>
          <p:cNvSpPr txBox="1">
            <a:spLocks/>
          </p:cNvSpPr>
          <p:nvPr/>
        </p:nvSpPr>
        <p:spPr>
          <a:xfrm>
            <a:off x="838198" y="3998166"/>
            <a:ext cx="6676396" cy="23769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buFont typeface="Wingdings" panose="05000000000000000000" pitchFamily="2" charset="2"/>
              <a:buChar char="ü"/>
            </a:pPr>
            <a:r>
              <a:rPr lang="en-US" sz="1800" dirty="0"/>
              <a:t>Customs Office of Placement: at least one customs office of placement, specified in the authorisation for the use of the special procedure, should be the same as SCI</a:t>
            </a:r>
          </a:p>
          <a:p>
            <a:pPr algn="just">
              <a:spcAft>
                <a:spcPts val="0"/>
              </a:spcAft>
              <a:buFont typeface="Wingdings" panose="05000000000000000000" pitchFamily="2" charset="2"/>
              <a:buChar char="ü"/>
            </a:pPr>
            <a:r>
              <a:rPr lang="en-US" sz="1800" dirty="0"/>
              <a:t>Supervising Customs Office: it is recommended that SCI is also SCO for the special procedure. </a:t>
            </a:r>
          </a:p>
          <a:p>
            <a:pPr marL="457200" lvl="1" indent="0" algn="just">
              <a:spcAft>
                <a:spcPts val="0"/>
              </a:spcAft>
              <a:buNone/>
            </a:pPr>
            <a:r>
              <a:rPr lang="en-US" sz="1400" dirty="0"/>
              <a:t>	</a:t>
            </a:r>
            <a:r>
              <a:rPr lang="en-US" sz="1200" dirty="0"/>
              <a:t>This is not possible for special procedure temporary admission, which 	is granted by the customs authority of the MS, where the goods are to be first use. The authorising MS for CCI and TA authorisation, could be different.</a:t>
            </a:r>
          </a:p>
        </p:txBody>
      </p:sp>
      <p:sp>
        <p:nvSpPr>
          <p:cNvPr id="14" name="Slide Number Placeholder 13">
            <a:extLst>
              <a:ext uri="{FF2B5EF4-FFF2-40B4-BE49-F238E27FC236}">
                <a16:creationId xmlns:a16="http://schemas.microsoft.com/office/drawing/2014/main" id="{4E64ED1D-47EC-055F-783D-12BC637724E2}"/>
              </a:ext>
            </a:extLst>
          </p:cNvPr>
          <p:cNvSpPr>
            <a:spLocks noGrp="1"/>
          </p:cNvSpPr>
          <p:nvPr>
            <p:ph type="sldNum" sz="quarter" idx="12"/>
          </p:nvPr>
        </p:nvSpPr>
        <p:spPr/>
        <p:txBody>
          <a:bodyPr/>
          <a:lstStyle/>
          <a:p>
            <a:fld id="{F46C79FD-C571-418B-AB0F-5EE936C85276}" type="slidenum">
              <a:rPr lang="en-GB" smtClean="0"/>
              <a:t>167</a:t>
            </a:fld>
            <a:endParaRPr lang="en-GB"/>
          </a:p>
        </p:txBody>
      </p:sp>
      <p:pic>
        <p:nvPicPr>
          <p:cNvPr id="15" name="Content Placeholder 8" descr="Warning">
            <a:extLst>
              <a:ext uri="{FF2B5EF4-FFF2-40B4-BE49-F238E27FC236}">
                <a16:creationId xmlns:a16="http://schemas.microsoft.com/office/drawing/2014/main" id="{8C4550C1-23AD-177F-E4FC-9F692C6E2D1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34134" y="5476564"/>
            <a:ext cx="457200" cy="437890"/>
          </a:xfrm>
          <a:prstGeom prst="rect">
            <a:avLst/>
          </a:prstGeom>
          <a:scene3d>
            <a:camera prst="perspectiveAbove"/>
            <a:lightRig rig="freezing" dir="t"/>
          </a:scene3d>
          <a:sp3d prstMaterial="softEdge"/>
        </p:spPr>
      </p:pic>
    </p:spTree>
    <p:extLst>
      <p:ext uri="{BB962C8B-B14F-4D97-AF65-F5344CB8AC3E}">
        <p14:creationId xmlns:p14="http://schemas.microsoft.com/office/powerpoint/2010/main" val="21295898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Customs Procedures 42/63 in Context of CCI</a:t>
            </a:r>
            <a:endParaRPr lang="el-GR" sz="3600"/>
          </a:p>
        </p:txBody>
      </p:sp>
      <p:grpSp>
        <p:nvGrpSpPr>
          <p:cNvPr id="2" name="Group 1">
            <a:extLst>
              <a:ext uri="{FF2B5EF4-FFF2-40B4-BE49-F238E27FC236}">
                <a16:creationId xmlns:a16="http://schemas.microsoft.com/office/drawing/2014/main" id="{26D4A8C0-62A2-F69D-95D7-0922EAFF3F96}"/>
              </a:ext>
            </a:extLst>
          </p:cNvPr>
          <p:cNvGrpSpPr/>
          <p:nvPr/>
        </p:nvGrpSpPr>
        <p:grpSpPr>
          <a:xfrm>
            <a:off x="1017078" y="1611203"/>
            <a:ext cx="10157842" cy="3330710"/>
            <a:chOff x="1328479" y="1611204"/>
            <a:chExt cx="9217276" cy="3219944"/>
          </a:xfrm>
        </p:grpSpPr>
        <p:sp>
          <p:nvSpPr>
            <p:cNvPr id="10" name="Rectangle: Rounded Corners 9">
              <a:extLst>
                <a:ext uri="{FF2B5EF4-FFF2-40B4-BE49-F238E27FC236}">
                  <a16:creationId xmlns:a16="http://schemas.microsoft.com/office/drawing/2014/main" id="{1ABEF2E7-78C7-7265-9DF3-ED7BBC6BB284}"/>
                </a:ext>
              </a:extLst>
            </p:cNvPr>
            <p:cNvSpPr/>
            <p:nvPr/>
          </p:nvSpPr>
          <p:spPr>
            <a:xfrm>
              <a:off x="1453817" y="1737584"/>
              <a:ext cx="9091938" cy="917207"/>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a:solidFill>
                    <a:schemeClr val="bg1"/>
                  </a:solidFill>
                  <a:ea typeface="Times New Roman" panose="02020603050405020304" pitchFamily="18" charset="0"/>
                  <a:cs typeface="Times New Roman" panose="02020603050405020304" pitchFamily="18" charset="0"/>
                </a:rPr>
                <a:t>The use of customs procedures 42 and 63 allows simultaneous release for free circulation and home use of goods which are subject of a VAT-exempt supply to another Member State and, when applicable, an excise-duty suspension</a:t>
              </a:r>
            </a:p>
          </p:txBody>
        </p:sp>
        <p:grpSp>
          <p:nvGrpSpPr>
            <p:cNvPr id="29" name="Group 28">
              <a:extLst>
                <a:ext uri="{FF2B5EF4-FFF2-40B4-BE49-F238E27FC236}">
                  <a16:creationId xmlns:a16="http://schemas.microsoft.com/office/drawing/2014/main" id="{5B56E21F-2C03-058D-D9AA-52F1EF308A14}"/>
                </a:ext>
              </a:extLst>
            </p:cNvPr>
            <p:cNvGrpSpPr/>
            <p:nvPr/>
          </p:nvGrpSpPr>
          <p:grpSpPr>
            <a:xfrm>
              <a:off x="1328479" y="3819384"/>
              <a:ext cx="9217276" cy="1011764"/>
              <a:chOff x="1328479" y="3819384"/>
              <a:chExt cx="9217276" cy="1011764"/>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60" y="3916273"/>
                <a:ext cx="9099595" cy="914875"/>
              </a:xfrm>
              <a:prstGeom prst="roundRect">
                <a:avLst/>
              </a:prstGeom>
              <a:solidFill>
                <a:srgbClr val="1C58AC"/>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a:solidFill>
                      <a:schemeClr val="bg1"/>
                    </a:solidFill>
                    <a:effectLst/>
                    <a:ea typeface="Times New Roman" panose="02020603050405020304" pitchFamily="18" charset="0"/>
                    <a:cs typeface="Times New Roman" panose="02020603050405020304" pitchFamily="18" charset="0"/>
                  </a:rPr>
                  <a:t>When customs procedures 42/63 are used </a:t>
                </a:r>
                <a:r>
                  <a:rPr lang="en-US" sz="1800" b="1">
                    <a:solidFill>
                      <a:schemeClr val="bg1"/>
                    </a:solidFill>
                    <a:effectLst/>
                    <a:ea typeface="Times New Roman" panose="02020603050405020304" pitchFamily="18" charset="0"/>
                    <a:cs typeface="Times New Roman" panose="02020603050405020304" pitchFamily="18" charset="0"/>
                  </a:rPr>
                  <a:t>at least 2 MS </a:t>
                </a:r>
                <a:r>
                  <a:rPr lang="en-US" sz="1800">
                    <a:solidFill>
                      <a:schemeClr val="bg1"/>
                    </a:solidFill>
                    <a:effectLst/>
                    <a:ea typeface="Times New Roman" panose="02020603050405020304" pitchFamily="18" charset="0"/>
                    <a:cs typeface="Times New Roman" panose="02020603050405020304" pitchFamily="18" charset="0"/>
                  </a:rPr>
                  <a:t>are involved: the MS of importation/presentation and “another MS” (a different one) of final destination of the goods</a:t>
                </a:r>
                <a:endParaRPr lang="el-GR" sz="1800">
                  <a:solidFill>
                    <a:schemeClr val="bg1"/>
                  </a:solidFill>
                  <a:effectLst/>
                  <a:ea typeface="Times New Roman" panose="02020603050405020304" pitchFamily="18" charset="0"/>
                  <a:cs typeface="Times New Roman" panose="02020603050405020304" pitchFamily="18" charset="0"/>
                </a:endParaRP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p:spPr>
          </p:pic>
        </p:grpSp>
        <p:grpSp>
          <p:nvGrpSpPr>
            <p:cNvPr id="30" name="Group 29">
              <a:extLst>
                <a:ext uri="{FF2B5EF4-FFF2-40B4-BE49-F238E27FC236}">
                  <a16:creationId xmlns:a16="http://schemas.microsoft.com/office/drawing/2014/main" id="{5FD8DADF-059A-3D83-C0B6-1673170D6ECA}"/>
                </a:ext>
              </a:extLst>
            </p:cNvPr>
            <p:cNvGrpSpPr/>
            <p:nvPr/>
          </p:nvGrpSpPr>
          <p:grpSpPr>
            <a:xfrm>
              <a:off x="1328479" y="2737679"/>
              <a:ext cx="9217276" cy="1029407"/>
              <a:chOff x="1328479" y="2737679"/>
              <a:chExt cx="9217276" cy="1029407"/>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rgbClr val="1C58AC"/>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a:solidFill>
                      <a:schemeClr val="bg1"/>
                    </a:solidFill>
                    <a:effectLst/>
                    <a:ea typeface="Times New Roman" panose="02020603050405020304" pitchFamily="18" charset="0"/>
                    <a:cs typeface="Times New Roman" panose="02020603050405020304" pitchFamily="18" charset="0"/>
                  </a:rPr>
                  <a:t>When procedure code 42 or 63 is used, VAT Identification Number </a:t>
                </a:r>
                <a:r>
                  <a:rPr lang="en-US" sz="1800" b="1">
                    <a:solidFill>
                      <a:schemeClr val="bg1"/>
                    </a:solidFill>
                    <a:effectLst/>
                    <a:ea typeface="Times New Roman" panose="02020603050405020304" pitchFamily="18" charset="0"/>
                    <a:cs typeface="Times New Roman" panose="02020603050405020304" pitchFamily="18" charset="0"/>
                  </a:rPr>
                  <a:t>must</a:t>
                </a:r>
                <a:r>
                  <a:rPr lang="en-US" sz="1800">
                    <a:solidFill>
                      <a:schemeClr val="bg1"/>
                    </a:solidFill>
                    <a:effectLst/>
                    <a:ea typeface="Times New Roman" panose="02020603050405020304" pitchFamily="18" charset="0"/>
                    <a:cs typeface="Times New Roman" panose="02020603050405020304" pitchFamily="18" charset="0"/>
                  </a:rPr>
                  <a:t> be provided for Role code FR2 (Customer), and either FR1 (Importer) or FR3 (Tax Representative) in D.G. ADDITIONAL FISCAL REFERENCE</a:t>
                </a: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2737679"/>
                <a:ext cx="354296" cy="346567"/>
              </a:xfrm>
              <a:prstGeom prst="rect">
                <a:avLst/>
              </a:prstGeom>
            </p:spPr>
          </p:pic>
        </p:grpSp>
        <p:pic>
          <p:nvPicPr>
            <p:cNvPr id="11" name="Graphic 10" descr="Pin with solid fill">
              <a:extLst>
                <a:ext uri="{FF2B5EF4-FFF2-40B4-BE49-F238E27FC236}">
                  <a16:creationId xmlns:a16="http://schemas.microsoft.com/office/drawing/2014/main" id="{2423708B-476D-97BF-EFA1-3F5FEC4965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1611204"/>
              <a:ext cx="354296" cy="346567"/>
            </a:xfrm>
            <a:prstGeom prst="rect">
              <a:avLst/>
            </a:prstGeom>
          </p:spPr>
        </p:pic>
      </p:grpSp>
      <p:grpSp>
        <p:nvGrpSpPr>
          <p:cNvPr id="4" name="Group 3">
            <a:extLst>
              <a:ext uri="{FF2B5EF4-FFF2-40B4-BE49-F238E27FC236}">
                <a16:creationId xmlns:a16="http://schemas.microsoft.com/office/drawing/2014/main" id="{3C43900F-BA98-E31B-79B8-A104ED894CDF}"/>
              </a:ext>
            </a:extLst>
          </p:cNvPr>
          <p:cNvGrpSpPr/>
          <p:nvPr/>
        </p:nvGrpSpPr>
        <p:grpSpPr>
          <a:xfrm>
            <a:off x="1212302" y="5444422"/>
            <a:ext cx="5721895" cy="518228"/>
            <a:chOff x="2075093" y="5303229"/>
            <a:chExt cx="3778656" cy="457204"/>
          </a:xfrm>
        </p:grpSpPr>
        <p:sp>
          <p:nvSpPr>
            <p:cNvPr id="7" name="Rectangle 6">
              <a:extLst>
                <a:ext uri="{FF2B5EF4-FFF2-40B4-BE49-F238E27FC236}">
                  <a16:creationId xmlns:a16="http://schemas.microsoft.com/office/drawing/2014/main" id="{99A8BB51-4178-D16E-F0AB-668DD9028B5E}"/>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9" name="Rectangle 8">
              <a:extLst>
                <a:ext uri="{FF2B5EF4-FFF2-40B4-BE49-F238E27FC236}">
                  <a16:creationId xmlns:a16="http://schemas.microsoft.com/office/drawing/2014/main" id="{DC5AB597-A195-5C61-DB11-433B5172D123}"/>
                </a:ext>
              </a:extLst>
            </p:cNvPr>
            <p:cNvSpPr/>
            <p:nvPr/>
          </p:nvSpPr>
          <p:spPr>
            <a:xfrm>
              <a:off x="2532293" y="5303229"/>
              <a:ext cx="332145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chemeClr val="tx1"/>
                  </a:solidFill>
                </a:rPr>
                <a:t>In context of CCI the MS of importation, according to VAT legislation is the MS of Presentation.</a:t>
              </a:r>
            </a:p>
          </p:txBody>
        </p:sp>
      </p:grpSp>
      <p:sp>
        <p:nvSpPr>
          <p:cNvPr id="5" name="Slide Number Placeholder 4">
            <a:extLst>
              <a:ext uri="{FF2B5EF4-FFF2-40B4-BE49-F238E27FC236}">
                <a16:creationId xmlns:a16="http://schemas.microsoft.com/office/drawing/2014/main" id="{81F32455-4F36-8C6E-A51B-C65B4625095D}"/>
              </a:ext>
            </a:extLst>
          </p:cNvPr>
          <p:cNvSpPr>
            <a:spLocks noGrp="1"/>
          </p:cNvSpPr>
          <p:nvPr>
            <p:ph type="sldNum" sz="quarter" idx="12"/>
          </p:nvPr>
        </p:nvSpPr>
        <p:spPr/>
        <p:txBody>
          <a:bodyPr/>
          <a:lstStyle/>
          <a:p>
            <a:fld id="{F46C79FD-C571-418B-AB0F-5EE936C85276}" type="slidenum">
              <a:rPr lang="en-GB" smtClean="0"/>
              <a:t>168</a:t>
            </a:fld>
            <a:endParaRPr lang="en-GB"/>
          </a:p>
        </p:txBody>
      </p:sp>
    </p:spTree>
    <p:extLst>
      <p:ext uri="{BB962C8B-B14F-4D97-AF65-F5344CB8AC3E}">
        <p14:creationId xmlns:p14="http://schemas.microsoft.com/office/powerpoint/2010/main" val="27812458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0D6C053E-4261-4987-6A27-1668B838EFD1}"/>
              </a:ext>
            </a:extLst>
          </p:cNvPr>
          <p:cNvSpPr>
            <a:spLocks noChangeAspect="1"/>
          </p:cNvSpPr>
          <p:nvPr/>
        </p:nvSpPr>
        <p:spPr>
          <a:xfrm>
            <a:off x="7356728" y="2314879"/>
            <a:ext cx="949491" cy="750591"/>
          </a:xfrm>
          <a:prstGeom prst="roundRect">
            <a:avLst/>
          </a:prstGeom>
          <a:solidFill>
            <a:srgbClr val="FFC61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sp>
        <p:nvSpPr>
          <p:cNvPr id="2" name="Content Placeholder 1"/>
          <p:cNvSpPr>
            <a:spLocks noGrp="1"/>
          </p:cNvSpPr>
          <p:nvPr>
            <p:ph sz="half" idx="1"/>
          </p:nvPr>
        </p:nvSpPr>
        <p:spPr>
          <a:xfrm>
            <a:off x="838197" y="1442153"/>
            <a:ext cx="10648124" cy="577147"/>
          </a:xfrm>
        </p:spPr>
        <p:txBody>
          <a:bodyPr/>
          <a:lstStyle/>
          <a:p>
            <a:pPr marL="0" indent="0" algn="just">
              <a:spcAft>
                <a:spcPts val="0"/>
              </a:spcAft>
              <a:buNone/>
            </a:pPr>
            <a:r>
              <a:rPr lang="en-US" sz="2000"/>
              <a:t>Under CCI the following business cases are possible:</a:t>
            </a:r>
          </a:p>
        </p:txBody>
      </p:sp>
      <p:sp>
        <p:nvSpPr>
          <p:cNvPr id="4" name="Title 3"/>
          <p:cNvSpPr>
            <a:spLocks noGrp="1"/>
          </p:cNvSpPr>
          <p:nvPr>
            <p:ph type="title"/>
          </p:nvPr>
        </p:nvSpPr>
        <p:spPr/>
        <p:txBody>
          <a:bodyPr/>
          <a:lstStyle/>
          <a:p>
            <a:r>
              <a:rPr lang="en-GB"/>
              <a:t>Customs Procedures 42/63 Business Cases</a:t>
            </a:r>
          </a:p>
        </p:txBody>
      </p:sp>
      <p:sp>
        <p:nvSpPr>
          <p:cNvPr id="15" name="Rectangle: Rounded Corners 14">
            <a:extLst>
              <a:ext uri="{FF2B5EF4-FFF2-40B4-BE49-F238E27FC236}">
                <a16:creationId xmlns:a16="http://schemas.microsoft.com/office/drawing/2014/main" id="{14319791-7C61-2E01-23FB-562B4B3CF5DD}"/>
              </a:ext>
            </a:extLst>
          </p:cNvPr>
          <p:cNvSpPr/>
          <p:nvPr/>
        </p:nvSpPr>
        <p:spPr>
          <a:xfrm>
            <a:off x="834035" y="1895475"/>
            <a:ext cx="4562478" cy="4479665"/>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D293FFB-AFDC-D76F-805D-1FBC2E45B961}"/>
              </a:ext>
            </a:extLst>
          </p:cNvPr>
          <p:cNvSpPr/>
          <p:nvPr/>
        </p:nvSpPr>
        <p:spPr>
          <a:xfrm>
            <a:off x="5529962" y="1895475"/>
            <a:ext cx="4562478" cy="4479665"/>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
            <a:extLst>
              <a:ext uri="{FF2B5EF4-FFF2-40B4-BE49-F238E27FC236}">
                <a16:creationId xmlns:a16="http://schemas.microsoft.com/office/drawing/2014/main" id="{421DC857-62A3-9293-ABE4-1AA7826548DB}"/>
              </a:ext>
            </a:extLst>
          </p:cNvPr>
          <p:cNvSpPr txBox="1">
            <a:spLocks/>
          </p:cNvSpPr>
          <p:nvPr/>
        </p:nvSpPr>
        <p:spPr>
          <a:xfrm>
            <a:off x="1443636" y="1913998"/>
            <a:ext cx="3351600" cy="3138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GB" sz="1800" b="1" u="sng">
                <a:solidFill>
                  <a:schemeClr val="tx2"/>
                </a:solidFill>
                <a:ea typeface="Times New Roman" panose="02020603050405020304" pitchFamily="18" charset="0"/>
                <a:cs typeface="Times New Roman" panose="02020603050405020304" pitchFamily="18" charset="0"/>
              </a:rPr>
              <a:t>3 MS are involved</a:t>
            </a:r>
          </a:p>
        </p:txBody>
      </p:sp>
      <p:sp>
        <p:nvSpPr>
          <p:cNvPr id="18" name="Content Placeholder 1">
            <a:extLst>
              <a:ext uri="{FF2B5EF4-FFF2-40B4-BE49-F238E27FC236}">
                <a16:creationId xmlns:a16="http://schemas.microsoft.com/office/drawing/2014/main" id="{FA899C3D-D174-3A58-8FB9-41BBC0F504E9}"/>
              </a:ext>
            </a:extLst>
          </p:cNvPr>
          <p:cNvSpPr txBox="1">
            <a:spLocks/>
          </p:cNvSpPr>
          <p:nvPr/>
        </p:nvSpPr>
        <p:spPr>
          <a:xfrm>
            <a:off x="6143746" y="1913998"/>
            <a:ext cx="3351600" cy="36933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GB" sz="1800" b="1" u="sng">
                <a:solidFill>
                  <a:schemeClr val="tx2"/>
                </a:solidFill>
                <a:ea typeface="Times New Roman" panose="02020603050405020304" pitchFamily="18" charset="0"/>
                <a:cs typeface="Times New Roman" panose="02020603050405020304" pitchFamily="18" charset="0"/>
              </a:rPr>
              <a:t>2 MS are involved</a:t>
            </a:r>
          </a:p>
        </p:txBody>
      </p:sp>
      <p:sp>
        <p:nvSpPr>
          <p:cNvPr id="20" name="TextBox 19">
            <a:extLst>
              <a:ext uri="{FF2B5EF4-FFF2-40B4-BE49-F238E27FC236}">
                <a16:creationId xmlns:a16="http://schemas.microsoft.com/office/drawing/2014/main" id="{35F42139-762F-EEAC-F47F-870E744C9872}"/>
              </a:ext>
            </a:extLst>
          </p:cNvPr>
          <p:cNvSpPr txBox="1"/>
          <p:nvPr/>
        </p:nvSpPr>
        <p:spPr>
          <a:xfrm>
            <a:off x="838195" y="3110258"/>
            <a:ext cx="4562476" cy="369332"/>
          </a:xfrm>
          <a:prstGeom prst="rect">
            <a:avLst/>
          </a:prstGeom>
          <a:noFill/>
        </p:spPr>
        <p:txBody>
          <a:bodyPr wrap="square" rtlCol="0">
            <a:spAutoFit/>
          </a:bodyPr>
          <a:lstStyle/>
          <a:p>
            <a:pPr algn="ctr"/>
            <a:r>
              <a:rPr lang="en-US">
                <a:solidFill>
                  <a:schemeClr val="tx2"/>
                </a:solidFill>
              </a:rPr>
              <a:t>MS of final destination</a:t>
            </a:r>
          </a:p>
        </p:txBody>
      </p:sp>
      <p:sp>
        <p:nvSpPr>
          <p:cNvPr id="24" name="TextBox 23">
            <a:extLst>
              <a:ext uri="{FF2B5EF4-FFF2-40B4-BE49-F238E27FC236}">
                <a16:creationId xmlns:a16="http://schemas.microsoft.com/office/drawing/2014/main" id="{6C5C3595-DC45-50F0-EEBD-90C7681B3538}"/>
              </a:ext>
            </a:extLst>
          </p:cNvPr>
          <p:cNvSpPr txBox="1"/>
          <p:nvPr/>
        </p:nvSpPr>
        <p:spPr>
          <a:xfrm>
            <a:off x="834035" y="4438736"/>
            <a:ext cx="4562477" cy="369332"/>
          </a:xfrm>
          <a:prstGeom prst="rect">
            <a:avLst/>
          </a:prstGeom>
          <a:noFill/>
        </p:spPr>
        <p:txBody>
          <a:bodyPr wrap="square" rtlCol="0">
            <a:spAutoFit/>
          </a:bodyPr>
          <a:lstStyle/>
          <a:p>
            <a:pPr algn="ctr"/>
            <a:r>
              <a:rPr lang="en-US">
                <a:solidFill>
                  <a:schemeClr val="tx2"/>
                </a:solidFill>
              </a:rPr>
              <a:t>MS where SCI is situated</a:t>
            </a:r>
          </a:p>
        </p:txBody>
      </p:sp>
      <p:sp>
        <p:nvSpPr>
          <p:cNvPr id="27" name="TextBox 26">
            <a:extLst>
              <a:ext uri="{FF2B5EF4-FFF2-40B4-BE49-F238E27FC236}">
                <a16:creationId xmlns:a16="http://schemas.microsoft.com/office/drawing/2014/main" id="{C5C9F7BE-48B6-01D3-7015-7D926F6D4285}"/>
              </a:ext>
            </a:extLst>
          </p:cNvPr>
          <p:cNvSpPr txBox="1"/>
          <p:nvPr/>
        </p:nvSpPr>
        <p:spPr>
          <a:xfrm>
            <a:off x="857111" y="5770462"/>
            <a:ext cx="4562477" cy="369332"/>
          </a:xfrm>
          <a:prstGeom prst="rect">
            <a:avLst/>
          </a:prstGeom>
          <a:noFill/>
        </p:spPr>
        <p:txBody>
          <a:bodyPr wrap="square" rtlCol="0">
            <a:spAutoFit/>
          </a:bodyPr>
          <a:lstStyle/>
          <a:p>
            <a:pPr algn="ctr"/>
            <a:r>
              <a:rPr lang="en-US">
                <a:solidFill>
                  <a:schemeClr val="tx2"/>
                </a:solidFill>
              </a:rPr>
              <a:t>MS where PCI is situated</a:t>
            </a:r>
          </a:p>
        </p:txBody>
      </p:sp>
      <p:grpSp>
        <p:nvGrpSpPr>
          <p:cNvPr id="28" name="Group 27">
            <a:extLst>
              <a:ext uri="{FF2B5EF4-FFF2-40B4-BE49-F238E27FC236}">
                <a16:creationId xmlns:a16="http://schemas.microsoft.com/office/drawing/2014/main" id="{D07F9ACB-72AA-2F98-D798-2980020C0FFC}"/>
              </a:ext>
            </a:extLst>
          </p:cNvPr>
          <p:cNvGrpSpPr/>
          <p:nvPr/>
        </p:nvGrpSpPr>
        <p:grpSpPr>
          <a:xfrm>
            <a:off x="5550237" y="2147618"/>
            <a:ext cx="4562477" cy="1608971"/>
            <a:chOff x="838197" y="2334546"/>
            <a:chExt cx="4562477" cy="1608971"/>
          </a:xfrm>
        </p:grpSpPr>
        <p:pic>
          <p:nvPicPr>
            <p:cNvPr id="29" name="Graphic 28" descr="Schoolhouse">
              <a:extLst>
                <a:ext uri="{FF2B5EF4-FFF2-40B4-BE49-F238E27FC236}">
                  <a16:creationId xmlns:a16="http://schemas.microsoft.com/office/drawing/2014/main" id="{86E21DDC-BA1A-8588-D132-63A0B165BF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603524" y="2334546"/>
              <a:ext cx="1031824" cy="1031824"/>
            </a:xfrm>
            <a:prstGeom prst="rect">
              <a:avLst/>
            </a:prstGeom>
          </p:spPr>
        </p:pic>
        <p:sp>
          <p:nvSpPr>
            <p:cNvPr id="30" name="TextBox 29">
              <a:extLst>
                <a:ext uri="{FF2B5EF4-FFF2-40B4-BE49-F238E27FC236}">
                  <a16:creationId xmlns:a16="http://schemas.microsoft.com/office/drawing/2014/main" id="{93DE9FEC-BA92-006A-809F-C9B32BC9B266}"/>
                </a:ext>
              </a:extLst>
            </p:cNvPr>
            <p:cNvSpPr txBox="1"/>
            <p:nvPr/>
          </p:nvSpPr>
          <p:spPr>
            <a:xfrm>
              <a:off x="838197" y="3297186"/>
              <a:ext cx="4562477" cy="646331"/>
            </a:xfrm>
            <a:prstGeom prst="rect">
              <a:avLst/>
            </a:prstGeom>
            <a:noFill/>
          </p:spPr>
          <p:txBody>
            <a:bodyPr wrap="square" rtlCol="0">
              <a:spAutoFit/>
            </a:bodyPr>
            <a:lstStyle/>
            <a:p>
              <a:pPr algn="ctr"/>
              <a:r>
                <a:rPr lang="en-US">
                  <a:solidFill>
                    <a:schemeClr val="tx2"/>
                  </a:solidFill>
                </a:rPr>
                <a:t>MS where SCI is situated = MS of final destination</a:t>
              </a:r>
            </a:p>
          </p:txBody>
        </p:sp>
      </p:grpSp>
      <p:grpSp>
        <p:nvGrpSpPr>
          <p:cNvPr id="39" name="Group 38">
            <a:extLst>
              <a:ext uri="{FF2B5EF4-FFF2-40B4-BE49-F238E27FC236}">
                <a16:creationId xmlns:a16="http://schemas.microsoft.com/office/drawing/2014/main" id="{C96BD327-0678-6F6B-C61C-03901D674343}"/>
              </a:ext>
            </a:extLst>
          </p:cNvPr>
          <p:cNvGrpSpPr/>
          <p:nvPr/>
        </p:nvGrpSpPr>
        <p:grpSpPr>
          <a:xfrm>
            <a:off x="7315564" y="3792437"/>
            <a:ext cx="1031824" cy="1031824"/>
            <a:chOff x="10395475" y="3977962"/>
            <a:chExt cx="1031824" cy="1031824"/>
          </a:xfrm>
        </p:grpSpPr>
        <p:sp>
          <p:nvSpPr>
            <p:cNvPr id="38" name="Rectangle: Rounded Corners 37">
              <a:extLst>
                <a:ext uri="{FF2B5EF4-FFF2-40B4-BE49-F238E27FC236}">
                  <a16:creationId xmlns:a16="http://schemas.microsoft.com/office/drawing/2014/main" id="{BE45F98F-9ECC-F55F-B71F-CCD03C6A4CE4}"/>
                </a:ext>
              </a:extLst>
            </p:cNvPr>
            <p:cNvSpPr>
              <a:spLocks noChangeAspect="1"/>
            </p:cNvSpPr>
            <p:nvPr/>
          </p:nvSpPr>
          <p:spPr>
            <a:xfrm>
              <a:off x="10427597" y="4132624"/>
              <a:ext cx="949491" cy="750591"/>
            </a:xfrm>
            <a:prstGeom prst="roundRect">
              <a:avLst/>
            </a:prstGeom>
            <a:solidFill>
              <a:srgbClr val="FFC61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32" name="Graphic 31" descr="Schoolhouse">
              <a:extLst>
                <a:ext uri="{FF2B5EF4-FFF2-40B4-BE49-F238E27FC236}">
                  <a16:creationId xmlns:a16="http://schemas.microsoft.com/office/drawing/2014/main" id="{1B5F93B7-1311-76EB-D96B-625A793E5F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395475" y="3977962"/>
              <a:ext cx="1031824" cy="1031824"/>
            </a:xfrm>
            <a:prstGeom prst="rect">
              <a:avLst/>
            </a:prstGeom>
          </p:spPr>
        </p:pic>
      </p:grpSp>
      <p:sp>
        <p:nvSpPr>
          <p:cNvPr id="33" name="TextBox 32">
            <a:extLst>
              <a:ext uri="{FF2B5EF4-FFF2-40B4-BE49-F238E27FC236}">
                <a16:creationId xmlns:a16="http://schemas.microsoft.com/office/drawing/2014/main" id="{BC706DA9-A590-006E-D0C0-CC75D4C10A64}"/>
              </a:ext>
            </a:extLst>
          </p:cNvPr>
          <p:cNvSpPr txBox="1"/>
          <p:nvPr/>
        </p:nvSpPr>
        <p:spPr>
          <a:xfrm>
            <a:off x="5550236" y="4689462"/>
            <a:ext cx="4562477" cy="369332"/>
          </a:xfrm>
          <a:prstGeom prst="rect">
            <a:avLst/>
          </a:prstGeom>
          <a:noFill/>
        </p:spPr>
        <p:txBody>
          <a:bodyPr wrap="square" rtlCol="0">
            <a:spAutoFit/>
          </a:bodyPr>
          <a:lstStyle/>
          <a:p>
            <a:pPr algn="ctr"/>
            <a:r>
              <a:rPr lang="en-US">
                <a:solidFill>
                  <a:schemeClr val="tx2"/>
                </a:solidFill>
              </a:rPr>
              <a:t>MS where PCI is situated</a:t>
            </a:r>
          </a:p>
        </p:txBody>
      </p:sp>
      <p:grpSp>
        <p:nvGrpSpPr>
          <p:cNvPr id="40" name="Group 39">
            <a:extLst>
              <a:ext uri="{FF2B5EF4-FFF2-40B4-BE49-F238E27FC236}">
                <a16:creationId xmlns:a16="http://schemas.microsoft.com/office/drawing/2014/main" id="{077C2419-13CB-8E68-486D-769E856D43F6}"/>
              </a:ext>
            </a:extLst>
          </p:cNvPr>
          <p:cNvGrpSpPr/>
          <p:nvPr/>
        </p:nvGrpSpPr>
        <p:grpSpPr>
          <a:xfrm>
            <a:off x="2590316" y="2177657"/>
            <a:ext cx="1031824" cy="1031824"/>
            <a:chOff x="10395475" y="3977962"/>
            <a:chExt cx="1031824" cy="1031824"/>
          </a:xfrm>
        </p:grpSpPr>
        <p:sp>
          <p:nvSpPr>
            <p:cNvPr id="41" name="Rectangle: Rounded Corners 40">
              <a:extLst>
                <a:ext uri="{FF2B5EF4-FFF2-40B4-BE49-F238E27FC236}">
                  <a16:creationId xmlns:a16="http://schemas.microsoft.com/office/drawing/2014/main" id="{72E88A6F-A649-FD9C-EC71-74ECB3B7DA70}"/>
                </a:ext>
              </a:extLst>
            </p:cNvPr>
            <p:cNvSpPr>
              <a:spLocks noChangeAspect="1"/>
            </p:cNvSpPr>
            <p:nvPr/>
          </p:nvSpPr>
          <p:spPr>
            <a:xfrm>
              <a:off x="10427597" y="4132624"/>
              <a:ext cx="949491" cy="750591"/>
            </a:xfrm>
            <a:prstGeom prst="roundRect">
              <a:avLst/>
            </a:prstGeom>
            <a:solidFill>
              <a:srgbClr val="FFC61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42" name="Graphic 41" descr="Schoolhouse">
              <a:extLst>
                <a:ext uri="{FF2B5EF4-FFF2-40B4-BE49-F238E27FC236}">
                  <a16:creationId xmlns:a16="http://schemas.microsoft.com/office/drawing/2014/main" id="{2D6C0CE2-369F-4BF3-7577-6DBA539E9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395475" y="3977962"/>
              <a:ext cx="1031824" cy="1031824"/>
            </a:xfrm>
            <a:prstGeom prst="rect">
              <a:avLst/>
            </a:prstGeom>
          </p:spPr>
        </p:pic>
      </p:grpSp>
      <p:grpSp>
        <p:nvGrpSpPr>
          <p:cNvPr id="43" name="Group 42">
            <a:extLst>
              <a:ext uri="{FF2B5EF4-FFF2-40B4-BE49-F238E27FC236}">
                <a16:creationId xmlns:a16="http://schemas.microsoft.com/office/drawing/2014/main" id="{64BB719F-A9BA-E651-A1DD-6ACC9BCDA136}"/>
              </a:ext>
            </a:extLst>
          </p:cNvPr>
          <p:cNvGrpSpPr/>
          <p:nvPr/>
        </p:nvGrpSpPr>
        <p:grpSpPr>
          <a:xfrm>
            <a:off x="2590316" y="3521331"/>
            <a:ext cx="1031824" cy="1031824"/>
            <a:chOff x="10395475" y="3977962"/>
            <a:chExt cx="1031824" cy="1031824"/>
          </a:xfrm>
        </p:grpSpPr>
        <p:sp>
          <p:nvSpPr>
            <p:cNvPr id="44" name="Rectangle: Rounded Corners 43">
              <a:extLst>
                <a:ext uri="{FF2B5EF4-FFF2-40B4-BE49-F238E27FC236}">
                  <a16:creationId xmlns:a16="http://schemas.microsoft.com/office/drawing/2014/main" id="{29572358-3478-BF40-3B99-2C327EC6B040}"/>
                </a:ext>
              </a:extLst>
            </p:cNvPr>
            <p:cNvSpPr>
              <a:spLocks noChangeAspect="1"/>
            </p:cNvSpPr>
            <p:nvPr/>
          </p:nvSpPr>
          <p:spPr>
            <a:xfrm>
              <a:off x="10427597" y="4132624"/>
              <a:ext cx="949491" cy="750591"/>
            </a:xfrm>
            <a:prstGeom prst="roundRect">
              <a:avLst/>
            </a:prstGeom>
            <a:solidFill>
              <a:srgbClr val="FFC61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45" name="Graphic 44" descr="Schoolhouse">
              <a:extLst>
                <a:ext uri="{FF2B5EF4-FFF2-40B4-BE49-F238E27FC236}">
                  <a16:creationId xmlns:a16="http://schemas.microsoft.com/office/drawing/2014/main" id="{83BE1555-1E72-D007-F5AC-5CB611D39D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395475" y="3977962"/>
              <a:ext cx="1031824" cy="1031824"/>
            </a:xfrm>
            <a:prstGeom prst="rect">
              <a:avLst/>
            </a:prstGeom>
          </p:spPr>
        </p:pic>
      </p:grpSp>
      <p:grpSp>
        <p:nvGrpSpPr>
          <p:cNvPr id="46" name="Group 45">
            <a:extLst>
              <a:ext uri="{FF2B5EF4-FFF2-40B4-BE49-F238E27FC236}">
                <a16:creationId xmlns:a16="http://schemas.microsoft.com/office/drawing/2014/main" id="{976AA54F-2BA8-AE6B-F224-577E2D8FEEF1}"/>
              </a:ext>
            </a:extLst>
          </p:cNvPr>
          <p:cNvGrpSpPr/>
          <p:nvPr/>
        </p:nvGrpSpPr>
        <p:grpSpPr>
          <a:xfrm>
            <a:off x="2590316" y="4844677"/>
            <a:ext cx="1031824" cy="1031824"/>
            <a:chOff x="10395475" y="3977962"/>
            <a:chExt cx="1031824" cy="1031824"/>
          </a:xfrm>
        </p:grpSpPr>
        <p:sp>
          <p:nvSpPr>
            <p:cNvPr id="47" name="Rectangle: Rounded Corners 46">
              <a:extLst>
                <a:ext uri="{FF2B5EF4-FFF2-40B4-BE49-F238E27FC236}">
                  <a16:creationId xmlns:a16="http://schemas.microsoft.com/office/drawing/2014/main" id="{7ABCDBC9-30F3-F326-B113-81E6AA786B01}"/>
                </a:ext>
              </a:extLst>
            </p:cNvPr>
            <p:cNvSpPr>
              <a:spLocks noChangeAspect="1"/>
            </p:cNvSpPr>
            <p:nvPr/>
          </p:nvSpPr>
          <p:spPr>
            <a:xfrm>
              <a:off x="10427597" y="4132624"/>
              <a:ext cx="949491" cy="750591"/>
            </a:xfrm>
            <a:prstGeom prst="roundRect">
              <a:avLst/>
            </a:prstGeom>
            <a:solidFill>
              <a:srgbClr val="FFC61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48" name="Graphic 47" descr="Schoolhouse">
              <a:extLst>
                <a:ext uri="{FF2B5EF4-FFF2-40B4-BE49-F238E27FC236}">
                  <a16:creationId xmlns:a16="http://schemas.microsoft.com/office/drawing/2014/main" id="{C3AAF517-37DD-D91F-4858-78BA28C18A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395475" y="3977962"/>
              <a:ext cx="1031824" cy="1031824"/>
            </a:xfrm>
            <a:prstGeom prst="rect">
              <a:avLst/>
            </a:prstGeom>
          </p:spPr>
        </p:pic>
      </p:grpSp>
      <p:sp>
        <p:nvSpPr>
          <p:cNvPr id="49" name="Rectangle: Rounded Corners 48">
            <a:extLst>
              <a:ext uri="{FF2B5EF4-FFF2-40B4-BE49-F238E27FC236}">
                <a16:creationId xmlns:a16="http://schemas.microsoft.com/office/drawing/2014/main" id="{201CF48B-F5E0-44F0-7252-9D04C6D8C1DC}"/>
              </a:ext>
            </a:extLst>
          </p:cNvPr>
          <p:cNvSpPr/>
          <p:nvPr/>
        </p:nvSpPr>
        <p:spPr>
          <a:xfrm>
            <a:off x="834034" y="3521331"/>
            <a:ext cx="4562478" cy="45719"/>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FA8B9E58-6F0F-F19E-6EA7-7BE24CB20779}"/>
              </a:ext>
            </a:extLst>
          </p:cNvPr>
          <p:cNvSpPr/>
          <p:nvPr/>
        </p:nvSpPr>
        <p:spPr>
          <a:xfrm>
            <a:off x="834034" y="4844677"/>
            <a:ext cx="4562478" cy="45719"/>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69F89911-B76B-3E79-87F2-306E585C8EB8}"/>
              </a:ext>
            </a:extLst>
          </p:cNvPr>
          <p:cNvSpPr/>
          <p:nvPr/>
        </p:nvSpPr>
        <p:spPr>
          <a:xfrm>
            <a:off x="5529962" y="3769578"/>
            <a:ext cx="4562478" cy="45719"/>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95B830F5-3948-1CA0-9F08-502CEDC63FF2}"/>
              </a:ext>
            </a:extLst>
          </p:cNvPr>
          <p:cNvSpPr/>
          <p:nvPr/>
        </p:nvSpPr>
        <p:spPr>
          <a:xfrm>
            <a:off x="5529962" y="5131748"/>
            <a:ext cx="4582751" cy="1236639"/>
          </a:xfrm>
          <a:prstGeom prst="roundRect">
            <a:avLst/>
          </a:prstGeom>
          <a:solidFill>
            <a:schemeClr val="bg2">
              <a:lumMod val="90000"/>
            </a:schemeClr>
          </a:solidFill>
          <a:ln w="222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i="1">
                <a:solidFill>
                  <a:srgbClr val="4D4D4D"/>
                </a:solidFill>
              </a:rPr>
              <a:t>For the specific business case, the use of CP 42 is also possible, as far as two MS are involved in this supply and goods will enter first in PCI. After their release they can be transported to SCI.</a:t>
            </a:r>
            <a:endParaRPr lang="en-US" sz="1600" i="1">
              <a:solidFill>
                <a:schemeClr val="tx1"/>
              </a:solidFill>
            </a:endParaRPr>
          </a:p>
        </p:txBody>
      </p:sp>
      <p:sp>
        <p:nvSpPr>
          <p:cNvPr id="3" name="Slide Number Placeholder 2">
            <a:extLst>
              <a:ext uri="{FF2B5EF4-FFF2-40B4-BE49-F238E27FC236}">
                <a16:creationId xmlns:a16="http://schemas.microsoft.com/office/drawing/2014/main" id="{11B78ED6-B3CC-36C4-4172-417B4E0D54F0}"/>
              </a:ext>
            </a:extLst>
          </p:cNvPr>
          <p:cNvSpPr>
            <a:spLocks noGrp="1"/>
          </p:cNvSpPr>
          <p:nvPr>
            <p:ph type="sldNum" sz="quarter" idx="12"/>
          </p:nvPr>
        </p:nvSpPr>
        <p:spPr/>
        <p:txBody>
          <a:bodyPr/>
          <a:lstStyle/>
          <a:p>
            <a:fld id="{F46C79FD-C571-418B-AB0F-5EE936C85276}" type="slidenum">
              <a:rPr lang="en-GB" smtClean="0"/>
              <a:t>169</a:t>
            </a:fld>
            <a:endParaRPr lang="en-GB"/>
          </a:p>
        </p:txBody>
      </p:sp>
    </p:spTree>
    <p:extLst>
      <p:ext uri="{BB962C8B-B14F-4D97-AF65-F5344CB8AC3E}">
        <p14:creationId xmlns:p14="http://schemas.microsoft.com/office/powerpoint/2010/main" val="271669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UCC CCI System - Facilitation &amp; Benefits (4/4)</a:t>
            </a:r>
            <a:endParaRPr lang="el-GR" sz="3600"/>
          </a:p>
        </p:txBody>
      </p:sp>
      <p:grpSp>
        <p:nvGrpSpPr>
          <p:cNvPr id="4" name="Group 3">
            <a:extLst>
              <a:ext uri="{FF2B5EF4-FFF2-40B4-BE49-F238E27FC236}">
                <a16:creationId xmlns:a16="http://schemas.microsoft.com/office/drawing/2014/main" id="{47701ADF-A89A-2CE2-12A7-8D2F60929DD6}"/>
              </a:ext>
            </a:extLst>
          </p:cNvPr>
          <p:cNvGrpSpPr/>
          <p:nvPr/>
        </p:nvGrpSpPr>
        <p:grpSpPr>
          <a:xfrm>
            <a:off x="1017078" y="1530108"/>
            <a:ext cx="10469244" cy="5007279"/>
            <a:chOff x="1017078" y="1530108"/>
            <a:chExt cx="10469244" cy="5007279"/>
          </a:xfrm>
        </p:grpSpPr>
        <p:grpSp>
          <p:nvGrpSpPr>
            <p:cNvPr id="2" name="Group 1">
              <a:extLst>
                <a:ext uri="{FF2B5EF4-FFF2-40B4-BE49-F238E27FC236}">
                  <a16:creationId xmlns:a16="http://schemas.microsoft.com/office/drawing/2014/main" id="{26D4A8C0-62A2-F69D-95D7-0922EAFF3F96}"/>
                </a:ext>
              </a:extLst>
            </p:cNvPr>
            <p:cNvGrpSpPr/>
            <p:nvPr/>
          </p:nvGrpSpPr>
          <p:grpSpPr>
            <a:xfrm>
              <a:off x="1017078" y="1530108"/>
              <a:ext cx="10469244" cy="3988316"/>
              <a:chOff x="1328479" y="1611204"/>
              <a:chExt cx="9217277" cy="4284004"/>
            </a:xfrm>
          </p:grpSpPr>
          <p:sp>
            <p:nvSpPr>
              <p:cNvPr id="10" name="Rectangle: Rounded Corners 9">
                <a:extLst>
                  <a:ext uri="{FF2B5EF4-FFF2-40B4-BE49-F238E27FC236}">
                    <a16:creationId xmlns:a16="http://schemas.microsoft.com/office/drawing/2014/main" id="{1ABEF2E7-78C7-7265-9DF3-ED7BBC6BB284}"/>
                  </a:ext>
                </a:extLst>
              </p:cNvPr>
              <p:cNvSpPr/>
              <p:nvPr/>
            </p:nvSpPr>
            <p:spPr>
              <a:xfrm>
                <a:off x="1453817" y="1737584"/>
                <a:ext cx="9091938" cy="917207"/>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IE" sz="1800" b="1">
                    <a:solidFill>
                      <a:schemeClr val="tx1"/>
                    </a:solidFill>
                    <a:effectLst/>
                    <a:ea typeface="Times New Roman" panose="02020603050405020304" pitchFamily="18" charset="0"/>
                    <a:cs typeface="Times New Roman"/>
                  </a:rPr>
                  <a:t>Acceleration</a:t>
                </a:r>
                <a:r>
                  <a:rPr lang="en-IE" sz="1800">
                    <a:solidFill>
                      <a:schemeClr val="tx1"/>
                    </a:solidFill>
                    <a:effectLst/>
                    <a:ea typeface="Times New Roman" panose="02020603050405020304" pitchFamily="18" charset="0"/>
                    <a:cs typeface="Times New Roman"/>
                  </a:rPr>
                  <a:t> of customs clearance</a:t>
                </a:r>
                <a:r>
                  <a:rPr lang="en-IE">
                    <a:solidFill>
                      <a:schemeClr val="tx1"/>
                    </a:solidFill>
                    <a:ea typeface="Times New Roman" panose="02020603050405020304" pitchFamily="18" charset="0"/>
                    <a:cs typeface="Times New Roman"/>
                  </a:rPr>
                  <a:t>,</a:t>
                </a:r>
                <a:r>
                  <a:rPr lang="en-IE" sz="1800">
                    <a:solidFill>
                      <a:schemeClr val="tx1"/>
                    </a:solidFill>
                    <a:effectLst/>
                    <a:ea typeface="Times New Roman" panose="02020603050405020304" pitchFamily="18" charset="0"/>
                    <a:cs typeface="Times New Roman"/>
                  </a:rPr>
                  <a:t> </a:t>
                </a:r>
                <a:r>
                  <a:rPr lang="en-IE" sz="1800" b="1">
                    <a:solidFill>
                      <a:schemeClr val="tx1"/>
                    </a:solidFill>
                    <a:effectLst/>
                    <a:ea typeface="Times New Roman" panose="02020603050405020304" pitchFamily="18" charset="0"/>
                    <a:cs typeface="Times New Roman"/>
                  </a:rPr>
                  <a:t>reduction of administrative and paperwork</a:t>
                </a:r>
                <a:r>
                  <a:rPr lang="en-IE" sz="1800">
                    <a:solidFill>
                      <a:schemeClr val="tx1"/>
                    </a:solidFill>
                    <a:effectLst/>
                    <a:ea typeface="Times New Roman" panose="02020603050405020304" pitchFamily="18" charset="0"/>
                    <a:cs typeface="Times New Roman"/>
                  </a:rPr>
                  <a:t>,</a:t>
                </a:r>
                <a:r>
                  <a:rPr lang="en-IE">
                    <a:solidFill>
                      <a:schemeClr val="tx1"/>
                    </a:solidFill>
                    <a:ea typeface="Times New Roman" panose="02020603050405020304" pitchFamily="18" charset="0"/>
                    <a:cs typeface="Times New Roman"/>
                  </a:rPr>
                  <a:t> </a:t>
                </a:r>
                <a:r>
                  <a:rPr lang="en-IE" sz="1800">
                    <a:solidFill>
                      <a:schemeClr val="tx1"/>
                    </a:solidFill>
                    <a:effectLst/>
                    <a:ea typeface="Times New Roman" panose="02020603050405020304" pitchFamily="18" charset="0"/>
                    <a:cs typeface="Times New Roman"/>
                  </a:rPr>
                  <a:t> </a:t>
                </a:r>
                <a:r>
                  <a:rPr lang="en-IE" sz="1800" b="1">
                    <a:solidFill>
                      <a:schemeClr val="tx1"/>
                    </a:solidFill>
                    <a:effectLst/>
                    <a:ea typeface="Times New Roman" panose="02020603050405020304" pitchFamily="18" charset="0"/>
                    <a:cs typeface="Times New Roman"/>
                  </a:rPr>
                  <a:t>standardisation</a:t>
                </a:r>
                <a:r>
                  <a:rPr lang="en-IE" sz="1800">
                    <a:solidFill>
                      <a:schemeClr val="tx1"/>
                    </a:solidFill>
                    <a:effectLst/>
                    <a:ea typeface="Times New Roman" panose="02020603050405020304" pitchFamily="18" charset="0"/>
                    <a:cs typeface="Times New Roman"/>
                  </a:rPr>
                  <a:t> of procedures </a:t>
                </a:r>
                <a:r>
                  <a:rPr lang="en-IE">
                    <a:solidFill>
                      <a:schemeClr val="tx1"/>
                    </a:solidFill>
                    <a:ea typeface="Times New Roman" panose="02020603050405020304" pitchFamily="18" charset="0"/>
                    <a:cs typeface="Times New Roman"/>
                  </a:rPr>
                  <a:t>lead</a:t>
                </a:r>
                <a:r>
                  <a:rPr lang="en-IE" sz="1800">
                    <a:solidFill>
                      <a:schemeClr val="tx1"/>
                    </a:solidFill>
                    <a:effectLst/>
                    <a:ea typeface="Times New Roman" panose="02020603050405020304" pitchFamily="18" charset="0"/>
                    <a:cs typeface="Times New Roman"/>
                  </a:rPr>
                  <a:t> to further </a:t>
                </a:r>
                <a:r>
                  <a:rPr lang="en-IE" sz="1800" b="1">
                    <a:solidFill>
                      <a:schemeClr val="tx1"/>
                    </a:solidFill>
                    <a:effectLst/>
                    <a:ea typeface="Times New Roman" panose="02020603050405020304" pitchFamily="18" charset="0"/>
                    <a:cs typeface="Times New Roman"/>
                  </a:rPr>
                  <a:t>trade facilitation</a:t>
                </a:r>
                <a:r>
                  <a:rPr lang="en-IE" sz="1800">
                    <a:solidFill>
                      <a:schemeClr val="tx1"/>
                    </a:solidFill>
                    <a:effectLst/>
                    <a:ea typeface="Times New Roman" panose="02020603050405020304" pitchFamily="18" charset="0"/>
                    <a:cs typeface="Times New Roman"/>
                  </a:rPr>
                  <a:t>, </a:t>
                </a:r>
                <a:r>
                  <a:rPr lang="en-IE" sz="1800" b="1">
                    <a:solidFill>
                      <a:schemeClr val="tx1"/>
                    </a:solidFill>
                    <a:effectLst/>
                    <a:ea typeface="Times New Roman" panose="02020603050405020304" pitchFamily="18" charset="0"/>
                    <a:cs typeface="Times New Roman"/>
                  </a:rPr>
                  <a:t>transparency</a:t>
                </a:r>
                <a:r>
                  <a:rPr lang="en-IE" sz="1800">
                    <a:solidFill>
                      <a:schemeClr val="tx1"/>
                    </a:solidFill>
                    <a:effectLst/>
                    <a:ea typeface="Times New Roman" panose="02020603050405020304" pitchFamily="18" charset="0"/>
                    <a:cs typeface="Times New Roman"/>
                  </a:rPr>
                  <a:t> and </a:t>
                </a:r>
                <a:r>
                  <a:rPr lang="en-IE" sz="1800" b="1">
                    <a:solidFill>
                      <a:schemeClr val="tx1"/>
                    </a:solidFill>
                    <a:effectLst/>
                    <a:ea typeface="Times New Roman" panose="02020603050405020304" pitchFamily="18" charset="0"/>
                    <a:cs typeface="Times New Roman"/>
                  </a:rPr>
                  <a:t>reduction of costs</a:t>
                </a:r>
                <a:r>
                  <a:rPr lang="en-IE" sz="1800">
                    <a:solidFill>
                      <a:schemeClr val="tx1"/>
                    </a:solidFill>
                    <a:effectLst/>
                    <a:ea typeface="Times New Roman" panose="02020603050405020304" pitchFamily="18" charset="0"/>
                    <a:cs typeface="Times New Roman"/>
                  </a:rPr>
                  <a:t>, </a:t>
                </a:r>
                <a:r>
                  <a:rPr lang="en-IE" sz="1800" b="1">
                    <a:solidFill>
                      <a:schemeClr val="tx1"/>
                    </a:solidFill>
                    <a:effectLst/>
                    <a:ea typeface="Times New Roman" panose="02020603050405020304" pitchFamily="18" charset="0"/>
                    <a:cs typeface="Times New Roman"/>
                  </a:rPr>
                  <a:t>speed and ease</a:t>
                </a:r>
                <a:r>
                  <a:rPr lang="en-IE" sz="1800">
                    <a:solidFill>
                      <a:schemeClr val="tx1"/>
                    </a:solidFill>
                    <a:effectLst/>
                    <a:ea typeface="Times New Roman" panose="02020603050405020304" pitchFamily="18" charset="0"/>
                    <a:cs typeface="Times New Roman"/>
                  </a:rPr>
                  <a:t> of transactions</a:t>
                </a:r>
                <a:endParaRPr lang="el-GR" sz="1800">
                  <a:solidFill>
                    <a:schemeClr val="tx1"/>
                  </a:solidFill>
                  <a:effectLst/>
                  <a:ea typeface="Times New Roman" panose="02020603050405020304" pitchFamily="18" charset="0"/>
                  <a:cs typeface="Times New Roman"/>
                </a:endParaRPr>
              </a:p>
            </p:txBody>
          </p:sp>
          <p:grpSp>
            <p:nvGrpSpPr>
              <p:cNvPr id="28" name="Group 27">
                <a:extLst>
                  <a:ext uri="{FF2B5EF4-FFF2-40B4-BE49-F238E27FC236}">
                    <a16:creationId xmlns:a16="http://schemas.microsoft.com/office/drawing/2014/main" id="{A0403603-7A63-2121-8421-3FFF6EFDCA30}"/>
                  </a:ext>
                </a:extLst>
              </p:cNvPr>
              <p:cNvGrpSpPr/>
              <p:nvPr/>
            </p:nvGrpSpPr>
            <p:grpSpPr>
              <a:xfrm>
                <a:off x="1328479" y="4870982"/>
                <a:ext cx="9217277" cy="1024226"/>
                <a:chOff x="1328479" y="4870982"/>
                <a:chExt cx="9217277" cy="1024226"/>
              </a:xfrm>
            </p:grpSpPr>
            <p:sp>
              <p:nvSpPr>
                <p:cNvPr id="19" name="Rectangle: Rounded Corners 18">
                  <a:extLst>
                    <a:ext uri="{FF2B5EF4-FFF2-40B4-BE49-F238E27FC236}">
                      <a16:creationId xmlns:a16="http://schemas.microsoft.com/office/drawing/2014/main" id="{D0FCC2EF-4F9E-06CA-5996-DE84854F3826}"/>
                    </a:ext>
                  </a:extLst>
                </p:cNvPr>
                <p:cNvSpPr/>
                <p:nvPr/>
              </p:nvSpPr>
              <p:spPr>
                <a:xfrm>
                  <a:off x="1446160" y="4980334"/>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marL="0" lvl="1" algn="just">
                    <a:spcBef>
                      <a:spcPts val="499"/>
                    </a:spcBef>
                    <a:buClr>
                      <a:srgbClr val="034EA2"/>
                    </a:buClr>
                  </a:pPr>
                  <a:r>
                    <a:rPr lang="en-US" b="1" spc="-1">
                      <a:solidFill>
                        <a:schemeClr val="tx1"/>
                      </a:solidFill>
                      <a:latin typeface="Arial"/>
                      <a:cs typeface="Arial"/>
                    </a:rPr>
                    <a:t>Doing</a:t>
                  </a:r>
                  <a:r>
                    <a:rPr lang="en-US" sz="1800" b="1" spc="-1">
                      <a:solidFill>
                        <a:schemeClr val="tx1"/>
                      </a:solidFill>
                      <a:latin typeface="Arial"/>
                      <a:cs typeface="Arial"/>
                    </a:rPr>
                    <a:t> more business</a:t>
                  </a:r>
                  <a:r>
                    <a:rPr lang="en-US" sz="1800" spc="-1">
                      <a:solidFill>
                        <a:schemeClr val="tx1"/>
                      </a:solidFill>
                      <a:latin typeface="Arial"/>
                      <a:cs typeface="Arial"/>
                    </a:rPr>
                    <a:t> with customers and partners </a:t>
                  </a:r>
                  <a:r>
                    <a:rPr lang="en-US" sz="1800" b="1" spc="-1">
                      <a:solidFill>
                        <a:schemeClr val="tx1"/>
                      </a:solidFill>
                      <a:latin typeface="Arial"/>
                      <a:cs typeface="Arial"/>
                    </a:rPr>
                    <a:t>regardless</a:t>
                  </a:r>
                  <a:r>
                    <a:rPr lang="en-US" sz="1800" spc="-1">
                      <a:solidFill>
                        <a:schemeClr val="tx1"/>
                      </a:solidFill>
                      <a:latin typeface="Arial"/>
                      <a:cs typeface="Arial"/>
                    </a:rPr>
                    <a:t> </a:t>
                  </a:r>
                  <a:r>
                    <a:rPr lang="en-US" sz="1800" b="1" spc="-1">
                      <a:solidFill>
                        <a:schemeClr val="tx1"/>
                      </a:solidFill>
                      <a:latin typeface="Arial"/>
                      <a:cs typeface="Arial"/>
                    </a:rPr>
                    <a:t>of</a:t>
                  </a:r>
                  <a:r>
                    <a:rPr lang="en-US" sz="1800" spc="-1">
                      <a:solidFill>
                        <a:schemeClr val="tx1"/>
                      </a:solidFill>
                      <a:latin typeface="Arial"/>
                      <a:cs typeface="Arial"/>
                    </a:rPr>
                    <a:t> their </a:t>
                  </a:r>
                  <a:r>
                    <a:rPr lang="en-US" sz="1800" b="1" spc="-1">
                      <a:solidFill>
                        <a:schemeClr val="tx1"/>
                      </a:solidFill>
                      <a:latin typeface="Arial"/>
                      <a:cs typeface="Arial"/>
                    </a:rPr>
                    <a:t>location</a:t>
                  </a:r>
                  <a:endParaRPr lang="en-US" sz="1800" spc="-1">
                    <a:solidFill>
                      <a:schemeClr val="tx1"/>
                    </a:solidFill>
                    <a:latin typeface="Arial"/>
                    <a:cs typeface="Arial"/>
                  </a:endParaRPr>
                </a:p>
              </p:txBody>
            </p:sp>
            <p:pic>
              <p:nvPicPr>
                <p:cNvPr id="5" name="Graphic 4" descr="Pin with solid fill">
                  <a:extLst>
                    <a:ext uri="{FF2B5EF4-FFF2-40B4-BE49-F238E27FC236}">
                      <a16:creationId xmlns:a16="http://schemas.microsoft.com/office/drawing/2014/main" id="{60FE37C8-81F1-8255-415A-FF6B0BD25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4870982"/>
                  <a:ext cx="354296" cy="346567"/>
                </a:xfrm>
                <a:prstGeom prst="rect">
                  <a:avLst/>
                </a:prstGeom>
              </p:spPr>
            </p:pic>
          </p:grpSp>
          <p:grpSp>
            <p:nvGrpSpPr>
              <p:cNvPr id="29" name="Group 28">
                <a:extLst>
                  <a:ext uri="{FF2B5EF4-FFF2-40B4-BE49-F238E27FC236}">
                    <a16:creationId xmlns:a16="http://schemas.microsoft.com/office/drawing/2014/main" id="{5B56E21F-2C03-058D-D9AA-52F1EF308A14}"/>
                  </a:ext>
                </a:extLst>
              </p:cNvPr>
              <p:cNvGrpSpPr/>
              <p:nvPr/>
            </p:nvGrpSpPr>
            <p:grpSpPr>
              <a:xfrm>
                <a:off x="1328479" y="3819384"/>
                <a:ext cx="9217276" cy="1011764"/>
                <a:chOff x="1328479" y="3819384"/>
                <a:chExt cx="9217276" cy="1011764"/>
              </a:xfrm>
            </p:grpSpPr>
            <p:sp>
              <p:nvSpPr>
                <p:cNvPr id="13" name="Rectangle: Rounded Corners 12">
                  <a:extLst>
                    <a:ext uri="{FF2B5EF4-FFF2-40B4-BE49-F238E27FC236}">
                      <a16:creationId xmlns:a16="http://schemas.microsoft.com/office/drawing/2014/main" id="{C8342A3E-E3C2-A6EC-C43C-A60CF17ADEFC}"/>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IE" sz="1800" b="1">
                      <a:solidFill>
                        <a:schemeClr val="tx1"/>
                      </a:solidFill>
                      <a:effectLst/>
                      <a:ea typeface="Times New Roman" panose="02020603050405020304" pitchFamily="18" charset="0"/>
                    </a:rPr>
                    <a:t>Central </a:t>
                  </a:r>
                  <a:r>
                    <a:rPr lang="en-IE" sz="1800">
                      <a:solidFill>
                        <a:schemeClr val="tx1"/>
                      </a:solidFill>
                      <a:effectLst/>
                      <a:ea typeface="Times New Roman" panose="02020603050405020304" pitchFamily="18" charset="0"/>
                    </a:rPr>
                    <a:t>management, </a:t>
                  </a:r>
                  <a:r>
                    <a:rPr lang="en-IE" sz="1800" b="1">
                      <a:solidFill>
                        <a:schemeClr val="tx1"/>
                      </a:solidFill>
                      <a:effectLst/>
                      <a:ea typeface="Times New Roman" panose="02020603050405020304" pitchFamily="18" charset="0"/>
                    </a:rPr>
                    <a:t>verification</a:t>
                  </a:r>
                  <a:r>
                    <a:rPr lang="en-IE" sz="1800">
                      <a:solidFill>
                        <a:schemeClr val="tx1"/>
                      </a:solidFill>
                      <a:effectLst/>
                      <a:ea typeface="Times New Roman" panose="02020603050405020304" pitchFamily="18" charset="0"/>
                    </a:rPr>
                    <a:t> &amp; </a:t>
                  </a:r>
                  <a:r>
                    <a:rPr lang="en-IE" sz="1800" b="1">
                      <a:solidFill>
                        <a:schemeClr val="tx1"/>
                      </a:solidFill>
                      <a:effectLst/>
                      <a:ea typeface="Times New Roman" panose="02020603050405020304" pitchFamily="18" charset="0"/>
                    </a:rPr>
                    <a:t>clearance</a:t>
                  </a:r>
                  <a:r>
                    <a:rPr lang="en-IE" sz="1800">
                      <a:solidFill>
                        <a:schemeClr val="tx1"/>
                      </a:solidFill>
                      <a:effectLst/>
                      <a:ea typeface="Times New Roman" panose="02020603050405020304" pitchFamily="18" charset="0"/>
                    </a:rPr>
                    <a:t> of Customs </a:t>
                  </a:r>
                  <a:r>
                    <a:rPr lang="en-IE">
                      <a:solidFill>
                        <a:schemeClr val="tx1"/>
                      </a:solidFill>
                      <a:ea typeface="Times New Roman" panose="02020603050405020304" pitchFamily="18" charset="0"/>
                    </a:rPr>
                    <a:t>D</a:t>
                  </a:r>
                  <a:r>
                    <a:rPr lang="en-IE" sz="1800">
                      <a:solidFill>
                        <a:schemeClr val="tx1"/>
                      </a:solidFill>
                      <a:effectLst/>
                      <a:ea typeface="Times New Roman" panose="02020603050405020304" pitchFamily="18" charset="0"/>
                    </a:rPr>
                    <a:t>eclarations</a:t>
                  </a:r>
                </a:p>
              </p:txBody>
            </p:sp>
            <p:pic>
              <p:nvPicPr>
                <p:cNvPr id="6" name="Graphic 5" descr="Pin with solid fill">
                  <a:extLst>
                    <a:ext uri="{FF2B5EF4-FFF2-40B4-BE49-F238E27FC236}">
                      <a16:creationId xmlns:a16="http://schemas.microsoft.com/office/drawing/2014/main" id="{F87AD75A-1C83-2746-F6B0-59B06DEEE5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p:spPr>
            </p:pic>
          </p:grpSp>
          <p:grpSp>
            <p:nvGrpSpPr>
              <p:cNvPr id="30" name="Group 29">
                <a:extLst>
                  <a:ext uri="{FF2B5EF4-FFF2-40B4-BE49-F238E27FC236}">
                    <a16:creationId xmlns:a16="http://schemas.microsoft.com/office/drawing/2014/main" id="{5FD8DADF-059A-3D83-C0B6-1673170D6ECA}"/>
                  </a:ext>
                </a:extLst>
              </p:cNvPr>
              <p:cNvGrpSpPr/>
              <p:nvPr/>
            </p:nvGrpSpPr>
            <p:grpSpPr>
              <a:xfrm>
                <a:off x="1328479" y="2737679"/>
                <a:ext cx="9217276" cy="1029407"/>
                <a:chOff x="1328479" y="2737679"/>
                <a:chExt cx="9217276" cy="1029407"/>
              </a:xfrm>
            </p:grpSpPr>
            <p:sp>
              <p:nvSpPr>
                <p:cNvPr id="16" name="Rectangle: Rounded Corners 15">
                  <a:extLst>
                    <a:ext uri="{FF2B5EF4-FFF2-40B4-BE49-F238E27FC236}">
                      <a16:creationId xmlns:a16="http://schemas.microsoft.com/office/drawing/2014/main" id="{7AD627CD-2734-345A-7C0D-7411D73E2D83}"/>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IE" sz="1800">
                      <a:solidFill>
                        <a:schemeClr val="tx1"/>
                      </a:solidFill>
                      <a:effectLst/>
                      <a:ea typeface="Times New Roman" panose="02020603050405020304" pitchFamily="18" charset="0"/>
                      <a:cs typeface="Times New Roman" panose="02020603050405020304" pitchFamily="18" charset="0"/>
                    </a:rPr>
                    <a:t>Automated, streamlined &amp; </a:t>
                  </a:r>
                  <a:r>
                    <a:rPr lang="en-IE" sz="1800" b="1">
                      <a:solidFill>
                        <a:schemeClr val="tx1"/>
                      </a:solidFill>
                      <a:effectLst/>
                      <a:ea typeface="Times New Roman" panose="02020603050405020304" pitchFamily="18" charset="0"/>
                      <a:cs typeface="Times New Roman" panose="02020603050405020304" pitchFamily="18" charset="0"/>
                    </a:rPr>
                    <a:t>fast data exchange</a:t>
                  </a:r>
                  <a:r>
                    <a:rPr lang="en-IE" sz="1800">
                      <a:solidFill>
                        <a:schemeClr val="tx1"/>
                      </a:solidFill>
                      <a:effectLst/>
                      <a:ea typeface="Times New Roman" panose="02020603050405020304" pitchFamily="18" charset="0"/>
                      <a:cs typeface="Times New Roman" panose="02020603050405020304" pitchFamily="18" charset="0"/>
                    </a:rPr>
                    <a:t> for Customs clearance and Controls</a:t>
                  </a:r>
                </a:p>
              </p:txBody>
            </p:sp>
            <p:pic>
              <p:nvPicPr>
                <p:cNvPr id="8" name="Graphic 7" descr="Pin with solid fill">
                  <a:extLst>
                    <a:ext uri="{FF2B5EF4-FFF2-40B4-BE49-F238E27FC236}">
                      <a16:creationId xmlns:a16="http://schemas.microsoft.com/office/drawing/2014/main" id="{302C0FF9-2ECF-2B9B-7E9F-6BE8226E50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2737679"/>
                  <a:ext cx="354296" cy="346567"/>
                </a:xfrm>
                <a:prstGeom prst="rect">
                  <a:avLst/>
                </a:prstGeom>
              </p:spPr>
            </p:pic>
          </p:grpSp>
          <p:pic>
            <p:nvPicPr>
              <p:cNvPr id="11" name="Graphic 10" descr="Pin with solid fill">
                <a:extLst>
                  <a:ext uri="{FF2B5EF4-FFF2-40B4-BE49-F238E27FC236}">
                    <a16:creationId xmlns:a16="http://schemas.microsoft.com/office/drawing/2014/main" id="{2423708B-476D-97BF-EFA1-3F5FEC4965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1611204"/>
                <a:ext cx="354296" cy="346567"/>
              </a:xfrm>
              <a:prstGeom prst="rect">
                <a:avLst/>
              </a:prstGeom>
            </p:spPr>
          </p:pic>
        </p:grpSp>
        <p:sp>
          <p:nvSpPr>
            <p:cNvPr id="7" name="Rectangle: Rounded Corners 6">
              <a:extLst>
                <a:ext uri="{FF2B5EF4-FFF2-40B4-BE49-F238E27FC236}">
                  <a16:creationId xmlns:a16="http://schemas.microsoft.com/office/drawing/2014/main" id="{47C9FB64-59B9-E6F2-08C6-D737E37ECA0F}"/>
                </a:ext>
              </a:extLst>
            </p:cNvPr>
            <p:cNvSpPr/>
            <p:nvPr/>
          </p:nvSpPr>
          <p:spPr>
            <a:xfrm>
              <a:off x="1155654" y="5685658"/>
              <a:ext cx="8432238" cy="851729"/>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marL="0" lvl="1" algn="just">
                <a:spcBef>
                  <a:spcPts val="499"/>
                </a:spcBef>
                <a:buClr>
                  <a:srgbClr val="034EA2"/>
                </a:buClr>
              </a:pPr>
              <a:r>
                <a:rPr lang="en-US" b="1" spc="-1" dirty="0">
                  <a:solidFill>
                    <a:schemeClr val="tx1"/>
                  </a:solidFill>
                  <a:latin typeface="Arial"/>
                  <a:cs typeface="Arial"/>
                </a:rPr>
                <a:t>Participating</a:t>
              </a:r>
              <a:r>
                <a:rPr lang="en-US" sz="1800" spc="-1" dirty="0">
                  <a:solidFill>
                    <a:schemeClr val="tx1"/>
                  </a:solidFill>
                  <a:latin typeface="Arial"/>
                  <a:cs typeface="Arial"/>
                </a:rPr>
                <a:t> in a </a:t>
              </a:r>
              <a:r>
                <a:rPr lang="en-US" sz="1800" b="1" spc="-1" dirty="0" err="1">
                  <a:solidFill>
                    <a:schemeClr val="tx1"/>
                  </a:solidFill>
                  <a:latin typeface="Arial"/>
                  <a:cs typeface="Arial"/>
                </a:rPr>
                <a:t>globalised</a:t>
              </a:r>
              <a:r>
                <a:rPr lang="en-US" sz="1800" b="1" spc="-1" dirty="0">
                  <a:solidFill>
                    <a:schemeClr val="tx1"/>
                  </a:solidFill>
                  <a:latin typeface="Arial"/>
                  <a:cs typeface="Arial"/>
                </a:rPr>
                <a:t> market</a:t>
              </a:r>
              <a:r>
                <a:rPr lang="en-US" sz="1800" spc="-1" dirty="0">
                  <a:solidFill>
                    <a:schemeClr val="tx1"/>
                  </a:solidFill>
                  <a:latin typeface="Arial"/>
                  <a:cs typeface="Arial"/>
                </a:rPr>
                <a:t> &amp; in being more competitive</a:t>
              </a:r>
            </a:p>
          </p:txBody>
        </p:sp>
      </p:grpSp>
      <p:pic>
        <p:nvPicPr>
          <p:cNvPr id="9" name="Graphic 8" descr="Pin with solid fill">
            <a:extLst>
              <a:ext uri="{FF2B5EF4-FFF2-40B4-BE49-F238E27FC236}">
                <a16:creationId xmlns:a16="http://schemas.microsoft.com/office/drawing/2014/main" id="{0564FBCE-E6D7-9570-2ACD-69E42F16191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8379" y="5600391"/>
            <a:ext cx="390450" cy="322647"/>
          </a:xfrm>
          <a:prstGeom prst="rect">
            <a:avLst/>
          </a:prstGeom>
        </p:spPr>
      </p:pic>
      <p:sp>
        <p:nvSpPr>
          <p:cNvPr id="12" name="Slide Number Placeholder 11">
            <a:extLst>
              <a:ext uri="{FF2B5EF4-FFF2-40B4-BE49-F238E27FC236}">
                <a16:creationId xmlns:a16="http://schemas.microsoft.com/office/drawing/2014/main" id="{DCF59F8B-5345-05EE-85C5-7622EC6DBBAF}"/>
              </a:ext>
            </a:extLst>
          </p:cNvPr>
          <p:cNvSpPr>
            <a:spLocks noGrp="1"/>
          </p:cNvSpPr>
          <p:nvPr>
            <p:ph type="sldNum" sz="quarter" idx="12"/>
          </p:nvPr>
        </p:nvSpPr>
        <p:spPr/>
        <p:txBody>
          <a:bodyPr/>
          <a:lstStyle/>
          <a:p>
            <a:fld id="{F46C79FD-C571-418B-AB0F-5EE936C85276}" type="slidenum">
              <a:rPr lang="en-GB" smtClean="0"/>
              <a:t>17</a:t>
            </a:fld>
            <a:endParaRPr lang="en-GB"/>
          </a:p>
        </p:txBody>
      </p:sp>
    </p:spTree>
    <p:extLst>
      <p:ext uri="{BB962C8B-B14F-4D97-AF65-F5344CB8AC3E}">
        <p14:creationId xmlns:p14="http://schemas.microsoft.com/office/powerpoint/2010/main" val="7593849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E6A35-FA49-2C28-060E-A04BC1CCF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6A07E-A35A-8EDA-5F4B-14281D4CCD52}"/>
              </a:ext>
            </a:extLst>
          </p:cNvPr>
          <p:cNvSpPr>
            <a:spLocks noGrp="1"/>
          </p:cNvSpPr>
          <p:nvPr>
            <p:ph type="ctrTitle"/>
          </p:nvPr>
        </p:nvSpPr>
        <p:spPr>
          <a:xfrm>
            <a:off x="899450" y="1682750"/>
            <a:ext cx="10393099" cy="1746250"/>
          </a:xfrm>
        </p:spPr>
        <p:txBody>
          <a:bodyPr/>
          <a:lstStyle/>
          <a:p>
            <a:r>
              <a:rPr lang="en-US"/>
              <a:t>Integration Of EU-CSW CERTEX With CCI Processes</a:t>
            </a:r>
          </a:p>
        </p:txBody>
      </p:sp>
      <p:sp>
        <p:nvSpPr>
          <p:cNvPr id="3" name="Slide Number Placeholder 2">
            <a:extLst>
              <a:ext uri="{FF2B5EF4-FFF2-40B4-BE49-F238E27FC236}">
                <a16:creationId xmlns:a16="http://schemas.microsoft.com/office/drawing/2014/main" id="{4951E05D-C478-6E61-64D4-B4091E5C96E6}"/>
              </a:ext>
            </a:extLst>
          </p:cNvPr>
          <p:cNvSpPr>
            <a:spLocks noGrp="1"/>
          </p:cNvSpPr>
          <p:nvPr>
            <p:ph type="sldNum" sz="quarter" idx="12"/>
          </p:nvPr>
        </p:nvSpPr>
        <p:spPr/>
        <p:txBody>
          <a:bodyPr/>
          <a:lstStyle/>
          <a:p>
            <a:fld id="{F46C79FD-C571-418B-AB0F-5EE936C85276}" type="slidenum">
              <a:rPr lang="en-GB" smtClean="0"/>
              <a:t>170</a:t>
            </a:fld>
            <a:endParaRPr lang="en-GB"/>
          </a:p>
        </p:txBody>
      </p:sp>
    </p:spTree>
    <p:extLst>
      <p:ext uri="{BB962C8B-B14F-4D97-AF65-F5344CB8AC3E}">
        <p14:creationId xmlns:p14="http://schemas.microsoft.com/office/powerpoint/2010/main" val="338896587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BD74-99A1-0E80-74E0-10B17E853B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536DB1-84E0-C199-2AA2-41E6FF98A8BE}"/>
              </a:ext>
            </a:extLst>
          </p:cNvPr>
          <p:cNvSpPr>
            <a:spLocks noGrp="1"/>
          </p:cNvSpPr>
          <p:nvPr>
            <p:ph type="title"/>
          </p:nvPr>
        </p:nvSpPr>
        <p:spPr/>
        <p:txBody>
          <a:bodyPr/>
          <a:lstStyle/>
          <a:p>
            <a:r>
              <a:rPr lang="en-GB"/>
              <a:t>Core functionalities in EU CSW-CERTEX</a:t>
            </a:r>
          </a:p>
        </p:txBody>
      </p:sp>
      <p:sp>
        <p:nvSpPr>
          <p:cNvPr id="6" name="Slide Number Placeholder 2">
            <a:extLst>
              <a:ext uri="{FF2B5EF4-FFF2-40B4-BE49-F238E27FC236}">
                <a16:creationId xmlns:a16="http://schemas.microsoft.com/office/drawing/2014/main" id="{EEE4D211-6308-FEEB-F4FE-7A33DFBD66EC}"/>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t>171</a:t>
            </a:fld>
            <a:endParaRPr lang="en-GB"/>
          </a:p>
        </p:txBody>
      </p:sp>
      <p:sp>
        <p:nvSpPr>
          <p:cNvPr id="3" name="Rectangle: Rounded Corners 2">
            <a:extLst>
              <a:ext uri="{FF2B5EF4-FFF2-40B4-BE49-F238E27FC236}">
                <a16:creationId xmlns:a16="http://schemas.microsoft.com/office/drawing/2014/main" id="{E8DF9323-6808-1688-237E-E5ED23E821A0}"/>
              </a:ext>
            </a:extLst>
          </p:cNvPr>
          <p:cNvSpPr/>
          <p:nvPr/>
        </p:nvSpPr>
        <p:spPr>
          <a:xfrm>
            <a:off x="989582" y="1695592"/>
            <a:ext cx="10019714"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dirty="0">
                <a:solidFill>
                  <a:schemeClr val="bg1"/>
                </a:solidFill>
                <a:ea typeface="Times New Roman" panose="02020603050405020304" pitchFamily="18" charset="0"/>
                <a:cs typeface="Times New Roman" panose="02020603050405020304" pitchFamily="18" charset="0"/>
              </a:rPr>
              <a:t>Check Availability – validates the status of the supporting document and returns its content. </a:t>
            </a:r>
          </a:p>
          <a:p>
            <a:pPr>
              <a:spcBef>
                <a:spcPts val="499"/>
              </a:spcBef>
              <a:buClr>
                <a:schemeClr val="tx2">
                  <a:lumMod val="75000"/>
                </a:schemeClr>
              </a:buClr>
            </a:pPr>
            <a:r>
              <a:rPr lang="en-US" sz="1800" dirty="0">
                <a:solidFill>
                  <a:schemeClr val="bg1"/>
                </a:solidFill>
                <a:ea typeface="Times New Roman" panose="02020603050405020304" pitchFamily="18" charset="0"/>
                <a:cs typeface="Times New Roman" panose="02020603050405020304" pitchFamily="18" charset="0"/>
              </a:rPr>
              <a:t>	It works with LRN or MRN</a:t>
            </a:r>
          </a:p>
        </p:txBody>
      </p:sp>
      <p:grpSp>
        <p:nvGrpSpPr>
          <p:cNvPr id="7" name="Group 6">
            <a:extLst>
              <a:ext uri="{FF2B5EF4-FFF2-40B4-BE49-F238E27FC236}">
                <a16:creationId xmlns:a16="http://schemas.microsoft.com/office/drawing/2014/main" id="{176D699D-B471-C479-1445-9B30C892C3CB}"/>
              </a:ext>
            </a:extLst>
          </p:cNvPr>
          <p:cNvGrpSpPr/>
          <p:nvPr/>
        </p:nvGrpSpPr>
        <p:grpSpPr>
          <a:xfrm>
            <a:off x="851454" y="4414728"/>
            <a:ext cx="10157842" cy="1565248"/>
            <a:chOff x="1328479" y="3819384"/>
            <a:chExt cx="9217276" cy="1513194"/>
          </a:xfrm>
        </p:grpSpPr>
        <p:sp>
          <p:nvSpPr>
            <p:cNvPr id="12" name="Rectangle: Rounded Corners 11">
              <a:extLst>
                <a:ext uri="{FF2B5EF4-FFF2-40B4-BE49-F238E27FC236}">
                  <a16:creationId xmlns:a16="http://schemas.microsoft.com/office/drawing/2014/main" id="{7D54A6F9-75B5-03EC-623F-1C850ADF513F}"/>
                </a:ext>
              </a:extLst>
            </p:cNvPr>
            <p:cNvSpPr/>
            <p:nvPr/>
          </p:nvSpPr>
          <p:spPr>
            <a:xfrm>
              <a:off x="1446160" y="3916274"/>
              <a:ext cx="9099595" cy="1416304"/>
            </a:xfrm>
            <a:prstGeom prst="roundRect">
              <a:avLst/>
            </a:prstGeom>
            <a:solidFill>
              <a:srgbClr val="1C58AC"/>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dirty="0">
                  <a:solidFill>
                    <a:schemeClr val="bg1"/>
                  </a:solidFill>
                  <a:effectLst/>
                  <a:ea typeface="Times New Roman" panose="02020603050405020304" pitchFamily="18" charset="0"/>
                  <a:cs typeface="Times New Roman" panose="02020603050405020304" pitchFamily="18" charset="0"/>
                </a:rPr>
                <a:t>Check Availability with quantity reservation – validates the status of the supporting document, compares the data in the customs declaration with the data in the supporting document. If the data match, it performs quantity reservation and returns its content. </a:t>
              </a:r>
            </a:p>
            <a:p>
              <a:pPr>
                <a:spcBef>
                  <a:spcPts val="499"/>
                </a:spcBef>
                <a:buClr>
                  <a:schemeClr val="tx2">
                    <a:lumMod val="75000"/>
                  </a:schemeClr>
                </a:buClr>
              </a:pPr>
              <a:r>
                <a:rPr lang="en-US" sz="1800" dirty="0">
                  <a:solidFill>
                    <a:schemeClr val="bg1"/>
                  </a:solidFill>
                  <a:effectLst/>
                  <a:ea typeface="Times New Roman" panose="02020603050405020304" pitchFamily="18" charset="0"/>
                  <a:cs typeface="Times New Roman" panose="02020603050405020304" pitchFamily="18" charset="0"/>
                </a:rPr>
                <a:t>	It works </a:t>
              </a:r>
              <a:r>
                <a:rPr lang="en-US" sz="1800" b="1" dirty="0">
                  <a:solidFill>
                    <a:schemeClr val="bg1"/>
                  </a:solidFill>
                  <a:effectLst/>
                  <a:ea typeface="Times New Roman" panose="02020603050405020304" pitchFamily="18" charset="0"/>
                  <a:cs typeface="Times New Roman" panose="02020603050405020304" pitchFamily="18" charset="0"/>
                </a:rPr>
                <a:t>only</a:t>
              </a:r>
              <a:r>
                <a:rPr lang="en-US" sz="1800" dirty="0">
                  <a:solidFill>
                    <a:schemeClr val="bg1"/>
                  </a:solidFill>
                  <a:effectLst/>
                  <a:ea typeface="Times New Roman" panose="02020603050405020304" pitchFamily="18" charset="0"/>
                  <a:cs typeface="Times New Roman" panose="02020603050405020304" pitchFamily="18" charset="0"/>
                </a:rPr>
                <a:t> with MRN</a:t>
              </a:r>
            </a:p>
          </p:txBody>
        </p:sp>
        <p:pic>
          <p:nvPicPr>
            <p:cNvPr id="13" name="Graphic 12" descr="Pin with solid fill">
              <a:extLst>
                <a:ext uri="{FF2B5EF4-FFF2-40B4-BE49-F238E27FC236}">
                  <a16:creationId xmlns:a16="http://schemas.microsoft.com/office/drawing/2014/main" id="{C10031B7-913D-10E3-9C5E-C6DAA5A9A9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p:spPr>
        </p:pic>
      </p:grpSp>
      <p:grpSp>
        <p:nvGrpSpPr>
          <p:cNvPr id="8" name="Group 7">
            <a:extLst>
              <a:ext uri="{FF2B5EF4-FFF2-40B4-BE49-F238E27FC236}">
                <a16:creationId xmlns:a16="http://schemas.microsoft.com/office/drawing/2014/main" id="{CA663C92-671E-E2AD-4CDD-9A76E36313EC}"/>
              </a:ext>
            </a:extLst>
          </p:cNvPr>
          <p:cNvGrpSpPr/>
          <p:nvPr/>
        </p:nvGrpSpPr>
        <p:grpSpPr>
          <a:xfrm>
            <a:off x="851454" y="2730091"/>
            <a:ext cx="10157842" cy="1583492"/>
            <a:chOff x="1328479" y="2737683"/>
            <a:chExt cx="9217276" cy="1530833"/>
          </a:xfrm>
        </p:grpSpPr>
        <p:sp>
          <p:nvSpPr>
            <p:cNvPr id="10" name="Rectangle: Rounded Corners 9">
              <a:extLst>
                <a:ext uri="{FF2B5EF4-FFF2-40B4-BE49-F238E27FC236}">
                  <a16:creationId xmlns:a16="http://schemas.microsoft.com/office/drawing/2014/main" id="{5D8530C5-7F81-95D0-44F0-D33D0990F139}"/>
                </a:ext>
              </a:extLst>
            </p:cNvPr>
            <p:cNvSpPr/>
            <p:nvPr/>
          </p:nvSpPr>
          <p:spPr>
            <a:xfrm>
              <a:off x="1446161" y="2852210"/>
              <a:ext cx="9099594" cy="1416306"/>
            </a:xfrm>
            <a:prstGeom prst="roundRect">
              <a:avLst/>
            </a:prstGeom>
            <a:solidFill>
              <a:srgbClr val="1C58AC"/>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z="1800" dirty="0">
                  <a:solidFill>
                    <a:schemeClr val="bg1"/>
                  </a:solidFill>
                  <a:effectLst/>
                  <a:ea typeface="Times New Roman" panose="02020603050405020304" pitchFamily="18" charset="0"/>
                  <a:cs typeface="Times New Roman" panose="02020603050405020304" pitchFamily="18" charset="0"/>
                </a:rPr>
                <a:t>Check Availability with pre-validation – validates the status of the supporting document, compares the data in the customs declaration with the data in the supporting document and returns its content. </a:t>
              </a:r>
            </a:p>
            <a:p>
              <a:pPr>
                <a:spcBef>
                  <a:spcPts val="499"/>
                </a:spcBef>
                <a:buClr>
                  <a:schemeClr val="tx2">
                    <a:lumMod val="75000"/>
                  </a:schemeClr>
                </a:buClr>
              </a:pPr>
              <a:r>
                <a:rPr lang="en-US" sz="1800" dirty="0">
                  <a:solidFill>
                    <a:schemeClr val="bg1"/>
                  </a:solidFill>
                  <a:effectLst/>
                  <a:ea typeface="Times New Roman" panose="02020603050405020304" pitchFamily="18" charset="0"/>
                  <a:cs typeface="Times New Roman" panose="02020603050405020304" pitchFamily="18" charset="0"/>
                </a:rPr>
                <a:t>	It works with LRN or MRN</a:t>
              </a:r>
            </a:p>
          </p:txBody>
        </p:sp>
        <p:pic>
          <p:nvPicPr>
            <p:cNvPr id="11" name="Graphic 10" descr="Pin with solid fill">
              <a:extLst>
                <a:ext uri="{FF2B5EF4-FFF2-40B4-BE49-F238E27FC236}">
                  <a16:creationId xmlns:a16="http://schemas.microsoft.com/office/drawing/2014/main" id="{FB1837B3-88CB-591D-0770-C14E18E9F05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2737683"/>
              <a:ext cx="354296" cy="346567"/>
            </a:xfrm>
            <a:prstGeom prst="rect">
              <a:avLst/>
            </a:prstGeom>
          </p:spPr>
        </p:pic>
      </p:grpSp>
      <p:pic>
        <p:nvPicPr>
          <p:cNvPr id="9" name="Graphic 8" descr="Pin with solid fill">
            <a:extLst>
              <a:ext uri="{FF2B5EF4-FFF2-40B4-BE49-F238E27FC236}">
                <a16:creationId xmlns:a16="http://schemas.microsoft.com/office/drawing/2014/main" id="{B19C63AA-9387-016E-A59B-55A00E248C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1454" y="1564865"/>
            <a:ext cx="390450" cy="358489"/>
          </a:xfrm>
          <a:prstGeom prst="rect">
            <a:avLst/>
          </a:prstGeom>
        </p:spPr>
      </p:pic>
      <p:pic>
        <p:nvPicPr>
          <p:cNvPr id="15" name="Graphic 14" descr="Right pointing backhand index with solid fill">
            <a:extLst>
              <a:ext uri="{FF2B5EF4-FFF2-40B4-BE49-F238E27FC236}">
                <a16:creationId xmlns:a16="http://schemas.microsoft.com/office/drawing/2014/main" id="{54625994-D27D-CA52-C7E7-3ABE370B0D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0199" y="2161335"/>
            <a:ext cx="422195" cy="422195"/>
          </a:xfrm>
          <a:prstGeom prst="rect">
            <a:avLst/>
          </a:prstGeom>
        </p:spPr>
      </p:pic>
      <p:pic>
        <p:nvPicPr>
          <p:cNvPr id="16" name="Graphic 15" descr="Right pointing backhand index with solid fill">
            <a:extLst>
              <a:ext uri="{FF2B5EF4-FFF2-40B4-BE49-F238E27FC236}">
                <a16:creationId xmlns:a16="http://schemas.microsoft.com/office/drawing/2014/main" id="{F85E369A-92C9-43E1-F774-26A111A43C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0199" y="3871303"/>
            <a:ext cx="422195" cy="422195"/>
          </a:xfrm>
          <a:prstGeom prst="rect">
            <a:avLst/>
          </a:prstGeom>
        </p:spPr>
      </p:pic>
      <p:pic>
        <p:nvPicPr>
          <p:cNvPr id="17" name="Graphic 16" descr="Right pointing backhand index with solid fill">
            <a:extLst>
              <a:ext uri="{FF2B5EF4-FFF2-40B4-BE49-F238E27FC236}">
                <a16:creationId xmlns:a16="http://schemas.microsoft.com/office/drawing/2014/main" id="{233A57BA-59B8-32ED-45D6-DACFCE363A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0199" y="5527424"/>
            <a:ext cx="422195" cy="422195"/>
          </a:xfrm>
          <a:prstGeom prst="rect">
            <a:avLst/>
          </a:prstGeom>
        </p:spPr>
      </p:pic>
    </p:spTree>
    <p:extLst>
      <p:ext uri="{BB962C8B-B14F-4D97-AF65-F5344CB8AC3E}">
        <p14:creationId xmlns:p14="http://schemas.microsoft.com/office/powerpoint/2010/main" val="38013550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D8488-2AB3-9963-9FC9-C5F51FBFED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AC51D7-DB90-F0BE-0978-219AE66297C4}"/>
              </a:ext>
            </a:extLst>
          </p:cNvPr>
          <p:cNvSpPr>
            <a:spLocks noGrp="1"/>
          </p:cNvSpPr>
          <p:nvPr>
            <p:ph sz="half" idx="1"/>
          </p:nvPr>
        </p:nvSpPr>
        <p:spPr>
          <a:xfrm>
            <a:off x="838197" y="1442153"/>
            <a:ext cx="10648124" cy="577147"/>
          </a:xfrm>
        </p:spPr>
        <p:txBody>
          <a:bodyPr/>
          <a:lstStyle/>
          <a:p>
            <a:pPr marL="0" indent="0" algn="just">
              <a:spcAft>
                <a:spcPts val="0"/>
              </a:spcAft>
              <a:buNone/>
            </a:pPr>
            <a:r>
              <a:rPr lang="en-US" sz="2000"/>
              <a:t>The MSs integrate their national process by following the next two steps:</a:t>
            </a:r>
          </a:p>
        </p:txBody>
      </p:sp>
      <p:sp>
        <p:nvSpPr>
          <p:cNvPr id="4" name="Title 3">
            <a:extLst>
              <a:ext uri="{FF2B5EF4-FFF2-40B4-BE49-F238E27FC236}">
                <a16:creationId xmlns:a16="http://schemas.microsoft.com/office/drawing/2014/main" id="{B2B6CB29-2420-968C-0DFC-151DEC2D1326}"/>
              </a:ext>
            </a:extLst>
          </p:cNvPr>
          <p:cNvSpPr>
            <a:spLocks noGrp="1"/>
          </p:cNvSpPr>
          <p:nvPr>
            <p:ph type="title"/>
          </p:nvPr>
        </p:nvSpPr>
        <p:spPr/>
        <p:txBody>
          <a:bodyPr/>
          <a:lstStyle/>
          <a:p>
            <a:r>
              <a:rPr lang="en-GB" sz="3600"/>
              <a:t>National Integration with EU CSW-CERTEX (1/3)</a:t>
            </a:r>
          </a:p>
        </p:txBody>
      </p:sp>
      <p:sp>
        <p:nvSpPr>
          <p:cNvPr id="5" name="Content Placeholder 1">
            <a:extLst>
              <a:ext uri="{FF2B5EF4-FFF2-40B4-BE49-F238E27FC236}">
                <a16:creationId xmlns:a16="http://schemas.microsoft.com/office/drawing/2014/main" id="{0211BBB1-2B66-C14A-DFC9-9526498C08F7}"/>
              </a:ext>
            </a:extLst>
          </p:cNvPr>
          <p:cNvSpPr txBox="1">
            <a:spLocks/>
          </p:cNvSpPr>
          <p:nvPr/>
        </p:nvSpPr>
        <p:spPr>
          <a:xfrm>
            <a:off x="970722" y="2019299"/>
            <a:ext cx="4807229" cy="18473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US" sz="1800" dirty="0"/>
              <a:t>When an economic operator submits the customs declaration, the Check Availability (either Check Availability or Check Availability with pre-validation) via EU CSW-CERTEX is performed. </a:t>
            </a:r>
          </a:p>
          <a:p>
            <a:pPr marL="0" indent="0" algn="just">
              <a:spcAft>
                <a:spcPts val="600"/>
              </a:spcAft>
              <a:buNone/>
            </a:pPr>
            <a:r>
              <a:rPr lang="en-US" sz="1800" dirty="0"/>
              <a:t>	This check is done with LRN</a:t>
            </a:r>
          </a:p>
        </p:txBody>
      </p:sp>
      <p:grpSp>
        <p:nvGrpSpPr>
          <p:cNvPr id="3" name="Group 2">
            <a:extLst>
              <a:ext uri="{FF2B5EF4-FFF2-40B4-BE49-F238E27FC236}">
                <a16:creationId xmlns:a16="http://schemas.microsoft.com/office/drawing/2014/main" id="{E21DD0F5-49CE-475A-2321-930C136BBD9B}"/>
              </a:ext>
            </a:extLst>
          </p:cNvPr>
          <p:cNvGrpSpPr/>
          <p:nvPr/>
        </p:nvGrpSpPr>
        <p:grpSpPr>
          <a:xfrm>
            <a:off x="6294775" y="4579587"/>
            <a:ext cx="5191545" cy="518228"/>
            <a:chOff x="2075093" y="5303229"/>
            <a:chExt cx="3778656" cy="457204"/>
          </a:xfrm>
        </p:grpSpPr>
        <p:sp>
          <p:nvSpPr>
            <p:cNvPr id="6" name="Rectangle 5">
              <a:extLst>
                <a:ext uri="{FF2B5EF4-FFF2-40B4-BE49-F238E27FC236}">
                  <a16:creationId xmlns:a16="http://schemas.microsoft.com/office/drawing/2014/main" id="{FF7F27FA-1A2F-BBC6-89E7-E131CF04D4D7}"/>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7" name="Rectangle 6">
              <a:extLst>
                <a:ext uri="{FF2B5EF4-FFF2-40B4-BE49-F238E27FC236}">
                  <a16:creationId xmlns:a16="http://schemas.microsoft.com/office/drawing/2014/main" id="{B24DE98B-902C-D8BC-294C-D6666399F9CE}"/>
                </a:ext>
              </a:extLst>
            </p:cNvPr>
            <p:cNvSpPr/>
            <p:nvPr/>
          </p:nvSpPr>
          <p:spPr>
            <a:xfrm>
              <a:off x="2532293" y="5303229"/>
              <a:ext cx="332145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chemeClr val="tx1"/>
                  </a:solidFill>
                </a:rPr>
                <a:t>Under CCI, SCI is responsible for the above two steps.</a:t>
              </a:r>
            </a:p>
          </p:txBody>
        </p:sp>
      </p:grpSp>
      <p:sp>
        <p:nvSpPr>
          <p:cNvPr id="8" name="Slide Number Placeholder 2">
            <a:extLst>
              <a:ext uri="{FF2B5EF4-FFF2-40B4-BE49-F238E27FC236}">
                <a16:creationId xmlns:a16="http://schemas.microsoft.com/office/drawing/2014/main" id="{AA080A29-FF3A-7052-EA60-748FE44DF8AB}"/>
              </a:ext>
            </a:extLst>
          </p:cNvPr>
          <p:cNvSpPr>
            <a:spLocks noGrp="1"/>
          </p:cNvSpPr>
          <p:nvPr>
            <p:ph type="sldNum" sz="quarter" idx="12"/>
          </p:nvPr>
        </p:nvSpPr>
        <p:spPr>
          <a:xfrm>
            <a:off x="838200" y="6131286"/>
            <a:ext cx="789432" cy="365125"/>
          </a:xfrm>
        </p:spPr>
        <p:txBody>
          <a:bodyPr/>
          <a:lstStyle/>
          <a:p>
            <a:fld id="{F46C79FD-C571-418B-AB0F-5EE936C85276}" type="slidenum">
              <a:rPr lang="en-GB" smtClean="0"/>
              <a:t>172</a:t>
            </a:fld>
            <a:endParaRPr lang="en-GB"/>
          </a:p>
        </p:txBody>
      </p:sp>
      <p:sp>
        <p:nvSpPr>
          <p:cNvPr id="9" name="Content Placeholder 1">
            <a:extLst>
              <a:ext uri="{FF2B5EF4-FFF2-40B4-BE49-F238E27FC236}">
                <a16:creationId xmlns:a16="http://schemas.microsoft.com/office/drawing/2014/main" id="{49E64071-BC86-FD7E-B5E8-D2BBC49FBEDC}"/>
              </a:ext>
            </a:extLst>
          </p:cNvPr>
          <p:cNvSpPr txBox="1">
            <a:spLocks/>
          </p:cNvSpPr>
          <p:nvPr/>
        </p:nvSpPr>
        <p:spPr>
          <a:xfrm>
            <a:off x="6679091" y="2019300"/>
            <a:ext cx="4807229" cy="34109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US" sz="1800" dirty="0"/>
              <a:t>After the MRN is assigned [the customs declaration is accepted], and if the quantity management is applicable to this supporting document for this customs procedure, the Check Availability with quantity reservation is performed. This action requires MRN</a:t>
            </a:r>
            <a:endParaRPr lang="en-US" sz="1800" b="1" dirty="0"/>
          </a:p>
        </p:txBody>
      </p:sp>
      <p:pic>
        <p:nvPicPr>
          <p:cNvPr id="10" name="Graphic 9" descr="Right pointing backhand index with solid fill">
            <a:extLst>
              <a:ext uri="{FF2B5EF4-FFF2-40B4-BE49-F238E27FC236}">
                <a16:creationId xmlns:a16="http://schemas.microsoft.com/office/drawing/2014/main" id="{25E08B47-258C-818E-49CA-E62D606247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7982" y="3444463"/>
            <a:ext cx="422195" cy="422195"/>
          </a:xfrm>
          <a:prstGeom prst="rect">
            <a:avLst/>
          </a:prstGeom>
        </p:spPr>
      </p:pic>
      <p:sp>
        <p:nvSpPr>
          <p:cNvPr id="11" name="Oval 10">
            <a:extLst>
              <a:ext uri="{FF2B5EF4-FFF2-40B4-BE49-F238E27FC236}">
                <a16:creationId xmlns:a16="http://schemas.microsoft.com/office/drawing/2014/main" id="{3B122DAD-9799-A353-A777-A657B4E69B14}"/>
              </a:ext>
            </a:extLst>
          </p:cNvPr>
          <p:cNvSpPr/>
          <p:nvPr/>
        </p:nvSpPr>
        <p:spPr>
          <a:xfrm>
            <a:off x="333142" y="1874519"/>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1</a:t>
            </a:r>
          </a:p>
        </p:txBody>
      </p:sp>
      <p:sp>
        <p:nvSpPr>
          <p:cNvPr id="12" name="Oval 11">
            <a:extLst>
              <a:ext uri="{FF2B5EF4-FFF2-40B4-BE49-F238E27FC236}">
                <a16:creationId xmlns:a16="http://schemas.microsoft.com/office/drawing/2014/main" id="{1340E51D-51DE-EBAE-B388-14A2D48EFE7B}"/>
              </a:ext>
            </a:extLst>
          </p:cNvPr>
          <p:cNvSpPr/>
          <p:nvPr/>
        </p:nvSpPr>
        <p:spPr>
          <a:xfrm>
            <a:off x="6107772" y="1874519"/>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2</a:t>
            </a:r>
          </a:p>
        </p:txBody>
      </p:sp>
      <p:sp>
        <p:nvSpPr>
          <p:cNvPr id="13" name="Content Placeholder 1">
            <a:extLst>
              <a:ext uri="{FF2B5EF4-FFF2-40B4-BE49-F238E27FC236}">
                <a16:creationId xmlns:a16="http://schemas.microsoft.com/office/drawing/2014/main" id="{75B76A2A-732D-CA6A-998F-EAAF5687D516}"/>
              </a:ext>
            </a:extLst>
          </p:cNvPr>
          <p:cNvSpPr txBox="1">
            <a:spLocks/>
          </p:cNvSpPr>
          <p:nvPr/>
        </p:nvSpPr>
        <p:spPr>
          <a:xfrm>
            <a:off x="838197" y="3934039"/>
            <a:ext cx="2322446" cy="15722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spcBef>
                <a:spcPts val="600"/>
              </a:spcBef>
              <a:spcAft>
                <a:spcPts val="600"/>
              </a:spcAft>
              <a:buNone/>
            </a:pPr>
            <a:r>
              <a:rPr lang="en-GB" sz="1600" b="1" dirty="0"/>
              <a:t>The check is </a:t>
            </a:r>
            <a:r>
              <a:rPr lang="en-GB" sz="1600" b="1" dirty="0">
                <a:solidFill>
                  <a:srgbClr val="000000"/>
                </a:solidFill>
                <a:highlight>
                  <a:srgbClr val="00FF00"/>
                </a:highlight>
              </a:rPr>
              <a:t>positive</a:t>
            </a:r>
            <a:r>
              <a:rPr lang="en-GB" sz="1600" b="1" dirty="0"/>
              <a:t>:</a:t>
            </a:r>
          </a:p>
          <a:p>
            <a:pPr marL="0" lvl="1" indent="0" algn="just">
              <a:spcBef>
                <a:spcPts val="600"/>
              </a:spcBef>
              <a:spcAft>
                <a:spcPts val="600"/>
              </a:spcAft>
              <a:buNone/>
            </a:pPr>
            <a:r>
              <a:rPr lang="en-GB" sz="1600" dirty="0"/>
              <a:t>Customs declaration gets admitted into the customs system and gets assigned the MRN</a:t>
            </a:r>
          </a:p>
        </p:txBody>
      </p:sp>
      <p:sp>
        <p:nvSpPr>
          <p:cNvPr id="14" name="Content Placeholder 1">
            <a:extLst>
              <a:ext uri="{FF2B5EF4-FFF2-40B4-BE49-F238E27FC236}">
                <a16:creationId xmlns:a16="http://schemas.microsoft.com/office/drawing/2014/main" id="{7D82681E-28C3-C478-9397-BC835F99969D}"/>
              </a:ext>
            </a:extLst>
          </p:cNvPr>
          <p:cNvSpPr txBox="1">
            <a:spLocks/>
          </p:cNvSpPr>
          <p:nvPr/>
        </p:nvSpPr>
        <p:spPr>
          <a:xfrm>
            <a:off x="3293167" y="3934039"/>
            <a:ext cx="2551045" cy="150266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spcBef>
                <a:spcPts val="600"/>
              </a:spcBef>
              <a:spcAft>
                <a:spcPts val="600"/>
              </a:spcAft>
              <a:buNone/>
            </a:pPr>
            <a:r>
              <a:rPr lang="en-US" sz="1600" b="1" dirty="0"/>
              <a:t>The check is </a:t>
            </a:r>
            <a:r>
              <a:rPr lang="en-US" sz="1600" b="1" dirty="0">
                <a:solidFill>
                  <a:srgbClr val="000000"/>
                </a:solidFill>
                <a:highlight>
                  <a:srgbClr val="FF0000"/>
                </a:highlight>
              </a:rPr>
              <a:t>negative</a:t>
            </a:r>
            <a:r>
              <a:rPr lang="en-US" sz="1600" b="1" dirty="0"/>
              <a:t>:</a:t>
            </a:r>
          </a:p>
          <a:p>
            <a:pPr marL="0" lvl="1" indent="0" algn="just">
              <a:spcBef>
                <a:spcPts val="600"/>
              </a:spcBef>
              <a:spcAft>
                <a:spcPts val="600"/>
              </a:spcAft>
              <a:buNone/>
            </a:pPr>
            <a:r>
              <a:rPr lang="en-US" sz="1600" dirty="0"/>
              <a:t>The negative validation result is sent to EO, advising to check the declaration</a:t>
            </a:r>
            <a:endParaRPr lang="en-US" sz="1800" dirty="0"/>
          </a:p>
        </p:txBody>
      </p:sp>
    </p:spTree>
    <p:extLst>
      <p:ext uri="{BB962C8B-B14F-4D97-AF65-F5344CB8AC3E}">
        <p14:creationId xmlns:p14="http://schemas.microsoft.com/office/powerpoint/2010/main" val="3873543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11161-1EEC-DA43-2AB8-28D17D5597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E222BB-310C-40A0-EA6B-44FD991A37F2}"/>
              </a:ext>
            </a:extLst>
          </p:cNvPr>
          <p:cNvSpPr>
            <a:spLocks noGrp="1"/>
          </p:cNvSpPr>
          <p:nvPr>
            <p:ph type="title"/>
          </p:nvPr>
        </p:nvSpPr>
        <p:spPr/>
        <p:txBody>
          <a:bodyPr/>
          <a:lstStyle/>
          <a:p>
            <a:r>
              <a:rPr lang="en-GB" sz="3600"/>
              <a:t>National Integration with EU CSW-CERTEX (2/3)</a:t>
            </a:r>
          </a:p>
        </p:txBody>
      </p:sp>
      <p:grpSp>
        <p:nvGrpSpPr>
          <p:cNvPr id="8" name="Group 7">
            <a:extLst>
              <a:ext uri="{FF2B5EF4-FFF2-40B4-BE49-F238E27FC236}">
                <a16:creationId xmlns:a16="http://schemas.microsoft.com/office/drawing/2014/main" id="{B61BD8DB-E1C8-5617-8490-FAFB638A87F5}"/>
              </a:ext>
            </a:extLst>
          </p:cNvPr>
          <p:cNvGrpSpPr/>
          <p:nvPr/>
        </p:nvGrpSpPr>
        <p:grpSpPr>
          <a:xfrm>
            <a:off x="3594234" y="4880696"/>
            <a:ext cx="4633816" cy="1074716"/>
            <a:chOff x="2075093" y="5303229"/>
            <a:chExt cx="3778656" cy="457204"/>
          </a:xfrm>
        </p:grpSpPr>
        <p:sp>
          <p:nvSpPr>
            <p:cNvPr id="9" name="Rectangle 8">
              <a:extLst>
                <a:ext uri="{FF2B5EF4-FFF2-40B4-BE49-F238E27FC236}">
                  <a16:creationId xmlns:a16="http://schemas.microsoft.com/office/drawing/2014/main" id="{98B34A80-CEC9-6A53-F76F-DAB3B71F77AA}"/>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0" name="Rectangle 9">
              <a:extLst>
                <a:ext uri="{FF2B5EF4-FFF2-40B4-BE49-F238E27FC236}">
                  <a16:creationId xmlns:a16="http://schemas.microsoft.com/office/drawing/2014/main" id="{8FB6538C-3B9F-8B7D-E366-896D1F3F8EDD}"/>
                </a:ext>
              </a:extLst>
            </p:cNvPr>
            <p:cNvSpPr/>
            <p:nvPr/>
          </p:nvSpPr>
          <p:spPr>
            <a:xfrm>
              <a:off x="2532293" y="5303229"/>
              <a:ext cx="332145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chemeClr val="tx1"/>
                  </a:solidFill>
                </a:rPr>
                <a:t>This situation should be handled by the customs officer at SCI, sending an Intervention Message (IES006 MS Intervention Message), with the Intervention Type set to ‘Amend write-off’ and specifying the updated goods information.</a:t>
              </a:r>
            </a:p>
          </p:txBody>
        </p:sp>
      </p:grpSp>
      <p:sp>
        <p:nvSpPr>
          <p:cNvPr id="14" name="Rectangle: Rounded Corners 13">
            <a:extLst>
              <a:ext uri="{FF2B5EF4-FFF2-40B4-BE49-F238E27FC236}">
                <a16:creationId xmlns:a16="http://schemas.microsoft.com/office/drawing/2014/main" id="{DCBFB8A6-8DB1-CA7C-E9F0-C6A69CE1AB1D}"/>
              </a:ext>
            </a:extLst>
          </p:cNvPr>
          <p:cNvSpPr/>
          <p:nvPr/>
        </p:nvSpPr>
        <p:spPr>
          <a:xfrm>
            <a:off x="838200" y="1797884"/>
            <a:ext cx="10145884" cy="917207"/>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600"/>
              </a:spcBef>
              <a:buClr>
                <a:schemeClr val="tx2">
                  <a:lumMod val="75000"/>
                </a:schemeClr>
              </a:buClr>
            </a:pPr>
            <a:r>
              <a:rPr lang="en-US">
                <a:solidFill>
                  <a:schemeClr val="tx1"/>
                </a:solidFill>
                <a:ea typeface="Times New Roman" panose="02020603050405020304" pitchFamily="18" charset="0"/>
                <a:cs typeface="Times New Roman" panose="02020603050405020304" pitchFamily="18" charset="0"/>
              </a:rPr>
              <a:t>Under CCI, the declarant can submit an amendment request to the SCI with message IE413 in the time between the declaration acceptance and the release for import, only when the movement state is “Accepted”. In all other states, the amendment request will be rejected</a:t>
            </a:r>
          </a:p>
        </p:txBody>
      </p:sp>
      <p:pic>
        <p:nvPicPr>
          <p:cNvPr id="15" name="Graphic 14" descr="Pin with solid fill">
            <a:extLst>
              <a:ext uri="{FF2B5EF4-FFF2-40B4-BE49-F238E27FC236}">
                <a16:creationId xmlns:a16="http://schemas.microsoft.com/office/drawing/2014/main" id="{741F0DF7-151D-BE52-5364-C5333FC685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4882" y="1624600"/>
            <a:ext cx="396064" cy="346567"/>
          </a:xfrm>
          <a:prstGeom prst="rect">
            <a:avLst/>
          </a:prstGeom>
        </p:spPr>
      </p:pic>
      <p:sp>
        <p:nvSpPr>
          <p:cNvPr id="16" name="Rectangle: Rounded Corners 15">
            <a:extLst>
              <a:ext uri="{FF2B5EF4-FFF2-40B4-BE49-F238E27FC236}">
                <a16:creationId xmlns:a16="http://schemas.microsoft.com/office/drawing/2014/main" id="{5F5A066B-9A44-52DE-BE85-2FD054F5C9E3}"/>
              </a:ext>
            </a:extLst>
          </p:cNvPr>
          <p:cNvSpPr/>
          <p:nvPr/>
        </p:nvSpPr>
        <p:spPr>
          <a:xfrm>
            <a:off x="838200" y="3049146"/>
            <a:ext cx="10145884" cy="1473556"/>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600"/>
              </a:spcBef>
              <a:buClr>
                <a:schemeClr val="tx2">
                  <a:lumMod val="75000"/>
                </a:schemeClr>
              </a:buClr>
            </a:pPr>
            <a:r>
              <a:rPr lang="en-US">
                <a:solidFill>
                  <a:schemeClr val="tx1"/>
                </a:solidFill>
                <a:ea typeface="Times New Roman" panose="02020603050405020304" pitchFamily="18" charset="0"/>
                <a:cs typeface="Times New Roman" panose="02020603050405020304" pitchFamily="18" charset="0"/>
              </a:rPr>
              <a:t>Under CCI, when the movement is under status “Goods Released”, an amendment of the customs declaration is possible. When the customs declaration is amended after the goods covered by it were already released, the consumed quantity (the written off quantities) from the supporting document must be updated, if the amendment affects data elements relevant for the writing off</a:t>
            </a:r>
          </a:p>
        </p:txBody>
      </p:sp>
      <p:sp>
        <p:nvSpPr>
          <p:cNvPr id="17" name="Slide Number Placeholder 2">
            <a:extLst>
              <a:ext uri="{FF2B5EF4-FFF2-40B4-BE49-F238E27FC236}">
                <a16:creationId xmlns:a16="http://schemas.microsoft.com/office/drawing/2014/main" id="{7FED2D45-3A31-D57B-5A3E-2D06F6AF8C6E}"/>
              </a:ext>
            </a:extLst>
          </p:cNvPr>
          <p:cNvSpPr>
            <a:spLocks noGrp="1"/>
          </p:cNvSpPr>
          <p:nvPr>
            <p:ph type="sldNum" sz="quarter" idx="12"/>
          </p:nvPr>
        </p:nvSpPr>
        <p:spPr>
          <a:xfrm>
            <a:off x="838200" y="6131286"/>
            <a:ext cx="1082040" cy="365125"/>
          </a:xfrm>
        </p:spPr>
        <p:txBody>
          <a:bodyPr/>
          <a:lstStyle/>
          <a:p>
            <a:fld id="{F46C79FD-C571-418B-AB0F-5EE936C85276}" type="slidenum">
              <a:rPr lang="en-GB" smtClean="0"/>
              <a:t>173</a:t>
            </a:fld>
            <a:endParaRPr lang="en-GB"/>
          </a:p>
        </p:txBody>
      </p:sp>
      <p:pic>
        <p:nvPicPr>
          <p:cNvPr id="18" name="Graphic 17" descr="Pin with solid fill">
            <a:extLst>
              <a:ext uri="{FF2B5EF4-FFF2-40B4-BE49-F238E27FC236}">
                <a16:creationId xmlns:a16="http://schemas.microsoft.com/office/drawing/2014/main" id="{B4291DC4-651C-A3BB-C568-EE2D527EF1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766" y="2888433"/>
            <a:ext cx="396064" cy="346567"/>
          </a:xfrm>
          <a:prstGeom prst="rect">
            <a:avLst/>
          </a:prstGeom>
        </p:spPr>
      </p:pic>
    </p:spTree>
    <p:extLst>
      <p:ext uri="{BB962C8B-B14F-4D97-AF65-F5344CB8AC3E}">
        <p14:creationId xmlns:p14="http://schemas.microsoft.com/office/powerpoint/2010/main" val="29035253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A2EFE-5B9B-CD08-CD59-368D570C76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DA7126-509C-1E17-3729-86FD61639078}"/>
              </a:ext>
            </a:extLst>
          </p:cNvPr>
          <p:cNvSpPr>
            <a:spLocks noGrp="1"/>
          </p:cNvSpPr>
          <p:nvPr>
            <p:ph type="title"/>
          </p:nvPr>
        </p:nvSpPr>
        <p:spPr/>
        <p:txBody>
          <a:bodyPr/>
          <a:lstStyle/>
          <a:p>
            <a:r>
              <a:rPr lang="en-GB" sz="3600"/>
              <a:t>National Integration with EU CSW-CERTEX (3/3)</a:t>
            </a:r>
          </a:p>
        </p:txBody>
      </p:sp>
      <p:grpSp>
        <p:nvGrpSpPr>
          <p:cNvPr id="8" name="Group 7">
            <a:extLst>
              <a:ext uri="{FF2B5EF4-FFF2-40B4-BE49-F238E27FC236}">
                <a16:creationId xmlns:a16="http://schemas.microsoft.com/office/drawing/2014/main" id="{6634943E-A800-689F-9BA5-5B282E91DB12}"/>
              </a:ext>
            </a:extLst>
          </p:cNvPr>
          <p:cNvGrpSpPr/>
          <p:nvPr/>
        </p:nvGrpSpPr>
        <p:grpSpPr>
          <a:xfrm>
            <a:off x="3594234" y="4308387"/>
            <a:ext cx="4633816" cy="1074716"/>
            <a:chOff x="2075093" y="5303229"/>
            <a:chExt cx="3778656" cy="457204"/>
          </a:xfrm>
        </p:grpSpPr>
        <p:sp>
          <p:nvSpPr>
            <p:cNvPr id="9" name="Rectangle 8">
              <a:extLst>
                <a:ext uri="{FF2B5EF4-FFF2-40B4-BE49-F238E27FC236}">
                  <a16:creationId xmlns:a16="http://schemas.microsoft.com/office/drawing/2014/main" id="{5497B4F5-FB12-466B-F5A4-DB1E15C47B35}"/>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0" name="Rectangle 9">
              <a:extLst>
                <a:ext uri="{FF2B5EF4-FFF2-40B4-BE49-F238E27FC236}">
                  <a16:creationId xmlns:a16="http://schemas.microsoft.com/office/drawing/2014/main" id="{81EBF4F0-4FFC-226B-ACAE-ECBA568BD251}"/>
                </a:ext>
              </a:extLst>
            </p:cNvPr>
            <p:cNvSpPr/>
            <p:nvPr/>
          </p:nvSpPr>
          <p:spPr>
            <a:xfrm>
              <a:off x="2532293" y="5303229"/>
              <a:ext cx="332145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chemeClr val="tx1"/>
                  </a:solidFill>
                </a:rPr>
                <a:t>This should be done by the customs officer at SCI, sending the IES006 MS Intervention Message with the D.E. Intervention Type set on ‘Delete write-off’</a:t>
              </a:r>
            </a:p>
          </p:txBody>
        </p:sp>
      </p:grpSp>
      <p:sp>
        <p:nvSpPr>
          <p:cNvPr id="17" name="Slide Number Placeholder 2">
            <a:extLst>
              <a:ext uri="{FF2B5EF4-FFF2-40B4-BE49-F238E27FC236}">
                <a16:creationId xmlns:a16="http://schemas.microsoft.com/office/drawing/2014/main" id="{29DE84A1-1EEE-388A-9BDF-1A557E186174}"/>
              </a:ext>
            </a:extLst>
          </p:cNvPr>
          <p:cNvSpPr>
            <a:spLocks noGrp="1"/>
          </p:cNvSpPr>
          <p:nvPr>
            <p:ph type="sldNum" sz="quarter" idx="12"/>
          </p:nvPr>
        </p:nvSpPr>
        <p:spPr>
          <a:xfrm>
            <a:off x="838200" y="6131286"/>
            <a:ext cx="1082040" cy="365125"/>
          </a:xfrm>
        </p:spPr>
        <p:txBody>
          <a:bodyPr/>
          <a:lstStyle/>
          <a:p>
            <a:fld id="{F46C79FD-C571-418B-AB0F-5EE936C85276}" type="slidenum">
              <a:rPr lang="en-GB" smtClean="0"/>
              <a:t>174</a:t>
            </a:fld>
            <a:endParaRPr lang="en-GB"/>
          </a:p>
        </p:txBody>
      </p:sp>
      <p:sp>
        <p:nvSpPr>
          <p:cNvPr id="2" name="Rectangle: Rounded Corners 1">
            <a:extLst>
              <a:ext uri="{FF2B5EF4-FFF2-40B4-BE49-F238E27FC236}">
                <a16:creationId xmlns:a16="http://schemas.microsoft.com/office/drawing/2014/main" id="{2B5739AA-C21A-9403-3764-86A2EDDEE3A1}"/>
              </a:ext>
            </a:extLst>
          </p:cNvPr>
          <p:cNvSpPr/>
          <p:nvPr/>
        </p:nvSpPr>
        <p:spPr>
          <a:xfrm>
            <a:off x="838200" y="2230678"/>
            <a:ext cx="10145884" cy="1112248"/>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600"/>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Under CCI it is possible a customs declaration to be invalidated, after goods are released if the legal requirements of Article 174 UCC are met. When the customs declaration is invalidated after the goods were already released and writing off is completed in certificate handled by EU CSW-CERTEX, the consumed quantity must be freed to become available again</a:t>
            </a:r>
          </a:p>
        </p:txBody>
      </p:sp>
      <p:pic>
        <p:nvPicPr>
          <p:cNvPr id="3" name="Graphic 2" descr="Pin with solid fill">
            <a:extLst>
              <a:ext uri="{FF2B5EF4-FFF2-40B4-BE49-F238E27FC236}">
                <a16:creationId xmlns:a16="http://schemas.microsoft.com/office/drawing/2014/main" id="{26937E41-44DF-459F-21E6-E7FBC723C9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0168" y="2057394"/>
            <a:ext cx="396064" cy="346567"/>
          </a:xfrm>
          <a:prstGeom prst="rect">
            <a:avLst/>
          </a:prstGeom>
        </p:spPr>
      </p:pic>
    </p:spTree>
    <p:extLst>
      <p:ext uri="{BB962C8B-B14F-4D97-AF65-F5344CB8AC3E}">
        <p14:creationId xmlns:p14="http://schemas.microsoft.com/office/powerpoint/2010/main" val="6262962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A2113-FC45-71E5-EB7D-F735AEB019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EFCE0F-D5DD-8F07-9B3C-EAD1EFB95442}"/>
              </a:ext>
            </a:extLst>
          </p:cNvPr>
          <p:cNvSpPr>
            <a:spLocks noGrp="1"/>
          </p:cNvSpPr>
          <p:nvPr>
            <p:ph type="title"/>
          </p:nvPr>
        </p:nvSpPr>
        <p:spPr>
          <a:xfrm>
            <a:off x="838200" y="347732"/>
            <a:ext cx="10515600" cy="1112248"/>
          </a:xfrm>
        </p:spPr>
        <p:txBody>
          <a:bodyPr/>
          <a:lstStyle/>
          <a:p>
            <a:pPr algn="just"/>
            <a:r>
              <a:rPr lang="en-US" sz="3500"/>
              <a:t>Write-off process of the different line numbers in one certificate handled by EU CSW-CERTEX</a:t>
            </a:r>
            <a:endParaRPr lang="en-GB" sz="3500"/>
          </a:p>
        </p:txBody>
      </p:sp>
      <p:grpSp>
        <p:nvGrpSpPr>
          <p:cNvPr id="8" name="Group 7">
            <a:extLst>
              <a:ext uri="{FF2B5EF4-FFF2-40B4-BE49-F238E27FC236}">
                <a16:creationId xmlns:a16="http://schemas.microsoft.com/office/drawing/2014/main" id="{442329B4-ACD6-038B-4FE4-DE9A0A87D276}"/>
              </a:ext>
            </a:extLst>
          </p:cNvPr>
          <p:cNvGrpSpPr/>
          <p:nvPr/>
        </p:nvGrpSpPr>
        <p:grpSpPr>
          <a:xfrm>
            <a:off x="4374654" y="6100311"/>
            <a:ext cx="4633816" cy="567308"/>
            <a:chOff x="2075093" y="5303229"/>
            <a:chExt cx="3778656" cy="457204"/>
          </a:xfrm>
        </p:grpSpPr>
        <p:sp>
          <p:nvSpPr>
            <p:cNvPr id="9" name="Rectangle 8">
              <a:extLst>
                <a:ext uri="{FF2B5EF4-FFF2-40B4-BE49-F238E27FC236}">
                  <a16:creationId xmlns:a16="http://schemas.microsoft.com/office/drawing/2014/main" id="{09C8322F-AAF0-DD64-9490-64D4BC89B946}"/>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0" name="Rectangle 9">
              <a:extLst>
                <a:ext uri="{FF2B5EF4-FFF2-40B4-BE49-F238E27FC236}">
                  <a16:creationId xmlns:a16="http://schemas.microsoft.com/office/drawing/2014/main" id="{241C0C41-32F8-E483-85BF-AC2EE63D4639}"/>
                </a:ext>
              </a:extLst>
            </p:cNvPr>
            <p:cNvSpPr/>
            <p:nvPr/>
          </p:nvSpPr>
          <p:spPr>
            <a:xfrm>
              <a:off x="2532293" y="5303229"/>
              <a:ext cx="332145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chemeClr val="tx1"/>
                  </a:solidFill>
                </a:rPr>
                <a:t>The multiplicity of the DE Document Line Item Number is 1x.</a:t>
              </a:r>
            </a:p>
          </p:txBody>
        </p:sp>
      </p:grpSp>
      <p:sp>
        <p:nvSpPr>
          <p:cNvPr id="17" name="Slide Number Placeholder 2">
            <a:extLst>
              <a:ext uri="{FF2B5EF4-FFF2-40B4-BE49-F238E27FC236}">
                <a16:creationId xmlns:a16="http://schemas.microsoft.com/office/drawing/2014/main" id="{480E0B39-435A-2436-644E-5AD8CB5CEE5C}"/>
              </a:ext>
            </a:extLst>
          </p:cNvPr>
          <p:cNvSpPr>
            <a:spLocks noGrp="1"/>
          </p:cNvSpPr>
          <p:nvPr>
            <p:ph type="sldNum" sz="quarter" idx="12"/>
          </p:nvPr>
        </p:nvSpPr>
        <p:spPr>
          <a:xfrm>
            <a:off x="838200" y="6131286"/>
            <a:ext cx="1082040" cy="365125"/>
          </a:xfrm>
        </p:spPr>
        <p:txBody>
          <a:bodyPr/>
          <a:lstStyle/>
          <a:p>
            <a:fld id="{F46C79FD-C571-418B-AB0F-5EE936C85276}" type="slidenum">
              <a:rPr lang="en-GB" smtClean="0"/>
              <a:t>175</a:t>
            </a:fld>
            <a:endParaRPr lang="en-GB"/>
          </a:p>
        </p:txBody>
      </p:sp>
      <p:sp>
        <p:nvSpPr>
          <p:cNvPr id="2" name="Rectangle: Rounded Corners 1">
            <a:extLst>
              <a:ext uri="{FF2B5EF4-FFF2-40B4-BE49-F238E27FC236}">
                <a16:creationId xmlns:a16="http://schemas.microsoft.com/office/drawing/2014/main" id="{CD2AAA46-7671-B210-E29B-C7491DD502D7}"/>
              </a:ext>
            </a:extLst>
          </p:cNvPr>
          <p:cNvSpPr/>
          <p:nvPr/>
        </p:nvSpPr>
        <p:spPr>
          <a:xfrm>
            <a:off x="695737" y="2957813"/>
            <a:ext cx="10515600" cy="1436066"/>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600"/>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The EO lodges the customs declaration by splitting the goods items on the MRN into several lines to exactly match the Document Line Item Numbers from the supporting document. EO indicates one Document Line Item Number from the Supporting Document, which is subsequently passed to EU CSW-CERTEX via IES001. Write-off is done based on the line number.</a:t>
            </a:r>
          </a:p>
        </p:txBody>
      </p:sp>
      <p:pic>
        <p:nvPicPr>
          <p:cNvPr id="3" name="Graphic 2" descr="Pin with solid fill">
            <a:extLst>
              <a:ext uri="{FF2B5EF4-FFF2-40B4-BE49-F238E27FC236}">
                <a16:creationId xmlns:a16="http://schemas.microsoft.com/office/drawing/2014/main" id="{E6FF9ECE-104A-BD3D-82C0-F61AB757FF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7705" y="2784529"/>
            <a:ext cx="396064" cy="346567"/>
          </a:xfrm>
          <a:prstGeom prst="rect">
            <a:avLst/>
          </a:prstGeom>
        </p:spPr>
      </p:pic>
      <p:sp>
        <p:nvSpPr>
          <p:cNvPr id="11" name="Rectangle: Rounded Corners 10">
            <a:extLst>
              <a:ext uri="{FF2B5EF4-FFF2-40B4-BE49-F238E27FC236}">
                <a16:creationId xmlns:a16="http://schemas.microsoft.com/office/drawing/2014/main" id="{F2A4C7F8-B408-4B27-B9C3-B546DD2D0EE4}"/>
              </a:ext>
            </a:extLst>
          </p:cNvPr>
          <p:cNvSpPr/>
          <p:nvPr/>
        </p:nvSpPr>
        <p:spPr>
          <a:xfrm>
            <a:off x="695737" y="4538003"/>
            <a:ext cx="10515600" cy="1198630"/>
          </a:xfrm>
          <a:prstGeom prst="roundRect">
            <a:avLst/>
          </a:prstGeom>
          <a:solidFill>
            <a:schemeClr val="bg1"/>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600"/>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When one goods item number on the MRN refers to more than one Document Line Item Number on supporting document, the EO leaves the Document Line Item Number blank. The algorithm designed in EU CSW-CERTEX and Partner DG systems will try to match the consignments based on CN code.</a:t>
            </a:r>
          </a:p>
        </p:txBody>
      </p:sp>
      <p:pic>
        <p:nvPicPr>
          <p:cNvPr id="12" name="Graphic 11" descr="Pin with solid fill">
            <a:extLst>
              <a:ext uri="{FF2B5EF4-FFF2-40B4-BE49-F238E27FC236}">
                <a16:creationId xmlns:a16="http://schemas.microsoft.com/office/drawing/2014/main" id="{E343318B-A285-A21E-3CCB-22DD3F5393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7705" y="4400035"/>
            <a:ext cx="396064" cy="346567"/>
          </a:xfrm>
          <a:prstGeom prst="rect">
            <a:avLst/>
          </a:prstGeom>
        </p:spPr>
      </p:pic>
      <p:sp>
        <p:nvSpPr>
          <p:cNvPr id="6" name="Rectangle: Diagonal Corners Rounded 5">
            <a:extLst>
              <a:ext uri="{FF2B5EF4-FFF2-40B4-BE49-F238E27FC236}">
                <a16:creationId xmlns:a16="http://schemas.microsoft.com/office/drawing/2014/main" id="{11DE710B-9D0B-A02D-1FE6-A6B0ACD482D9}"/>
              </a:ext>
            </a:extLst>
          </p:cNvPr>
          <p:cNvSpPr/>
          <p:nvPr/>
        </p:nvSpPr>
        <p:spPr>
          <a:xfrm>
            <a:off x="705676" y="1525962"/>
            <a:ext cx="10899915" cy="1198630"/>
          </a:xfrm>
          <a:prstGeom prst="round2DiagRect">
            <a:avLst/>
          </a:prstGeom>
          <a:solidFill>
            <a:schemeClr val="tx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just">
              <a:spcAft>
                <a:spcPts val="0"/>
              </a:spcAft>
            </a:pPr>
            <a:r>
              <a:rPr lang="en-US" dirty="0">
                <a:solidFill>
                  <a:schemeClr val="bg1"/>
                </a:solidFill>
                <a:latin typeface="+mj-lt"/>
                <a:ea typeface="+mj-ea"/>
                <a:cs typeface="+mj-cs"/>
              </a:rPr>
              <a:t>T</a:t>
            </a:r>
            <a:r>
              <a:rPr lang="en-US" sz="1800" dirty="0">
                <a:solidFill>
                  <a:schemeClr val="bg1"/>
                </a:solidFill>
                <a:latin typeface="+mj-lt"/>
                <a:ea typeface="+mj-ea"/>
                <a:cs typeface="+mj-cs"/>
              </a:rPr>
              <a:t>o write off supporting document/certificate which has four lines</a:t>
            </a:r>
            <a:r>
              <a:rPr lang="en-US" dirty="0">
                <a:solidFill>
                  <a:schemeClr val="bg1"/>
                </a:solidFill>
                <a:latin typeface="+mj-lt"/>
                <a:ea typeface="+mj-ea"/>
                <a:cs typeface="+mj-cs"/>
              </a:rPr>
              <a:t>, but the TARIC code for them is just one it is needed to point the four lines and repeat four times the write-off, instead of writing off the whole certificate in one step. EOs</a:t>
            </a:r>
            <a:r>
              <a:rPr lang="en-US" sz="1800" dirty="0">
                <a:solidFill>
                  <a:schemeClr val="bg1"/>
                </a:solidFill>
                <a:latin typeface="+mj-lt"/>
                <a:ea typeface="+mj-ea"/>
                <a:cs typeface="+mj-cs"/>
              </a:rPr>
              <a:t> indicate the document line-item number. CSW-CERTEX supports two approaches:</a:t>
            </a:r>
          </a:p>
        </p:txBody>
      </p:sp>
    </p:spTree>
    <p:extLst>
      <p:ext uri="{BB962C8B-B14F-4D97-AF65-F5344CB8AC3E}">
        <p14:creationId xmlns:p14="http://schemas.microsoft.com/office/powerpoint/2010/main" val="5881351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0045-F795-4A3C-9D31-E2ADD0C69B94}"/>
              </a:ext>
            </a:extLst>
          </p:cNvPr>
          <p:cNvSpPr>
            <a:spLocks noGrp="1"/>
          </p:cNvSpPr>
          <p:nvPr>
            <p:ph type="ctrTitle"/>
          </p:nvPr>
        </p:nvSpPr>
        <p:spPr>
          <a:xfrm>
            <a:off x="939853" y="1674685"/>
            <a:ext cx="9612323" cy="1754315"/>
          </a:xfrm>
        </p:spPr>
        <p:txBody>
          <a:bodyPr/>
          <a:lstStyle/>
          <a:p>
            <a:pPr algn="just"/>
            <a:r>
              <a:rPr lang="en-US" dirty="0"/>
              <a:t>Post-Audit Controls On The Declarations Under CCI</a:t>
            </a:r>
          </a:p>
        </p:txBody>
      </p:sp>
      <p:sp>
        <p:nvSpPr>
          <p:cNvPr id="3" name="Slide Number Placeholder 2">
            <a:extLst>
              <a:ext uri="{FF2B5EF4-FFF2-40B4-BE49-F238E27FC236}">
                <a16:creationId xmlns:a16="http://schemas.microsoft.com/office/drawing/2014/main" id="{0A9CECD7-1360-9DAF-7979-999CE1D08089}"/>
              </a:ext>
            </a:extLst>
          </p:cNvPr>
          <p:cNvSpPr>
            <a:spLocks noGrp="1"/>
          </p:cNvSpPr>
          <p:nvPr>
            <p:ph type="sldNum" sz="quarter" idx="12"/>
          </p:nvPr>
        </p:nvSpPr>
        <p:spPr/>
        <p:txBody>
          <a:bodyPr/>
          <a:lstStyle/>
          <a:p>
            <a:fld id="{F46C79FD-C571-418B-AB0F-5EE936C85276}" type="slidenum">
              <a:rPr lang="en-GB" smtClean="0"/>
              <a:t>176</a:t>
            </a:fld>
            <a:endParaRPr lang="en-GB"/>
          </a:p>
        </p:txBody>
      </p:sp>
    </p:spTree>
    <p:extLst>
      <p:ext uri="{BB962C8B-B14F-4D97-AF65-F5344CB8AC3E}">
        <p14:creationId xmlns:p14="http://schemas.microsoft.com/office/powerpoint/2010/main" val="375183809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FCBC2-375C-9717-8303-3C8B064BDEC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78C17-A80F-37F7-C7E2-BD7488DAA529}"/>
              </a:ext>
            </a:extLst>
          </p:cNvPr>
          <p:cNvSpPr>
            <a:spLocks noGrp="1"/>
          </p:cNvSpPr>
          <p:nvPr>
            <p:ph sz="half" idx="1"/>
          </p:nvPr>
        </p:nvSpPr>
        <p:spPr>
          <a:xfrm>
            <a:off x="699049" y="1487043"/>
            <a:ext cx="10317484" cy="637835"/>
          </a:xfrm>
        </p:spPr>
        <p:txBody>
          <a:bodyPr/>
          <a:lstStyle/>
          <a:p>
            <a:pPr marL="0" indent="0" algn="just">
              <a:spcAft>
                <a:spcPts val="0"/>
              </a:spcAft>
              <a:buNone/>
            </a:pPr>
            <a:r>
              <a:rPr lang="en-US" sz="2000" dirty="0"/>
              <a:t>Generally, the activities under the post controls and post audits checks are out of scope of CCI system.</a:t>
            </a:r>
          </a:p>
        </p:txBody>
      </p:sp>
      <p:sp>
        <p:nvSpPr>
          <p:cNvPr id="4" name="Title 3">
            <a:extLst>
              <a:ext uri="{FF2B5EF4-FFF2-40B4-BE49-F238E27FC236}">
                <a16:creationId xmlns:a16="http://schemas.microsoft.com/office/drawing/2014/main" id="{35E88B21-89F2-1702-C7DA-A34103EE43CE}"/>
              </a:ext>
            </a:extLst>
          </p:cNvPr>
          <p:cNvSpPr>
            <a:spLocks noGrp="1"/>
          </p:cNvSpPr>
          <p:nvPr>
            <p:ph type="title"/>
          </p:nvPr>
        </p:nvSpPr>
        <p:spPr>
          <a:xfrm>
            <a:off x="900640" y="471569"/>
            <a:ext cx="11150686" cy="782357"/>
          </a:xfrm>
        </p:spPr>
        <p:txBody>
          <a:bodyPr/>
          <a:lstStyle/>
          <a:p>
            <a:r>
              <a:rPr lang="en-US" sz="3400"/>
              <a:t>Post-Audit Controls On The Declarations Under CCI (1/2)</a:t>
            </a:r>
            <a:endParaRPr lang="en-GB" sz="3400"/>
          </a:p>
        </p:txBody>
      </p:sp>
      <p:sp>
        <p:nvSpPr>
          <p:cNvPr id="6" name="Slide Number Placeholder 2">
            <a:extLst>
              <a:ext uri="{FF2B5EF4-FFF2-40B4-BE49-F238E27FC236}">
                <a16:creationId xmlns:a16="http://schemas.microsoft.com/office/drawing/2014/main" id="{E37DACFE-0C05-B816-2EC1-17CB0A3D37B6}"/>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t>177</a:t>
            </a:fld>
            <a:endParaRPr lang="en-GB"/>
          </a:p>
        </p:txBody>
      </p:sp>
      <p:sp>
        <p:nvSpPr>
          <p:cNvPr id="3" name="Rectangle: Rounded Corners 2">
            <a:extLst>
              <a:ext uri="{FF2B5EF4-FFF2-40B4-BE49-F238E27FC236}">
                <a16:creationId xmlns:a16="http://schemas.microsoft.com/office/drawing/2014/main" id="{2900C1A9-18E2-19CC-EBC5-927F6B1409A8}"/>
              </a:ext>
            </a:extLst>
          </p:cNvPr>
          <p:cNvSpPr/>
          <p:nvPr/>
        </p:nvSpPr>
        <p:spPr>
          <a:xfrm>
            <a:off x="959524" y="3429000"/>
            <a:ext cx="10199713"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bg1"/>
                </a:solidFill>
                <a:ea typeface="Times New Roman" panose="02020603050405020304" pitchFamily="18" charset="0"/>
                <a:cs typeface="Times New Roman" panose="02020603050405020304" pitchFamily="18" charset="0"/>
              </a:rPr>
              <a:t>If needed the PCI can support SCI during the post audit control activities. The communication between SCI and PCI during these activities is not supported by CCI system and should be carried out by other means</a:t>
            </a:r>
          </a:p>
        </p:txBody>
      </p:sp>
      <p:pic>
        <p:nvPicPr>
          <p:cNvPr id="7" name="Graphic 6" descr="Pin with solid fill">
            <a:extLst>
              <a:ext uri="{FF2B5EF4-FFF2-40B4-BE49-F238E27FC236}">
                <a16:creationId xmlns:a16="http://schemas.microsoft.com/office/drawing/2014/main" id="{0F31E27F-8905-1679-AA60-DC4104C4F0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49" y="3237787"/>
            <a:ext cx="403179" cy="346567"/>
          </a:xfrm>
          <a:prstGeom prst="rect">
            <a:avLst/>
          </a:prstGeom>
        </p:spPr>
      </p:pic>
      <p:sp>
        <p:nvSpPr>
          <p:cNvPr id="8" name="Rectangle: Rounded Corners 7">
            <a:extLst>
              <a:ext uri="{FF2B5EF4-FFF2-40B4-BE49-F238E27FC236}">
                <a16:creationId xmlns:a16="http://schemas.microsoft.com/office/drawing/2014/main" id="{84045B18-567B-1E79-8CCC-CF109F3EC3FE}"/>
              </a:ext>
            </a:extLst>
          </p:cNvPr>
          <p:cNvSpPr/>
          <p:nvPr/>
        </p:nvSpPr>
        <p:spPr>
          <a:xfrm>
            <a:off x="956210" y="4493657"/>
            <a:ext cx="10199713"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bg1"/>
                </a:solidFill>
                <a:ea typeface="Times New Roman" panose="02020603050405020304" pitchFamily="18" charset="0"/>
                <a:cs typeface="Times New Roman" panose="02020603050405020304" pitchFamily="18" charset="0"/>
              </a:rPr>
              <a:t>In cases, where based on the control findings of the post controls after the release of goods, there is a need to update the Customs Declaration. This will be done by the SCI and the Declarant, and it will be performed on a national level</a:t>
            </a:r>
          </a:p>
        </p:txBody>
      </p:sp>
      <p:pic>
        <p:nvPicPr>
          <p:cNvPr id="9" name="Graphic 8" descr="Pin with solid fill">
            <a:extLst>
              <a:ext uri="{FF2B5EF4-FFF2-40B4-BE49-F238E27FC236}">
                <a16:creationId xmlns:a16="http://schemas.microsoft.com/office/drawing/2014/main" id="{69017A66-207C-53F0-2C85-A329175972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49" y="4273223"/>
            <a:ext cx="403179" cy="346567"/>
          </a:xfrm>
          <a:prstGeom prst="rect">
            <a:avLst/>
          </a:prstGeom>
        </p:spPr>
      </p:pic>
      <p:sp>
        <p:nvSpPr>
          <p:cNvPr id="5" name="Rectangle: Rounded Corners 4">
            <a:extLst>
              <a:ext uri="{FF2B5EF4-FFF2-40B4-BE49-F238E27FC236}">
                <a16:creationId xmlns:a16="http://schemas.microsoft.com/office/drawing/2014/main" id="{27D2E39E-FD84-AD42-9CAF-41B91A3533D1}"/>
              </a:ext>
            </a:extLst>
          </p:cNvPr>
          <p:cNvSpPr/>
          <p:nvPr/>
        </p:nvSpPr>
        <p:spPr>
          <a:xfrm>
            <a:off x="956210" y="2357996"/>
            <a:ext cx="10199713" cy="948759"/>
          </a:xfrm>
          <a:prstGeom prst="roundRect">
            <a:avLst/>
          </a:prstGeom>
          <a:solidFill>
            <a:srgbClr val="1C58AC"/>
          </a:solidFill>
          <a:ln w="19050" cap="rnd">
            <a:solidFill>
              <a:srgbClr val="1C58AC"/>
            </a:solidFill>
            <a:roun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bg1"/>
                </a:solidFill>
                <a:ea typeface="Times New Roman" panose="02020603050405020304" pitchFamily="18" charset="0"/>
                <a:cs typeface="Times New Roman" panose="02020603050405020304" pitchFamily="18" charset="0"/>
              </a:rPr>
              <a:t>The SCI has the leading role, since one of its main responsibilities is to supervise the placing of goods under the import customs procedure concerned. The MS of the SCI is the main contact point for the authorisation holder</a:t>
            </a:r>
          </a:p>
        </p:txBody>
      </p:sp>
      <p:pic>
        <p:nvPicPr>
          <p:cNvPr id="10" name="Graphic 9" descr="Pin with solid fill">
            <a:extLst>
              <a:ext uri="{FF2B5EF4-FFF2-40B4-BE49-F238E27FC236}">
                <a16:creationId xmlns:a16="http://schemas.microsoft.com/office/drawing/2014/main" id="{3E24D975-81B5-06C3-B4C7-ABA35A4B72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9049" y="2168179"/>
            <a:ext cx="403179" cy="346567"/>
          </a:xfrm>
          <a:prstGeom prst="rect">
            <a:avLst/>
          </a:prstGeom>
        </p:spPr>
      </p:pic>
    </p:spTree>
    <p:extLst>
      <p:ext uri="{BB962C8B-B14F-4D97-AF65-F5344CB8AC3E}">
        <p14:creationId xmlns:p14="http://schemas.microsoft.com/office/powerpoint/2010/main" val="5175290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3D6E4-D308-8BDA-8F69-48567BEBFF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D5D218-CE7F-2F8C-AD90-ACADD96FAD2E}"/>
              </a:ext>
            </a:extLst>
          </p:cNvPr>
          <p:cNvSpPr>
            <a:spLocks noGrp="1"/>
          </p:cNvSpPr>
          <p:nvPr>
            <p:ph sz="half" idx="1"/>
          </p:nvPr>
        </p:nvSpPr>
        <p:spPr>
          <a:xfrm>
            <a:off x="900640" y="1542749"/>
            <a:ext cx="10564368" cy="679243"/>
          </a:xfrm>
        </p:spPr>
        <p:txBody>
          <a:bodyPr/>
          <a:lstStyle/>
          <a:p>
            <a:pPr marL="0" indent="0" algn="just">
              <a:spcAft>
                <a:spcPts val="0"/>
              </a:spcAft>
              <a:buNone/>
            </a:pPr>
            <a:r>
              <a:rPr lang="en-US" sz="1800" dirty="0"/>
              <a:t>SCI may ask the declarant to request an amendment of the customs declaration according to the control findings from customs, but the declarant is not obliged to submit such a request:</a:t>
            </a:r>
          </a:p>
        </p:txBody>
      </p:sp>
      <p:sp>
        <p:nvSpPr>
          <p:cNvPr id="4" name="Title 3">
            <a:extLst>
              <a:ext uri="{FF2B5EF4-FFF2-40B4-BE49-F238E27FC236}">
                <a16:creationId xmlns:a16="http://schemas.microsoft.com/office/drawing/2014/main" id="{ABA858A7-781E-B6B9-BC31-8F78282DBF39}"/>
              </a:ext>
            </a:extLst>
          </p:cNvPr>
          <p:cNvSpPr>
            <a:spLocks noGrp="1"/>
          </p:cNvSpPr>
          <p:nvPr>
            <p:ph type="title"/>
          </p:nvPr>
        </p:nvSpPr>
        <p:spPr>
          <a:xfrm>
            <a:off x="900640" y="471569"/>
            <a:ext cx="11150686" cy="782357"/>
          </a:xfrm>
        </p:spPr>
        <p:txBody>
          <a:bodyPr/>
          <a:lstStyle/>
          <a:p>
            <a:r>
              <a:rPr lang="en-US" sz="3400"/>
              <a:t>Post-Audit Controls On The Declarations Under CCI (2/2)</a:t>
            </a:r>
            <a:endParaRPr lang="en-GB" sz="3400"/>
          </a:p>
        </p:txBody>
      </p:sp>
      <p:sp>
        <p:nvSpPr>
          <p:cNvPr id="6" name="Slide Number Placeholder 2">
            <a:extLst>
              <a:ext uri="{FF2B5EF4-FFF2-40B4-BE49-F238E27FC236}">
                <a16:creationId xmlns:a16="http://schemas.microsoft.com/office/drawing/2014/main" id="{F1BCD9CD-4017-BAED-4E96-6827565E4F0A}"/>
              </a:ext>
            </a:extLst>
          </p:cNvPr>
          <p:cNvSpPr>
            <a:spLocks noGrp="1"/>
          </p:cNvSpPr>
          <p:nvPr>
            <p:ph type="sldNum" sz="quarter" idx="12"/>
          </p:nvPr>
        </p:nvSpPr>
        <p:spPr>
          <a:xfrm>
            <a:off x="838200" y="6131286"/>
            <a:ext cx="2743200" cy="365125"/>
          </a:xfrm>
        </p:spPr>
        <p:txBody>
          <a:bodyPr/>
          <a:lstStyle/>
          <a:p>
            <a:fld id="{F46C79FD-C571-418B-AB0F-5EE936C85276}" type="slidenum">
              <a:rPr lang="en-GB" smtClean="0"/>
              <a:t>178</a:t>
            </a:fld>
            <a:endParaRPr lang="en-GB"/>
          </a:p>
        </p:txBody>
      </p:sp>
      <p:sp>
        <p:nvSpPr>
          <p:cNvPr id="10" name="TextBox 9">
            <a:extLst>
              <a:ext uri="{FF2B5EF4-FFF2-40B4-BE49-F238E27FC236}">
                <a16:creationId xmlns:a16="http://schemas.microsoft.com/office/drawing/2014/main" id="{EED4507F-8CE6-8C58-4D96-814873FAED50}"/>
              </a:ext>
            </a:extLst>
          </p:cNvPr>
          <p:cNvSpPr txBox="1"/>
          <p:nvPr/>
        </p:nvSpPr>
        <p:spPr>
          <a:xfrm>
            <a:off x="886968" y="2221992"/>
            <a:ext cx="10418064" cy="1892826"/>
          </a:xfrm>
          <a:prstGeom prst="rect">
            <a:avLst/>
          </a:prstGeom>
          <a:noFill/>
        </p:spPr>
        <p:txBody>
          <a:bodyPr wrap="square">
            <a:spAutoFit/>
          </a:bodyPr>
          <a:lstStyle/>
          <a:p>
            <a:pPr marL="228600" indent="-228600" algn="just">
              <a:spcAft>
                <a:spcPts val="600"/>
              </a:spcAft>
              <a:buClr>
                <a:schemeClr val="tx2"/>
              </a:buClr>
              <a:buFont typeface="Wingdings" panose="05000000000000000000" pitchFamily="2" charset="2"/>
              <a:buChar char="ü"/>
            </a:pPr>
            <a:r>
              <a:rPr lang="en-US" sz="1600" dirty="0"/>
              <a:t>If the declarant agrees with the control finding and submits an amendment request, the corrected/amended customs declaration will be communicated from SCI to PCI and this will be handled via the process -Amendment after release of goods</a:t>
            </a:r>
          </a:p>
          <a:p>
            <a:pPr marL="228600" indent="-228600" algn="just">
              <a:spcAft>
                <a:spcPts val="600"/>
              </a:spcAft>
              <a:buClr>
                <a:schemeClr val="tx2"/>
              </a:buClr>
              <a:buFont typeface="Wingdings" panose="05000000000000000000" pitchFamily="2" charset="2"/>
              <a:buChar char="ü"/>
            </a:pPr>
            <a:r>
              <a:rPr lang="en-US" sz="1600" dirty="0"/>
              <a:t>If the declarant doesn’t agree to submit an amendment request, the SCI has the obligation according to Article 243(3) UCC-IA to reflect in the CCI system the findings of the customs authorities and, if such findings reflected facts different from the ones shown in the customs declaration, customs must take the pertinent legal measures stemming from such findings</a:t>
            </a:r>
          </a:p>
        </p:txBody>
      </p:sp>
      <p:grpSp>
        <p:nvGrpSpPr>
          <p:cNvPr id="11" name="Group 10">
            <a:extLst>
              <a:ext uri="{FF2B5EF4-FFF2-40B4-BE49-F238E27FC236}">
                <a16:creationId xmlns:a16="http://schemas.microsoft.com/office/drawing/2014/main" id="{76AF255C-6BE4-DE9A-D085-D29C31F3B4C8}"/>
              </a:ext>
            </a:extLst>
          </p:cNvPr>
          <p:cNvGrpSpPr/>
          <p:nvPr/>
        </p:nvGrpSpPr>
        <p:grpSpPr>
          <a:xfrm>
            <a:off x="3099816" y="4359863"/>
            <a:ext cx="5992368" cy="955388"/>
            <a:chOff x="2075093" y="5303229"/>
            <a:chExt cx="3778656" cy="457204"/>
          </a:xfrm>
        </p:grpSpPr>
        <p:sp>
          <p:nvSpPr>
            <p:cNvPr id="12" name="Rectangle 11">
              <a:extLst>
                <a:ext uri="{FF2B5EF4-FFF2-40B4-BE49-F238E27FC236}">
                  <a16:creationId xmlns:a16="http://schemas.microsoft.com/office/drawing/2014/main" id="{97404CE9-FAD6-41C6-ABF8-788853A3E401}"/>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latin typeface="FrankRuehl" panose="020E0503060101010101" pitchFamily="34" charset="-79"/>
                  <a:cs typeface="FrankRuehl" panose="020E0503060101010101" pitchFamily="34" charset="-79"/>
                </a:rPr>
                <a:t>i</a:t>
              </a:r>
              <a:endParaRPr lang="en-US" sz="2800" b="1">
                <a:latin typeface="FrankRuehl" panose="020E0503060101010101" pitchFamily="34" charset="-79"/>
                <a:cs typeface="FrankRuehl" panose="020E0503060101010101" pitchFamily="34" charset="-79"/>
              </a:endParaRPr>
            </a:p>
          </p:txBody>
        </p:sp>
        <p:sp>
          <p:nvSpPr>
            <p:cNvPr id="13" name="Rectangle 12">
              <a:extLst>
                <a:ext uri="{FF2B5EF4-FFF2-40B4-BE49-F238E27FC236}">
                  <a16:creationId xmlns:a16="http://schemas.microsoft.com/office/drawing/2014/main" id="{D3CD2E2F-D1B5-E809-EC9D-54BA3FF22AE8}"/>
                </a:ext>
              </a:extLst>
            </p:cNvPr>
            <p:cNvSpPr/>
            <p:nvPr/>
          </p:nvSpPr>
          <p:spPr>
            <a:xfrm>
              <a:off x="2532293" y="5303229"/>
              <a:ext cx="332145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chemeClr val="tx1"/>
                  </a:solidFill>
                </a:rPr>
                <a:t>The SCI shall establish and record the correct values, to be taken into account for the purposes of calculating the amount of import duty and other charges on the goods. The correct values will be included in DG CONTROL DETAILS/DE Corrected value.</a:t>
              </a:r>
            </a:p>
          </p:txBody>
        </p:sp>
      </p:grpSp>
    </p:spTree>
    <p:extLst>
      <p:ext uri="{BB962C8B-B14F-4D97-AF65-F5344CB8AC3E}">
        <p14:creationId xmlns:p14="http://schemas.microsoft.com/office/powerpoint/2010/main" val="893170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A8C5-6667-C5F6-62B2-77A606A03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C25EA-B706-874D-D7BC-5BC759FE0350}"/>
              </a:ext>
            </a:extLst>
          </p:cNvPr>
          <p:cNvSpPr>
            <a:spLocks noGrp="1"/>
          </p:cNvSpPr>
          <p:nvPr>
            <p:ph type="ctrTitle"/>
          </p:nvPr>
        </p:nvSpPr>
        <p:spPr/>
        <p:txBody>
          <a:bodyPr/>
          <a:lstStyle/>
          <a:p>
            <a:r>
              <a:rPr lang="en-US" dirty="0"/>
              <a:t>Formalities/Processes out of scope of CCI System</a:t>
            </a:r>
          </a:p>
        </p:txBody>
      </p:sp>
      <p:sp>
        <p:nvSpPr>
          <p:cNvPr id="3" name="Slide Number Placeholder 2">
            <a:extLst>
              <a:ext uri="{FF2B5EF4-FFF2-40B4-BE49-F238E27FC236}">
                <a16:creationId xmlns:a16="http://schemas.microsoft.com/office/drawing/2014/main" id="{56C3452F-1B93-30F2-7A9F-7F1FD5FC8310}"/>
              </a:ext>
            </a:extLst>
          </p:cNvPr>
          <p:cNvSpPr>
            <a:spLocks noGrp="1"/>
          </p:cNvSpPr>
          <p:nvPr>
            <p:ph type="sldNum" sz="quarter" idx="12"/>
          </p:nvPr>
        </p:nvSpPr>
        <p:spPr/>
        <p:txBody>
          <a:bodyPr/>
          <a:lstStyle/>
          <a:p>
            <a:fld id="{F46C79FD-C571-418B-AB0F-5EE936C85276}" type="slidenum">
              <a:rPr lang="en-GB" smtClean="0"/>
              <a:t>179</a:t>
            </a:fld>
            <a:endParaRPr lang="en-GB"/>
          </a:p>
        </p:txBody>
      </p:sp>
    </p:spTree>
    <p:extLst>
      <p:ext uri="{BB962C8B-B14F-4D97-AF65-F5344CB8AC3E}">
        <p14:creationId xmlns:p14="http://schemas.microsoft.com/office/powerpoint/2010/main" val="64749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a:extLst>
              <a:ext uri="{FF2B5EF4-FFF2-40B4-BE49-F238E27FC236}">
                <a16:creationId xmlns:a16="http://schemas.microsoft.com/office/drawing/2014/main" id="{79A4E8AC-F726-55A4-A50F-38636087427B}"/>
              </a:ext>
            </a:extLst>
          </p:cNvPr>
          <p:cNvGrpSpPr/>
          <p:nvPr/>
        </p:nvGrpSpPr>
        <p:grpSpPr>
          <a:xfrm>
            <a:off x="10792002" y="2577658"/>
            <a:ext cx="901246" cy="917949"/>
            <a:chOff x="545028" y="2569773"/>
            <a:chExt cx="901246" cy="917949"/>
          </a:xfrm>
        </p:grpSpPr>
        <p:cxnSp>
          <p:nvCxnSpPr>
            <p:cNvPr id="149" name="Straight Arrow Connector 148">
              <a:extLst>
                <a:ext uri="{FF2B5EF4-FFF2-40B4-BE49-F238E27FC236}">
                  <a16:creationId xmlns:a16="http://schemas.microsoft.com/office/drawing/2014/main" id="{C4F7AC3A-7A9B-C084-817B-C9111DFCE311}"/>
                </a:ext>
              </a:extLst>
            </p:cNvPr>
            <p:cNvCxnSpPr>
              <a:cxnSpLocks/>
            </p:cNvCxnSpPr>
            <p:nvPr/>
          </p:nvCxnSpPr>
          <p:spPr>
            <a:xfrm flipV="1">
              <a:off x="992174"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0" name="Straight Arrow Connector 149">
              <a:extLst>
                <a:ext uri="{FF2B5EF4-FFF2-40B4-BE49-F238E27FC236}">
                  <a16:creationId xmlns:a16="http://schemas.microsoft.com/office/drawing/2014/main" id="{51A838FA-46D9-39FC-315C-9A9CA38C1EBA}"/>
                </a:ext>
              </a:extLst>
            </p:cNvPr>
            <p:cNvCxnSpPr>
              <a:cxnSpLocks/>
            </p:cNvCxnSpPr>
            <p:nvPr/>
          </p:nvCxnSpPr>
          <p:spPr>
            <a:xfrm flipV="1">
              <a:off x="1141220" y="2588390"/>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1" name="Straight Arrow Connector 150">
              <a:extLst>
                <a:ext uri="{FF2B5EF4-FFF2-40B4-BE49-F238E27FC236}">
                  <a16:creationId xmlns:a16="http://schemas.microsoft.com/office/drawing/2014/main" id="{DEDABF6A-46B8-742B-553D-2F764A4D8FA7}"/>
                </a:ext>
              </a:extLst>
            </p:cNvPr>
            <p:cNvCxnSpPr>
              <a:cxnSpLocks/>
            </p:cNvCxnSpPr>
            <p:nvPr/>
          </p:nvCxnSpPr>
          <p:spPr>
            <a:xfrm flipV="1">
              <a:off x="856731"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2" name="Straight Arrow Connector 151">
              <a:extLst>
                <a:ext uri="{FF2B5EF4-FFF2-40B4-BE49-F238E27FC236}">
                  <a16:creationId xmlns:a16="http://schemas.microsoft.com/office/drawing/2014/main" id="{77941A41-EC02-6032-858C-33AD97024AC9}"/>
                </a:ext>
              </a:extLst>
            </p:cNvPr>
            <p:cNvCxnSpPr>
              <a:cxnSpLocks/>
            </p:cNvCxnSpPr>
            <p:nvPr/>
          </p:nvCxnSpPr>
          <p:spPr>
            <a:xfrm flipV="1">
              <a:off x="707685"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3" name="Straight Arrow Connector 152">
              <a:extLst>
                <a:ext uri="{FF2B5EF4-FFF2-40B4-BE49-F238E27FC236}">
                  <a16:creationId xmlns:a16="http://schemas.microsoft.com/office/drawing/2014/main" id="{15D0AA27-D8D8-3F74-9333-905C7AE60C8E}"/>
                </a:ext>
              </a:extLst>
            </p:cNvPr>
            <p:cNvCxnSpPr>
              <a:cxnSpLocks/>
            </p:cNvCxnSpPr>
            <p:nvPr/>
          </p:nvCxnSpPr>
          <p:spPr>
            <a:xfrm flipV="1">
              <a:off x="1292938"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4" name="Straight Arrow Connector 153">
              <a:extLst>
                <a:ext uri="{FF2B5EF4-FFF2-40B4-BE49-F238E27FC236}">
                  <a16:creationId xmlns:a16="http://schemas.microsoft.com/office/drawing/2014/main" id="{DBE1ED51-6DA0-E48D-49C0-F0B53EFE2B3F}"/>
                </a:ext>
              </a:extLst>
            </p:cNvPr>
            <p:cNvCxnSpPr>
              <a:cxnSpLocks/>
            </p:cNvCxnSpPr>
            <p:nvPr/>
          </p:nvCxnSpPr>
          <p:spPr>
            <a:xfrm flipV="1">
              <a:off x="1444231"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55" name="Straight Arrow Connector 154">
              <a:extLst>
                <a:ext uri="{FF2B5EF4-FFF2-40B4-BE49-F238E27FC236}">
                  <a16:creationId xmlns:a16="http://schemas.microsoft.com/office/drawing/2014/main" id="{E4442274-AB44-C76C-E2AC-F55E6C8EC39D}"/>
                </a:ext>
              </a:extLst>
            </p:cNvPr>
            <p:cNvCxnSpPr>
              <a:cxnSpLocks/>
            </p:cNvCxnSpPr>
            <p:nvPr/>
          </p:nvCxnSpPr>
          <p:spPr>
            <a:xfrm flipV="1">
              <a:off x="1446273"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56" name="Straight Arrow Connector 155">
              <a:extLst>
                <a:ext uri="{FF2B5EF4-FFF2-40B4-BE49-F238E27FC236}">
                  <a16:creationId xmlns:a16="http://schemas.microsoft.com/office/drawing/2014/main" id="{9A4D434A-CF20-873D-4241-287B589E2054}"/>
                </a:ext>
              </a:extLst>
            </p:cNvPr>
            <p:cNvCxnSpPr>
              <a:cxnSpLocks/>
            </p:cNvCxnSpPr>
            <p:nvPr/>
          </p:nvCxnSpPr>
          <p:spPr>
            <a:xfrm flipV="1">
              <a:off x="545028" y="2578517"/>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grpSp>
      <p:grpSp>
        <p:nvGrpSpPr>
          <p:cNvPr id="139" name="Group 138">
            <a:extLst>
              <a:ext uri="{FF2B5EF4-FFF2-40B4-BE49-F238E27FC236}">
                <a16:creationId xmlns:a16="http://schemas.microsoft.com/office/drawing/2014/main" id="{BB2788EB-B4BA-1553-9321-4E55D757477A}"/>
              </a:ext>
            </a:extLst>
          </p:cNvPr>
          <p:cNvGrpSpPr/>
          <p:nvPr/>
        </p:nvGrpSpPr>
        <p:grpSpPr>
          <a:xfrm>
            <a:off x="8668860" y="2577658"/>
            <a:ext cx="901246" cy="917949"/>
            <a:chOff x="545028" y="2569773"/>
            <a:chExt cx="901246" cy="917949"/>
          </a:xfrm>
        </p:grpSpPr>
        <p:cxnSp>
          <p:nvCxnSpPr>
            <p:cNvPr id="140" name="Straight Arrow Connector 139">
              <a:extLst>
                <a:ext uri="{FF2B5EF4-FFF2-40B4-BE49-F238E27FC236}">
                  <a16:creationId xmlns:a16="http://schemas.microsoft.com/office/drawing/2014/main" id="{FDDA0C38-FCBA-EE01-A575-C46A1EE58068}"/>
                </a:ext>
              </a:extLst>
            </p:cNvPr>
            <p:cNvCxnSpPr>
              <a:cxnSpLocks/>
            </p:cNvCxnSpPr>
            <p:nvPr/>
          </p:nvCxnSpPr>
          <p:spPr>
            <a:xfrm flipV="1">
              <a:off x="992174"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1" name="Straight Arrow Connector 140">
              <a:extLst>
                <a:ext uri="{FF2B5EF4-FFF2-40B4-BE49-F238E27FC236}">
                  <a16:creationId xmlns:a16="http://schemas.microsoft.com/office/drawing/2014/main" id="{FD4B5678-AF92-2388-BA94-D7AD2629A649}"/>
                </a:ext>
              </a:extLst>
            </p:cNvPr>
            <p:cNvCxnSpPr>
              <a:cxnSpLocks/>
            </p:cNvCxnSpPr>
            <p:nvPr/>
          </p:nvCxnSpPr>
          <p:spPr>
            <a:xfrm flipV="1">
              <a:off x="1141220" y="2588390"/>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2" name="Straight Arrow Connector 141">
              <a:extLst>
                <a:ext uri="{FF2B5EF4-FFF2-40B4-BE49-F238E27FC236}">
                  <a16:creationId xmlns:a16="http://schemas.microsoft.com/office/drawing/2014/main" id="{823F9A9B-AC0B-1C83-B945-369A941BA9CA}"/>
                </a:ext>
              </a:extLst>
            </p:cNvPr>
            <p:cNvCxnSpPr>
              <a:cxnSpLocks/>
            </p:cNvCxnSpPr>
            <p:nvPr/>
          </p:nvCxnSpPr>
          <p:spPr>
            <a:xfrm flipV="1">
              <a:off x="856731"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3" name="Straight Arrow Connector 142">
              <a:extLst>
                <a:ext uri="{FF2B5EF4-FFF2-40B4-BE49-F238E27FC236}">
                  <a16:creationId xmlns:a16="http://schemas.microsoft.com/office/drawing/2014/main" id="{D64ECA30-C9C0-0E4F-EDDA-001AD531D142}"/>
                </a:ext>
              </a:extLst>
            </p:cNvPr>
            <p:cNvCxnSpPr>
              <a:cxnSpLocks/>
            </p:cNvCxnSpPr>
            <p:nvPr/>
          </p:nvCxnSpPr>
          <p:spPr>
            <a:xfrm flipV="1">
              <a:off x="707685"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4" name="Straight Arrow Connector 143">
              <a:extLst>
                <a:ext uri="{FF2B5EF4-FFF2-40B4-BE49-F238E27FC236}">
                  <a16:creationId xmlns:a16="http://schemas.microsoft.com/office/drawing/2014/main" id="{904A0B4A-1BBA-D38B-5B6D-0B0A2B189F2B}"/>
                </a:ext>
              </a:extLst>
            </p:cNvPr>
            <p:cNvCxnSpPr>
              <a:cxnSpLocks/>
            </p:cNvCxnSpPr>
            <p:nvPr/>
          </p:nvCxnSpPr>
          <p:spPr>
            <a:xfrm flipV="1">
              <a:off x="1292938"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5" name="Straight Arrow Connector 144">
              <a:extLst>
                <a:ext uri="{FF2B5EF4-FFF2-40B4-BE49-F238E27FC236}">
                  <a16:creationId xmlns:a16="http://schemas.microsoft.com/office/drawing/2014/main" id="{0505AE62-86CD-16C6-7847-442809AF5E0D}"/>
                </a:ext>
              </a:extLst>
            </p:cNvPr>
            <p:cNvCxnSpPr>
              <a:cxnSpLocks/>
            </p:cNvCxnSpPr>
            <p:nvPr/>
          </p:nvCxnSpPr>
          <p:spPr>
            <a:xfrm flipV="1">
              <a:off x="1444231"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46" name="Straight Arrow Connector 145">
              <a:extLst>
                <a:ext uri="{FF2B5EF4-FFF2-40B4-BE49-F238E27FC236}">
                  <a16:creationId xmlns:a16="http://schemas.microsoft.com/office/drawing/2014/main" id="{88987C03-F72B-3945-4B90-039E0D70D15A}"/>
                </a:ext>
              </a:extLst>
            </p:cNvPr>
            <p:cNvCxnSpPr>
              <a:cxnSpLocks/>
            </p:cNvCxnSpPr>
            <p:nvPr/>
          </p:nvCxnSpPr>
          <p:spPr>
            <a:xfrm flipV="1">
              <a:off x="1446273"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47" name="Straight Arrow Connector 146">
              <a:extLst>
                <a:ext uri="{FF2B5EF4-FFF2-40B4-BE49-F238E27FC236}">
                  <a16:creationId xmlns:a16="http://schemas.microsoft.com/office/drawing/2014/main" id="{A9D27C6D-A695-2BB4-9C94-38DE2D5B2949}"/>
                </a:ext>
              </a:extLst>
            </p:cNvPr>
            <p:cNvCxnSpPr>
              <a:cxnSpLocks/>
            </p:cNvCxnSpPr>
            <p:nvPr/>
          </p:nvCxnSpPr>
          <p:spPr>
            <a:xfrm flipV="1">
              <a:off x="545028" y="2578517"/>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grpSp>
      <p:grpSp>
        <p:nvGrpSpPr>
          <p:cNvPr id="130" name="Group 129">
            <a:extLst>
              <a:ext uri="{FF2B5EF4-FFF2-40B4-BE49-F238E27FC236}">
                <a16:creationId xmlns:a16="http://schemas.microsoft.com/office/drawing/2014/main" id="{5356B983-E00E-608E-61C5-1D21FAD3C49A}"/>
              </a:ext>
            </a:extLst>
          </p:cNvPr>
          <p:cNvGrpSpPr/>
          <p:nvPr/>
        </p:nvGrpSpPr>
        <p:grpSpPr>
          <a:xfrm>
            <a:off x="6691347" y="2584230"/>
            <a:ext cx="901246" cy="917949"/>
            <a:chOff x="545028" y="2569773"/>
            <a:chExt cx="901246" cy="917949"/>
          </a:xfrm>
        </p:grpSpPr>
        <p:cxnSp>
          <p:nvCxnSpPr>
            <p:cNvPr id="131" name="Straight Arrow Connector 130">
              <a:extLst>
                <a:ext uri="{FF2B5EF4-FFF2-40B4-BE49-F238E27FC236}">
                  <a16:creationId xmlns:a16="http://schemas.microsoft.com/office/drawing/2014/main" id="{6BC6C45E-27F5-3F19-04F8-3C57F6E529AC}"/>
                </a:ext>
              </a:extLst>
            </p:cNvPr>
            <p:cNvCxnSpPr>
              <a:cxnSpLocks/>
            </p:cNvCxnSpPr>
            <p:nvPr/>
          </p:nvCxnSpPr>
          <p:spPr>
            <a:xfrm flipV="1">
              <a:off x="992174"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2" name="Straight Arrow Connector 131">
              <a:extLst>
                <a:ext uri="{FF2B5EF4-FFF2-40B4-BE49-F238E27FC236}">
                  <a16:creationId xmlns:a16="http://schemas.microsoft.com/office/drawing/2014/main" id="{8A818E6E-4BDA-97C0-17A5-3DC0472FBC83}"/>
                </a:ext>
              </a:extLst>
            </p:cNvPr>
            <p:cNvCxnSpPr>
              <a:cxnSpLocks/>
            </p:cNvCxnSpPr>
            <p:nvPr/>
          </p:nvCxnSpPr>
          <p:spPr>
            <a:xfrm flipV="1">
              <a:off x="1141220" y="2588390"/>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3" name="Straight Arrow Connector 132">
              <a:extLst>
                <a:ext uri="{FF2B5EF4-FFF2-40B4-BE49-F238E27FC236}">
                  <a16:creationId xmlns:a16="http://schemas.microsoft.com/office/drawing/2014/main" id="{7680276B-2984-850C-81F7-F8C870D86043}"/>
                </a:ext>
              </a:extLst>
            </p:cNvPr>
            <p:cNvCxnSpPr>
              <a:cxnSpLocks/>
            </p:cNvCxnSpPr>
            <p:nvPr/>
          </p:nvCxnSpPr>
          <p:spPr>
            <a:xfrm flipV="1">
              <a:off x="856731"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4" name="Straight Arrow Connector 133">
              <a:extLst>
                <a:ext uri="{FF2B5EF4-FFF2-40B4-BE49-F238E27FC236}">
                  <a16:creationId xmlns:a16="http://schemas.microsoft.com/office/drawing/2014/main" id="{19EFBA08-46B9-6C32-BF3C-79C151A90D7D}"/>
                </a:ext>
              </a:extLst>
            </p:cNvPr>
            <p:cNvCxnSpPr>
              <a:cxnSpLocks/>
            </p:cNvCxnSpPr>
            <p:nvPr/>
          </p:nvCxnSpPr>
          <p:spPr>
            <a:xfrm flipV="1">
              <a:off x="707685"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5" name="Straight Arrow Connector 134">
              <a:extLst>
                <a:ext uri="{FF2B5EF4-FFF2-40B4-BE49-F238E27FC236}">
                  <a16:creationId xmlns:a16="http://schemas.microsoft.com/office/drawing/2014/main" id="{A745CB0C-4866-8A0E-A870-46F8F65FF2CA}"/>
                </a:ext>
              </a:extLst>
            </p:cNvPr>
            <p:cNvCxnSpPr>
              <a:cxnSpLocks/>
            </p:cNvCxnSpPr>
            <p:nvPr/>
          </p:nvCxnSpPr>
          <p:spPr>
            <a:xfrm flipV="1">
              <a:off x="1292938"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6" name="Straight Arrow Connector 135">
              <a:extLst>
                <a:ext uri="{FF2B5EF4-FFF2-40B4-BE49-F238E27FC236}">
                  <a16:creationId xmlns:a16="http://schemas.microsoft.com/office/drawing/2014/main" id="{BB61E7A9-20F0-E329-5390-9154675BAE8E}"/>
                </a:ext>
              </a:extLst>
            </p:cNvPr>
            <p:cNvCxnSpPr>
              <a:cxnSpLocks/>
            </p:cNvCxnSpPr>
            <p:nvPr/>
          </p:nvCxnSpPr>
          <p:spPr>
            <a:xfrm flipV="1">
              <a:off x="1444231"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37" name="Straight Arrow Connector 136">
              <a:extLst>
                <a:ext uri="{FF2B5EF4-FFF2-40B4-BE49-F238E27FC236}">
                  <a16:creationId xmlns:a16="http://schemas.microsoft.com/office/drawing/2014/main" id="{369AD4A7-CFD1-4254-E98A-C95446E33B3A}"/>
                </a:ext>
              </a:extLst>
            </p:cNvPr>
            <p:cNvCxnSpPr>
              <a:cxnSpLocks/>
            </p:cNvCxnSpPr>
            <p:nvPr/>
          </p:nvCxnSpPr>
          <p:spPr>
            <a:xfrm flipV="1">
              <a:off x="1446273"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38" name="Straight Arrow Connector 137">
              <a:extLst>
                <a:ext uri="{FF2B5EF4-FFF2-40B4-BE49-F238E27FC236}">
                  <a16:creationId xmlns:a16="http://schemas.microsoft.com/office/drawing/2014/main" id="{BA4A8888-1524-8014-C55C-7BF44E352715}"/>
                </a:ext>
              </a:extLst>
            </p:cNvPr>
            <p:cNvCxnSpPr>
              <a:cxnSpLocks/>
            </p:cNvCxnSpPr>
            <p:nvPr/>
          </p:nvCxnSpPr>
          <p:spPr>
            <a:xfrm flipV="1">
              <a:off x="545028" y="2578517"/>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grpSp>
      <p:grpSp>
        <p:nvGrpSpPr>
          <p:cNvPr id="121" name="Group 120">
            <a:extLst>
              <a:ext uri="{FF2B5EF4-FFF2-40B4-BE49-F238E27FC236}">
                <a16:creationId xmlns:a16="http://schemas.microsoft.com/office/drawing/2014/main" id="{2B8F304E-B65F-18B5-06F2-9C6B76833DF7}"/>
              </a:ext>
            </a:extLst>
          </p:cNvPr>
          <p:cNvGrpSpPr/>
          <p:nvPr/>
        </p:nvGrpSpPr>
        <p:grpSpPr>
          <a:xfrm>
            <a:off x="4597415" y="2585359"/>
            <a:ext cx="901246" cy="917949"/>
            <a:chOff x="545028" y="2569773"/>
            <a:chExt cx="901246" cy="917949"/>
          </a:xfrm>
        </p:grpSpPr>
        <p:cxnSp>
          <p:nvCxnSpPr>
            <p:cNvPr id="122" name="Straight Arrow Connector 121">
              <a:extLst>
                <a:ext uri="{FF2B5EF4-FFF2-40B4-BE49-F238E27FC236}">
                  <a16:creationId xmlns:a16="http://schemas.microsoft.com/office/drawing/2014/main" id="{023A5190-3E82-725A-F1F2-E8DAE45E11C1}"/>
                </a:ext>
              </a:extLst>
            </p:cNvPr>
            <p:cNvCxnSpPr>
              <a:cxnSpLocks/>
            </p:cNvCxnSpPr>
            <p:nvPr/>
          </p:nvCxnSpPr>
          <p:spPr>
            <a:xfrm flipV="1">
              <a:off x="992174"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3" name="Straight Arrow Connector 122">
              <a:extLst>
                <a:ext uri="{FF2B5EF4-FFF2-40B4-BE49-F238E27FC236}">
                  <a16:creationId xmlns:a16="http://schemas.microsoft.com/office/drawing/2014/main" id="{F471C977-D8F9-B704-76F4-41F96C38E77B}"/>
                </a:ext>
              </a:extLst>
            </p:cNvPr>
            <p:cNvCxnSpPr>
              <a:cxnSpLocks/>
            </p:cNvCxnSpPr>
            <p:nvPr/>
          </p:nvCxnSpPr>
          <p:spPr>
            <a:xfrm flipV="1">
              <a:off x="1141220" y="2588390"/>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4" name="Straight Arrow Connector 123">
              <a:extLst>
                <a:ext uri="{FF2B5EF4-FFF2-40B4-BE49-F238E27FC236}">
                  <a16:creationId xmlns:a16="http://schemas.microsoft.com/office/drawing/2014/main" id="{4F3542C9-9538-068B-A0FA-381E432493D5}"/>
                </a:ext>
              </a:extLst>
            </p:cNvPr>
            <p:cNvCxnSpPr>
              <a:cxnSpLocks/>
            </p:cNvCxnSpPr>
            <p:nvPr/>
          </p:nvCxnSpPr>
          <p:spPr>
            <a:xfrm flipV="1">
              <a:off x="856731"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5" name="Straight Arrow Connector 124">
              <a:extLst>
                <a:ext uri="{FF2B5EF4-FFF2-40B4-BE49-F238E27FC236}">
                  <a16:creationId xmlns:a16="http://schemas.microsoft.com/office/drawing/2014/main" id="{31107083-2045-F923-C890-3193E3A10553}"/>
                </a:ext>
              </a:extLst>
            </p:cNvPr>
            <p:cNvCxnSpPr>
              <a:cxnSpLocks/>
            </p:cNvCxnSpPr>
            <p:nvPr/>
          </p:nvCxnSpPr>
          <p:spPr>
            <a:xfrm flipV="1">
              <a:off x="707685"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6" name="Straight Arrow Connector 125">
              <a:extLst>
                <a:ext uri="{FF2B5EF4-FFF2-40B4-BE49-F238E27FC236}">
                  <a16:creationId xmlns:a16="http://schemas.microsoft.com/office/drawing/2014/main" id="{0A298EEB-C933-5FF0-4694-F1923B48C5D2}"/>
                </a:ext>
              </a:extLst>
            </p:cNvPr>
            <p:cNvCxnSpPr>
              <a:cxnSpLocks/>
            </p:cNvCxnSpPr>
            <p:nvPr/>
          </p:nvCxnSpPr>
          <p:spPr>
            <a:xfrm flipV="1">
              <a:off x="1292938"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7" name="Straight Arrow Connector 126">
              <a:extLst>
                <a:ext uri="{FF2B5EF4-FFF2-40B4-BE49-F238E27FC236}">
                  <a16:creationId xmlns:a16="http://schemas.microsoft.com/office/drawing/2014/main" id="{297E2154-5648-C2EC-2226-17ED38A4BB87}"/>
                </a:ext>
              </a:extLst>
            </p:cNvPr>
            <p:cNvCxnSpPr>
              <a:cxnSpLocks/>
            </p:cNvCxnSpPr>
            <p:nvPr/>
          </p:nvCxnSpPr>
          <p:spPr>
            <a:xfrm flipV="1">
              <a:off x="1444231"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28" name="Straight Arrow Connector 127">
              <a:extLst>
                <a:ext uri="{FF2B5EF4-FFF2-40B4-BE49-F238E27FC236}">
                  <a16:creationId xmlns:a16="http://schemas.microsoft.com/office/drawing/2014/main" id="{E367BB00-B9E2-4FD5-E0D1-740EBCADF6F6}"/>
                </a:ext>
              </a:extLst>
            </p:cNvPr>
            <p:cNvCxnSpPr>
              <a:cxnSpLocks/>
            </p:cNvCxnSpPr>
            <p:nvPr/>
          </p:nvCxnSpPr>
          <p:spPr>
            <a:xfrm flipV="1">
              <a:off x="1446273"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29" name="Straight Arrow Connector 128">
              <a:extLst>
                <a:ext uri="{FF2B5EF4-FFF2-40B4-BE49-F238E27FC236}">
                  <a16:creationId xmlns:a16="http://schemas.microsoft.com/office/drawing/2014/main" id="{8170BB33-3655-5A99-B928-90D2570BE47E}"/>
                </a:ext>
              </a:extLst>
            </p:cNvPr>
            <p:cNvCxnSpPr>
              <a:cxnSpLocks/>
            </p:cNvCxnSpPr>
            <p:nvPr/>
          </p:nvCxnSpPr>
          <p:spPr>
            <a:xfrm flipV="1">
              <a:off x="545028" y="2578517"/>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grpSp>
      <p:grpSp>
        <p:nvGrpSpPr>
          <p:cNvPr id="106" name="Group 105">
            <a:extLst>
              <a:ext uri="{FF2B5EF4-FFF2-40B4-BE49-F238E27FC236}">
                <a16:creationId xmlns:a16="http://schemas.microsoft.com/office/drawing/2014/main" id="{04ACCD6A-3DC6-7504-84F9-F7E0D5E5F80E}"/>
              </a:ext>
            </a:extLst>
          </p:cNvPr>
          <p:cNvGrpSpPr/>
          <p:nvPr/>
        </p:nvGrpSpPr>
        <p:grpSpPr>
          <a:xfrm>
            <a:off x="2605417" y="2577952"/>
            <a:ext cx="901246" cy="917949"/>
            <a:chOff x="545028" y="2569773"/>
            <a:chExt cx="901246" cy="917949"/>
          </a:xfrm>
        </p:grpSpPr>
        <p:cxnSp>
          <p:nvCxnSpPr>
            <p:cNvPr id="107" name="Straight Arrow Connector 106">
              <a:extLst>
                <a:ext uri="{FF2B5EF4-FFF2-40B4-BE49-F238E27FC236}">
                  <a16:creationId xmlns:a16="http://schemas.microsoft.com/office/drawing/2014/main" id="{F9ABA8E5-6835-BF92-C664-E2F1469E7249}"/>
                </a:ext>
              </a:extLst>
            </p:cNvPr>
            <p:cNvCxnSpPr>
              <a:cxnSpLocks/>
            </p:cNvCxnSpPr>
            <p:nvPr/>
          </p:nvCxnSpPr>
          <p:spPr>
            <a:xfrm flipV="1">
              <a:off x="992174"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8" name="Straight Arrow Connector 107">
              <a:extLst>
                <a:ext uri="{FF2B5EF4-FFF2-40B4-BE49-F238E27FC236}">
                  <a16:creationId xmlns:a16="http://schemas.microsoft.com/office/drawing/2014/main" id="{D6B0600A-993C-E134-1859-22CE79F36655}"/>
                </a:ext>
              </a:extLst>
            </p:cNvPr>
            <p:cNvCxnSpPr>
              <a:cxnSpLocks/>
            </p:cNvCxnSpPr>
            <p:nvPr/>
          </p:nvCxnSpPr>
          <p:spPr>
            <a:xfrm flipV="1">
              <a:off x="1141220" y="2588390"/>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9" name="Straight Arrow Connector 108">
              <a:extLst>
                <a:ext uri="{FF2B5EF4-FFF2-40B4-BE49-F238E27FC236}">
                  <a16:creationId xmlns:a16="http://schemas.microsoft.com/office/drawing/2014/main" id="{0EE89370-D5BD-98BF-EE2E-85B3D712D5B2}"/>
                </a:ext>
              </a:extLst>
            </p:cNvPr>
            <p:cNvCxnSpPr>
              <a:cxnSpLocks/>
            </p:cNvCxnSpPr>
            <p:nvPr/>
          </p:nvCxnSpPr>
          <p:spPr>
            <a:xfrm flipV="1">
              <a:off x="856731"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0" name="Straight Arrow Connector 109">
              <a:extLst>
                <a:ext uri="{FF2B5EF4-FFF2-40B4-BE49-F238E27FC236}">
                  <a16:creationId xmlns:a16="http://schemas.microsoft.com/office/drawing/2014/main" id="{43862D77-6E79-E85E-B868-7CCB081267A9}"/>
                </a:ext>
              </a:extLst>
            </p:cNvPr>
            <p:cNvCxnSpPr>
              <a:cxnSpLocks/>
            </p:cNvCxnSpPr>
            <p:nvPr/>
          </p:nvCxnSpPr>
          <p:spPr>
            <a:xfrm flipV="1">
              <a:off x="707685"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2" name="Straight Arrow Connector 111">
              <a:extLst>
                <a:ext uri="{FF2B5EF4-FFF2-40B4-BE49-F238E27FC236}">
                  <a16:creationId xmlns:a16="http://schemas.microsoft.com/office/drawing/2014/main" id="{F79701B1-CBEE-A43B-E3A5-438A6A666261}"/>
                </a:ext>
              </a:extLst>
            </p:cNvPr>
            <p:cNvCxnSpPr>
              <a:cxnSpLocks/>
            </p:cNvCxnSpPr>
            <p:nvPr/>
          </p:nvCxnSpPr>
          <p:spPr>
            <a:xfrm flipV="1">
              <a:off x="1292938"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8" name="Straight Arrow Connector 117">
              <a:extLst>
                <a:ext uri="{FF2B5EF4-FFF2-40B4-BE49-F238E27FC236}">
                  <a16:creationId xmlns:a16="http://schemas.microsoft.com/office/drawing/2014/main" id="{4D61C90E-8BBC-B702-090A-0420384A7D2F}"/>
                </a:ext>
              </a:extLst>
            </p:cNvPr>
            <p:cNvCxnSpPr>
              <a:cxnSpLocks/>
            </p:cNvCxnSpPr>
            <p:nvPr/>
          </p:nvCxnSpPr>
          <p:spPr>
            <a:xfrm flipV="1">
              <a:off x="1444231"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19" name="Straight Arrow Connector 118">
              <a:extLst>
                <a:ext uri="{FF2B5EF4-FFF2-40B4-BE49-F238E27FC236}">
                  <a16:creationId xmlns:a16="http://schemas.microsoft.com/office/drawing/2014/main" id="{51B13266-CD40-DDE5-1BC7-C4642B31A4DA}"/>
                </a:ext>
              </a:extLst>
            </p:cNvPr>
            <p:cNvCxnSpPr>
              <a:cxnSpLocks/>
            </p:cNvCxnSpPr>
            <p:nvPr/>
          </p:nvCxnSpPr>
          <p:spPr>
            <a:xfrm flipV="1">
              <a:off x="1446273"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20" name="Straight Arrow Connector 119">
              <a:extLst>
                <a:ext uri="{FF2B5EF4-FFF2-40B4-BE49-F238E27FC236}">
                  <a16:creationId xmlns:a16="http://schemas.microsoft.com/office/drawing/2014/main" id="{4FE89300-1F13-2347-EE08-D910E81EDF05}"/>
                </a:ext>
              </a:extLst>
            </p:cNvPr>
            <p:cNvCxnSpPr>
              <a:cxnSpLocks/>
            </p:cNvCxnSpPr>
            <p:nvPr/>
          </p:nvCxnSpPr>
          <p:spPr>
            <a:xfrm flipV="1">
              <a:off x="545028" y="2578517"/>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grpSp>
      <p:grpSp>
        <p:nvGrpSpPr>
          <p:cNvPr id="105" name="Group 104">
            <a:extLst>
              <a:ext uri="{FF2B5EF4-FFF2-40B4-BE49-F238E27FC236}">
                <a16:creationId xmlns:a16="http://schemas.microsoft.com/office/drawing/2014/main" id="{7B528D8F-5E4C-AB3F-F01F-83070A86B147}"/>
              </a:ext>
            </a:extLst>
          </p:cNvPr>
          <p:cNvGrpSpPr/>
          <p:nvPr/>
        </p:nvGrpSpPr>
        <p:grpSpPr>
          <a:xfrm>
            <a:off x="545028" y="2569773"/>
            <a:ext cx="901246" cy="917949"/>
            <a:chOff x="545028" y="2569773"/>
            <a:chExt cx="901246" cy="917949"/>
          </a:xfrm>
        </p:grpSpPr>
        <p:cxnSp>
          <p:nvCxnSpPr>
            <p:cNvPr id="14" name="Straight Arrow Connector 13">
              <a:extLst>
                <a:ext uri="{FF2B5EF4-FFF2-40B4-BE49-F238E27FC236}">
                  <a16:creationId xmlns:a16="http://schemas.microsoft.com/office/drawing/2014/main" id="{AF8F21C1-5E3E-F0F1-B181-7F6967DF18D1}"/>
                </a:ext>
              </a:extLst>
            </p:cNvPr>
            <p:cNvCxnSpPr>
              <a:cxnSpLocks/>
              <a:stCxn id="22" idx="0"/>
              <a:endCxn id="36" idx="2"/>
            </p:cNvCxnSpPr>
            <p:nvPr/>
          </p:nvCxnSpPr>
          <p:spPr>
            <a:xfrm flipV="1">
              <a:off x="992174"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6" name="Straight Arrow Connector 55">
              <a:extLst>
                <a:ext uri="{FF2B5EF4-FFF2-40B4-BE49-F238E27FC236}">
                  <a16:creationId xmlns:a16="http://schemas.microsoft.com/office/drawing/2014/main" id="{A53CB4C8-C0A1-6217-D3F1-0D64D5CEB345}"/>
                </a:ext>
              </a:extLst>
            </p:cNvPr>
            <p:cNvCxnSpPr>
              <a:cxnSpLocks/>
            </p:cNvCxnSpPr>
            <p:nvPr/>
          </p:nvCxnSpPr>
          <p:spPr>
            <a:xfrm flipV="1">
              <a:off x="1141220" y="2588390"/>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7" name="Straight Arrow Connector 56">
              <a:extLst>
                <a:ext uri="{FF2B5EF4-FFF2-40B4-BE49-F238E27FC236}">
                  <a16:creationId xmlns:a16="http://schemas.microsoft.com/office/drawing/2014/main" id="{D860C223-5D0B-9345-7634-1EA48F67ED63}"/>
                </a:ext>
              </a:extLst>
            </p:cNvPr>
            <p:cNvCxnSpPr>
              <a:cxnSpLocks/>
            </p:cNvCxnSpPr>
            <p:nvPr/>
          </p:nvCxnSpPr>
          <p:spPr>
            <a:xfrm flipV="1">
              <a:off x="856731"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8" name="Straight Arrow Connector 57">
              <a:extLst>
                <a:ext uri="{FF2B5EF4-FFF2-40B4-BE49-F238E27FC236}">
                  <a16:creationId xmlns:a16="http://schemas.microsoft.com/office/drawing/2014/main" id="{9E292E41-FA3B-5BBF-C1C9-337BE8C939EC}"/>
                </a:ext>
              </a:extLst>
            </p:cNvPr>
            <p:cNvCxnSpPr>
              <a:cxnSpLocks/>
            </p:cNvCxnSpPr>
            <p:nvPr/>
          </p:nvCxnSpPr>
          <p:spPr>
            <a:xfrm flipV="1">
              <a:off x="707685" y="2569773"/>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9" name="Straight Arrow Connector 58">
              <a:extLst>
                <a:ext uri="{FF2B5EF4-FFF2-40B4-BE49-F238E27FC236}">
                  <a16:creationId xmlns:a16="http://schemas.microsoft.com/office/drawing/2014/main" id="{B7577D25-284B-5D54-2BB4-D5D862125CC0}"/>
                </a:ext>
              </a:extLst>
            </p:cNvPr>
            <p:cNvCxnSpPr>
              <a:cxnSpLocks/>
            </p:cNvCxnSpPr>
            <p:nvPr/>
          </p:nvCxnSpPr>
          <p:spPr>
            <a:xfrm flipV="1">
              <a:off x="1292938" y="2587261"/>
              <a:ext cx="1" cy="89933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2" name="Straight Arrow Connector 101">
              <a:extLst>
                <a:ext uri="{FF2B5EF4-FFF2-40B4-BE49-F238E27FC236}">
                  <a16:creationId xmlns:a16="http://schemas.microsoft.com/office/drawing/2014/main" id="{9B01B111-E217-19C0-0DF3-8A39D37F2009}"/>
                </a:ext>
              </a:extLst>
            </p:cNvPr>
            <p:cNvCxnSpPr>
              <a:cxnSpLocks/>
            </p:cNvCxnSpPr>
            <p:nvPr/>
          </p:nvCxnSpPr>
          <p:spPr>
            <a:xfrm flipV="1">
              <a:off x="1444231"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03" name="Straight Arrow Connector 102">
              <a:extLst>
                <a:ext uri="{FF2B5EF4-FFF2-40B4-BE49-F238E27FC236}">
                  <a16:creationId xmlns:a16="http://schemas.microsoft.com/office/drawing/2014/main" id="{01FBE7CD-0772-EE2B-1AA4-7F9FFC9E9FC7}"/>
                </a:ext>
              </a:extLst>
            </p:cNvPr>
            <p:cNvCxnSpPr>
              <a:cxnSpLocks/>
            </p:cNvCxnSpPr>
            <p:nvPr/>
          </p:nvCxnSpPr>
          <p:spPr>
            <a:xfrm flipV="1">
              <a:off x="1446273" y="2587261"/>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04" name="Straight Arrow Connector 103">
              <a:extLst>
                <a:ext uri="{FF2B5EF4-FFF2-40B4-BE49-F238E27FC236}">
                  <a16:creationId xmlns:a16="http://schemas.microsoft.com/office/drawing/2014/main" id="{45E1BDCA-25BC-51E7-3BBE-C9886185F1FA}"/>
                </a:ext>
              </a:extLst>
            </p:cNvPr>
            <p:cNvCxnSpPr>
              <a:cxnSpLocks/>
            </p:cNvCxnSpPr>
            <p:nvPr/>
          </p:nvCxnSpPr>
          <p:spPr>
            <a:xfrm flipV="1">
              <a:off x="545028" y="2578517"/>
              <a:ext cx="1" cy="899332"/>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grpSp>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Example for import without CCI Authorisation</a:t>
            </a:r>
            <a:endParaRPr lang="el-GR" sz="3600"/>
          </a:p>
        </p:txBody>
      </p:sp>
      <p:sp>
        <p:nvSpPr>
          <p:cNvPr id="15" name="TextBox 14">
            <a:extLst>
              <a:ext uri="{FF2B5EF4-FFF2-40B4-BE49-F238E27FC236}">
                <a16:creationId xmlns:a16="http://schemas.microsoft.com/office/drawing/2014/main" id="{165BADB0-502E-4EAC-6C61-27DE04CBEEB8}"/>
              </a:ext>
            </a:extLst>
          </p:cNvPr>
          <p:cNvSpPr txBox="1"/>
          <p:nvPr/>
        </p:nvSpPr>
        <p:spPr>
          <a:xfrm>
            <a:off x="166697" y="5025690"/>
            <a:ext cx="1650954" cy="578882"/>
          </a:xfrm>
          <a:prstGeom prst="roundRect">
            <a:avLst/>
          </a:prstGeom>
          <a:noFill/>
          <a:ln w="25400">
            <a:solidFill>
              <a:schemeClr val="tx2"/>
            </a:solidFill>
          </a:ln>
        </p:spPr>
        <p:txBody>
          <a:bodyPr wrap="square" rtlCol="0">
            <a:spAutoFit/>
          </a:bodyPr>
          <a:lstStyle/>
          <a:p>
            <a:pPr algn="ctr"/>
            <a:r>
              <a:rPr lang="en-US" sz="1400">
                <a:solidFill>
                  <a:schemeClr val="tx2"/>
                </a:solidFill>
              </a:rPr>
              <a:t>Company A</a:t>
            </a:r>
          </a:p>
          <a:p>
            <a:pPr algn="ctr"/>
            <a:r>
              <a:rPr lang="en-US" sz="1400">
                <a:solidFill>
                  <a:schemeClr val="tx2"/>
                </a:solidFill>
              </a:rPr>
              <a:t>Branch #1</a:t>
            </a:r>
          </a:p>
        </p:txBody>
      </p:sp>
      <p:sp>
        <p:nvSpPr>
          <p:cNvPr id="17" name="TextBox 16">
            <a:extLst>
              <a:ext uri="{FF2B5EF4-FFF2-40B4-BE49-F238E27FC236}">
                <a16:creationId xmlns:a16="http://schemas.microsoft.com/office/drawing/2014/main" id="{B51E0F3E-55FC-A951-D1EC-90B6DD38EA1A}"/>
              </a:ext>
            </a:extLst>
          </p:cNvPr>
          <p:cNvSpPr txBox="1"/>
          <p:nvPr/>
        </p:nvSpPr>
        <p:spPr>
          <a:xfrm>
            <a:off x="2545651" y="5883841"/>
            <a:ext cx="6763926" cy="802958"/>
          </a:xfrm>
          <a:prstGeom prst="snip1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1400">
                <a:solidFill>
                  <a:schemeClr val="tx2"/>
                </a:solidFill>
              </a:rPr>
              <a:t>Company A imports goods in 6 different MSs and submits Customs Declarations in each MS (i.e. 1000 per month in a MS). Thus, the Importer communicates and exchanges messages for processing of each declaration with each MS.</a:t>
            </a:r>
          </a:p>
        </p:txBody>
      </p:sp>
      <p:pic>
        <p:nvPicPr>
          <p:cNvPr id="24" name="Graphic 23" descr="Schoolhouse">
            <a:extLst>
              <a:ext uri="{FF2B5EF4-FFF2-40B4-BE49-F238E27FC236}">
                <a16:creationId xmlns:a16="http://schemas.microsoft.com/office/drawing/2014/main" id="{C5F346E0-59D4-9C31-2BDF-A6BB118E92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0567" y="1041104"/>
            <a:ext cx="1556880" cy="1449992"/>
          </a:xfrm>
          <a:prstGeom prst="rect">
            <a:avLst/>
          </a:prstGeom>
        </p:spPr>
      </p:pic>
      <p:pic>
        <p:nvPicPr>
          <p:cNvPr id="25" name="Graphic 24" descr="Schoolhouse">
            <a:extLst>
              <a:ext uri="{FF2B5EF4-FFF2-40B4-BE49-F238E27FC236}">
                <a16:creationId xmlns:a16="http://schemas.microsoft.com/office/drawing/2014/main" id="{12CA0D92-A746-AF81-75FA-F0CBFDE414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95500" y="1041104"/>
            <a:ext cx="1556880" cy="1449992"/>
          </a:xfrm>
          <a:prstGeom prst="rect">
            <a:avLst/>
          </a:prstGeom>
        </p:spPr>
      </p:pic>
      <p:pic>
        <p:nvPicPr>
          <p:cNvPr id="26" name="Graphic 25" descr="Schoolhouse">
            <a:extLst>
              <a:ext uri="{FF2B5EF4-FFF2-40B4-BE49-F238E27FC236}">
                <a16:creationId xmlns:a16="http://schemas.microsoft.com/office/drawing/2014/main" id="{0EC2DE5E-8CBA-211A-2577-8324FF4EDE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58" y="1047331"/>
            <a:ext cx="1556880" cy="1449992"/>
          </a:xfrm>
          <a:prstGeom prst="rect">
            <a:avLst/>
          </a:prstGeom>
        </p:spPr>
      </p:pic>
      <p:pic>
        <p:nvPicPr>
          <p:cNvPr id="27" name="Graphic 26" descr="Schoolhouse">
            <a:extLst>
              <a:ext uri="{FF2B5EF4-FFF2-40B4-BE49-F238E27FC236}">
                <a16:creationId xmlns:a16="http://schemas.microsoft.com/office/drawing/2014/main" id="{C261CAC3-7921-ADE0-EA25-27C3055111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436855" y="1041104"/>
            <a:ext cx="1556880" cy="1449992"/>
          </a:xfrm>
          <a:prstGeom prst="rect">
            <a:avLst/>
          </a:prstGeom>
        </p:spPr>
      </p:pic>
      <p:pic>
        <p:nvPicPr>
          <p:cNvPr id="31" name="Graphic 30" descr="Schoolhouse">
            <a:extLst>
              <a:ext uri="{FF2B5EF4-FFF2-40B4-BE49-F238E27FC236}">
                <a16:creationId xmlns:a16="http://schemas.microsoft.com/office/drawing/2014/main" id="{76F507F8-0436-A8EE-1A19-52BDDB417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35987" y="1041104"/>
            <a:ext cx="1556880" cy="1449992"/>
          </a:xfrm>
          <a:prstGeom prst="rect">
            <a:avLst/>
          </a:prstGeom>
        </p:spPr>
      </p:pic>
      <p:pic>
        <p:nvPicPr>
          <p:cNvPr id="32" name="Graphic 31" descr="Schoolhouse">
            <a:extLst>
              <a:ext uri="{FF2B5EF4-FFF2-40B4-BE49-F238E27FC236}">
                <a16:creationId xmlns:a16="http://schemas.microsoft.com/office/drawing/2014/main" id="{C2ECFE10-7C6A-EFC7-9A9D-A96C2B0E2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41044" y="1041104"/>
            <a:ext cx="1556880" cy="1449992"/>
          </a:xfrm>
          <a:prstGeom prst="rect">
            <a:avLst/>
          </a:prstGeom>
        </p:spPr>
      </p:pic>
      <p:sp>
        <p:nvSpPr>
          <p:cNvPr id="36" name="TextBox 35">
            <a:extLst>
              <a:ext uri="{FF2B5EF4-FFF2-40B4-BE49-F238E27FC236}">
                <a16:creationId xmlns:a16="http://schemas.microsoft.com/office/drawing/2014/main" id="{A37AD4CF-69AC-4DD1-65C9-3A48511A2C75}"/>
              </a:ext>
            </a:extLst>
          </p:cNvPr>
          <p:cNvSpPr txBox="1"/>
          <p:nvPr/>
        </p:nvSpPr>
        <p:spPr>
          <a:xfrm>
            <a:off x="392446" y="2246742"/>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MS#1</a:t>
            </a:r>
          </a:p>
        </p:txBody>
      </p:sp>
      <p:sp>
        <p:nvSpPr>
          <p:cNvPr id="37" name="TextBox 36">
            <a:extLst>
              <a:ext uri="{FF2B5EF4-FFF2-40B4-BE49-F238E27FC236}">
                <a16:creationId xmlns:a16="http://schemas.microsoft.com/office/drawing/2014/main" id="{5ED93FC7-B8C2-727D-2A48-266654D3BA59}"/>
              </a:ext>
            </a:extLst>
          </p:cNvPr>
          <p:cNvSpPr txBox="1"/>
          <p:nvPr/>
        </p:nvSpPr>
        <p:spPr>
          <a:xfrm>
            <a:off x="4448369" y="2251068"/>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MS#3</a:t>
            </a:r>
          </a:p>
        </p:txBody>
      </p:sp>
      <p:sp>
        <p:nvSpPr>
          <p:cNvPr id="38" name="TextBox 37">
            <a:extLst>
              <a:ext uri="{FF2B5EF4-FFF2-40B4-BE49-F238E27FC236}">
                <a16:creationId xmlns:a16="http://schemas.microsoft.com/office/drawing/2014/main" id="{B5157C35-F81D-0750-0DDB-6D36CB9B6FAA}"/>
              </a:ext>
            </a:extLst>
          </p:cNvPr>
          <p:cNvSpPr txBox="1"/>
          <p:nvPr/>
        </p:nvSpPr>
        <p:spPr>
          <a:xfrm>
            <a:off x="2487380" y="2244841"/>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MS#2</a:t>
            </a:r>
          </a:p>
        </p:txBody>
      </p:sp>
      <p:sp>
        <p:nvSpPr>
          <p:cNvPr id="39" name="TextBox 38">
            <a:extLst>
              <a:ext uri="{FF2B5EF4-FFF2-40B4-BE49-F238E27FC236}">
                <a16:creationId xmlns:a16="http://schemas.microsoft.com/office/drawing/2014/main" id="{9431D724-D15B-90B8-88A5-A62C354A9F02}"/>
              </a:ext>
            </a:extLst>
          </p:cNvPr>
          <p:cNvSpPr txBox="1"/>
          <p:nvPr/>
        </p:nvSpPr>
        <p:spPr>
          <a:xfrm>
            <a:off x="6514698" y="2244840"/>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MS#4</a:t>
            </a:r>
          </a:p>
        </p:txBody>
      </p:sp>
      <p:sp>
        <p:nvSpPr>
          <p:cNvPr id="40" name="TextBox 39">
            <a:extLst>
              <a:ext uri="{FF2B5EF4-FFF2-40B4-BE49-F238E27FC236}">
                <a16:creationId xmlns:a16="http://schemas.microsoft.com/office/drawing/2014/main" id="{8C5D3ED8-0CE9-D28F-3EE0-476BDA2916B7}"/>
              </a:ext>
            </a:extLst>
          </p:cNvPr>
          <p:cNvSpPr txBox="1"/>
          <p:nvPr/>
        </p:nvSpPr>
        <p:spPr>
          <a:xfrm>
            <a:off x="8519755" y="2246153"/>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MS#5</a:t>
            </a:r>
          </a:p>
        </p:txBody>
      </p:sp>
      <p:sp>
        <p:nvSpPr>
          <p:cNvPr id="41" name="TextBox 40">
            <a:extLst>
              <a:ext uri="{FF2B5EF4-FFF2-40B4-BE49-F238E27FC236}">
                <a16:creationId xmlns:a16="http://schemas.microsoft.com/office/drawing/2014/main" id="{325FF31E-97C7-297B-BE54-BAD3B6C08CF6}"/>
              </a:ext>
            </a:extLst>
          </p:cNvPr>
          <p:cNvSpPr txBox="1"/>
          <p:nvPr/>
        </p:nvSpPr>
        <p:spPr>
          <a:xfrm>
            <a:off x="10615566" y="2233701"/>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MS#6</a:t>
            </a:r>
          </a:p>
        </p:txBody>
      </p:sp>
      <p:pic>
        <p:nvPicPr>
          <p:cNvPr id="22" name="Picture 21" descr="A picture containing table, wall, indoor, paper&#10;&#10;Description automatically generated">
            <a:extLst>
              <a:ext uri="{FF2B5EF4-FFF2-40B4-BE49-F238E27FC236}">
                <a16:creationId xmlns:a16="http://schemas.microsoft.com/office/drawing/2014/main" id="{00FC0931-6DDA-903E-7CA2-1FCEEA9D22A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251445" y="3486593"/>
            <a:ext cx="1481458" cy="1480011"/>
          </a:xfrm>
          <a:prstGeom prst="rect">
            <a:avLst/>
          </a:prstGeom>
          <a:ln w="88900" cap="sq" cmpd="thickThin">
            <a:solidFill>
              <a:srgbClr val="1C58AC"/>
            </a:solidFill>
            <a:prstDash val="solid"/>
            <a:miter lim="800000"/>
          </a:ln>
          <a:effectLst>
            <a:innerShdw blurRad="76200">
              <a:srgbClr val="000000"/>
            </a:innerShdw>
          </a:effectLst>
        </p:spPr>
      </p:pic>
      <p:sp>
        <p:nvSpPr>
          <p:cNvPr id="60" name="TextBox 59">
            <a:extLst>
              <a:ext uri="{FF2B5EF4-FFF2-40B4-BE49-F238E27FC236}">
                <a16:creationId xmlns:a16="http://schemas.microsoft.com/office/drawing/2014/main" id="{DCC3F758-499B-6B90-6684-3EB4CE8F57E3}"/>
              </a:ext>
            </a:extLst>
          </p:cNvPr>
          <p:cNvSpPr txBox="1"/>
          <p:nvPr/>
        </p:nvSpPr>
        <p:spPr>
          <a:xfrm>
            <a:off x="2178011" y="5008202"/>
            <a:ext cx="1650954" cy="578882"/>
          </a:xfrm>
          <a:prstGeom prst="roundRect">
            <a:avLst/>
          </a:prstGeom>
          <a:noFill/>
          <a:ln w="25400">
            <a:solidFill>
              <a:schemeClr val="tx2"/>
            </a:solidFill>
          </a:ln>
        </p:spPr>
        <p:txBody>
          <a:bodyPr wrap="square" rtlCol="0">
            <a:spAutoFit/>
          </a:bodyPr>
          <a:lstStyle/>
          <a:p>
            <a:pPr algn="ctr"/>
            <a:r>
              <a:rPr lang="en-US" sz="1400">
                <a:solidFill>
                  <a:schemeClr val="tx2"/>
                </a:solidFill>
              </a:rPr>
              <a:t>Company A</a:t>
            </a:r>
          </a:p>
          <a:p>
            <a:pPr algn="ctr"/>
            <a:r>
              <a:rPr lang="en-US" sz="1400">
                <a:solidFill>
                  <a:schemeClr val="tx2"/>
                </a:solidFill>
              </a:rPr>
              <a:t>Branch #2</a:t>
            </a:r>
          </a:p>
        </p:txBody>
      </p:sp>
      <p:pic>
        <p:nvPicPr>
          <p:cNvPr id="61" name="Picture 60" descr="A picture containing table, wall, indoor, paper&#10;&#10;Description automatically generated">
            <a:extLst>
              <a:ext uri="{FF2B5EF4-FFF2-40B4-BE49-F238E27FC236}">
                <a16:creationId xmlns:a16="http://schemas.microsoft.com/office/drawing/2014/main" id="{7F1C0959-313D-9D41-5892-F082BE60DE5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2262759" y="3469105"/>
            <a:ext cx="1481458" cy="1480011"/>
          </a:xfrm>
          <a:prstGeom prst="rect">
            <a:avLst/>
          </a:prstGeom>
          <a:ln w="88900" cap="sq" cmpd="thickThin">
            <a:solidFill>
              <a:srgbClr val="1C58AC"/>
            </a:solidFill>
            <a:prstDash val="solid"/>
            <a:miter lim="800000"/>
          </a:ln>
          <a:effectLst>
            <a:innerShdw blurRad="76200">
              <a:srgbClr val="000000"/>
            </a:innerShdw>
          </a:effectLst>
        </p:spPr>
      </p:pic>
      <p:sp>
        <p:nvSpPr>
          <p:cNvPr id="62" name="TextBox 61">
            <a:extLst>
              <a:ext uri="{FF2B5EF4-FFF2-40B4-BE49-F238E27FC236}">
                <a16:creationId xmlns:a16="http://schemas.microsoft.com/office/drawing/2014/main" id="{B26FA904-B6DD-AD06-64F7-584C9127769F}"/>
              </a:ext>
            </a:extLst>
          </p:cNvPr>
          <p:cNvSpPr txBox="1"/>
          <p:nvPr/>
        </p:nvSpPr>
        <p:spPr>
          <a:xfrm>
            <a:off x="4255661" y="5025690"/>
            <a:ext cx="1650954" cy="578882"/>
          </a:xfrm>
          <a:prstGeom prst="roundRect">
            <a:avLst/>
          </a:prstGeom>
          <a:noFill/>
          <a:ln w="25400">
            <a:solidFill>
              <a:schemeClr val="tx2"/>
            </a:solidFill>
          </a:ln>
        </p:spPr>
        <p:txBody>
          <a:bodyPr wrap="square" rtlCol="0">
            <a:spAutoFit/>
          </a:bodyPr>
          <a:lstStyle/>
          <a:p>
            <a:pPr algn="ctr"/>
            <a:r>
              <a:rPr lang="en-US" sz="1400">
                <a:solidFill>
                  <a:schemeClr val="tx2"/>
                </a:solidFill>
              </a:rPr>
              <a:t>Company A</a:t>
            </a:r>
          </a:p>
          <a:p>
            <a:pPr algn="ctr"/>
            <a:r>
              <a:rPr lang="en-US" sz="1400">
                <a:solidFill>
                  <a:schemeClr val="tx2"/>
                </a:solidFill>
              </a:rPr>
              <a:t>Branch #3</a:t>
            </a:r>
          </a:p>
        </p:txBody>
      </p:sp>
      <p:pic>
        <p:nvPicPr>
          <p:cNvPr id="63" name="Picture 62" descr="A picture containing table, wall, indoor, paper&#10;&#10;Description automatically generated">
            <a:extLst>
              <a:ext uri="{FF2B5EF4-FFF2-40B4-BE49-F238E27FC236}">
                <a16:creationId xmlns:a16="http://schemas.microsoft.com/office/drawing/2014/main" id="{CCCE4457-B07C-B58D-E055-BCA68AD5A37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4340409" y="3486593"/>
            <a:ext cx="1481458" cy="1480011"/>
          </a:xfrm>
          <a:prstGeom prst="rect">
            <a:avLst/>
          </a:prstGeom>
          <a:ln w="88900" cap="sq" cmpd="thickThin">
            <a:solidFill>
              <a:srgbClr val="1C58AC"/>
            </a:solidFill>
            <a:prstDash val="solid"/>
            <a:miter lim="800000"/>
          </a:ln>
          <a:effectLst>
            <a:innerShdw blurRad="76200">
              <a:srgbClr val="000000"/>
            </a:innerShdw>
          </a:effectLst>
        </p:spPr>
      </p:pic>
      <p:sp>
        <p:nvSpPr>
          <p:cNvPr id="96" name="TextBox 95">
            <a:extLst>
              <a:ext uri="{FF2B5EF4-FFF2-40B4-BE49-F238E27FC236}">
                <a16:creationId xmlns:a16="http://schemas.microsoft.com/office/drawing/2014/main" id="{99FABD9A-85F3-2376-3125-520480BD497C}"/>
              </a:ext>
            </a:extLst>
          </p:cNvPr>
          <p:cNvSpPr txBox="1"/>
          <p:nvPr/>
        </p:nvSpPr>
        <p:spPr>
          <a:xfrm>
            <a:off x="6326661" y="5025690"/>
            <a:ext cx="1650954" cy="578882"/>
          </a:xfrm>
          <a:prstGeom prst="roundRect">
            <a:avLst/>
          </a:prstGeom>
          <a:noFill/>
          <a:ln w="25400">
            <a:solidFill>
              <a:schemeClr val="tx2"/>
            </a:solidFill>
          </a:ln>
        </p:spPr>
        <p:txBody>
          <a:bodyPr wrap="square" rtlCol="0">
            <a:spAutoFit/>
          </a:bodyPr>
          <a:lstStyle/>
          <a:p>
            <a:pPr algn="ctr"/>
            <a:r>
              <a:rPr lang="en-US" sz="1400">
                <a:solidFill>
                  <a:schemeClr val="tx2"/>
                </a:solidFill>
              </a:rPr>
              <a:t>Company A</a:t>
            </a:r>
          </a:p>
          <a:p>
            <a:pPr algn="ctr"/>
            <a:r>
              <a:rPr lang="en-US" sz="1400">
                <a:solidFill>
                  <a:schemeClr val="tx2"/>
                </a:solidFill>
              </a:rPr>
              <a:t>Branch #4</a:t>
            </a:r>
          </a:p>
        </p:txBody>
      </p:sp>
      <p:pic>
        <p:nvPicPr>
          <p:cNvPr id="97" name="Picture 96" descr="A picture containing table, wall, indoor, paper&#10;&#10;Description automatically generated">
            <a:extLst>
              <a:ext uri="{FF2B5EF4-FFF2-40B4-BE49-F238E27FC236}">
                <a16:creationId xmlns:a16="http://schemas.microsoft.com/office/drawing/2014/main" id="{91FDF0F8-5807-5138-3F59-9D54B937EAE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411409" y="3486593"/>
            <a:ext cx="1481458" cy="1480011"/>
          </a:xfrm>
          <a:prstGeom prst="rect">
            <a:avLst/>
          </a:prstGeom>
          <a:ln w="88900" cap="sq" cmpd="thickThin">
            <a:solidFill>
              <a:srgbClr val="1C58AC"/>
            </a:solidFill>
            <a:prstDash val="solid"/>
            <a:miter lim="800000"/>
          </a:ln>
          <a:effectLst>
            <a:innerShdw blurRad="76200">
              <a:srgbClr val="000000"/>
            </a:innerShdw>
          </a:effectLst>
        </p:spPr>
      </p:pic>
      <p:sp>
        <p:nvSpPr>
          <p:cNvPr id="98" name="TextBox 97">
            <a:extLst>
              <a:ext uri="{FF2B5EF4-FFF2-40B4-BE49-F238E27FC236}">
                <a16:creationId xmlns:a16="http://schemas.microsoft.com/office/drawing/2014/main" id="{2D94E4BD-A42C-5EEB-9E03-1F1EDD833D97}"/>
              </a:ext>
            </a:extLst>
          </p:cNvPr>
          <p:cNvSpPr txBox="1"/>
          <p:nvPr/>
        </p:nvSpPr>
        <p:spPr>
          <a:xfrm>
            <a:off x="8397661" y="5025690"/>
            <a:ext cx="1650954" cy="578882"/>
          </a:xfrm>
          <a:prstGeom prst="roundRect">
            <a:avLst/>
          </a:prstGeom>
          <a:noFill/>
          <a:ln w="25400">
            <a:solidFill>
              <a:schemeClr val="tx2"/>
            </a:solidFill>
          </a:ln>
        </p:spPr>
        <p:txBody>
          <a:bodyPr wrap="square" rtlCol="0">
            <a:spAutoFit/>
          </a:bodyPr>
          <a:lstStyle/>
          <a:p>
            <a:pPr algn="ctr"/>
            <a:r>
              <a:rPr lang="en-US" sz="1400">
                <a:solidFill>
                  <a:schemeClr val="tx2"/>
                </a:solidFill>
              </a:rPr>
              <a:t>Company A</a:t>
            </a:r>
          </a:p>
          <a:p>
            <a:pPr algn="ctr"/>
            <a:r>
              <a:rPr lang="en-US" sz="1400">
                <a:solidFill>
                  <a:schemeClr val="tx2"/>
                </a:solidFill>
              </a:rPr>
              <a:t>Branch #5</a:t>
            </a:r>
          </a:p>
        </p:txBody>
      </p:sp>
      <p:pic>
        <p:nvPicPr>
          <p:cNvPr id="99" name="Picture 98" descr="A picture containing table, wall, indoor, paper&#10;&#10;Description automatically generated">
            <a:extLst>
              <a:ext uri="{FF2B5EF4-FFF2-40B4-BE49-F238E27FC236}">
                <a16:creationId xmlns:a16="http://schemas.microsoft.com/office/drawing/2014/main" id="{683073A9-202E-A0D4-3F12-CACF343F5BD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8482409" y="3486593"/>
            <a:ext cx="1481458" cy="1480011"/>
          </a:xfrm>
          <a:prstGeom prst="rect">
            <a:avLst/>
          </a:prstGeom>
          <a:ln w="88900" cap="sq" cmpd="thickThin">
            <a:solidFill>
              <a:srgbClr val="1C58AC"/>
            </a:solidFill>
            <a:prstDash val="solid"/>
            <a:miter lim="800000"/>
          </a:ln>
          <a:effectLst>
            <a:innerShdw blurRad="76200">
              <a:srgbClr val="000000"/>
            </a:innerShdw>
          </a:effectLst>
        </p:spPr>
      </p:pic>
      <p:sp>
        <p:nvSpPr>
          <p:cNvPr id="100" name="TextBox 99">
            <a:extLst>
              <a:ext uri="{FF2B5EF4-FFF2-40B4-BE49-F238E27FC236}">
                <a16:creationId xmlns:a16="http://schemas.microsoft.com/office/drawing/2014/main" id="{CD81FAD3-6CA2-0229-4202-2F352F33B764}"/>
              </a:ext>
            </a:extLst>
          </p:cNvPr>
          <p:cNvSpPr txBox="1"/>
          <p:nvPr/>
        </p:nvSpPr>
        <p:spPr>
          <a:xfrm>
            <a:off x="10383913" y="5025690"/>
            <a:ext cx="1650954" cy="578882"/>
          </a:xfrm>
          <a:prstGeom prst="roundRect">
            <a:avLst/>
          </a:prstGeom>
          <a:noFill/>
          <a:ln w="25400">
            <a:solidFill>
              <a:schemeClr val="tx2"/>
            </a:solidFill>
          </a:ln>
        </p:spPr>
        <p:txBody>
          <a:bodyPr wrap="square" rtlCol="0">
            <a:spAutoFit/>
          </a:bodyPr>
          <a:lstStyle/>
          <a:p>
            <a:pPr algn="ctr"/>
            <a:r>
              <a:rPr lang="en-US" sz="1400">
                <a:solidFill>
                  <a:schemeClr val="tx2"/>
                </a:solidFill>
              </a:rPr>
              <a:t>Company A</a:t>
            </a:r>
          </a:p>
          <a:p>
            <a:pPr algn="ctr"/>
            <a:r>
              <a:rPr lang="en-US" sz="1400">
                <a:solidFill>
                  <a:schemeClr val="tx2"/>
                </a:solidFill>
              </a:rPr>
              <a:t>Branch #6</a:t>
            </a:r>
          </a:p>
        </p:txBody>
      </p:sp>
      <p:pic>
        <p:nvPicPr>
          <p:cNvPr id="101" name="Picture 100" descr="A picture containing table, wall, indoor, paper&#10;&#10;Description automatically generated">
            <a:extLst>
              <a:ext uri="{FF2B5EF4-FFF2-40B4-BE49-F238E27FC236}">
                <a16:creationId xmlns:a16="http://schemas.microsoft.com/office/drawing/2014/main" id="{C8CC0874-6663-C7A5-DC3C-5331EB1333D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0468661" y="3486593"/>
            <a:ext cx="1481458" cy="1480011"/>
          </a:xfrm>
          <a:prstGeom prst="rect">
            <a:avLst/>
          </a:prstGeom>
          <a:ln w="88900" cap="sq" cmpd="thickThin">
            <a:solidFill>
              <a:srgbClr val="1C58AC"/>
            </a:solidFill>
            <a:prstDash val="solid"/>
            <a:miter lim="800000"/>
          </a:ln>
          <a:effectLst>
            <a:innerShdw blurRad="76200">
              <a:srgbClr val="000000"/>
            </a:innerShdw>
          </a:effectLst>
        </p:spPr>
      </p:pic>
      <p:sp>
        <p:nvSpPr>
          <p:cNvPr id="2" name="Slide Number Placeholder 1">
            <a:extLst>
              <a:ext uri="{FF2B5EF4-FFF2-40B4-BE49-F238E27FC236}">
                <a16:creationId xmlns:a16="http://schemas.microsoft.com/office/drawing/2014/main" id="{AD9FE335-A2DB-D975-D709-F11A52899826}"/>
              </a:ext>
            </a:extLst>
          </p:cNvPr>
          <p:cNvSpPr>
            <a:spLocks noGrp="1"/>
          </p:cNvSpPr>
          <p:nvPr>
            <p:ph type="sldNum" sz="quarter" idx="12"/>
          </p:nvPr>
        </p:nvSpPr>
        <p:spPr>
          <a:xfrm>
            <a:off x="827273" y="6115620"/>
            <a:ext cx="2743200" cy="365125"/>
          </a:xfrm>
        </p:spPr>
        <p:txBody>
          <a:bodyPr/>
          <a:lstStyle/>
          <a:p>
            <a:fld id="{F46C79FD-C571-418B-AB0F-5EE936C85276}" type="slidenum">
              <a:rPr lang="en-GB" smtClean="0"/>
              <a:t>18</a:t>
            </a:fld>
            <a:endParaRPr lang="en-GB"/>
          </a:p>
        </p:txBody>
      </p:sp>
      <p:sp>
        <p:nvSpPr>
          <p:cNvPr id="12" name="TextBox 11">
            <a:extLst>
              <a:ext uri="{FF2B5EF4-FFF2-40B4-BE49-F238E27FC236}">
                <a16:creationId xmlns:a16="http://schemas.microsoft.com/office/drawing/2014/main" id="{A0C4397E-DAF0-2F3C-5EA4-0B59EC3550B8}"/>
              </a:ext>
            </a:extLst>
          </p:cNvPr>
          <p:cNvSpPr txBox="1"/>
          <p:nvPr/>
        </p:nvSpPr>
        <p:spPr>
          <a:xfrm>
            <a:off x="789820" y="3054828"/>
            <a:ext cx="430242" cy="280928"/>
          </a:xfrm>
          <a:prstGeom prst="roundRect">
            <a:avLst/>
          </a:prstGeom>
          <a:solidFill>
            <a:schemeClr val="bg1"/>
          </a:solidFill>
          <a:ln w="3175">
            <a:solidFill>
              <a:srgbClr val="1C58AC"/>
            </a:solidFill>
          </a:ln>
        </p:spPr>
        <p:txBody>
          <a:bodyPr wrap="square" rtlCol="0">
            <a:spAutoFit/>
          </a:bodyPr>
          <a:lstStyle/>
          <a:p>
            <a:pPr algn="ctr"/>
            <a:r>
              <a:rPr lang="en-US" sz="1050">
                <a:solidFill>
                  <a:schemeClr val="tx2"/>
                </a:solidFill>
              </a:rPr>
              <a:t>CD</a:t>
            </a:r>
          </a:p>
        </p:txBody>
      </p:sp>
      <p:sp>
        <p:nvSpPr>
          <p:cNvPr id="13" name="Rectangle: Rounded Corners 12">
            <a:extLst>
              <a:ext uri="{FF2B5EF4-FFF2-40B4-BE49-F238E27FC236}">
                <a16:creationId xmlns:a16="http://schemas.microsoft.com/office/drawing/2014/main" id="{E0EA0ED9-157C-64E2-931C-956EED3567A6}"/>
              </a:ext>
            </a:extLst>
          </p:cNvPr>
          <p:cNvSpPr>
            <a:spLocks noChangeAspect="1"/>
          </p:cNvSpPr>
          <p:nvPr/>
        </p:nvSpPr>
        <p:spPr>
          <a:xfrm>
            <a:off x="890800" y="2724426"/>
            <a:ext cx="197204" cy="3103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16" name="Graphic 15" descr="Document outline">
            <a:extLst>
              <a:ext uri="{FF2B5EF4-FFF2-40B4-BE49-F238E27FC236}">
                <a16:creationId xmlns:a16="http://schemas.microsoft.com/office/drawing/2014/main" id="{DC02D71D-5329-FA14-1F2E-6515FFAB1F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9788" y="2735792"/>
            <a:ext cx="310307" cy="354030"/>
          </a:xfrm>
          <a:prstGeom prst="rect">
            <a:avLst/>
          </a:prstGeom>
          <a:ln>
            <a:noFill/>
          </a:ln>
          <a:effectLst/>
        </p:spPr>
      </p:pic>
      <p:sp>
        <p:nvSpPr>
          <p:cNvPr id="18" name="TextBox 17">
            <a:extLst>
              <a:ext uri="{FF2B5EF4-FFF2-40B4-BE49-F238E27FC236}">
                <a16:creationId xmlns:a16="http://schemas.microsoft.com/office/drawing/2014/main" id="{8F77E8F9-B61F-CB53-9348-8125CBC548A7}"/>
              </a:ext>
            </a:extLst>
          </p:cNvPr>
          <p:cNvSpPr txBox="1"/>
          <p:nvPr/>
        </p:nvSpPr>
        <p:spPr>
          <a:xfrm>
            <a:off x="2855335" y="3054828"/>
            <a:ext cx="430242" cy="280928"/>
          </a:xfrm>
          <a:prstGeom prst="roundRect">
            <a:avLst/>
          </a:prstGeom>
          <a:solidFill>
            <a:schemeClr val="bg1"/>
          </a:solidFill>
          <a:ln w="3175">
            <a:solidFill>
              <a:srgbClr val="1C58AC"/>
            </a:solidFill>
          </a:ln>
        </p:spPr>
        <p:txBody>
          <a:bodyPr wrap="square" rtlCol="0">
            <a:spAutoFit/>
          </a:bodyPr>
          <a:lstStyle/>
          <a:p>
            <a:pPr algn="ctr"/>
            <a:r>
              <a:rPr lang="en-US" sz="1050">
                <a:solidFill>
                  <a:schemeClr val="tx2"/>
                </a:solidFill>
              </a:rPr>
              <a:t>CD</a:t>
            </a:r>
          </a:p>
        </p:txBody>
      </p:sp>
      <p:sp>
        <p:nvSpPr>
          <p:cNvPr id="19" name="Rectangle: Rounded Corners 18">
            <a:extLst>
              <a:ext uri="{FF2B5EF4-FFF2-40B4-BE49-F238E27FC236}">
                <a16:creationId xmlns:a16="http://schemas.microsoft.com/office/drawing/2014/main" id="{A9449FF2-0B56-F8BA-AD5E-A11E05B1E89F}"/>
              </a:ext>
            </a:extLst>
          </p:cNvPr>
          <p:cNvSpPr>
            <a:spLocks noChangeAspect="1"/>
          </p:cNvSpPr>
          <p:nvPr/>
        </p:nvSpPr>
        <p:spPr>
          <a:xfrm>
            <a:off x="2956315" y="2724426"/>
            <a:ext cx="197204" cy="3103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20" name="Graphic 19" descr="Document outline">
            <a:extLst>
              <a:ext uri="{FF2B5EF4-FFF2-40B4-BE49-F238E27FC236}">
                <a16:creationId xmlns:a16="http://schemas.microsoft.com/office/drawing/2014/main" id="{35DD7A4D-3606-AA5D-479A-E1C1B78C9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15303" y="2735792"/>
            <a:ext cx="310307" cy="354030"/>
          </a:xfrm>
          <a:prstGeom prst="rect">
            <a:avLst/>
          </a:prstGeom>
          <a:ln>
            <a:noFill/>
          </a:ln>
          <a:effectLst/>
        </p:spPr>
      </p:pic>
      <p:sp>
        <p:nvSpPr>
          <p:cNvPr id="21" name="TextBox 20">
            <a:extLst>
              <a:ext uri="{FF2B5EF4-FFF2-40B4-BE49-F238E27FC236}">
                <a16:creationId xmlns:a16="http://schemas.microsoft.com/office/drawing/2014/main" id="{D268AEF7-8E55-01ED-CD09-130327C5F7B7}"/>
              </a:ext>
            </a:extLst>
          </p:cNvPr>
          <p:cNvSpPr txBox="1"/>
          <p:nvPr/>
        </p:nvSpPr>
        <p:spPr>
          <a:xfrm>
            <a:off x="4829439" y="3083633"/>
            <a:ext cx="430242" cy="280928"/>
          </a:xfrm>
          <a:prstGeom prst="roundRect">
            <a:avLst/>
          </a:prstGeom>
          <a:solidFill>
            <a:schemeClr val="bg1"/>
          </a:solidFill>
          <a:ln w="3175">
            <a:solidFill>
              <a:srgbClr val="1C58AC"/>
            </a:solidFill>
          </a:ln>
        </p:spPr>
        <p:txBody>
          <a:bodyPr wrap="square" rtlCol="0">
            <a:spAutoFit/>
          </a:bodyPr>
          <a:lstStyle/>
          <a:p>
            <a:pPr algn="ctr"/>
            <a:r>
              <a:rPr lang="en-US" sz="1050">
                <a:solidFill>
                  <a:schemeClr val="tx2"/>
                </a:solidFill>
              </a:rPr>
              <a:t>CD</a:t>
            </a:r>
          </a:p>
        </p:txBody>
      </p:sp>
      <p:sp>
        <p:nvSpPr>
          <p:cNvPr id="23" name="Rectangle: Rounded Corners 22">
            <a:extLst>
              <a:ext uri="{FF2B5EF4-FFF2-40B4-BE49-F238E27FC236}">
                <a16:creationId xmlns:a16="http://schemas.microsoft.com/office/drawing/2014/main" id="{4235D241-5500-B8EA-4E22-AFB51BCAFD36}"/>
              </a:ext>
            </a:extLst>
          </p:cNvPr>
          <p:cNvSpPr>
            <a:spLocks noChangeAspect="1"/>
          </p:cNvSpPr>
          <p:nvPr/>
        </p:nvSpPr>
        <p:spPr>
          <a:xfrm>
            <a:off x="4930419" y="2753231"/>
            <a:ext cx="197204" cy="3103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28" name="Graphic 27" descr="Document outline">
            <a:extLst>
              <a:ext uri="{FF2B5EF4-FFF2-40B4-BE49-F238E27FC236}">
                <a16:creationId xmlns:a16="http://schemas.microsoft.com/office/drawing/2014/main" id="{4F07D2F7-0384-19B9-29C5-9317BF373B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9407" y="2764597"/>
            <a:ext cx="310307" cy="354030"/>
          </a:xfrm>
          <a:prstGeom prst="rect">
            <a:avLst/>
          </a:prstGeom>
          <a:ln>
            <a:noFill/>
          </a:ln>
          <a:effectLst/>
        </p:spPr>
      </p:pic>
      <p:sp>
        <p:nvSpPr>
          <p:cNvPr id="29" name="TextBox 28">
            <a:extLst>
              <a:ext uri="{FF2B5EF4-FFF2-40B4-BE49-F238E27FC236}">
                <a16:creationId xmlns:a16="http://schemas.microsoft.com/office/drawing/2014/main" id="{B9482283-03F0-05DD-5095-E19B2901EEF9}"/>
              </a:ext>
            </a:extLst>
          </p:cNvPr>
          <p:cNvSpPr txBox="1"/>
          <p:nvPr/>
        </p:nvSpPr>
        <p:spPr>
          <a:xfrm>
            <a:off x="6941265" y="3074429"/>
            <a:ext cx="430242" cy="280928"/>
          </a:xfrm>
          <a:prstGeom prst="roundRect">
            <a:avLst/>
          </a:prstGeom>
          <a:solidFill>
            <a:schemeClr val="bg1"/>
          </a:solidFill>
          <a:ln w="3175">
            <a:solidFill>
              <a:srgbClr val="1C58AC"/>
            </a:solidFill>
          </a:ln>
        </p:spPr>
        <p:txBody>
          <a:bodyPr wrap="square" rtlCol="0">
            <a:spAutoFit/>
          </a:bodyPr>
          <a:lstStyle/>
          <a:p>
            <a:pPr algn="ctr"/>
            <a:r>
              <a:rPr lang="en-US" sz="1050">
                <a:solidFill>
                  <a:schemeClr val="tx2"/>
                </a:solidFill>
              </a:rPr>
              <a:t>CD</a:t>
            </a:r>
          </a:p>
        </p:txBody>
      </p:sp>
      <p:sp>
        <p:nvSpPr>
          <p:cNvPr id="30" name="Rectangle: Rounded Corners 29">
            <a:extLst>
              <a:ext uri="{FF2B5EF4-FFF2-40B4-BE49-F238E27FC236}">
                <a16:creationId xmlns:a16="http://schemas.microsoft.com/office/drawing/2014/main" id="{8D29F4D7-2328-764B-A226-2578CF9999B8}"/>
              </a:ext>
            </a:extLst>
          </p:cNvPr>
          <p:cNvSpPr>
            <a:spLocks noChangeAspect="1"/>
          </p:cNvSpPr>
          <p:nvPr/>
        </p:nvSpPr>
        <p:spPr>
          <a:xfrm>
            <a:off x="7042245" y="2744027"/>
            <a:ext cx="197204" cy="3103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33" name="Graphic 32" descr="Document outline">
            <a:extLst>
              <a:ext uri="{FF2B5EF4-FFF2-40B4-BE49-F238E27FC236}">
                <a16:creationId xmlns:a16="http://schemas.microsoft.com/office/drawing/2014/main" id="{3491B162-F37A-861A-E680-C68790F94E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1233" y="2755393"/>
            <a:ext cx="310307" cy="354030"/>
          </a:xfrm>
          <a:prstGeom prst="rect">
            <a:avLst/>
          </a:prstGeom>
          <a:ln>
            <a:noFill/>
          </a:ln>
          <a:effectLst/>
        </p:spPr>
      </p:pic>
      <p:sp>
        <p:nvSpPr>
          <p:cNvPr id="34" name="TextBox 33">
            <a:extLst>
              <a:ext uri="{FF2B5EF4-FFF2-40B4-BE49-F238E27FC236}">
                <a16:creationId xmlns:a16="http://schemas.microsoft.com/office/drawing/2014/main" id="{E1485004-1974-1AEB-2E86-6E78CE6E2183}"/>
              </a:ext>
            </a:extLst>
          </p:cNvPr>
          <p:cNvSpPr txBox="1"/>
          <p:nvPr/>
        </p:nvSpPr>
        <p:spPr>
          <a:xfrm>
            <a:off x="8913652" y="3074429"/>
            <a:ext cx="430242" cy="280928"/>
          </a:xfrm>
          <a:prstGeom prst="roundRect">
            <a:avLst/>
          </a:prstGeom>
          <a:solidFill>
            <a:schemeClr val="bg1"/>
          </a:solidFill>
          <a:ln w="3175">
            <a:solidFill>
              <a:srgbClr val="1C58AC"/>
            </a:solidFill>
          </a:ln>
        </p:spPr>
        <p:txBody>
          <a:bodyPr wrap="square" rtlCol="0">
            <a:spAutoFit/>
          </a:bodyPr>
          <a:lstStyle/>
          <a:p>
            <a:pPr algn="ctr"/>
            <a:r>
              <a:rPr lang="en-US" sz="1050">
                <a:solidFill>
                  <a:schemeClr val="tx2"/>
                </a:solidFill>
              </a:rPr>
              <a:t>CD</a:t>
            </a:r>
          </a:p>
        </p:txBody>
      </p:sp>
      <p:sp>
        <p:nvSpPr>
          <p:cNvPr id="35" name="Rectangle: Rounded Corners 34">
            <a:extLst>
              <a:ext uri="{FF2B5EF4-FFF2-40B4-BE49-F238E27FC236}">
                <a16:creationId xmlns:a16="http://schemas.microsoft.com/office/drawing/2014/main" id="{19B6DB83-64CF-4D26-4C90-91929B2E90B0}"/>
              </a:ext>
            </a:extLst>
          </p:cNvPr>
          <p:cNvSpPr>
            <a:spLocks noChangeAspect="1"/>
          </p:cNvSpPr>
          <p:nvPr/>
        </p:nvSpPr>
        <p:spPr>
          <a:xfrm>
            <a:off x="9014632" y="2744027"/>
            <a:ext cx="197204" cy="3103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42" name="Graphic 41" descr="Document outline">
            <a:extLst>
              <a:ext uri="{FF2B5EF4-FFF2-40B4-BE49-F238E27FC236}">
                <a16:creationId xmlns:a16="http://schemas.microsoft.com/office/drawing/2014/main" id="{35E2CEE3-47F2-A4E3-A3E9-E1D42739145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3620" y="2755393"/>
            <a:ext cx="310307" cy="354030"/>
          </a:xfrm>
          <a:prstGeom prst="rect">
            <a:avLst/>
          </a:prstGeom>
          <a:ln>
            <a:noFill/>
          </a:ln>
          <a:effectLst/>
        </p:spPr>
      </p:pic>
      <p:sp>
        <p:nvSpPr>
          <p:cNvPr id="43" name="TextBox 42">
            <a:extLst>
              <a:ext uri="{FF2B5EF4-FFF2-40B4-BE49-F238E27FC236}">
                <a16:creationId xmlns:a16="http://schemas.microsoft.com/office/drawing/2014/main" id="{42734126-18D0-59E5-851F-2D647170CEE0}"/>
              </a:ext>
            </a:extLst>
          </p:cNvPr>
          <p:cNvSpPr txBox="1"/>
          <p:nvPr/>
        </p:nvSpPr>
        <p:spPr>
          <a:xfrm>
            <a:off x="11019889" y="3083633"/>
            <a:ext cx="430242" cy="280928"/>
          </a:xfrm>
          <a:prstGeom prst="roundRect">
            <a:avLst/>
          </a:prstGeom>
          <a:solidFill>
            <a:schemeClr val="bg1"/>
          </a:solidFill>
          <a:ln w="3175">
            <a:solidFill>
              <a:srgbClr val="1C58AC"/>
            </a:solidFill>
          </a:ln>
        </p:spPr>
        <p:txBody>
          <a:bodyPr wrap="square" rtlCol="0">
            <a:spAutoFit/>
          </a:bodyPr>
          <a:lstStyle/>
          <a:p>
            <a:pPr algn="ctr"/>
            <a:r>
              <a:rPr lang="en-US" sz="1050">
                <a:solidFill>
                  <a:schemeClr val="tx2"/>
                </a:solidFill>
              </a:rPr>
              <a:t>CD</a:t>
            </a:r>
          </a:p>
        </p:txBody>
      </p:sp>
      <p:sp>
        <p:nvSpPr>
          <p:cNvPr id="44" name="Rectangle: Rounded Corners 43">
            <a:extLst>
              <a:ext uri="{FF2B5EF4-FFF2-40B4-BE49-F238E27FC236}">
                <a16:creationId xmlns:a16="http://schemas.microsoft.com/office/drawing/2014/main" id="{33EC0D48-6BBF-A1F5-2453-0B8960D4C211}"/>
              </a:ext>
            </a:extLst>
          </p:cNvPr>
          <p:cNvSpPr>
            <a:spLocks noChangeAspect="1"/>
          </p:cNvSpPr>
          <p:nvPr/>
        </p:nvSpPr>
        <p:spPr>
          <a:xfrm>
            <a:off x="11120869" y="2753231"/>
            <a:ext cx="197204" cy="31030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pic>
        <p:nvPicPr>
          <p:cNvPr id="45" name="Graphic 44" descr="Document outline">
            <a:extLst>
              <a:ext uri="{FF2B5EF4-FFF2-40B4-BE49-F238E27FC236}">
                <a16:creationId xmlns:a16="http://schemas.microsoft.com/office/drawing/2014/main" id="{C5FC87B3-9E89-5F62-7DD1-A6CE252021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79857" y="2764597"/>
            <a:ext cx="310307" cy="354030"/>
          </a:xfrm>
          <a:prstGeom prst="rect">
            <a:avLst/>
          </a:prstGeom>
          <a:ln>
            <a:noFill/>
          </a:ln>
          <a:effectLst/>
        </p:spPr>
      </p:pic>
    </p:spTree>
    <p:extLst>
      <p:ext uri="{BB962C8B-B14F-4D97-AF65-F5344CB8AC3E}">
        <p14:creationId xmlns:p14="http://schemas.microsoft.com/office/powerpoint/2010/main" val="252936084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FB8514-A8FF-1382-CE60-EFA1F8868363}"/>
              </a:ext>
            </a:extLst>
          </p:cNvPr>
          <p:cNvSpPr>
            <a:spLocks noGrp="1"/>
          </p:cNvSpPr>
          <p:nvPr>
            <p:ph sz="half" idx="1"/>
          </p:nvPr>
        </p:nvSpPr>
        <p:spPr>
          <a:xfrm>
            <a:off x="970721" y="2518062"/>
            <a:ext cx="10065600" cy="590021"/>
          </a:xfrm>
        </p:spPr>
        <p:txBody>
          <a:bodyPr vert="horz" lIns="91440" tIns="45720" rIns="91440" bIns="45720" rtlCol="0" anchor="t">
            <a:noAutofit/>
          </a:bodyPr>
          <a:lstStyle/>
          <a:p>
            <a:pPr marL="0" indent="0" algn="just">
              <a:buNone/>
            </a:pPr>
            <a:r>
              <a:rPr lang="en-GB" sz="1800" b="1">
                <a:effectLst/>
                <a:ea typeface="Yu Mincho"/>
                <a:cs typeface="Times New Roman"/>
              </a:rPr>
              <a:t>Right to be Heard </a:t>
            </a:r>
            <a:r>
              <a:rPr lang="en-GB" sz="1800">
                <a:effectLst/>
                <a:ea typeface="Yu Mincho"/>
                <a:cs typeface="Times New Roman"/>
              </a:rPr>
              <a:t>procedure is </a:t>
            </a:r>
            <a:r>
              <a:rPr lang="en-GB" sz="1800" u="sng">
                <a:effectLst/>
                <a:ea typeface="Yu Mincho"/>
                <a:cs typeface="Times New Roman"/>
              </a:rPr>
              <a:t>out of scope of CCI P1</a:t>
            </a:r>
            <a:r>
              <a:rPr lang="en-GB" sz="1800">
                <a:effectLst/>
                <a:ea typeface="Yu Mincho"/>
                <a:cs typeface="Times New Roman"/>
              </a:rPr>
              <a:t> and left to be a national matter. </a:t>
            </a:r>
            <a:endParaRPr lang="el-GR"/>
          </a:p>
        </p:txBody>
      </p:sp>
      <p:sp>
        <p:nvSpPr>
          <p:cNvPr id="4" name="Title 3">
            <a:extLst>
              <a:ext uri="{FF2B5EF4-FFF2-40B4-BE49-F238E27FC236}">
                <a16:creationId xmlns:a16="http://schemas.microsoft.com/office/drawing/2014/main" id="{AD067751-4D34-2BF6-35C2-10DE9C7A183F}"/>
              </a:ext>
            </a:extLst>
          </p:cNvPr>
          <p:cNvSpPr>
            <a:spLocks noGrp="1"/>
          </p:cNvSpPr>
          <p:nvPr>
            <p:ph type="title"/>
          </p:nvPr>
        </p:nvSpPr>
        <p:spPr/>
        <p:txBody>
          <a:bodyPr/>
          <a:lstStyle/>
          <a:p>
            <a:r>
              <a:rPr lang="en-US"/>
              <a:t>Right to be Heard &amp; Submission of supporting documents by IE415 </a:t>
            </a:r>
            <a:endParaRPr lang="el-GR"/>
          </a:p>
        </p:txBody>
      </p:sp>
      <p:sp>
        <p:nvSpPr>
          <p:cNvPr id="3" name="Content Placeholder 1">
            <a:extLst>
              <a:ext uri="{FF2B5EF4-FFF2-40B4-BE49-F238E27FC236}">
                <a16:creationId xmlns:a16="http://schemas.microsoft.com/office/drawing/2014/main" id="{DB6EBF87-8B14-DD8E-46A5-8B5377A4565C}"/>
              </a:ext>
            </a:extLst>
          </p:cNvPr>
          <p:cNvSpPr txBox="1">
            <a:spLocks/>
          </p:cNvSpPr>
          <p:nvPr/>
        </p:nvSpPr>
        <p:spPr>
          <a:xfrm>
            <a:off x="970721" y="4044927"/>
            <a:ext cx="10065600" cy="105384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dirty="0">
                <a:effectLst/>
                <a:ea typeface="Yu Mincho"/>
              </a:rPr>
              <a:t>Declarant </a:t>
            </a:r>
            <a:r>
              <a:rPr lang="en-GB" sz="1800" dirty="0">
                <a:effectLst/>
                <a:ea typeface="Yu Mincho"/>
              </a:rPr>
              <a:t>submits </a:t>
            </a:r>
            <a:r>
              <a:rPr lang="en-GB" sz="1800" b="1" dirty="0">
                <a:effectLst/>
                <a:ea typeface="Yu Mincho"/>
              </a:rPr>
              <a:t>customs declaration </a:t>
            </a:r>
            <a:r>
              <a:rPr lang="en-GB" sz="1800" dirty="0">
                <a:effectLst/>
                <a:ea typeface="Yu Mincho"/>
              </a:rPr>
              <a:t>(IE415), declares the </a:t>
            </a:r>
            <a:r>
              <a:rPr lang="en-GB" sz="1800" b="1" dirty="0">
                <a:effectLst/>
                <a:ea typeface="Yu Mincho"/>
              </a:rPr>
              <a:t>relevant information</a:t>
            </a:r>
            <a:r>
              <a:rPr lang="en-GB" sz="1800" dirty="0">
                <a:effectLst/>
                <a:ea typeface="Yu Mincho"/>
              </a:rPr>
              <a:t> [related code, number, type, etc.] about the </a:t>
            </a:r>
            <a:r>
              <a:rPr lang="en-GB" sz="1800" b="1" dirty="0">
                <a:effectLst/>
                <a:ea typeface="Yu Mincho"/>
              </a:rPr>
              <a:t>supporting documents</a:t>
            </a:r>
            <a:r>
              <a:rPr lang="en-GB" sz="1800" dirty="0">
                <a:effectLst/>
                <a:ea typeface="Yu Mincho"/>
              </a:rPr>
              <a:t> and it is </a:t>
            </a:r>
            <a:r>
              <a:rPr lang="en-GB" sz="1800" b="1" dirty="0">
                <a:effectLst/>
                <a:ea typeface="Yu Mincho"/>
              </a:rPr>
              <a:t>not envisaged</a:t>
            </a:r>
            <a:r>
              <a:rPr lang="en-GB" sz="1800" dirty="0">
                <a:effectLst/>
                <a:ea typeface="Yu Mincho"/>
              </a:rPr>
              <a:t> to </a:t>
            </a:r>
            <a:r>
              <a:rPr lang="en-GB" sz="1800" u="sng" dirty="0">
                <a:effectLst/>
                <a:ea typeface="Yu Mincho"/>
              </a:rPr>
              <a:t>send the supporting documents as scanned attachments</a:t>
            </a:r>
            <a:r>
              <a:rPr lang="en-GB" sz="1800" dirty="0">
                <a:effectLst/>
                <a:ea typeface="Yu Mincho"/>
              </a:rPr>
              <a:t>.</a:t>
            </a:r>
            <a:endParaRPr lang="en-GB" sz="1800" dirty="0">
              <a:effectLst/>
              <a:ea typeface="Yu Mincho"/>
              <a:cs typeface="Arial"/>
            </a:endParaRPr>
          </a:p>
          <a:p>
            <a:pPr marL="0" indent="0" algn="just">
              <a:buFont typeface="Arial" panose="020B0604020202020204" pitchFamily="34" charset="0"/>
              <a:buNone/>
            </a:pPr>
            <a:r>
              <a:rPr lang="en-GB" sz="1800" dirty="0">
                <a:ea typeface="Yu Mincho"/>
                <a:cs typeface="Times New Roman"/>
              </a:rPr>
              <a:t> </a:t>
            </a:r>
            <a:endParaRPr lang="el-GR" dirty="0"/>
          </a:p>
        </p:txBody>
      </p:sp>
      <p:grpSp>
        <p:nvGrpSpPr>
          <p:cNvPr id="5" name="Group 4">
            <a:extLst>
              <a:ext uri="{FF2B5EF4-FFF2-40B4-BE49-F238E27FC236}">
                <a16:creationId xmlns:a16="http://schemas.microsoft.com/office/drawing/2014/main" id="{BC144F2F-4240-B2C0-3C70-E9976AC51B77}"/>
              </a:ext>
            </a:extLst>
          </p:cNvPr>
          <p:cNvGrpSpPr/>
          <p:nvPr/>
        </p:nvGrpSpPr>
        <p:grpSpPr>
          <a:xfrm>
            <a:off x="970721" y="1631175"/>
            <a:ext cx="2140227" cy="731810"/>
            <a:chOff x="0" y="27899"/>
            <a:chExt cx="7899841" cy="474595"/>
          </a:xfrm>
        </p:grpSpPr>
        <p:sp>
          <p:nvSpPr>
            <p:cNvPr id="6" name="Rectangle: Rounded Corners 4">
              <a:extLst>
                <a:ext uri="{FF2B5EF4-FFF2-40B4-BE49-F238E27FC236}">
                  <a16:creationId xmlns:a16="http://schemas.microsoft.com/office/drawing/2014/main" id="{F39B5EDF-6CA3-2912-2F43-14EDC76FEA80}"/>
                </a:ext>
              </a:extLst>
            </p:cNvPr>
            <p:cNvSpPr/>
            <p:nvPr/>
          </p:nvSpPr>
          <p:spPr>
            <a:xfrm>
              <a:off x="0" y="27899"/>
              <a:ext cx="7879280" cy="474595"/>
            </a:xfrm>
            <a:prstGeom prst="round1Rect">
              <a:avLst/>
            </a:pr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07ACD782-50BD-07E1-7D48-159E81512223}"/>
                </a:ext>
              </a:extLst>
            </p:cNvPr>
            <p:cNvSpPr txBox="1"/>
            <p:nvPr/>
          </p:nvSpPr>
          <p:spPr>
            <a:xfrm>
              <a:off x="20560" y="48459"/>
              <a:ext cx="7879281" cy="421636"/>
            </a:xfrm>
            <a:prstGeom prst="round1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Right to be Heard</a:t>
              </a:r>
            </a:p>
          </p:txBody>
        </p:sp>
      </p:grpSp>
      <p:grpSp>
        <p:nvGrpSpPr>
          <p:cNvPr id="8" name="Group 7">
            <a:extLst>
              <a:ext uri="{FF2B5EF4-FFF2-40B4-BE49-F238E27FC236}">
                <a16:creationId xmlns:a16="http://schemas.microsoft.com/office/drawing/2014/main" id="{D43D93A1-AE12-181A-198A-27713ECFE433}"/>
              </a:ext>
            </a:extLst>
          </p:cNvPr>
          <p:cNvGrpSpPr/>
          <p:nvPr/>
        </p:nvGrpSpPr>
        <p:grpSpPr>
          <a:xfrm>
            <a:off x="988143" y="3108083"/>
            <a:ext cx="6585474" cy="731810"/>
            <a:chOff x="0" y="27899"/>
            <a:chExt cx="7899841" cy="474595"/>
          </a:xfrm>
        </p:grpSpPr>
        <p:sp>
          <p:nvSpPr>
            <p:cNvPr id="9" name="Rectangle: Rounded Corners 4">
              <a:extLst>
                <a:ext uri="{FF2B5EF4-FFF2-40B4-BE49-F238E27FC236}">
                  <a16:creationId xmlns:a16="http://schemas.microsoft.com/office/drawing/2014/main" id="{73150D74-7963-CEA1-88AC-8FB43CF5417C}"/>
                </a:ext>
              </a:extLst>
            </p:cNvPr>
            <p:cNvSpPr/>
            <p:nvPr/>
          </p:nvSpPr>
          <p:spPr>
            <a:xfrm>
              <a:off x="0" y="27899"/>
              <a:ext cx="7879280" cy="474595"/>
            </a:xfrm>
            <a:prstGeom prst="round1Rect">
              <a:avLst/>
            </a:pr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B023DAFA-18D8-F159-9CA6-9AF1243AD01D}"/>
                </a:ext>
              </a:extLst>
            </p:cNvPr>
            <p:cNvSpPr txBox="1"/>
            <p:nvPr/>
          </p:nvSpPr>
          <p:spPr>
            <a:xfrm>
              <a:off x="20561" y="48460"/>
              <a:ext cx="7879280" cy="454034"/>
            </a:xfrm>
            <a:prstGeom prst="round1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Submission of Supporting documents by trader with IE415</a:t>
              </a:r>
            </a:p>
          </p:txBody>
        </p:sp>
      </p:grpSp>
      <p:sp>
        <p:nvSpPr>
          <p:cNvPr id="11" name="Slide Number Placeholder 10">
            <a:extLst>
              <a:ext uri="{FF2B5EF4-FFF2-40B4-BE49-F238E27FC236}">
                <a16:creationId xmlns:a16="http://schemas.microsoft.com/office/drawing/2014/main" id="{9639BC0D-D308-73AB-100F-C2D58035A58D}"/>
              </a:ext>
            </a:extLst>
          </p:cNvPr>
          <p:cNvSpPr>
            <a:spLocks noGrp="1"/>
          </p:cNvSpPr>
          <p:nvPr>
            <p:ph type="sldNum" sz="quarter" idx="12"/>
          </p:nvPr>
        </p:nvSpPr>
        <p:spPr/>
        <p:txBody>
          <a:bodyPr/>
          <a:lstStyle/>
          <a:p>
            <a:fld id="{F46C79FD-C571-418B-AB0F-5EE936C85276}" type="slidenum">
              <a:rPr lang="en-GB" smtClean="0"/>
              <a:t>180</a:t>
            </a:fld>
            <a:endParaRPr lang="en-GB"/>
          </a:p>
        </p:txBody>
      </p:sp>
    </p:spTree>
    <p:extLst>
      <p:ext uri="{BB962C8B-B14F-4D97-AF65-F5344CB8AC3E}">
        <p14:creationId xmlns:p14="http://schemas.microsoft.com/office/powerpoint/2010/main" val="7178181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C6E8703-F123-D4FB-3F2C-3E2D390E7D6C}"/>
              </a:ext>
            </a:extLst>
          </p:cNvPr>
          <p:cNvSpPr/>
          <p:nvPr/>
        </p:nvSpPr>
        <p:spPr>
          <a:xfrm>
            <a:off x="952223" y="1899823"/>
            <a:ext cx="7767571" cy="524644"/>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solidFill>
                <a:schemeClr val="bg1"/>
              </a:solidFill>
              <a:effectLst/>
              <a:ea typeface="Times New Roman" panose="02020603050405020304" pitchFamily="18" charset="0"/>
            </a:endParaRPr>
          </a:p>
        </p:txBody>
      </p:sp>
      <p:sp>
        <p:nvSpPr>
          <p:cNvPr id="4" name="Title 3">
            <a:extLst>
              <a:ext uri="{FF2B5EF4-FFF2-40B4-BE49-F238E27FC236}">
                <a16:creationId xmlns:a16="http://schemas.microsoft.com/office/drawing/2014/main" id="{E6FDBC5C-EE3A-5A92-97C0-9C3325335613}"/>
              </a:ext>
            </a:extLst>
          </p:cNvPr>
          <p:cNvSpPr>
            <a:spLocks noGrp="1"/>
          </p:cNvSpPr>
          <p:nvPr>
            <p:ph type="title"/>
          </p:nvPr>
        </p:nvSpPr>
        <p:spPr>
          <a:xfrm>
            <a:off x="838800" y="723600"/>
            <a:ext cx="11163600" cy="968400"/>
          </a:xfrm>
        </p:spPr>
        <p:txBody>
          <a:bodyPr/>
          <a:lstStyle/>
          <a:p>
            <a:r>
              <a:rPr lang="en-GB" kern="0" dirty="0">
                <a:ea typeface="Yu Mincho" panose="02020400000000000000" pitchFamily="18" charset="-128"/>
                <a:cs typeface="Times New Roman" panose="02020603050405020304" pitchFamily="18" charset="0"/>
              </a:rPr>
              <a:t>I</a:t>
            </a:r>
            <a:r>
              <a:rPr lang="en-GB" u="none" strike="noStrike" kern="0" spc="0" dirty="0">
                <a:effectLst/>
                <a:ea typeface="Yu Mincho" panose="02020400000000000000" pitchFamily="18" charset="-128"/>
                <a:cs typeface="Times New Roman" panose="02020603050405020304" pitchFamily="18" charset="0"/>
              </a:rPr>
              <a:t>nterpretation of Article 222 IA in respect of processing of a Customs </a:t>
            </a:r>
            <a:r>
              <a:rPr lang="en-GB" kern="0" dirty="0">
                <a:ea typeface="Yu Mincho" panose="02020400000000000000" pitchFamily="18" charset="-128"/>
                <a:cs typeface="Times New Roman" panose="02020603050405020304" pitchFamily="18" charset="0"/>
              </a:rPr>
              <a:t>D</a:t>
            </a:r>
            <a:r>
              <a:rPr lang="en-GB" u="none" strike="noStrike" kern="0" spc="0" dirty="0">
                <a:effectLst/>
                <a:ea typeface="Yu Mincho" panose="02020400000000000000" pitchFamily="18" charset="-128"/>
                <a:cs typeface="Times New Roman" panose="02020603050405020304" pitchFamily="18" charset="0"/>
              </a:rPr>
              <a:t>eclaration</a:t>
            </a:r>
            <a:endParaRPr lang="el-GR" dirty="0"/>
          </a:p>
        </p:txBody>
      </p:sp>
      <p:sp>
        <p:nvSpPr>
          <p:cNvPr id="5" name="Rectangle: Rounded Corners 4">
            <a:extLst>
              <a:ext uri="{FF2B5EF4-FFF2-40B4-BE49-F238E27FC236}">
                <a16:creationId xmlns:a16="http://schemas.microsoft.com/office/drawing/2014/main" id="{8DC20CCD-F7B1-E916-D0F5-2F1972104D11}"/>
              </a:ext>
            </a:extLst>
          </p:cNvPr>
          <p:cNvSpPr/>
          <p:nvPr/>
        </p:nvSpPr>
        <p:spPr>
          <a:xfrm>
            <a:off x="838800" y="2857481"/>
            <a:ext cx="3314950" cy="1922625"/>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E8DA2FE-87DA-031B-E363-7088C9AAB862}"/>
              </a:ext>
            </a:extLst>
          </p:cNvPr>
          <p:cNvSpPr/>
          <p:nvPr/>
        </p:nvSpPr>
        <p:spPr>
          <a:xfrm>
            <a:off x="8322868" y="2857481"/>
            <a:ext cx="3245678" cy="1922625"/>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5893586-9153-614E-7666-F3FE89AA776B}"/>
              </a:ext>
            </a:extLst>
          </p:cNvPr>
          <p:cNvSpPr/>
          <p:nvPr/>
        </p:nvSpPr>
        <p:spPr>
          <a:xfrm>
            <a:off x="4582652" y="2857482"/>
            <a:ext cx="3315600" cy="1922400"/>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0D026C-93C1-E37F-5D64-87A56F8D4F28}"/>
              </a:ext>
            </a:extLst>
          </p:cNvPr>
          <p:cNvSpPr txBox="1"/>
          <p:nvPr/>
        </p:nvSpPr>
        <p:spPr>
          <a:xfrm>
            <a:off x="952223" y="2927306"/>
            <a:ext cx="3088104" cy="1782751"/>
          </a:xfrm>
          <a:prstGeom prst="rect">
            <a:avLst/>
          </a:prstGeom>
        </p:spPr>
        <p:txBody>
          <a:bodyPr vert="horz" wrap="square" lIns="91440" tIns="45720" rIns="91440" bIns="45720" rtlCol="0">
            <a:noAutofit/>
          </a:bodyPr>
          <a:lstStyle/>
          <a:p>
            <a:pPr marL="171450" indent="-171450" algn="just">
              <a:buClr>
                <a:schemeClr val="tx2"/>
              </a:buClr>
              <a:buFont typeface="Wingdings" panose="05000000000000000000" pitchFamily="2" charset="2"/>
              <a:buChar char="ü"/>
            </a:pPr>
            <a:r>
              <a:rPr lang="en-GB" sz="1600" b="1">
                <a:effectLst/>
                <a:ea typeface="Yu Mincho" panose="02020400000000000000" pitchFamily="18" charset="-128"/>
                <a:cs typeface="Times New Roman" panose="02020603050405020304" pitchFamily="18" charset="0"/>
              </a:rPr>
              <a:t>MRN should be assigned for one declaration</a:t>
            </a:r>
            <a:r>
              <a:rPr lang="en-GB" sz="1600">
                <a:effectLst/>
                <a:ea typeface="Yu Mincho" panose="02020400000000000000" pitchFamily="18" charset="-128"/>
                <a:cs typeface="Times New Roman" panose="02020603050405020304" pitchFamily="18" charset="0"/>
              </a:rPr>
              <a:t>, beside the fact how many items it contains. For identifying separate items, we have D.E. 11 03 000 000 goods item number.</a:t>
            </a:r>
          </a:p>
          <a:p>
            <a:pPr marL="0" indent="0" algn="just">
              <a:buNone/>
            </a:pPr>
            <a:endParaRPr lang="el-GR" sz="1100"/>
          </a:p>
        </p:txBody>
      </p:sp>
      <p:sp>
        <p:nvSpPr>
          <p:cNvPr id="9" name="TextBox 8">
            <a:extLst>
              <a:ext uri="{FF2B5EF4-FFF2-40B4-BE49-F238E27FC236}">
                <a16:creationId xmlns:a16="http://schemas.microsoft.com/office/drawing/2014/main" id="{0908D7C1-2E3F-2AE1-601B-83865B9E2D62}"/>
              </a:ext>
            </a:extLst>
          </p:cNvPr>
          <p:cNvSpPr txBox="1"/>
          <p:nvPr/>
        </p:nvSpPr>
        <p:spPr>
          <a:xfrm>
            <a:off x="4711834" y="2927306"/>
            <a:ext cx="3057236" cy="1782751"/>
          </a:xfrm>
          <a:prstGeom prst="rect">
            <a:avLst/>
          </a:prstGeom>
        </p:spPr>
        <p:txBody>
          <a:bodyPr vert="horz" wrap="square" lIns="91440" tIns="45720" rIns="91440" bIns="45720" rtlCol="0">
            <a:noAutofit/>
          </a:bodyPr>
          <a:lstStyle/>
          <a:p>
            <a:pPr marL="171450" indent="-171450" algn="just">
              <a:buClr>
                <a:schemeClr val="tx2"/>
              </a:buClr>
              <a:buFont typeface="Wingdings" panose="05000000000000000000" pitchFamily="2" charset="2"/>
              <a:buChar char="ü"/>
            </a:pPr>
            <a:r>
              <a:rPr lang="en-GB" sz="1600" b="1">
                <a:effectLst/>
                <a:ea typeface="Yu Mincho" panose="02020400000000000000" pitchFamily="18" charset="-128"/>
              </a:rPr>
              <a:t>Partial presentation</a:t>
            </a:r>
            <a:r>
              <a:rPr lang="en-GB" sz="1600">
                <a:effectLst/>
                <a:ea typeface="Yu Mincho" panose="02020400000000000000" pitchFamily="18" charset="-128"/>
              </a:rPr>
              <a:t> of the goods </a:t>
            </a:r>
            <a:r>
              <a:rPr lang="en-GB" sz="1600" b="1">
                <a:effectLst/>
                <a:ea typeface="Yu Mincho" panose="02020400000000000000" pitchFamily="18" charset="-128"/>
              </a:rPr>
              <a:t>in CCI is not possible</a:t>
            </a:r>
            <a:r>
              <a:rPr lang="en-GB" sz="1600">
                <a:effectLst/>
                <a:ea typeface="Yu Mincho" panose="02020400000000000000" pitchFamily="18" charset="-128"/>
              </a:rPr>
              <a:t>, as it </a:t>
            </a:r>
            <a:r>
              <a:rPr lang="en-GB" sz="1600" u="sng">
                <a:effectLst/>
                <a:ea typeface="Yu Mincho" panose="02020400000000000000" pitchFamily="18" charset="-128"/>
              </a:rPr>
              <a:t>would mean that the pre-lodged CD is modified by the presentation notification.</a:t>
            </a:r>
            <a:endParaRPr lang="en-GB" sz="1600">
              <a:effectLst/>
              <a:ea typeface="Yu Mincho" panose="02020400000000000000" pitchFamily="18" charset="-128"/>
            </a:endParaRPr>
          </a:p>
          <a:p>
            <a:pPr marL="0" indent="0" algn="just">
              <a:buNone/>
            </a:pPr>
            <a:endParaRPr lang="el-GR" sz="1100"/>
          </a:p>
        </p:txBody>
      </p:sp>
      <p:sp>
        <p:nvSpPr>
          <p:cNvPr id="10" name="TextBox 9">
            <a:extLst>
              <a:ext uri="{FF2B5EF4-FFF2-40B4-BE49-F238E27FC236}">
                <a16:creationId xmlns:a16="http://schemas.microsoft.com/office/drawing/2014/main" id="{AC30FDC4-7849-0098-8161-3D8B9F572A85}"/>
              </a:ext>
            </a:extLst>
          </p:cNvPr>
          <p:cNvSpPr txBox="1"/>
          <p:nvPr/>
        </p:nvSpPr>
        <p:spPr>
          <a:xfrm>
            <a:off x="8382452" y="2927306"/>
            <a:ext cx="3126510" cy="1694207"/>
          </a:xfrm>
          <a:prstGeom prst="rect">
            <a:avLst/>
          </a:prstGeom>
        </p:spPr>
        <p:txBody>
          <a:bodyPr vert="horz" wrap="square" lIns="91440" tIns="45720" rIns="91440" bIns="45720" rtlCol="0">
            <a:noAutofit/>
          </a:bodyPr>
          <a:lstStyle/>
          <a:p>
            <a:pPr marL="171450" indent="-171450" algn="just">
              <a:buClr>
                <a:schemeClr val="tx2"/>
              </a:buClr>
              <a:buFont typeface="Wingdings" panose="05000000000000000000" pitchFamily="2" charset="2"/>
              <a:buChar char="ü"/>
            </a:pPr>
            <a:r>
              <a:rPr lang="en-GB" sz="1600" b="1">
                <a:effectLst/>
                <a:ea typeface="Yu Mincho" panose="02020400000000000000" pitchFamily="18" charset="-128"/>
              </a:rPr>
              <a:t>Partial invalidation</a:t>
            </a:r>
            <a:r>
              <a:rPr lang="en-GB" sz="1600">
                <a:effectLst/>
                <a:ea typeface="Yu Mincho" panose="02020400000000000000" pitchFamily="18" charset="-128"/>
              </a:rPr>
              <a:t> and/or </a:t>
            </a:r>
            <a:r>
              <a:rPr lang="en-GB" sz="1600" b="1">
                <a:effectLst/>
                <a:ea typeface="Yu Mincho" panose="02020400000000000000" pitchFamily="18" charset="-128"/>
              </a:rPr>
              <a:t>partial release of goods</a:t>
            </a:r>
            <a:r>
              <a:rPr lang="en-GB" sz="1600">
                <a:effectLst/>
                <a:ea typeface="Yu Mincho" panose="02020400000000000000" pitchFamily="18" charset="-128"/>
              </a:rPr>
              <a:t> is </a:t>
            </a:r>
            <a:r>
              <a:rPr lang="en-GB" sz="1600" u="sng">
                <a:effectLst/>
                <a:ea typeface="Yu Mincho" panose="02020400000000000000" pitchFamily="18" charset="-128"/>
              </a:rPr>
              <a:t>not envisaged under UCC CCI system</a:t>
            </a:r>
            <a:r>
              <a:rPr lang="en-GB" sz="1600">
                <a:effectLst/>
                <a:ea typeface="Yu Mincho" panose="02020400000000000000" pitchFamily="18" charset="-128"/>
              </a:rPr>
              <a:t>, as it will </a:t>
            </a:r>
            <a:r>
              <a:rPr lang="en-GB" sz="1600" b="1">
                <a:effectLst/>
                <a:ea typeface="Yu Mincho" panose="02020400000000000000" pitchFamily="18" charset="-128"/>
              </a:rPr>
              <a:t>create</a:t>
            </a:r>
            <a:r>
              <a:rPr lang="en-GB" sz="1600">
                <a:effectLst/>
                <a:ea typeface="Yu Mincho" panose="02020400000000000000" pitchFamily="18" charset="-128"/>
              </a:rPr>
              <a:t> a </a:t>
            </a:r>
            <a:r>
              <a:rPr lang="en-GB" sz="1600" b="1">
                <a:effectLst/>
                <a:ea typeface="Yu Mincho" panose="02020400000000000000" pitchFamily="18" charset="-128"/>
              </a:rPr>
              <a:t>huge complexity</a:t>
            </a:r>
            <a:r>
              <a:rPr lang="en-GB" sz="1600">
                <a:effectLst/>
                <a:ea typeface="Yu Mincho" panose="02020400000000000000" pitchFamily="18" charset="-128"/>
              </a:rPr>
              <a:t> in the system, both for national CCI systems of SCI and PCI level.</a:t>
            </a:r>
            <a:endParaRPr lang="en-GB" sz="1600">
              <a:effectLst/>
              <a:ea typeface="Yu Mincho" panose="02020400000000000000" pitchFamily="18" charset="-128"/>
              <a:cs typeface="Times New Roman" panose="02020603050405020304" pitchFamily="18" charset="0"/>
            </a:endParaRPr>
          </a:p>
          <a:p>
            <a:pPr marL="0" indent="0" algn="just">
              <a:buNone/>
            </a:pPr>
            <a:endParaRPr lang="el-GR" sz="1100"/>
          </a:p>
        </p:txBody>
      </p:sp>
      <p:sp>
        <p:nvSpPr>
          <p:cNvPr id="12" name="TextBox 11">
            <a:extLst>
              <a:ext uri="{FF2B5EF4-FFF2-40B4-BE49-F238E27FC236}">
                <a16:creationId xmlns:a16="http://schemas.microsoft.com/office/drawing/2014/main" id="{6155C427-7400-B870-0525-9BB721896AE0}"/>
              </a:ext>
            </a:extLst>
          </p:cNvPr>
          <p:cNvSpPr txBox="1"/>
          <p:nvPr/>
        </p:nvSpPr>
        <p:spPr>
          <a:xfrm>
            <a:off x="952223" y="2005496"/>
            <a:ext cx="7845757" cy="369332"/>
          </a:xfrm>
          <a:prstGeom prst="rect">
            <a:avLst/>
          </a:prstGeom>
          <a:noFill/>
        </p:spPr>
        <p:txBody>
          <a:bodyPr wrap="square">
            <a:spAutoFit/>
          </a:bodyPr>
          <a:lstStyle/>
          <a:p>
            <a:pPr marL="0" indent="0">
              <a:buNone/>
            </a:pPr>
            <a:r>
              <a:rPr lang="en-GB" sz="1800">
                <a:solidFill>
                  <a:schemeClr val="bg1"/>
                </a:solidFill>
                <a:effectLst/>
                <a:ea typeface="Yu Mincho" panose="02020400000000000000" pitchFamily="18" charset="-128"/>
                <a:cs typeface="Times New Roman" panose="02020603050405020304" pitchFamily="18" charset="0"/>
              </a:rPr>
              <a:t>The conclusions and the implementation in CCI system are listed below:</a:t>
            </a:r>
          </a:p>
        </p:txBody>
      </p:sp>
      <p:sp>
        <p:nvSpPr>
          <p:cNvPr id="3" name="Slide Number Placeholder 2">
            <a:extLst>
              <a:ext uri="{FF2B5EF4-FFF2-40B4-BE49-F238E27FC236}">
                <a16:creationId xmlns:a16="http://schemas.microsoft.com/office/drawing/2014/main" id="{4332C05F-1442-06D8-F5A5-2562FB042B2C}"/>
              </a:ext>
            </a:extLst>
          </p:cNvPr>
          <p:cNvSpPr>
            <a:spLocks noGrp="1"/>
          </p:cNvSpPr>
          <p:nvPr>
            <p:ph type="sldNum" sz="quarter" idx="12"/>
          </p:nvPr>
        </p:nvSpPr>
        <p:spPr/>
        <p:txBody>
          <a:bodyPr/>
          <a:lstStyle/>
          <a:p>
            <a:fld id="{F46C79FD-C571-418B-AB0F-5EE936C85276}" type="slidenum">
              <a:rPr lang="en-GB" smtClean="0"/>
              <a:t>181</a:t>
            </a:fld>
            <a:endParaRPr lang="en-GB"/>
          </a:p>
        </p:txBody>
      </p:sp>
    </p:spTree>
    <p:extLst>
      <p:ext uri="{BB962C8B-B14F-4D97-AF65-F5344CB8AC3E}">
        <p14:creationId xmlns:p14="http://schemas.microsoft.com/office/powerpoint/2010/main" val="113012912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5516FD-FB47-40FB-069D-BB76203E7A0E}"/>
              </a:ext>
            </a:extLst>
          </p:cNvPr>
          <p:cNvSpPr>
            <a:spLocks noGrp="1"/>
          </p:cNvSpPr>
          <p:nvPr>
            <p:ph sz="half" idx="1"/>
          </p:nvPr>
        </p:nvSpPr>
        <p:spPr>
          <a:xfrm>
            <a:off x="1063200" y="1954800"/>
            <a:ext cx="10065600" cy="1195200"/>
          </a:xfrm>
        </p:spPr>
        <p:txBody>
          <a:bodyPr/>
          <a:lstStyle/>
          <a:p>
            <a:pPr marL="0" indent="0" algn="just">
              <a:buNone/>
            </a:pPr>
            <a:r>
              <a:rPr lang="en-GB" sz="1800" b="1" dirty="0">
                <a:effectLst/>
                <a:ea typeface="Yu Mincho" panose="02020400000000000000" pitchFamily="18" charset="-128"/>
              </a:rPr>
              <a:t>Article 171 UCC</a:t>
            </a:r>
            <a:r>
              <a:rPr lang="en-GB" sz="1800" dirty="0">
                <a:effectLst/>
                <a:ea typeface="Yu Mincho" panose="02020400000000000000" pitchFamily="18" charset="-128"/>
              </a:rPr>
              <a:t> provides that  </a:t>
            </a:r>
            <a:r>
              <a:rPr lang="en-GB" sz="1800" b="1" dirty="0">
                <a:effectLst/>
                <a:ea typeface="Yu Mincho" panose="02020400000000000000" pitchFamily="18" charset="-128"/>
              </a:rPr>
              <a:t>lodging a customs declaration</a:t>
            </a:r>
            <a:r>
              <a:rPr lang="en-GB" sz="1800" dirty="0">
                <a:effectLst/>
                <a:ea typeface="Yu Mincho" panose="02020400000000000000" pitchFamily="18" charset="-128"/>
              </a:rPr>
              <a:t> </a:t>
            </a:r>
            <a:r>
              <a:rPr lang="en-GB" sz="1800" u="sng" dirty="0">
                <a:effectLst/>
                <a:ea typeface="Yu Mincho" panose="02020400000000000000" pitchFamily="18" charset="-128"/>
              </a:rPr>
              <a:t>prior to the expected presentation of the goods is a possibility for the trader</a:t>
            </a:r>
            <a:r>
              <a:rPr lang="en-GB" sz="1800" dirty="0">
                <a:effectLst/>
                <a:ea typeface="Yu Mincho" panose="02020400000000000000" pitchFamily="18" charset="-128"/>
              </a:rPr>
              <a:t>. When the</a:t>
            </a:r>
            <a:r>
              <a:rPr lang="en-GB" sz="1800" b="1" dirty="0">
                <a:effectLst/>
                <a:ea typeface="Yu Mincho" panose="02020400000000000000" pitchFamily="18" charset="-128"/>
              </a:rPr>
              <a:t> goods are not presented within 30 days of lodging</a:t>
            </a:r>
            <a:r>
              <a:rPr lang="en-GB" sz="1800" dirty="0">
                <a:effectLst/>
                <a:ea typeface="Yu Mincho" panose="02020400000000000000" pitchFamily="18" charset="-128"/>
              </a:rPr>
              <a:t> of the customs declaration, the customs declaration shall be </a:t>
            </a:r>
            <a:r>
              <a:rPr lang="en-GB" sz="1800" u="sng" dirty="0">
                <a:effectLst/>
                <a:ea typeface="Yu Mincho" panose="02020400000000000000" pitchFamily="18" charset="-128"/>
              </a:rPr>
              <a:t>deemed not to have been lodged</a:t>
            </a:r>
            <a:r>
              <a:rPr lang="en-GB" sz="1800" dirty="0">
                <a:effectLst/>
                <a:ea typeface="Yu Mincho" panose="02020400000000000000" pitchFamily="18" charset="-128"/>
              </a:rPr>
              <a:t>.</a:t>
            </a:r>
            <a:endParaRPr lang="el-GR" sz="2000" dirty="0"/>
          </a:p>
        </p:txBody>
      </p:sp>
      <p:sp>
        <p:nvSpPr>
          <p:cNvPr id="4" name="Title 3">
            <a:extLst>
              <a:ext uri="{FF2B5EF4-FFF2-40B4-BE49-F238E27FC236}">
                <a16:creationId xmlns:a16="http://schemas.microsoft.com/office/drawing/2014/main" id="{AAD4BA27-E47A-7008-4B17-53FE076C5DC0}"/>
              </a:ext>
            </a:extLst>
          </p:cNvPr>
          <p:cNvSpPr>
            <a:spLocks noGrp="1"/>
          </p:cNvSpPr>
          <p:nvPr>
            <p:ph type="title"/>
          </p:nvPr>
        </p:nvSpPr>
        <p:spPr/>
        <p:txBody>
          <a:bodyPr/>
          <a:lstStyle/>
          <a:p>
            <a:r>
              <a:rPr lang="en-GB" dirty="0">
                <a:effectLst/>
                <a:latin typeface="+mn-lt"/>
                <a:ea typeface="Yu Mincho" panose="02020400000000000000" pitchFamily="18" charset="-128"/>
                <a:cs typeface="Times New Roman" panose="02020603050405020304" pitchFamily="18" charset="0"/>
              </a:rPr>
              <a:t>IT implementation of Article 171 UCC</a:t>
            </a:r>
            <a:endParaRPr lang="el-GR" sz="7200" dirty="0">
              <a:latin typeface="+mn-lt"/>
            </a:endParaRPr>
          </a:p>
        </p:txBody>
      </p:sp>
      <p:grpSp>
        <p:nvGrpSpPr>
          <p:cNvPr id="5" name="Group 4">
            <a:extLst>
              <a:ext uri="{FF2B5EF4-FFF2-40B4-BE49-F238E27FC236}">
                <a16:creationId xmlns:a16="http://schemas.microsoft.com/office/drawing/2014/main" id="{85541502-9367-C7E7-D387-AD6D0739DAB3}"/>
              </a:ext>
            </a:extLst>
          </p:cNvPr>
          <p:cNvGrpSpPr/>
          <p:nvPr/>
        </p:nvGrpSpPr>
        <p:grpSpPr>
          <a:xfrm>
            <a:off x="1239141" y="3526070"/>
            <a:ext cx="6748570" cy="1099196"/>
            <a:chOff x="2075093" y="5303228"/>
            <a:chExt cx="2787738" cy="457205"/>
          </a:xfrm>
        </p:grpSpPr>
        <p:sp>
          <p:nvSpPr>
            <p:cNvPr id="6" name="Rectangle 5">
              <a:extLst>
                <a:ext uri="{FF2B5EF4-FFF2-40B4-BE49-F238E27FC236}">
                  <a16:creationId xmlns:a16="http://schemas.microsoft.com/office/drawing/2014/main" id="{3F2F0F2A-58E1-F58B-6D7B-9232DF2D5F4F}"/>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7" name="Rectangle 6">
              <a:extLst>
                <a:ext uri="{FF2B5EF4-FFF2-40B4-BE49-F238E27FC236}">
                  <a16:creationId xmlns:a16="http://schemas.microsoft.com/office/drawing/2014/main" id="{1C7F2DD6-DD9B-C952-4B90-02C18D541023}"/>
                </a:ext>
              </a:extLst>
            </p:cNvPr>
            <p:cNvSpPr/>
            <p:nvPr/>
          </p:nvSpPr>
          <p:spPr>
            <a:xfrm>
              <a:off x="2532291" y="5303228"/>
              <a:ext cx="2330540"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400" b="1" i="1">
                  <a:solidFill>
                    <a:schemeClr val="tx1"/>
                  </a:solidFill>
                  <a:effectLst/>
                  <a:ea typeface="Yu Mincho" panose="02020400000000000000" pitchFamily="18" charset="-128"/>
                </a:rPr>
                <a:t>Such declaration has no legal effect if it is not accepted. </a:t>
              </a:r>
              <a:r>
                <a:rPr lang="en-GB" sz="1400" i="1">
                  <a:solidFill>
                    <a:schemeClr val="tx1"/>
                  </a:solidFill>
                  <a:effectLst/>
                  <a:ea typeface="Yu Mincho" panose="02020400000000000000" pitchFamily="18" charset="-128"/>
                </a:rPr>
                <a:t>The decision for keeping in the national database of a MS the information for a pre-lodged declaration for which the goods are not presented, is a pure national matter. </a:t>
              </a:r>
              <a:endParaRPr lang="el-GR" sz="1400" i="1">
                <a:solidFill>
                  <a:schemeClr val="tx1"/>
                </a:solidFill>
                <a:effectLst/>
                <a:ea typeface="Times New Roman" panose="02020603050405020304" pitchFamily="18" charset="0"/>
                <a:cs typeface="Times New Roman" panose="02020603050405020304" pitchFamily="18" charset="0"/>
              </a:endParaRPr>
            </a:p>
          </p:txBody>
        </p:sp>
      </p:grpSp>
      <p:sp>
        <p:nvSpPr>
          <p:cNvPr id="3" name="Slide Number Placeholder 2">
            <a:extLst>
              <a:ext uri="{FF2B5EF4-FFF2-40B4-BE49-F238E27FC236}">
                <a16:creationId xmlns:a16="http://schemas.microsoft.com/office/drawing/2014/main" id="{20FABB95-7533-C570-D5DB-DCA8A81F2723}"/>
              </a:ext>
            </a:extLst>
          </p:cNvPr>
          <p:cNvSpPr>
            <a:spLocks noGrp="1"/>
          </p:cNvSpPr>
          <p:nvPr>
            <p:ph type="sldNum" sz="quarter" idx="12"/>
          </p:nvPr>
        </p:nvSpPr>
        <p:spPr/>
        <p:txBody>
          <a:bodyPr/>
          <a:lstStyle/>
          <a:p>
            <a:fld id="{F46C79FD-C571-418B-AB0F-5EE936C85276}" type="slidenum">
              <a:rPr lang="en-GB" smtClean="0"/>
              <a:t>182</a:t>
            </a:fld>
            <a:endParaRPr lang="en-GB"/>
          </a:p>
        </p:txBody>
      </p:sp>
    </p:spTree>
    <p:extLst>
      <p:ext uri="{BB962C8B-B14F-4D97-AF65-F5344CB8AC3E}">
        <p14:creationId xmlns:p14="http://schemas.microsoft.com/office/powerpoint/2010/main" val="372056749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0045-F795-4A3C-9D31-E2ADD0C69B94}"/>
              </a:ext>
            </a:extLst>
          </p:cNvPr>
          <p:cNvSpPr>
            <a:spLocks noGrp="1"/>
          </p:cNvSpPr>
          <p:nvPr>
            <p:ph type="ctrTitle"/>
          </p:nvPr>
        </p:nvSpPr>
        <p:spPr/>
        <p:txBody>
          <a:bodyPr/>
          <a:lstStyle/>
          <a:p>
            <a:r>
              <a:rPr lang="en-US"/>
              <a:t>Legal References</a:t>
            </a:r>
          </a:p>
        </p:txBody>
      </p:sp>
      <p:sp>
        <p:nvSpPr>
          <p:cNvPr id="3" name="Slide Number Placeholder 2">
            <a:extLst>
              <a:ext uri="{FF2B5EF4-FFF2-40B4-BE49-F238E27FC236}">
                <a16:creationId xmlns:a16="http://schemas.microsoft.com/office/drawing/2014/main" id="{57CC8429-EC0D-2418-A28A-D67D1808BA60}"/>
              </a:ext>
            </a:extLst>
          </p:cNvPr>
          <p:cNvSpPr>
            <a:spLocks noGrp="1"/>
          </p:cNvSpPr>
          <p:nvPr>
            <p:ph type="sldNum" sz="quarter" idx="12"/>
          </p:nvPr>
        </p:nvSpPr>
        <p:spPr/>
        <p:txBody>
          <a:bodyPr/>
          <a:lstStyle/>
          <a:p>
            <a:fld id="{F46C79FD-C571-418B-AB0F-5EE936C85276}" type="slidenum">
              <a:rPr lang="en-GB" smtClean="0"/>
              <a:t>183</a:t>
            </a:fld>
            <a:endParaRPr lang="en-GB"/>
          </a:p>
        </p:txBody>
      </p:sp>
    </p:spTree>
    <p:extLst>
      <p:ext uri="{BB962C8B-B14F-4D97-AF65-F5344CB8AC3E}">
        <p14:creationId xmlns:p14="http://schemas.microsoft.com/office/powerpoint/2010/main" val="180007405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8326" y="0"/>
            <a:ext cx="10383078" cy="1265217"/>
          </a:xfrm>
        </p:spPr>
        <p:txBody>
          <a:bodyPr/>
          <a:lstStyle/>
          <a:p>
            <a:r>
              <a:rPr lang="en-US" dirty="0">
                <a:cs typeface="Arial"/>
              </a:rPr>
              <a:t>Legal References</a:t>
            </a:r>
            <a:endParaRPr lang="en-GB" dirty="0"/>
          </a:p>
        </p:txBody>
      </p:sp>
      <p:graphicFrame>
        <p:nvGraphicFramePr>
          <p:cNvPr id="5" name="Table 6">
            <a:extLst>
              <a:ext uri="{FF2B5EF4-FFF2-40B4-BE49-F238E27FC236}">
                <a16:creationId xmlns:a16="http://schemas.microsoft.com/office/drawing/2014/main" id="{6A739D83-4D19-4439-BCE6-E047BC46AEBF}"/>
              </a:ext>
            </a:extLst>
          </p:cNvPr>
          <p:cNvGraphicFramePr>
            <a:graphicFrameLocks noGrp="1"/>
          </p:cNvGraphicFramePr>
          <p:nvPr>
            <p:extLst>
              <p:ext uri="{D42A27DB-BD31-4B8C-83A1-F6EECF244321}">
                <p14:modId xmlns:p14="http://schemas.microsoft.com/office/powerpoint/2010/main" val="1040373902"/>
              </p:ext>
            </p:extLst>
          </p:nvPr>
        </p:nvGraphicFramePr>
        <p:xfrm>
          <a:off x="868327" y="1265217"/>
          <a:ext cx="10352952" cy="4538599"/>
        </p:xfrm>
        <a:graphic>
          <a:graphicData uri="http://schemas.openxmlformats.org/drawingml/2006/table">
            <a:tbl>
              <a:tblPr firstRow="1" bandRow="1">
                <a:tableStyleId>{7DF18680-E054-41AD-8BC1-D1AEF772440D}</a:tableStyleId>
              </a:tblPr>
              <a:tblGrid>
                <a:gridCol w="2460685">
                  <a:extLst>
                    <a:ext uri="{9D8B030D-6E8A-4147-A177-3AD203B41FA5}">
                      <a16:colId xmlns:a16="http://schemas.microsoft.com/office/drawing/2014/main" val="4143507054"/>
                    </a:ext>
                  </a:extLst>
                </a:gridCol>
                <a:gridCol w="4753978">
                  <a:extLst>
                    <a:ext uri="{9D8B030D-6E8A-4147-A177-3AD203B41FA5}">
                      <a16:colId xmlns:a16="http://schemas.microsoft.com/office/drawing/2014/main" val="1315638901"/>
                    </a:ext>
                  </a:extLst>
                </a:gridCol>
                <a:gridCol w="1272778">
                  <a:extLst>
                    <a:ext uri="{9D8B030D-6E8A-4147-A177-3AD203B41FA5}">
                      <a16:colId xmlns:a16="http://schemas.microsoft.com/office/drawing/2014/main" val="2882846704"/>
                    </a:ext>
                  </a:extLst>
                </a:gridCol>
                <a:gridCol w="1865511">
                  <a:extLst>
                    <a:ext uri="{9D8B030D-6E8A-4147-A177-3AD203B41FA5}">
                      <a16:colId xmlns:a16="http://schemas.microsoft.com/office/drawing/2014/main" val="380545690"/>
                    </a:ext>
                  </a:extLst>
                </a:gridCol>
              </a:tblGrid>
              <a:tr h="345739">
                <a:tc>
                  <a:txBody>
                    <a:bodyPr/>
                    <a:lstStyle/>
                    <a:p>
                      <a:pPr algn="ctr"/>
                      <a:r>
                        <a:rPr lang="en-US" sz="1600" b="1" kern="1200">
                          <a:solidFill>
                            <a:schemeClr val="tx2"/>
                          </a:solidFill>
                          <a:latin typeface="+mn-lt"/>
                          <a:ea typeface="+mn-ea"/>
                          <a:cs typeface="+mn-cs"/>
                        </a:rPr>
                        <a:t>Reference</a:t>
                      </a:r>
                    </a:p>
                  </a:txBody>
                  <a:tcPr anchor="ctr"/>
                </a:tc>
                <a:tc>
                  <a:txBody>
                    <a:bodyPr/>
                    <a:lstStyle/>
                    <a:p>
                      <a:pPr algn="ctr"/>
                      <a:r>
                        <a:rPr lang="en-US" sz="1600" b="1" kern="1200">
                          <a:solidFill>
                            <a:schemeClr val="tx2"/>
                          </a:solidFill>
                          <a:latin typeface="+mn-lt"/>
                          <a:ea typeface="+mn-ea"/>
                          <a:cs typeface="+mn-cs"/>
                        </a:rPr>
                        <a:t>Title</a:t>
                      </a:r>
                    </a:p>
                  </a:txBody>
                  <a:tcPr anchor="ctr"/>
                </a:tc>
                <a:tc>
                  <a:txBody>
                    <a:bodyPr/>
                    <a:lstStyle/>
                    <a:p>
                      <a:pPr algn="ctr"/>
                      <a:r>
                        <a:rPr lang="en-US" sz="1600" b="1" kern="1200">
                          <a:solidFill>
                            <a:schemeClr val="tx2"/>
                          </a:solidFill>
                          <a:latin typeface="+mn-lt"/>
                          <a:ea typeface="+mn-ea"/>
                          <a:cs typeface="+mn-cs"/>
                        </a:rPr>
                        <a:t>Version</a:t>
                      </a:r>
                    </a:p>
                  </a:txBody>
                  <a:tcPr anchor="ctr"/>
                </a:tc>
                <a:tc>
                  <a:txBody>
                    <a:bodyPr/>
                    <a:lstStyle/>
                    <a:p>
                      <a:pPr algn="ctr"/>
                      <a:r>
                        <a:rPr lang="en-US" sz="1600" b="1" kern="1200">
                          <a:solidFill>
                            <a:schemeClr val="tx2"/>
                          </a:solidFill>
                          <a:latin typeface="+mn-lt"/>
                          <a:ea typeface="+mn-ea"/>
                          <a:cs typeface="+mn-cs"/>
                        </a:rPr>
                        <a:t>Type of Reference</a:t>
                      </a:r>
                    </a:p>
                  </a:txBody>
                  <a:tcPr anchor="ctr"/>
                </a:tc>
                <a:extLst>
                  <a:ext uri="{0D108BD9-81ED-4DB2-BD59-A6C34878D82A}">
                    <a16:rowId xmlns:a16="http://schemas.microsoft.com/office/drawing/2014/main" val="2867491975"/>
                  </a:ext>
                </a:extLst>
              </a:tr>
              <a:tr h="596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effectLst/>
                          <a:latin typeface="+mn-lt"/>
                          <a:ea typeface="+mn-ea"/>
                          <a:cs typeface="+mn-cs"/>
                        </a:rPr>
                        <a:t>R01</a:t>
                      </a:r>
                      <a:endParaRPr lang="en-US" sz="1050" b="1"/>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Regulation (EU) No 952/2013 of the European Parliament and of the Council of 9 October 2013 laying down the Union Customs Code</a:t>
                      </a:r>
                      <a:endParaRPr lang="en-US" sz="105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kern="1200">
                          <a:solidFill>
                            <a:schemeClr val="dk1"/>
                          </a:solidFill>
                          <a:effectLst/>
                        </a:rPr>
                        <a:t>Consolidated version 01/01/2020</a:t>
                      </a:r>
                      <a:endParaRPr lang="en-US" sz="1400" u="none"/>
                    </a:p>
                  </a:txBody>
                  <a:tcPr anchor="ctr"/>
                </a:tc>
                <a:tc>
                  <a:txBody>
                    <a:bodyPr/>
                    <a:lstStyle/>
                    <a:p>
                      <a:pPr algn="ctr"/>
                      <a:r>
                        <a:rPr lang="en-US" sz="1400"/>
                        <a:t>Legal Reference</a:t>
                      </a:r>
                    </a:p>
                  </a:txBody>
                  <a:tcPr anchor="ctr"/>
                </a:tc>
                <a:extLst>
                  <a:ext uri="{0D108BD9-81ED-4DB2-BD59-A6C34878D82A}">
                    <a16:rowId xmlns:a16="http://schemas.microsoft.com/office/drawing/2014/main" val="2418678102"/>
                  </a:ext>
                </a:extLst>
              </a:tr>
              <a:tr h="716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t>R02</a:t>
                      </a:r>
                    </a:p>
                  </a:txBody>
                  <a:tcPr anchor="ctr"/>
                </a:tc>
                <a:tc>
                  <a:txBody>
                    <a:bodyPr/>
                    <a:lstStyle/>
                    <a:p>
                      <a:pPr algn="just">
                        <a:lnSpc>
                          <a:spcPct val="107000"/>
                        </a:lnSpc>
                      </a:pPr>
                      <a:r>
                        <a:rPr lang="en-US" sz="1400" b="0">
                          <a:effectLst/>
                          <a:latin typeface="+mn-lt"/>
                          <a:ea typeface="Times New Roman" panose="02020603050405020304" pitchFamily="18" charset="0"/>
                          <a:cs typeface="Arial" panose="020B0604020202020204" pitchFamily="34" charset="0"/>
                        </a:rPr>
                        <a:t>Commission Delegated Regulation (EU) 2015/2446 of 28 July 2015 supplementing Regulation (EU) No 952/2013 of the European Parliament and of the Council as regards detailed rules concerning certain provisions of the Union Customs Code</a:t>
                      </a:r>
                      <a:endParaRPr lang="el-GR" sz="1050" b="1">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kern="1200">
                          <a:solidFill>
                            <a:schemeClr val="dk1"/>
                          </a:solidFill>
                          <a:effectLst/>
                        </a:rPr>
                        <a:t>Consolidated version 14/10/2024</a:t>
                      </a:r>
                      <a:endParaRPr lang="en-US" sz="1400" u="none"/>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Legal Reference</a:t>
                      </a:r>
                    </a:p>
                  </a:txBody>
                  <a:tcPr anchor="ctr"/>
                </a:tc>
                <a:extLst>
                  <a:ext uri="{0D108BD9-81ED-4DB2-BD59-A6C34878D82A}">
                    <a16:rowId xmlns:a16="http://schemas.microsoft.com/office/drawing/2014/main" val="127901493"/>
                  </a:ext>
                </a:extLst>
              </a:tr>
              <a:tr h="7672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rPr>
                        <a:t>R03</a:t>
                      </a:r>
                      <a:endParaRPr lang="en-US" sz="1400" b="1"/>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latin typeface="+mn-lt"/>
                          <a:ea typeface="+mn-ea"/>
                          <a:cs typeface="+mn-cs"/>
                        </a:rPr>
                        <a:t>Commission Implementing Regulation (EU) 2015/2447 of 24 November 2015 laying down detailed rules for implementing certain provisions of Regulation (EU) No 952/2013 of the European Parliament and of the Council laying down the Union Customs Code</a:t>
                      </a:r>
                      <a:endParaRPr lang="en-US" sz="105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kern="1200">
                          <a:solidFill>
                            <a:schemeClr val="dk1"/>
                          </a:solidFill>
                          <a:effectLst/>
                        </a:rPr>
                        <a:t>Consolidated version 11/03/2024</a:t>
                      </a:r>
                      <a:endParaRPr lang="en-US" sz="1400" u="none"/>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Legal Reference</a:t>
                      </a:r>
                    </a:p>
                  </a:txBody>
                  <a:tcPr anchor="ctr"/>
                </a:tc>
                <a:extLst>
                  <a:ext uri="{0D108BD9-81ED-4DB2-BD59-A6C34878D82A}">
                    <a16:rowId xmlns:a16="http://schemas.microsoft.com/office/drawing/2014/main" val="1513164192"/>
                  </a:ext>
                </a:extLst>
              </a:tr>
              <a:tr h="475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none" kern="1200">
                          <a:solidFill>
                            <a:schemeClr val="dk1"/>
                          </a:solidFill>
                          <a:effectLst/>
                        </a:rPr>
                        <a:t>R04</a:t>
                      </a:r>
                      <a:endParaRPr lang="en-US" sz="1400" b="1" u="none"/>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Implementing Regulation on technical arrangements for developing, maintaining, and employing electronic systems for the exchange of information and for the storage of such information under the Code (IRTA)</a:t>
                      </a:r>
                      <a:endParaRPr lang="en-US" sz="1050" dirty="0"/>
                    </a:p>
                  </a:txBody>
                  <a:tcPr anchor="ctr"/>
                </a:tc>
                <a:tc>
                  <a:txBody>
                    <a:bodyPr/>
                    <a:lstStyle/>
                    <a:p>
                      <a:pPr algn="ctr"/>
                      <a:r>
                        <a:rPr lang="en-GB" sz="1400" u="none" kern="1200">
                          <a:solidFill>
                            <a:schemeClr val="dk1"/>
                          </a:solidFill>
                          <a:effectLst/>
                        </a:rPr>
                        <a:t>Adopted</a:t>
                      </a:r>
                    </a:p>
                    <a:p>
                      <a:pPr algn="ctr"/>
                      <a:r>
                        <a:rPr lang="en-GB" sz="1400" u="none" kern="1200">
                          <a:solidFill>
                            <a:schemeClr val="dk1"/>
                          </a:solidFill>
                          <a:effectLst/>
                        </a:rPr>
                        <a:t>version</a:t>
                      </a:r>
                    </a:p>
                    <a:p>
                      <a:pPr algn="ctr"/>
                      <a:r>
                        <a:rPr lang="en-GB" sz="1400" u="none" kern="1200">
                          <a:solidFill>
                            <a:schemeClr val="dk1"/>
                          </a:solidFill>
                          <a:effectLst/>
                        </a:rPr>
                        <a:t>8/03/2021</a:t>
                      </a:r>
                    </a:p>
                    <a:p>
                      <a:pPr algn="ctr"/>
                      <a:r>
                        <a:rPr lang="en-GB" sz="1400" u="none" kern="1200">
                          <a:solidFill>
                            <a:schemeClr val="dk1"/>
                          </a:solidFill>
                          <a:effectLst/>
                        </a:rPr>
                        <a:t> </a:t>
                      </a:r>
                      <a:endParaRPr lang="en-US"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Legal Reference</a:t>
                      </a:r>
                    </a:p>
                  </a:txBody>
                  <a:tcPr anchor="ctr"/>
                </a:tc>
                <a:extLst>
                  <a:ext uri="{0D108BD9-81ED-4DB2-BD59-A6C34878D82A}">
                    <a16:rowId xmlns:a16="http://schemas.microsoft.com/office/drawing/2014/main" val="2357898882"/>
                  </a:ext>
                </a:extLst>
              </a:tr>
            </a:tbl>
          </a:graphicData>
        </a:graphic>
      </p:graphicFrame>
      <p:sp>
        <p:nvSpPr>
          <p:cNvPr id="2" name="Slide Number Placeholder 1">
            <a:extLst>
              <a:ext uri="{FF2B5EF4-FFF2-40B4-BE49-F238E27FC236}">
                <a16:creationId xmlns:a16="http://schemas.microsoft.com/office/drawing/2014/main" id="{6D0B00A1-AFDC-5A56-D15C-2DBD1325AA78}"/>
              </a:ext>
            </a:extLst>
          </p:cNvPr>
          <p:cNvSpPr>
            <a:spLocks noGrp="1"/>
          </p:cNvSpPr>
          <p:nvPr>
            <p:ph type="sldNum" sz="quarter" idx="12"/>
          </p:nvPr>
        </p:nvSpPr>
        <p:spPr/>
        <p:txBody>
          <a:bodyPr/>
          <a:lstStyle/>
          <a:p>
            <a:fld id="{F46C79FD-C571-418B-AB0F-5EE936C85276}" type="slidenum">
              <a:rPr lang="en-GB" smtClean="0"/>
              <a:t>184</a:t>
            </a:fld>
            <a:endParaRPr lang="en-GB"/>
          </a:p>
        </p:txBody>
      </p:sp>
    </p:spTree>
    <p:extLst>
      <p:ext uri="{BB962C8B-B14F-4D97-AF65-F5344CB8AC3E}">
        <p14:creationId xmlns:p14="http://schemas.microsoft.com/office/powerpoint/2010/main" val="26372216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146A6-B281-B15B-C343-88435840F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8CE29-3C61-AE7A-26DD-051BD11F4E6B}"/>
              </a:ext>
            </a:extLst>
          </p:cNvPr>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702B022A-D785-3072-258B-BBFFD88C59B3}"/>
              </a:ext>
            </a:extLst>
          </p:cNvPr>
          <p:cNvSpPr>
            <a:spLocks noGrp="1"/>
          </p:cNvSpPr>
          <p:nvPr>
            <p:ph type="sldNum" sz="quarter" idx="12"/>
          </p:nvPr>
        </p:nvSpPr>
        <p:spPr/>
        <p:txBody>
          <a:bodyPr/>
          <a:lstStyle/>
          <a:p>
            <a:fld id="{F46C79FD-C571-418B-AB0F-5EE936C85276}" type="slidenum">
              <a:rPr lang="en-GB" smtClean="0"/>
              <a:t>185</a:t>
            </a:fld>
            <a:endParaRPr lang="en-GB"/>
          </a:p>
        </p:txBody>
      </p:sp>
    </p:spTree>
    <p:extLst>
      <p:ext uri="{BB962C8B-B14F-4D97-AF65-F5344CB8AC3E}">
        <p14:creationId xmlns:p14="http://schemas.microsoft.com/office/powerpoint/2010/main" val="5470549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186</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Tree>
    <p:extLst>
      <p:ext uri="{BB962C8B-B14F-4D97-AF65-F5344CB8AC3E}">
        <p14:creationId xmlns:p14="http://schemas.microsoft.com/office/powerpoint/2010/main" val="427361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DF36324A-194C-1C62-76C8-59E12ED381BA}"/>
              </a:ext>
            </a:extLst>
          </p:cNvPr>
          <p:cNvCxnSpPr>
            <a:cxnSpLocks/>
          </p:cNvCxnSpPr>
          <p:nvPr/>
        </p:nvCxnSpPr>
        <p:spPr>
          <a:xfrm flipV="1">
            <a:off x="6338523" y="2767732"/>
            <a:ext cx="8941" cy="2253527"/>
          </a:xfrm>
          <a:prstGeom prst="straightConnector1">
            <a:avLst/>
          </a:prstGeom>
          <a:ln w="12700">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a:extLst>
              <a:ext uri="{FF2B5EF4-FFF2-40B4-BE49-F238E27FC236}">
                <a16:creationId xmlns:a16="http://schemas.microsoft.com/office/drawing/2014/main" id="{2E719673-B275-5D30-F2AC-85B27043DCB5}"/>
              </a:ext>
            </a:extLst>
          </p:cNvPr>
          <p:cNvCxnSpPr>
            <a:cxnSpLocks/>
          </p:cNvCxnSpPr>
          <p:nvPr/>
        </p:nvCxnSpPr>
        <p:spPr>
          <a:xfrm flipV="1">
            <a:off x="5841213" y="2767329"/>
            <a:ext cx="8941" cy="2253527"/>
          </a:xfrm>
          <a:prstGeom prst="straightConnector1">
            <a:avLst/>
          </a:prstGeom>
          <a:ln w="12700">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a:extLst>
              <a:ext uri="{FF2B5EF4-FFF2-40B4-BE49-F238E27FC236}">
                <a16:creationId xmlns:a16="http://schemas.microsoft.com/office/drawing/2014/main" id="{563BB143-A675-7A4C-8C78-C257045341A1}"/>
              </a:ext>
            </a:extLst>
          </p:cNvPr>
          <p:cNvCxnSpPr>
            <a:cxnSpLocks/>
          </p:cNvCxnSpPr>
          <p:nvPr/>
        </p:nvCxnSpPr>
        <p:spPr>
          <a:xfrm flipV="1">
            <a:off x="5666019" y="2764719"/>
            <a:ext cx="8941" cy="2253527"/>
          </a:xfrm>
          <a:prstGeom prst="straightConnector1">
            <a:avLst/>
          </a:prstGeom>
          <a:ln w="12700">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CC9E8F17-0231-7A49-2086-3383450ED81E}"/>
              </a:ext>
            </a:extLst>
          </p:cNvPr>
          <p:cNvCxnSpPr>
            <a:cxnSpLocks/>
          </p:cNvCxnSpPr>
          <p:nvPr/>
        </p:nvCxnSpPr>
        <p:spPr>
          <a:xfrm flipV="1">
            <a:off x="6185775" y="2767732"/>
            <a:ext cx="8941" cy="2253527"/>
          </a:xfrm>
          <a:prstGeom prst="straightConnector1">
            <a:avLst/>
          </a:prstGeom>
          <a:ln w="12700">
            <a:tailEnd type="triangle"/>
          </a:ln>
        </p:spPr>
        <p:style>
          <a:lnRef idx="3">
            <a:schemeClr val="accent5"/>
          </a:lnRef>
          <a:fillRef idx="0">
            <a:schemeClr val="accent5"/>
          </a:fillRef>
          <a:effectRef idx="2">
            <a:schemeClr val="accent5"/>
          </a:effectRef>
          <a:fontRef idx="minor">
            <a:schemeClr val="tx1"/>
          </a:fontRef>
        </p:style>
      </p:cxnSp>
      <p:cxnSp>
        <p:nvCxnSpPr>
          <p:cNvPr id="36" name="Straight Arrow Connector 35">
            <a:extLst>
              <a:ext uri="{FF2B5EF4-FFF2-40B4-BE49-F238E27FC236}">
                <a16:creationId xmlns:a16="http://schemas.microsoft.com/office/drawing/2014/main" id="{54A656D9-F70A-F47A-662E-FB598FC63DED}"/>
              </a:ext>
            </a:extLst>
          </p:cNvPr>
          <p:cNvCxnSpPr>
            <a:cxnSpLocks/>
          </p:cNvCxnSpPr>
          <p:nvPr/>
        </p:nvCxnSpPr>
        <p:spPr>
          <a:xfrm>
            <a:off x="6676714" y="2640375"/>
            <a:ext cx="1745554" cy="1224997"/>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49" name="Straight Arrow Connector 48">
            <a:extLst>
              <a:ext uri="{FF2B5EF4-FFF2-40B4-BE49-F238E27FC236}">
                <a16:creationId xmlns:a16="http://schemas.microsoft.com/office/drawing/2014/main" id="{F429A9D5-B8B5-81C8-8B4C-186A2639E01D}"/>
              </a:ext>
            </a:extLst>
          </p:cNvPr>
          <p:cNvCxnSpPr>
            <a:cxnSpLocks/>
          </p:cNvCxnSpPr>
          <p:nvPr/>
        </p:nvCxnSpPr>
        <p:spPr>
          <a:xfrm flipV="1">
            <a:off x="6033335" y="2764719"/>
            <a:ext cx="8941" cy="2253527"/>
          </a:xfrm>
          <a:prstGeom prst="straightConnector1">
            <a:avLst/>
          </a:prstGeom>
          <a:ln w="12700">
            <a:tailEnd type="triangle"/>
          </a:ln>
        </p:spPr>
        <p:style>
          <a:lnRef idx="3">
            <a:schemeClr val="accent5"/>
          </a:lnRef>
          <a:fillRef idx="0">
            <a:schemeClr val="accent5"/>
          </a:fillRef>
          <a:effectRef idx="2">
            <a:schemeClr val="accent5"/>
          </a:effectRef>
          <a:fontRef idx="minor">
            <a:schemeClr val="tx1"/>
          </a:fontRef>
        </p:style>
      </p:cxnSp>
      <p:sp>
        <p:nvSpPr>
          <p:cNvPr id="3" name="Title 2">
            <a:extLst>
              <a:ext uri="{FF2B5EF4-FFF2-40B4-BE49-F238E27FC236}">
                <a16:creationId xmlns:a16="http://schemas.microsoft.com/office/drawing/2014/main" id="{B39B8449-CCB4-C1D6-F399-3384B49AD68E}"/>
              </a:ext>
            </a:extLst>
          </p:cNvPr>
          <p:cNvSpPr>
            <a:spLocks noGrp="1"/>
          </p:cNvSpPr>
          <p:nvPr>
            <p:ph type="title"/>
          </p:nvPr>
        </p:nvSpPr>
        <p:spPr/>
        <p:txBody>
          <a:bodyPr/>
          <a:lstStyle/>
          <a:p>
            <a:r>
              <a:rPr lang="en-GB"/>
              <a:t>Example for import with CCI Authorisation</a:t>
            </a:r>
            <a:endParaRPr lang="el-GR" sz="3600"/>
          </a:p>
        </p:txBody>
      </p:sp>
      <p:sp>
        <p:nvSpPr>
          <p:cNvPr id="15" name="TextBox 14">
            <a:extLst>
              <a:ext uri="{FF2B5EF4-FFF2-40B4-BE49-F238E27FC236}">
                <a16:creationId xmlns:a16="http://schemas.microsoft.com/office/drawing/2014/main" id="{165BADB0-502E-4EAC-6C61-27DE04CBEEB8}"/>
              </a:ext>
            </a:extLst>
          </p:cNvPr>
          <p:cNvSpPr txBox="1"/>
          <p:nvPr/>
        </p:nvSpPr>
        <p:spPr>
          <a:xfrm>
            <a:off x="5172316" y="6165386"/>
            <a:ext cx="1650954" cy="340519"/>
          </a:xfrm>
          <a:prstGeom prst="roundRect">
            <a:avLst/>
          </a:prstGeom>
          <a:noFill/>
          <a:ln w="25400">
            <a:solidFill>
              <a:schemeClr val="tx2"/>
            </a:solidFill>
          </a:ln>
        </p:spPr>
        <p:txBody>
          <a:bodyPr wrap="square" rtlCol="0">
            <a:spAutoFit/>
          </a:bodyPr>
          <a:lstStyle/>
          <a:p>
            <a:pPr algn="ctr"/>
            <a:r>
              <a:rPr lang="en-US" sz="1400">
                <a:solidFill>
                  <a:schemeClr val="tx2"/>
                </a:solidFill>
              </a:rPr>
              <a:t>Company A</a:t>
            </a:r>
          </a:p>
        </p:txBody>
      </p:sp>
      <p:sp>
        <p:nvSpPr>
          <p:cNvPr id="17" name="TextBox 16">
            <a:extLst>
              <a:ext uri="{FF2B5EF4-FFF2-40B4-BE49-F238E27FC236}">
                <a16:creationId xmlns:a16="http://schemas.microsoft.com/office/drawing/2014/main" id="{B51E0F3E-55FC-A951-D1EC-90B6DD38EA1A}"/>
              </a:ext>
            </a:extLst>
          </p:cNvPr>
          <p:cNvSpPr txBox="1"/>
          <p:nvPr/>
        </p:nvSpPr>
        <p:spPr>
          <a:xfrm>
            <a:off x="494166" y="4585296"/>
            <a:ext cx="3559839" cy="1037153"/>
          </a:xfrm>
          <a:prstGeom prst="snip1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1400">
                <a:solidFill>
                  <a:schemeClr val="tx2"/>
                </a:solidFill>
              </a:rPr>
              <a:t>Company A that has centralised its import transactions, submits all Customs Declarations and exchanges messages only to one MS, location of SCI. </a:t>
            </a:r>
          </a:p>
        </p:txBody>
      </p:sp>
      <p:pic>
        <p:nvPicPr>
          <p:cNvPr id="27" name="Graphic 26" descr="Schoolhouse">
            <a:extLst>
              <a:ext uri="{FF2B5EF4-FFF2-40B4-BE49-F238E27FC236}">
                <a16:creationId xmlns:a16="http://schemas.microsoft.com/office/drawing/2014/main" id="{C261CAC3-7921-ADE0-EA25-27C3055111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247025" y="1223907"/>
            <a:ext cx="1556880" cy="1449992"/>
          </a:xfrm>
          <a:prstGeom prst="rect">
            <a:avLst/>
          </a:prstGeom>
        </p:spPr>
      </p:pic>
      <p:sp>
        <p:nvSpPr>
          <p:cNvPr id="41" name="TextBox 40">
            <a:extLst>
              <a:ext uri="{FF2B5EF4-FFF2-40B4-BE49-F238E27FC236}">
                <a16:creationId xmlns:a16="http://schemas.microsoft.com/office/drawing/2014/main" id="{325FF31E-97C7-297B-BE54-BAD3B6C08CF6}"/>
              </a:ext>
            </a:extLst>
          </p:cNvPr>
          <p:cNvSpPr txBox="1"/>
          <p:nvPr/>
        </p:nvSpPr>
        <p:spPr>
          <a:xfrm>
            <a:off x="5425736" y="2416504"/>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MS#1</a:t>
            </a:r>
          </a:p>
        </p:txBody>
      </p:sp>
      <p:pic>
        <p:nvPicPr>
          <p:cNvPr id="72" name="Picture 71" descr="A picture containing text, indoor, person, office&#10;&#10;Description automatically generated">
            <a:extLst>
              <a:ext uri="{FF2B5EF4-FFF2-40B4-BE49-F238E27FC236}">
                <a16:creationId xmlns:a16="http://schemas.microsoft.com/office/drawing/2014/main" id="{8425FFF7-4889-C083-2D41-6432B23E0F3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29143" y="5010550"/>
            <a:ext cx="1574762" cy="1049841"/>
          </a:xfrm>
          <a:prstGeom prst="rect">
            <a:avLst/>
          </a:prstGeom>
          <a:ln w="88900" cap="sq" cmpd="thickThin">
            <a:solidFill>
              <a:srgbClr val="1C58AC"/>
            </a:solidFill>
            <a:prstDash val="solid"/>
            <a:miter lim="800000"/>
          </a:ln>
          <a:effectLst>
            <a:innerShdw blurRad="76200">
              <a:srgbClr val="000000"/>
            </a:innerShdw>
          </a:effectLst>
        </p:spPr>
      </p:pic>
      <p:pic>
        <p:nvPicPr>
          <p:cNvPr id="4" name="Graphic 3" descr="Schoolhouse">
            <a:extLst>
              <a:ext uri="{FF2B5EF4-FFF2-40B4-BE49-F238E27FC236}">
                <a16:creationId xmlns:a16="http://schemas.microsoft.com/office/drawing/2014/main" id="{8D4A81CC-E494-E943-4EA4-FA410F6D50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7395" y="1190383"/>
            <a:ext cx="1556880" cy="1449992"/>
          </a:xfrm>
          <a:prstGeom prst="rect">
            <a:avLst/>
          </a:prstGeom>
        </p:spPr>
      </p:pic>
      <p:sp>
        <p:nvSpPr>
          <p:cNvPr id="13" name="TextBox 12">
            <a:extLst>
              <a:ext uri="{FF2B5EF4-FFF2-40B4-BE49-F238E27FC236}">
                <a16:creationId xmlns:a16="http://schemas.microsoft.com/office/drawing/2014/main" id="{054386C1-996C-BCFB-8D99-6E8A0D648186}"/>
              </a:ext>
            </a:extLst>
          </p:cNvPr>
          <p:cNvSpPr txBox="1"/>
          <p:nvPr/>
        </p:nvSpPr>
        <p:spPr>
          <a:xfrm>
            <a:off x="5425736" y="2416101"/>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MS#1</a:t>
            </a:r>
          </a:p>
        </p:txBody>
      </p:sp>
      <p:sp>
        <p:nvSpPr>
          <p:cNvPr id="14" name="TextBox 13">
            <a:extLst>
              <a:ext uri="{FF2B5EF4-FFF2-40B4-BE49-F238E27FC236}">
                <a16:creationId xmlns:a16="http://schemas.microsoft.com/office/drawing/2014/main" id="{9E132C53-4C65-B5E5-4449-46CF30CACFC0}"/>
              </a:ext>
            </a:extLst>
          </p:cNvPr>
          <p:cNvSpPr txBox="1"/>
          <p:nvPr/>
        </p:nvSpPr>
        <p:spPr>
          <a:xfrm>
            <a:off x="686106" y="2385039"/>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MS#2</a:t>
            </a:r>
          </a:p>
        </p:txBody>
      </p:sp>
      <p:pic>
        <p:nvPicPr>
          <p:cNvPr id="16" name="Graphic 15" descr="Schoolhouse">
            <a:extLst>
              <a:ext uri="{FF2B5EF4-FFF2-40B4-BE49-F238E27FC236}">
                <a16:creationId xmlns:a16="http://schemas.microsoft.com/office/drawing/2014/main" id="{A86D7F28-490C-C5BF-C9B8-D6B24C4235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35118" y="2584305"/>
            <a:ext cx="1556880" cy="1449992"/>
          </a:xfrm>
          <a:prstGeom prst="rect">
            <a:avLst/>
          </a:prstGeom>
        </p:spPr>
      </p:pic>
      <p:sp>
        <p:nvSpPr>
          <p:cNvPr id="18" name="TextBox 17">
            <a:extLst>
              <a:ext uri="{FF2B5EF4-FFF2-40B4-BE49-F238E27FC236}">
                <a16:creationId xmlns:a16="http://schemas.microsoft.com/office/drawing/2014/main" id="{AEC05FF5-FF6C-5CBB-399F-2CBAA2A8D7A3}"/>
              </a:ext>
            </a:extLst>
          </p:cNvPr>
          <p:cNvSpPr txBox="1"/>
          <p:nvPr/>
        </p:nvSpPr>
        <p:spPr>
          <a:xfrm>
            <a:off x="1713829" y="3778961"/>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MS#3</a:t>
            </a:r>
          </a:p>
        </p:txBody>
      </p:sp>
      <p:pic>
        <p:nvPicPr>
          <p:cNvPr id="19" name="Graphic 18" descr="Schoolhouse">
            <a:extLst>
              <a:ext uri="{FF2B5EF4-FFF2-40B4-BE49-F238E27FC236}">
                <a16:creationId xmlns:a16="http://schemas.microsoft.com/office/drawing/2014/main" id="{E777B41D-7FB1-42FF-FCF8-C6C4E2705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405977" y="1105200"/>
            <a:ext cx="1556880" cy="1449992"/>
          </a:xfrm>
          <a:prstGeom prst="rect">
            <a:avLst/>
          </a:prstGeom>
        </p:spPr>
      </p:pic>
      <p:sp>
        <p:nvSpPr>
          <p:cNvPr id="20" name="TextBox 19">
            <a:extLst>
              <a:ext uri="{FF2B5EF4-FFF2-40B4-BE49-F238E27FC236}">
                <a16:creationId xmlns:a16="http://schemas.microsoft.com/office/drawing/2014/main" id="{2D2824F4-7C1D-C516-989E-E2D349C5396D}"/>
              </a:ext>
            </a:extLst>
          </p:cNvPr>
          <p:cNvSpPr txBox="1"/>
          <p:nvPr/>
        </p:nvSpPr>
        <p:spPr>
          <a:xfrm>
            <a:off x="10584688" y="2299856"/>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MS#6</a:t>
            </a:r>
          </a:p>
        </p:txBody>
      </p:sp>
      <p:pic>
        <p:nvPicPr>
          <p:cNvPr id="21" name="Graphic 20" descr="Schoolhouse">
            <a:extLst>
              <a:ext uri="{FF2B5EF4-FFF2-40B4-BE49-F238E27FC236}">
                <a16:creationId xmlns:a16="http://schemas.microsoft.com/office/drawing/2014/main" id="{7490AE14-09C0-ADA0-E8D7-2F5E945108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21423" y="2201300"/>
            <a:ext cx="1556880" cy="1449992"/>
          </a:xfrm>
          <a:prstGeom prst="rect">
            <a:avLst/>
          </a:prstGeom>
        </p:spPr>
      </p:pic>
      <p:sp>
        <p:nvSpPr>
          <p:cNvPr id="22" name="TextBox 21">
            <a:extLst>
              <a:ext uri="{FF2B5EF4-FFF2-40B4-BE49-F238E27FC236}">
                <a16:creationId xmlns:a16="http://schemas.microsoft.com/office/drawing/2014/main" id="{29E5C6E7-71D2-67A6-41B0-26D78FF13F99}"/>
              </a:ext>
            </a:extLst>
          </p:cNvPr>
          <p:cNvSpPr txBox="1"/>
          <p:nvPr/>
        </p:nvSpPr>
        <p:spPr>
          <a:xfrm>
            <a:off x="9400134" y="3395956"/>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MS#5</a:t>
            </a:r>
          </a:p>
        </p:txBody>
      </p:sp>
      <p:pic>
        <p:nvPicPr>
          <p:cNvPr id="23" name="Graphic 22" descr="Schoolhouse">
            <a:extLst>
              <a:ext uri="{FF2B5EF4-FFF2-40B4-BE49-F238E27FC236}">
                <a16:creationId xmlns:a16="http://schemas.microsoft.com/office/drawing/2014/main" id="{F0FBCA48-B994-38F5-AA83-A6BF118D9B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40695" y="3434145"/>
            <a:ext cx="1556880" cy="1449992"/>
          </a:xfrm>
          <a:prstGeom prst="rect">
            <a:avLst/>
          </a:prstGeom>
        </p:spPr>
      </p:pic>
      <p:sp>
        <p:nvSpPr>
          <p:cNvPr id="24" name="TextBox 23">
            <a:extLst>
              <a:ext uri="{FF2B5EF4-FFF2-40B4-BE49-F238E27FC236}">
                <a16:creationId xmlns:a16="http://schemas.microsoft.com/office/drawing/2014/main" id="{FBE75199-146A-8C9B-3151-43B79F997631}"/>
              </a:ext>
            </a:extLst>
          </p:cNvPr>
          <p:cNvSpPr txBox="1"/>
          <p:nvPr/>
        </p:nvSpPr>
        <p:spPr>
          <a:xfrm>
            <a:off x="8119406" y="4628801"/>
            <a:ext cx="1199457" cy="340519"/>
          </a:xfrm>
          <a:prstGeom prst="roundRect">
            <a:avLst/>
          </a:prstGeom>
          <a:noFill/>
          <a:ln w="25400">
            <a:solidFill>
              <a:schemeClr val="tx2"/>
            </a:solidFill>
          </a:ln>
        </p:spPr>
        <p:txBody>
          <a:bodyPr wrap="square" rtlCol="0">
            <a:spAutoFit/>
          </a:bodyPr>
          <a:lstStyle/>
          <a:p>
            <a:pPr algn="ctr"/>
            <a:r>
              <a:rPr lang="en-US" sz="1400">
                <a:solidFill>
                  <a:schemeClr val="tx2"/>
                </a:solidFill>
              </a:rPr>
              <a:t>MS#4</a:t>
            </a:r>
          </a:p>
        </p:txBody>
      </p:sp>
      <p:cxnSp>
        <p:nvCxnSpPr>
          <p:cNvPr id="25" name="Straight Arrow Connector 24">
            <a:extLst>
              <a:ext uri="{FF2B5EF4-FFF2-40B4-BE49-F238E27FC236}">
                <a16:creationId xmlns:a16="http://schemas.microsoft.com/office/drawing/2014/main" id="{112371E9-E28E-5471-E13C-7AA908F6FDBB}"/>
              </a:ext>
            </a:extLst>
          </p:cNvPr>
          <p:cNvCxnSpPr>
            <a:cxnSpLocks/>
            <a:stCxn id="13" idx="1"/>
          </p:cNvCxnSpPr>
          <p:nvPr/>
        </p:nvCxnSpPr>
        <p:spPr>
          <a:xfrm flipH="1">
            <a:off x="1922322" y="2586361"/>
            <a:ext cx="3503414" cy="0"/>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7254D46B-2BAD-A7BB-B62A-CC026D6AEAE8}"/>
              </a:ext>
            </a:extLst>
          </p:cNvPr>
          <p:cNvCxnSpPr>
            <a:cxnSpLocks/>
            <a:stCxn id="13" idx="1"/>
          </p:cNvCxnSpPr>
          <p:nvPr/>
        </p:nvCxnSpPr>
        <p:spPr>
          <a:xfrm flipH="1">
            <a:off x="2957965" y="2586361"/>
            <a:ext cx="2467771" cy="718988"/>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43" name="Straight Arrow Connector 42">
            <a:extLst>
              <a:ext uri="{FF2B5EF4-FFF2-40B4-BE49-F238E27FC236}">
                <a16:creationId xmlns:a16="http://schemas.microsoft.com/office/drawing/2014/main" id="{8C6FD5B5-7E2A-C7FD-B18A-9090E51BEE33}"/>
              </a:ext>
            </a:extLst>
          </p:cNvPr>
          <p:cNvCxnSpPr>
            <a:cxnSpLocks/>
          </p:cNvCxnSpPr>
          <p:nvPr/>
        </p:nvCxnSpPr>
        <p:spPr>
          <a:xfrm>
            <a:off x="6657788" y="2622494"/>
            <a:ext cx="2706064" cy="560001"/>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46" name="Straight Arrow Connector 45">
            <a:extLst>
              <a:ext uri="{FF2B5EF4-FFF2-40B4-BE49-F238E27FC236}">
                <a16:creationId xmlns:a16="http://schemas.microsoft.com/office/drawing/2014/main" id="{D9FCA8B2-AF55-4B1A-2D91-23F090EAAEF7}"/>
              </a:ext>
            </a:extLst>
          </p:cNvPr>
          <p:cNvCxnSpPr>
            <a:cxnSpLocks/>
          </p:cNvCxnSpPr>
          <p:nvPr/>
        </p:nvCxnSpPr>
        <p:spPr>
          <a:xfrm flipV="1">
            <a:off x="6642328" y="2181064"/>
            <a:ext cx="3826399" cy="421194"/>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31" name="Straight Arrow Connector 30">
            <a:extLst>
              <a:ext uri="{FF2B5EF4-FFF2-40B4-BE49-F238E27FC236}">
                <a16:creationId xmlns:a16="http://schemas.microsoft.com/office/drawing/2014/main" id="{A6765F00-4FED-AA7E-8525-DA6A51F95F6C}"/>
              </a:ext>
            </a:extLst>
          </p:cNvPr>
          <p:cNvCxnSpPr>
            <a:cxnSpLocks/>
          </p:cNvCxnSpPr>
          <p:nvPr/>
        </p:nvCxnSpPr>
        <p:spPr>
          <a:xfrm flipV="1">
            <a:off x="6498002" y="2775034"/>
            <a:ext cx="8941" cy="2253527"/>
          </a:xfrm>
          <a:prstGeom prst="straightConnector1">
            <a:avLst/>
          </a:prstGeom>
          <a:ln w="12700">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B7D05320-9D7D-4B3F-64BD-9B2FEEED500B}"/>
              </a:ext>
            </a:extLst>
          </p:cNvPr>
          <p:cNvCxnSpPr>
            <a:cxnSpLocks/>
          </p:cNvCxnSpPr>
          <p:nvPr/>
        </p:nvCxnSpPr>
        <p:spPr>
          <a:xfrm flipV="1">
            <a:off x="5506327" y="2760836"/>
            <a:ext cx="8941" cy="2253527"/>
          </a:xfrm>
          <a:prstGeom prst="straightConnector1">
            <a:avLst/>
          </a:prstGeom>
          <a:ln w="12700">
            <a:prstDash val="sysDot"/>
            <a:tailEnd type="triangle"/>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F1D2FB57-48F2-A6AB-AE92-5D03C2AF8F48}"/>
              </a:ext>
            </a:extLst>
          </p:cNvPr>
          <p:cNvSpPr>
            <a:spLocks noGrp="1"/>
          </p:cNvSpPr>
          <p:nvPr>
            <p:ph type="sldNum" sz="quarter" idx="12"/>
          </p:nvPr>
        </p:nvSpPr>
        <p:spPr/>
        <p:txBody>
          <a:bodyPr/>
          <a:lstStyle/>
          <a:p>
            <a:fld id="{F46C79FD-C571-418B-AB0F-5EE936C85276}" type="slidenum">
              <a:rPr lang="en-GB" smtClean="0"/>
              <a:t>19</a:t>
            </a:fld>
            <a:endParaRPr lang="en-GB"/>
          </a:p>
        </p:txBody>
      </p:sp>
      <p:grpSp>
        <p:nvGrpSpPr>
          <p:cNvPr id="35" name="Group 34">
            <a:extLst>
              <a:ext uri="{FF2B5EF4-FFF2-40B4-BE49-F238E27FC236}">
                <a16:creationId xmlns:a16="http://schemas.microsoft.com/office/drawing/2014/main" id="{3F346E9C-D98C-1069-1DD1-5C9B908123FB}"/>
              </a:ext>
            </a:extLst>
          </p:cNvPr>
          <p:cNvGrpSpPr/>
          <p:nvPr/>
        </p:nvGrpSpPr>
        <p:grpSpPr>
          <a:xfrm>
            <a:off x="4724327" y="3102041"/>
            <a:ext cx="2671693" cy="1526760"/>
            <a:chOff x="4734414" y="3065669"/>
            <a:chExt cx="2668818" cy="1666316"/>
          </a:xfrm>
        </p:grpSpPr>
        <p:sp>
          <p:nvSpPr>
            <p:cNvPr id="37" name="Rectangle 36">
              <a:extLst>
                <a:ext uri="{FF2B5EF4-FFF2-40B4-BE49-F238E27FC236}">
                  <a16:creationId xmlns:a16="http://schemas.microsoft.com/office/drawing/2014/main" id="{E2B12BD3-7437-6045-8C71-A7D082979A2A}"/>
                </a:ext>
              </a:extLst>
            </p:cNvPr>
            <p:cNvSpPr/>
            <p:nvPr/>
          </p:nvSpPr>
          <p:spPr>
            <a:xfrm>
              <a:off x="4734414" y="3065669"/>
              <a:ext cx="2668818" cy="1666316"/>
            </a:xfrm>
            <a:prstGeom prst="rect">
              <a:avLst/>
            </a:prstGeom>
            <a:solidFill>
              <a:schemeClr val="bg1"/>
            </a:solidFill>
            <a:ln>
              <a:solidFill>
                <a:srgbClr val="1C5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Document outline">
              <a:extLst>
                <a:ext uri="{FF2B5EF4-FFF2-40B4-BE49-F238E27FC236}">
                  <a16:creationId xmlns:a16="http://schemas.microsoft.com/office/drawing/2014/main" id="{45450F2C-6EB3-E718-54E1-B51D63B55F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25979" y="3065669"/>
              <a:ext cx="490962" cy="490962"/>
            </a:xfrm>
            <a:prstGeom prst="rect">
              <a:avLst/>
            </a:prstGeom>
            <a:ln>
              <a:noFill/>
            </a:ln>
            <a:effectLst/>
          </p:spPr>
        </p:pic>
        <p:pic>
          <p:nvPicPr>
            <p:cNvPr id="39" name="Graphic 38" descr="Document outline">
              <a:extLst>
                <a:ext uri="{FF2B5EF4-FFF2-40B4-BE49-F238E27FC236}">
                  <a16:creationId xmlns:a16="http://schemas.microsoft.com/office/drawing/2014/main" id="{95231A94-F2BB-C096-A860-7EDFDB9C26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50351" y="3865578"/>
              <a:ext cx="496727" cy="444482"/>
            </a:xfrm>
            <a:prstGeom prst="rect">
              <a:avLst/>
            </a:prstGeom>
            <a:ln>
              <a:noFill/>
            </a:ln>
            <a:effectLst/>
          </p:spPr>
        </p:pic>
        <p:sp>
          <p:nvSpPr>
            <p:cNvPr id="40" name="TextBox 39">
              <a:extLst>
                <a:ext uri="{FF2B5EF4-FFF2-40B4-BE49-F238E27FC236}">
                  <a16:creationId xmlns:a16="http://schemas.microsoft.com/office/drawing/2014/main" id="{25F3C36D-10F2-94AC-42C0-060F64DB61A0}"/>
                </a:ext>
              </a:extLst>
            </p:cNvPr>
            <p:cNvSpPr txBox="1"/>
            <p:nvPr/>
          </p:nvSpPr>
          <p:spPr>
            <a:xfrm>
              <a:off x="4833081" y="3515434"/>
              <a:ext cx="797669" cy="340519"/>
            </a:xfrm>
            <a:prstGeom prst="roundRect">
              <a:avLst/>
            </a:prstGeom>
            <a:noFill/>
            <a:ln w="3175">
              <a:solidFill>
                <a:srgbClr val="1C58AC"/>
              </a:solidFill>
            </a:ln>
          </p:spPr>
          <p:txBody>
            <a:bodyPr wrap="square" rtlCol="0">
              <a:spAutoFit/>
            </a:bodyPr>
            <a:lstStyle/>
            <a:p>
              <a:pPr algn="ctr"/>
              <a:r>
                <a:rPr lang="en-US" sz="1200">
                  <a:solidFill>
                    <a:schemeClr val="tx2"/>
                  </a:solidFill>
                </a:rPr>
                <a:t>CD#1</a:t>
              </a:r>
            </a:p>
          </p:txBody>
        </p:sp>
        <p:sp>
          <p:nvSpPr>
            <p:cNvPr id="42" name="TextBox 41">
              <a:extLst>
                <a:ext uri="{FF2B5EF4-FFF2-40B4-BE49-F238E27FC236}">
                  <a16:creationId xmlns:a16="http://schemas.microsoft.com/office/drawing/2014/main" id="{27F4B2FE-5E6B-E757-2F0E-C90E50C8B296}"/>
                </a:ext>
              </a:extLst>
            </p:cNvPr>
            <p:cNvSpPr txBox="1"/>
            <p:nvPr/>
          </p:nvSpPr>
          <p:spPr>
            <a:xfrm>
              <a:off x="5665034" y="3516051"/>
              <a:ext cx="797669" cy="340519"/>
            </a:xfrm>
            <a:prstGeom prst="roundRect">
              <a:avLst/>
            </a:prstGeom>
            <a:solidFill>
              <a:schemeClr val="bg1"/>
            </a:solidFill>
            <a:ln w="3175">
              <a:solidFill>
                <a:srgbClr val="1C58AC"/>
              </a:solidFill>
            </a:ln>
          </p:spPr>
          <p:txBody>
            <a:bodyPr wrap="square" rtlCol="0">
              <a:spAutoFit/>
            </a:bodyPr>
            <a:lstStyle/>
            <a:p>
              <a:pPr algn="ctr"/>
              <a:r>
                <a:rPr lang="en-US" sz="1200">
                  <a:solidFill>
                    <a:schemeClr val="tx2"/>
                  </a:solidFill>
                </a:rPr>
                <a:t>CD#2</a:t>
              </a:r>
            </a:p>
          </p:txBody>
        </p:sp>
        <p:sp>
          <p:nvSpPr>
            <p:cNvPr id="44" name="TextBox 43">
              <a:extLst>
                <a:ext uri="{FF2B5EF4-FFF2-40B4-BE49-F238E27FC236}">
                  <a16:creationId xmlns:a16="http://schemas.microsoft.com/office/drawing/2014/main" id="{4BAE115A-CF4C-65F0-5053-686E1C830B39}"/>
                </a:ext>
              </a:extLst>
            </p:cNvPr>
            <p:cNvSpPr txBox="1"/>
            <p:nvPr/>
          </p:nvSpPr>
          <p:spPr>
            <a:xfrm>
              <a:off x="6478878" y="4283772"/>
              <a:ext cx="807036" cy="340519"/>
            </a:xfrm>
            <a:prstGeom prst="roundRect">
              <a:avLst/>
            </a:prstGeom>
            <a:noFill/>
            <a:ln w="3175">
              <a:solidFill>
                <a:srgbClr val="1C58AC"/>
              </a:solidFill>
            </a:ln>
          </p:spPr>
          <p:txBody>
            <a:bodyPr wrap="square" rtlCol="0">
              <a:spAutoFit/>
            </a:bodyPr>
            <a:lstStyle/>
            <a:p>
              <a:pPr algn="ctr"/>
              <a:r>
                <a:rPr lang="en-US" sz="1200">
                  <a:solidFill>
                    <a:schemeClr val="tx2"/>
                  </a:solidFill>
                </a:rPr>
                <a:t>CD#6</a:t>
              </a:r>
            </a:p>
          </p:txBody>
        </p:sp>
        <p:pic>
          <p:nvPicPr>
            <p:cNvPr id="45" name="Graphic 44" descr="Document outline">
              <a:extLst>
                <a:ext uri="{FF2B5EF4-FFF2-40B4-BE49-F238E27FC236}">
                  <a16:creationId xmlns:a16="http://schemas.microsoft.com/office/drawing/2014/main" id="{45552ACF-7FE1-2202-8FFC-56813926E0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5428" y="3065669"/>
              <a:ext cx="490962" cy="490962"/>
            </a:xfrm>
            <a:prstGeom prst="rect">
              <a:avLst/>
            </a:prstGeom>
            <a:ln>
              <a:noFill/>
            </a:ln>
            <a:effectLst/>
          </p:spPr>
        </p:pic>
        <p:pic>
          <p:nvPicPr>
            <p:cNvPr id="47" name="Graphic 46" descr="Document outline">
              <a:extLst>
                <a:ext uri="{FF2B5EF4-FFF2-40B4-BE49-F238E27FC236}">
                  <a16:creationId xmlns:a16="http://schemas.microsoft.com/office/drawing/2014/main" id="{F068B6D3-3E89-A1BC-EB4C-2287C75550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50351" y="3067013"/>
              <a:ext cx="490962" cy="490962"/>
            </a:xfrm>
            <a:prstGeom prst="rect">
              <a:avLst/>
            </a:prstGeom>
            <a:ln>
              <a:noFill/>
            </a:ln>
            <a:effectLst/>
          </p:spPr>
        </p:pic>
        <p:sp>
          <p:nvSpPr>
            <p:cNvPr id="48" name="TextBox 47">
              <a:extLst>
                <a:ext uri="{FF2B5EF4-FFF2-40B4-BE49-F238E27FC236}">
                  <a16:creationId xmlns:a16="http://schemas.microsoft.com/office/drawing/2014/main" id="{59B29F2E-7F05-AD8E-B313-AE86F3EA2B91}"/>
                </a:ext>
              </a:extLst>
            </p:cNvPr>
            <p:cNvSpPr txBox="1"/>
            <p:nvPr/>
          </p:nvSpPr>
          <p:spPr>
            <a:xfrm>
              <a:off x="6489401" y="3516051"/>
              <a:ext cx="797669" cy="340519"/>
            </a:xfrm>
            <a:prstGeom prst="roundRect">
              <a:avLst/>
            </a:prstGeom>
            <a:noFill/>
            <a:ln w="3175">
              <a:solidFill>
                <a:srgbClr val="1C58AC"/>
              </a:solidFill>
            </a:ln>
          </p:spPr>
          <p:txBody>
            <a:bodyPr wrap="square" rtlCol="0">
              <a:spAutoFit/>
            </a:bodyPr>
            <a:lstStyle/>
            <a:p>
              <a:pPr algn="ctr"/>
              <a:r>
                <a:rPr lang="en-US" sz="1200">
                  <a:solidFill>
                    <a:schemeClr val="tx2"/>
                  </a:solidFill>
                </a:rPr>
                <a:t>CD#3</a:t>
              </a:r>
            </a:p>
          </p:txBody>
        </p:sp>
        <p:pic>
          <p:nvPicPr>
            <p:cNvPr id="50" name="Graphic 49" descr="Document outline">
              <a:extLst>
                <a:ext uri="{FF2B5EF4-FFF2-40B4-BE49-F238E27FC236}">
                  <a16:creationId xmlns:a16="http://schemas.microsoft.com/office/drawing/2014/main" id="{71BF4D1A-1A9B-3FB6-651D-00532B3988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3224" y="3872886"/>
              <a:ext cx="444482" cy="444482"/>
            </a:xfrm>
            <a:prstGeom prst="rect">
              <a:avLst/>
            </a:prstGeom>
            <a:ln>
              <a:noFill/>
            </a:ln>
            <a:effectLst/>
          </p:spPr>
        </p:pic>
        <p:sp>
          <p:nvSpPr>
            <p:cNvPr id="51" name="TextBox 50">
              <a:extLst>
                <a:ext uri="{FF2B5EF4-FFF2-40B4-BE49-F238E27FC236}">
                  <a16:creationId xmlns:a16="http://schemas.microsoft.com/office/drawing/2014/main" id="{13EAFCC9-748C-5D93-7E69-9415E79BC2C5}"/>
                </a:ext>
              </a:extLst>
            </p:cNvPr>
            <p:cNvSpPr txBox="1"/>
            <p:nvPr/>
          </p:nvSpPr>
          <p:spPr>
            <a:xfrm>
              <a:off x="5665034" y="4281455"/>
              <a:ext cx="797669" cy="340519"/>
            </a:xfrm>
            <a:prstGeom prst="roundRect">
              <a:avLst/>
            </a:prstGeom>
            <a:solidFill>
              <a:schemeClr val="bg1"/>
            </a:solidFill>
            <a:ln w="3175">
              <a:solidFill>
                <a:srgbClr val="1C58AC"/>
              </a:solidFill>
            </a:ln>
          </p:spPr>
          <p:txBody>
            <a:bodyPr wrap="square" rtlCol="0">
              <a:spAutoFit/>
            </a:bodyPr>
            <a:lstStyle/>
            <a:p>
              <a:pPr algn="ctr"/>
              <a:r>
                <a:rPr lang="en-US" sz="1200">
                  <a:solidFill>
                    <a:schemeClr val="tx2"/>
                  </a:solidFill>
                </a:rPr>
                <a:t>CD#5</a:t>
              </a:r>
            </a:p>
          </p:txBody>
        </p:sp>
        <p:pic>
          <p:nvPicPr>
            <p:cNvPr id="52" name="Graphic 51" descr="Document outline">
              <a:extLst>
                <a:ext uri="{FF2B5EF4-FFF2-40B4-BE49-F238E27FC236}">
                  <a16:creationId xmlns:a16="http://schemas.microsoft.com/office/drawing/2014/main" id="{B9B7C8FF-865C-BE53-85EB-BC36002768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6649" y="3875903"/>
              <a:ext cx="444482" cy="444482"/>
            </a:xfrm>
            <a:prstGeom prst="rect">
              <a:avLst/>
            </a:prstGeom>
            <a:ln>
              <a:noFill/>
            </a:ln>
            <a:effectLst/>
          </p:spPr>
        </p:pic>
        <p:sp>
          <p:nvSpPr>
            <p:cNvPr id="53" name="TextBox 52">
              <a:extLst>
                <a:ext uri="{FF2B5EF4-FFF2-40B4-BE49-F238E27FC236}">
                  <a16:creationId xmlns:a16="http://schemas.microsoft.com/office/drawing/2014/main" id="{BAE97B97-8DCA-7E2C-CD31-84FD95D6A4BE}"/>
                </a:ext>
              </a:extLst>
            </p:cNvPr>
            <p:cNvSpPr txBox="1"/>
            <p:nvPr/>
          </p:nvSpPr>
          <p:spPr>
            <a:xfrm>
              <a:off x="4833081" y="4284472"/>
              <a:ext cx="797669" cy="340519"/>
            </a:xfrm>
            <a:prstGeom prst="roundRect">
              <a:avLst/>
            </a:prstGeom>
            <a:noFill/>
            <a:ln w="3175">
              <a:solidFill>
                <a:srgbClr val="1C58AC"/>
              </a:solidFill>
            </a:ln>
          </p:spPr>
          <p:txBody>
            <a:bodyPr wrap="square" rtlCol="0">
              <a:spAutoFit/>
            </a:bodyPr>
            <a:lstStyle/>
            <a:p>
              <a:pPr algn="ctr"/>
              <a:r>
                <a:rPr lang="en-US" sz="1200">
                  <a:solidFill>
                    <a:schemeClr val="tx2"/>
                  </a:solidFill>
                </a:rPr>
                <a:t>CD#4</a:t>
              </a:r>
            </a:p>
          </p:txBody>
        </p:sp>
      </p:grpSp>
    </p:spTree>
    <p:extLst>
      <p:ext uri="{BB962C8B-B14F-4D97-AF65-F5344CB8AC3E}">
        <p14:creationId xmlns:p14="http://schemas.microsoft.com/office/powerpoint/2010/main" val="156919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48581" y="899975"/>
            <a:ext cx="5157787" cy="823912"/>
          </a:xfrm>
        </p:spPr>
        <p:txBody>
          <a:bodyPr/>
          <a:lstStyle/>
          <a:p>
            <a:r>
              <a:rPr lang="en-GB" sz="2400"/>
              <a:t>Contents</a:t>
            </a:r>
          </a:p>
        </p:txBody>
      </p:sp>
      <p:sp>
        <p:nvSpPr>
          <p:cNvPr id="3" name="Content Placeholder 2"/>
          <p:cNvSpPr>
            <a:spLocks noGrp="1"/>
          </p:cNvSpPr>
          <p:nvPr>
            <p:ph sz="half" idx="2"/>
          </p:nvPr>
        </p:nvSpPr>
        <p:spPr>
          <a:xfrm>
            <a:off x="766749" y="1723887"/>
            <a:ext cx="10925579" cy="4585473"/>
          </a:xfrm>
        </p:spPr>
        <p:txBody>
          <a:bodyPr numCol="2" spcCol="274320"/>
          <a:lstStyle/>
          <a:p>
            <a:pPr>
              <a:spcBef>
                <a:spcPts val="600"/>
              </a:spcBef>
              <a:spcAft>
                <a:spcPts val="0"/>
              </a:spcAft>
            </a:pPr>
            <a:r>
              <a:rPr lang="en-GB" sz="1500" b="1" dirty="0"/>
              <a:t>Introduction</a:t>
            </a:r>
          </a:p>
          <a:p>
            <a:pPr>
              <a:spcBef>
                <a:spcPts val="600"/>
              </a:spcBef>
              <a:spcAft>
                <a:spcPts val="0"/>
              </a:spcAft>
            </a:pPr>
            <a:r>
              <a:rPr lang="en-GB" sz="1500" b="1" dirty="0"/>
              <a:t>Architecture</a:t>
            </a:r>
          </a:p>
          <a:p>
            <a:pPr>
              <a:spcBef>
                <a:spcPts val="600"/>
              </a:spcBef>
              <a:spcAft>
                <a:spcPts val="0"/>
              </a:spcAft>
            </a:pPr>
            <a:r>
              <a:rPr lang="en-US" sz="1500" b="1" dirty="0"/>
              <a:t>Main benefits for traders using CCI simplification at EU level and UCC CCI system</a:t>
            </a:r>
          </a:p>
          <a:p>
            <a:pPr>
              <a:spcBef>
                <a:spcPts val="600"/>
              </a:spcBef>
              <a:spcAft>
                <a:spcPts val="0"/>
              </a:spcAft>
            </a:pPr>
            <a:r>
              <a:rPr lang="en-US" sz="1500" b="1" dirty="0"/>
              <a:t>UCC CCI P2 (Full) Scope</a:t>
            </a:r>
          </a:p>
          <a:p>
            <a:pPr>
              <a:spcBef>
                <a:spcPts val="600"/>
              </a:spcBef>
              <a:spcAft>
                <a:spcPts val="0"/>
              </a:spcAft>
            </a:pPr>
            <a:r>
              <a:rPr lang="en-US" sz="1500" b="1" dirty="0"/>
              <a:t>CCI Processes</a:t>
            </a:r>
            <a:endParaRPr lang="en-GB" sz="1500" b="1" dirty="0"/>
          </a:p>
          <a:p>
            <a:pPr lvl="1">
              <a:spcAft>
                <a:spcPts val="0"/>
              </a:spcAft>
              <a:buFont typeface="Courier New" panose="02070309020205020404" pitchFamily="49" charset="0"/>
              <a:buChar char="o"/>
            </a:pPr>
            <a:r>
              <a:rPr lang="en-US" sz="1500" dirty="0"/>
              <a:t>CCI Customs Declaration – Submission prior to presentation</a:t>
            </a:r>
          </a:p>
          <a:p>
            <a:pPr lvl="1">
              <a:spcAft>
                <a:spcPts val="0"/>
              </a:spcAft>
              <a:buFont typeface="Courier New" panose="02070309020205020404" pitchFamily="49" charset="0"/>
              <a:buChar char="o"/>
            </a:pPr>
            <a:r>
              <a:rPr lang="en-US" sz="1500" dirty="0"/>
              <a:t>CCI Customs Declaration – Submission upon presentation</a:t>
            </a:r>
          </a:p>
          <a:p>
            <a:pPr lvl="1">
              <a:spcAft>
                <a:spcPts val="0"/>
              </a:spcAft>
              <a:buFont typeface="Courier New" panose="02070309020205020404" pitchFamily="49" charset="0"/>
              <a:buChar char="o"/>
            </a:pPr>
            <a:r>
              <a:rPr lang="en-US" sz="1500" dirty="0"/>
              <a:t>Risk Analysis at SCI and PCI</a:t>
            </a:r>
          </a:p>
          <a:p>
            <a:pPr lvl="1">
              <a:spcAft>
                <a:spcPts val="0"/>
              </a:spcAft>
              <a:buFont typeface="Courier New" panose="02070309020205020404" pitchFamily="49" charset="0"/>
              <a:buChar char="o"/>
            </a:pPr>
            <a:r>
              <a:rPr lang="en-US" sz="1500" dirty="0"/>
              <a:t>Perform Controls by SCI and PCI</a:t>
            </a:r>
          </a:p>
          <a:p>
            <a:pPr lvl="1">
              <a:spcAft>
                <a:spcPts val="0"/>
              </a:spcAft>
              <a:buFont typeface="Courier New" panose="02070309020205020404" pitchFamily="49" charset="0"/>
              <a:buChar char="o"/>
            </a:pPr>
            <a:r>
              <a:rPr lang="en-GB" sz="1500" dirty="0"/>
              <a:t>Request for Additional Documents</a:t>
            </a:r>
          </a:p>
          <a:p>
            <a:pPr lvl="1">
              <a:spcAft>
                <a:spcPts val="0"/>
              </a:spcAft>
              <a:buFont typeface="Courier New" panose="02070309020205020404" pitchFamily="49" charset="0"/>
              <a:buChar char="o"/>
            </a:pPr>
            <a:r>
              <a:rPr lang="en-GB" sz="1500" dirty="0"/>
              <a:t>Manage customs debt by SCI and VAT by PCI</a:t>
            </a:r>
          </a:p>
          <a:p>
            <a:pPr lvl="1">
              <a:spcAft>
                <a:spcPts val="0"/>
              </a:spcAft>
              <a:buFont typeface="Courier New" panose="02070309020205020404" pitchFamily="49" charset="0"/>
              <a:buChar char="o"/>
            </a:pPr>
            <a:r>
              <a:rPr lang="en-US" sz="1500" dirty="0"/>
              <a:t>Sampling examination results, received after release of goods</a:t>
            </a:r>
          </a:p>
          <a:p>
            <a:pPr lvl="1">
              <a:spcAft>
                <a:spcPts val="0"/>
              </a:spcAft>
              <a:buFont typeface="Courier New" panose="02070309020205020404" pitchFamily="49" charset="0"/>
              <a:buChar char="o"/>
            </a:pPr>
            <a:r>
              <a:rPr lang="en-US" sz="1500" dirty="0"/>
              <a:t>Take decision on release of goods</a:t>
            </a:r>
          </a:p>
          <a:p>
            <a:pPr lvl="1">
              <a:spcAft>
                <a:spcPts val="0"/>
              </a:spcAft>
              <a:buFont typeface="Courier New" panose="02070309020205020404" pitchFamily="49" charset="0"/>
              <a:buChar char="o"/>
            </a:pPr>
            <a:r>
              <a:rPr lang="en-US" sz="1500" dirty="0"/>
              <a:t>Temporary admission under CCI</a:t>
            </a:r>
          </a:p>
          <a:p>
            <a:pPr lvl="1">
              <a:spcAft>
                <a:spcPts val="0"/>
              </a:spcAft>
              <a:buFont typeface="Courier New" panose="02070309020205020404" pitchFamily="49" charset="0"/>
              <a:buChar char="o"/>
            </a:pPr>
            <a:r>
              <a:rPr lang="en-US" sz="1500" dirty="0"/>
              <a:t>Excise goods under CCI</a:t>
            </a:r>
          </a:p>
          <a:p>
            <a:pPr lvl="1">
              <a:spcAft>
                <a:spcPts val="0"/>
              </a:spcAft>
              <a:buFont typeface="Courier New" panose="02070309020205020404" pitchFamily="49" charset="0"/>
              <a:buChar char="o"/>
            </a:pPr>
            <a:r>
              <a:rPr lang="en-US" sz="1500" dirty="0"/>
              <a:t>Customs Declaration for EU goods in the context of trade with special fiscal territories under CCI</a:t>
            </a:r>
          </a:p>
          <a:p>
            <a:pPr lvl="1">
              <a:spcAft>
                <a:spcPts val="0"/>
              </a:spcAft>
              <a:buFont typeface="Courier New" panose="02070309020205020404" pitchFamily="49" charset="0"/>
              <a:buChar char="o"/>
            </a:pPr>
            <a:r>
              <a:rPr lang="en-US" sz="1500" dirty="0"/>
              <a:t>Simplified and Supplementary Declaration</a:t>
            </a:r>
          </a:p>
          <a:p>
            <a:pPr lvl="1">
              <a:spcAft>
                <a:spcPts val="0"/>
              </a:spcAft>
              <a:buFont typeface="Courier New" panose="02070309020205020404" pitchFamily="49" charset="0"/>
              <a:buChar char="o"/>
            </a:pPr>
            <a:r>
              <a:rPr lang="en-US" sz="1500" dirty="0"/>
              <a:t>EIDR under CCI</a:t>
            </a:r>
          </a:p>
          <a:p>
            <a:pPr lvl="1">
              <a:spcAft>
                <a:spcPts val="0"/>
              </a:spcAft>
              <a:buFont typeface="Courier New" panose="02070309020205020404" pitchFamily="49" charset="0"/>
              <a:buChar char="o"/>
            </a:pPr>
            <a:r>
              <a:rPr lang="en-US" sz="1500" dirty="0"/>
              <a:t>Provide statistical data at PCI</a:t>
            </a:r>
            <a:endParaRPr lang="en-GB" sz="1500" b="1" dirty="0"/>
          </a:p>
          <a:p>
            <a:pPr lvl="1">
              <a:spcAft>
                <a:spcPts val="0"/>
              </a:spcAft>
              <a:buFont typeface="Courier New" panose="02070309020205020404" pitchFamily="49" charset="0"/>
              <a:buChar char="o"/>
            </a:pPr>
            <a:r>
              <a:rPr lang="en-GB" sz="1500" dirty="0"/>
              <a:t>Surveillance data</a:t>
            </a:r>
          </a:p>
          <a:p>
            <a:pPr marL="171450" lvl="1" indent="-171450">
              <a:spcBef>
                <a:spcPts val="600"/>
              </a:spcBef>
              <a:spcAft>
                <a:spcPts val="0"/>
              </a:spcAft>
            </a:pPr>
            <a:r>
              <a:rPr lang="en-US" sz="1500" b="1" dirty="0"/>
              <a:t>Practical guide about usage of some D.G.s, D.E.s and messages </a:t>
            </a:r>
          </a:p>
          <a:p>
            <a:pPr marL="171450" lvl="1" indent="-171450">
              <a:spcBef>
                <a:spcPts val="600"/>
              </a:spcBef>
              <a:spcAft>
                <a:spcPts val="0"/>
              </a:spcAft>
            </a:pPr>
            <a:r>
              <a:rPr lang="en-US" sz="1500" b="1" dirty="0"/>
              <a:t>CCI  Authorisation</a:t>
            </a:r>
          </a:p>
          <a:p>
            <a:pPr marL="228600" lvl="1">
              <a:spcBef>
                <a:spcPts val="600"/>
              </a:spcBef>
              <a:spcAft>
                <a:spcPts val="0"/>
              </a:spcAft>
            </a:pPr>
            <a:r>
              <a:rPr lang="en-US" sz="1500" b="1" dirty="0"/>
              <a:t>Integration of EU-CSW CERTEX with CCI Processes</a:t>
            </a:r>
          </a:p>
          <a:p>
            <a:pPr marL="228600" lvl="1">
              <a:spcBef>
                <a:spcPts val="600"/>
              </a:spcBef>
              <a:spcAft>
                <a:spcPts val="0"/>
              </a:spcAft>
            </a:pPr>
            <a:r>
              <a:rPr lang="en-US" sz="1500" b="1" dirty="0"/>
              <a:t>Post-Audit Controls On The Declarations Under CCI</a:t>
            </a:r>
          </a:p>
          <a:p>
            <a:pPr marL="228600" lvl="1">
              <a:spcBef>
                <a:spcPts val="600"/>
              </a:spcBef>
              <a:spcAft>
                <a:spcPts val="0"/>
              </a:spcAft>
            </a:pPr>
            <a:r>
              <a:rPr lang="en-US" sz="1500" b="1" dirty="0"/>
              <a:t>Formalities/Processes out of scope of CCI System</a:t>
            </a:r>
          </a:p>
          <a:p>
            <a:pPr marL="228600" lvl="1">
              <a:spcBef>
                <a:spcPts val="600"/>
              </a:spcBef>
              <a:spcAft>
                <a:spcPts val="0"/>
              </a:spcAft>
            </a:pPr>
            <a:r>
              <a:rPr lang="en-US" sz="1500" b="1" dirty="0"/>
              <a:t>Legal References</a:t>
            </a:r>
            <a:endParaRPr lang="en-GB" sz="1500" dirty="0"/>
          </a:p>
        </p:txBody>
      </p:sp>
      <p:sp>
        <p:nvSpPr>
          <p:cNvPr id="6" name="Title 5"/>
          <p:cNvSpPr>
            <a:spLocks noGrp="1"/>
          </p:cNvSpPr>
          <p:nvPr>
            <p:ph type="title"/>
          </p:nvPr>
        </p:nvSpPr>
        <p:spPr>
          <a:xfrm>
            <a:off x="848581" y="0"/>
            <a:ext cx="10576670" cy="1536836"/>
          </a:xfrm>
        </p:spPr>
        <p:txBody>
          <a:bodyPr/>
          <a:lstStyle/>
          <a:p>
            <a:r>
              <a:rPr lang="en-GB" sz="3600" dirty="0"/>
              <a:t>Accompanying slides for the CCI Full System Business Guidance</a:t>
            </a:r>
            <a:br>
              <a:rPr lang="en-GB" dirty="0"/>
            </a:br>
            <a:endParaRPr lang="en-GB" dirty="0"/>
          </a:p>
        </p:txBody>
      </p:sp>
      <p:sp>
        <p:nvSpPr>
          <p:cNvPr id="4" name="Slide Number Placeholder 3">
            <a:extLst>
              <a:ext uri="{FF2B5EF4-FFF2-40B4-BE49-F238E27FC236}">
                <a16:creationId xmlns:a16="http://schemas.microsoft.com/office/drawing/2014/main" id="{697AA669-4DE8-385A-83CF-3292230AEF92}"/>
              </a:ext>
            </a:extLst>
          </p:cNvPr>
          <p:cNvSpPr>
            <a:spLocks noGrp="1"/>
          </p:cNvSpPr>
          <p:nvPr>
            <p:ph type="sldNum" sz="quarter" idx="12"/>
          </p:nvPr>
        </p:nvSpPr>
        <p:spPr/>
        <p:txBody>
          <a:bodyPr/>
          <a:lstStyle/>
          <a:p>
            <a:fld id="{F46C79FD-C571-418B-AB0F-5EE936C85276}" type="slidenum">
              <a:rPr lang="en-GB" smtClean="0"/>
              <a:t>2</a:t>
            </a:fld>
            <a:endParaRPr lang="en-GB"/>
          </a:p>
        </p:txBody>
      </p:sp>
    </p:spTree>
    <p:extLst>
      <p:ext uri="{BB962C8B-B14F-4D97-AF65-F5344CB8AC3E}">
        <p14:creationId xmlns:p14="http://schemas.microsoft.com/office/powerpoint/2010/main" val="163021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0045-F795-4A3C-9D31-E2ADD0C69B94}"/>
              </a:ext>
            </a:extLst>
          </p:cNvPr>
          <p:cNvSpPr>
            <a:spLocks noGrp="1"/>
          </p:cNvSpPr>
          <p:nvPr>
            <p:ph type="ctrTitle"/>
          </p:nvPr>
        </p:nvSpPr>
        <p:spPr/>
        <p:txBody>
          <a:bodyPr/>
          <a:lstStyle/>
          <a:p>
            <a:r>
              <a:rPr lang="en-US" dirty="0"/>
              <a:t>UCC CCI System</a:t>
            </a:r>
          </a:p>
        </p:txBody>
      </p:sp>
      <p:sp>
        <p:nvSpPr>
          <p:cNvPr id="3" name="Slide Number Placeholder 2">
            <a:extLst>
              <a:ext uri="{FF2B5EF4-FFF2-40B4-BE49-F238E27FC236}">
                <a16:creationId xmlns:a16="http://schemas.microsoft.com/office/drawing/2014/main" id="{801EE31E-D943-E0C0-2D7B-617127C12EF5}"/>
              </a:ext>
            </a:extLst>
          </p:cNvPr>
          <p:cNvSpPr>
            <a:spLocks noGrp="1"/>
          </p:cNvSpPr>
          <p:nvPr>
            <p:ph type="sldNum" sz="quarter" idx="12"/>
          </p:nvPr>
        </p:nvSpPr>
        <p:spPr/>
        <p:txBody>
          <a:bodyPr/>
          <a:lstStyle/>
          <a:p>
            <a:fld id="{F46C79FD-C571-418B-AB0F-5EE936C85276}" type="slidenum">
              <a:rPr lang="en-GB" smtClean="0"/>
              <a:t>20</a:t>
            </a:fld>
            <a:endParaRPr lang="en-GB"/>
          </a:p>
        </p:txBody>
      </p:sp>
    </p:spTree>
    <p:extLst>
      <p:ext uri="{BB962C8B-B14F-4D97-AF65-F5344CB8AC3E}">
        <p14:creationId xmlns:p14="http://schemas.microsoft.com/office/powerpoint/2010/main" val="57651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E9105-608B-6174-6993-38A61DE68B23}"/>
              </a:ext>
            </a:extLst>
          </p:cNvPr>
          <p:cNvSpPr>
            <a:spLocks noGrp="1"/>
          </p:cNvSpPr>
          <p:nvPr>
            <p:ph type="title"/>
          </p:nvPr>
        </p:nvSpPr>
        <p:spPr>
          <a:xfrm>
            <a:off x="838200" y="11904"/>
            <a:ext cx="10648122" cy="1253313"/>
          </a:xfrm>
        </p:spPr>
        <p:txBody>
          <a:bodyPr/>
          <a:lstStyle/>
          <a:p>
            <a:r>
              <a:rPr lang="en-US" dirty="0"/>
              <a:t>Scope of CCI System - Full Scope</a:t>
            </a:r>
            <a:endParaRPr lang="el-GR" dirty="0"/>
          </a:p>
        </p:txBody>
      </p:sp>
      <p:sp>
        <p:nvSpPr>
          <p:cNvPr id="6" name="Slide Number Placeholder 5">
            <a:extLst>
              <a:ext uri="{FF2B5EF4-FFF2-40B4-BE49-F238E27FC236}">
                <a16:creationId xmlns:a16="http://schemas.microsoft.com/office/drawing/2014/main" id="{03B6443D-8539-ED3F-D013-6FAE691306F1}"/>
              </a:ext>
            </a:extLst>
          </p:cNvPr>
          <p:cNvSpPr>
            <a:spLocks noGrp="1"/>
          </p:cNvSpPr>
          <p:nvPr>
            <p:ph type="sldNum" sz="quarter" idx="12"/>
          </p:nvPr>
        </p:nvSpPr>
        <p:spPr/>
        <p:txBody>
          <a:bodyPr/>
          <a:lstStyle/>
          <a:p>
            <a:fld id="{F46C79FD-C571-418B-AB0F-5EE936C85276}" type="slidenum">
              <a:rPr lang="en-GB" smtClean="0"/>
              <a:t>21</a:t>
            </a:fld>
            <a:endParaRPr lang="en-GB"/>
          </a:p>
        </p:txBody>
      </p:sp>
      <p:sp>
        <p:nvSpPr>
          <p:cNvPr id="2" name="Rectangle: Rounded Corners 1">
            <a:extLst>
              <a:ext uri="{FF2B5EF4-FFF2-40B4-BE49-F238E27FC236}">
                <a16:creationId xmlns:a16="http://schemas.microsoft.com/office/drawing/2014/main" id="{0C8C6AB9-0879-F5D1-2C63-4B5F3BA941A2}"/>
              </a:ext>
            </a:extLst>
          </p:cNvPr>
          <p:cNvSpPr/>
          <p:nvPr/>
        </p:nvSpPr>
        <p:spPr>
          <a:xfrm>
            <a:off x="702644" y="1681848"/>
            <a:ext cx="9930791" cy="4577550"/>
          </a:xfrm>
          <a:prstGeom prst="roundRect">
            <a:avLst/>
          </a:prstGeom>
          <a:solidFill>
            <a:srgbClr val="0356B1"/>
          </a:solidFill>
          <a:ln w="3175" cap="flat">
            <a:solidFill>
              <a:schemeClr val="tx1">
                <a:lumMod val="50000"/>
              </a:schemeClr>
            </a:solidFill>
            <a:miter lim="800000"/>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703D6F6D-8637-DC79-A134-6B1D5D1EA1C8}"/>
              </a:ext>
            </a:extLst>
          </p:cNvPr>
          <p:cNvSpPr/>
          <p:nvPr/>
        </p:nvSpPr>
        <p:spPr>
          <a:xfrm>
            <a:off x="1402625" y="1445475"/>
            <a:ext cx="3742030" cy="472747"/>
          </a:xfrm>
          <a:prstGeom prst="rect">
            <a:avLst/>
          </a:prstGeom>
          <a:solidFill>
            <a:srgbClr val="FFDD00"/>
          </a:solidFill>
          <a:ln>
            <a:solidFill>
              <a:srgbClr val="0356B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D4D4D"/>
                </a:solidFill>
                <a:effectLst/>
                <a:uLnTx/>
                <a:uFillTx/>
                <a:latin typeface="Arial"/>
                <a:ea typeface="+mn-ea"/>
                <a:cs typeface="+mn-cs"/>
              </a:rPr>
              <a:t>Scope of CCI System</a:t>
            </a:r>
          </a:p>
        </p:txBody>
      </p:sp>
      <p:grpSp>
        <p:nvGrpSpPr>
          <p:cNvPr id="5" name="Group 4">
            <a:extLst>
              <a:ext uri="{FF2B5EF4-FFF2-40B4-BE49-F238E27FC236}">
                <a16:creationId xmlns:a16="http://schemas.microsoft.com/office/drawing/2014/main" id="{114C1243-A647-FB32-8DAA-394F2C9EAA9F}"/>
              </a:ext>
            </a:extLst>
          </p:cNvPr>
          <p:cNvGrpSpPr/>
          <p:nvPr/>
        </p:nvGrpSpPr>
        <p:grpSpPr>
          <a:xfrm>
            <a:off x="967969" y="1970951"/>
            <a:ext cx="3568545" cy="4102461"/>
            <a:chOff x="452126" y="1672271"/>
            <a:chExt cx="2661657" cy="450233"/>
          </a:xfrm>
        </p:grpSpPr>
        <p:sp>
          <p:nvSpPr>
            <p:cNvPr id="7" name="Rectangle: Rounded Corners 6">
              <a:extLst>
                <a:ext uri="{FF2B5EF4-FFF2-40B4-BE49-F238E27FC236}">
                  <a16:creationId xmlns:a16="http://schemas.microsoft.com/office/drawing/2014/main" id="{A1E2153A-E0B8-2E27-B41E-CA9DAC317A3C}"/>
                </a:ext>
              </a:extLst>
            </p:cNvPr>
            <p:cNvSpPr/>
            <p:nvPr/>
          </p:nvSpPr>
          <p:spPr>
            <a:xfrm>
              <a:off x="452126" y="1672271"/>
              <a:ext cx="2661657" cy="450233"/>
            </a:xfrm>
            <a:prstGeom prst="roundRect">
              <a:avLst>
                <a:gd name="adj" fmla="val 10000"/>
              </a:avLst>
            </a:pr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endParaRPr>
            </a:p>
          </p:txBody>
        </p:sp>
        <p:sp>
          <p:nvSpPr>
            <p:cNvPr id="8" name="Rectangle: Rounded Corners 4">
              <a:extLst>
                <a:ext uri="{FF2B5EF4-FFF2-40B4-BE49-F238E27FC236}">
                  <a16:creationId xmlns:a16="http://schemas.microsoft.com/office/drawing/2014/main" id="{9A3A211C-D530-37AD-7258-D41949783395}"/>
                </a:ext>
              </a:extLst>
            </p:cNvPr>
            <p:cNvSpPr txBox="1"/>
            <p:nvPr/>
          </p:nvSpPr>
          <p:spPr>
            <a:xfrm>
              <a:off x="491907" y="1790959"/>
              <a:ext cx="2199342" cy="2989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7780" rIns="26670" bIns="17780"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endParaRP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endParaRP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sp>
        <p:nvSpPr>
          <p:cNvPr id="9" name="Rectangle: Rounded Corners 8">
            <a:extLst>
              <a:ext uri="{FF2B5EF4-FFF2-40B4-BE49-F238E27FC236}">
                <a16:creationId xmlns:a16="http://schemas.microsoft.com/office/drawing/2014/main" id="{BD15FE30-AF48-6A67-256B-85D4C3D6DD4F}"/>
              </a:ext>
            </a:extLst>
          </p:cNvPr>
          <p:cNvSpPr/>
          <p:nvPr/>
        </p:nvSpPr>
        <p:spPr>
          <a:xfrm>
            <a:off x="4661859" y="1970951"/>
            <a:ext cx="5726480" cy="4102460"/>
          </a:xfrm>
          <a:prstGeom prst="roundRect">
            <a:avLst>
              <a:gd name="adj" fmla="val 10000"/>
            </a:avLst>
          </a:pr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endParaRPr>
          </a:p>
        </p:txBody>
      </p:sp>
      <p:sp>
        <p:nvSpPr>
          <p:cNvPr id="10" name="TextBox 9">
            <a:extLst>
              <a:ext uri="{FF2B5EF4-FFF2-40B4-BE49-F238E27FC236}">
                <a16:creationId xmlns:a16="http://schemas.microsoft.com/office/drawing/2014/main" id="{FB697CC7-BC91-2750-838B-3E86D1A97355}"/>
              </a:ext>
            </a:extLst>
          </p:cNvPr>
          <p:cNvSpPr txBox="1"/>
          <p:nvPr/>
        </p:nvSpPr>
        <p:spPr>
          <a:xfrm>
            <a:off x="1127943" y="5528110"/>
            <a:ext cx="3450889" cy="497325"/>
          </a:xfrm>
          <a:prstGeom prst="rect">
            <a:avLst/>
          </a:prstGeom>
        </p:spPr>
        <p:txBody>
          <a:bodyPr vert="horz" wrap="square" lIns="91440" tIns="45720" rIns="91440" bIns="45720" rtlCol="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srgbClr val="4D4D4D"/>
                </a:solidFill>
                <a:effectLst/>
                <a:uLnTx/>
                <a:uFillTx/>
                <a:latin typeface="Arial"/>
                <a:ea typeface="+mn-ea"/>
                <a:cs typeface="+mn-cs"/>
              </a:rPr>
              <a:t>Out of scope of CCI Phase 2 (Full) Scope:</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200" b="0" i="1" u="none" strike="noStrike" kern="1200" cap="none" spc="0" normalizeH="0" baseline="0" noProof="0" dirty="0">
                <a:ln>
                  <a:noFill/>
                </a:ln>
                <a:solidFill>
                  <a:srgbClr val="4D4D4D"/>
                </a:solidFill>
                <a:effectLst/>
                <a:uLnTx/>
                <a:uFillTx/>
                <a:latin typeface="Arial"/>
                <a:ea typeface="+mn-ea"/>
                <a:cs typeface="+mn-cs"/>
              </a:rPr>
              <a:t>B,E,X</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srgbClr val="4D4D4D"/>
              </a:solidFill>
              <a:effectLst/>
              <a:uLnTx/>
              <a:uFillTx/>
              <a:latin typeface="Arial"/>
              <a:ea typeface="+mn-ea"/>
              <a:cs typeface="+mn-cs"/>
            </a:endParaRPr>
          </a:p>
        </p:txBody>
      </p:sp>
      <p:sp>
        <p:nvSpPr>
          <p:cNvPr id="11" name="TextBox 10">
            <a:extLst>
              <a:ext uri="{FF2B5EF4-FFF2-40B4-BE49-F238E27FC236}">
                <a16:creationId xmlns:a16="http://schemas.microsoft.com/office/drawing/2014/main" id="{2C3C15FB-6BD7-9601-772B-6C526CC15B25}"/>
              </a:ext>
            </a:extLst>
          </p:cNvPr>
          <p:cNvSpPr txBox="1"/>
          <p:nvPr/>
        </p:nvSpPr>
        <p:spPr>
          <a:xfrm>
            <a:off x="4730226" y="2192909"/>
            <a:ext cx="5138062" cy="3406051"/>
          </a:xfrm>
          <a:prstGeom prst="rect">
            <a:avLst/>
          </a:prstGeom>
        </p:spPr>
        <p:txBody>
          <a:bodyPr vert="horz" wrap="square"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
        <p:nvSpPr>
          <p:cNvPr id="12" name="TextBox 11">
            <a:extLst>
              <a:ext uri="{FF2B5EF4-FFF2-40B4-BE49-F238E27FC236}">
                <a16:creationId xmlns:a16="http://schemas.microsoft.com/office/drawing/2014/main" id="{DFE96E15-055D-2D2B-C1CC-50B2F804CF48}"/>
              </a:ext>
            </a:extLst>
          </p:cNvPr>
          <p:cNvSpPr txBox="1"/>
          <p:nvPr/>
        </p:nvSpPr>
        <p:spPr>
          <a:xfrm>
            <a:off x="4875866" y="2561355"/>
            <a:ext cx="2875810" cy="2112116"/>
          </a:xfrm>
          <a:prstGeom prst="rect">
            <a:avLst/>
          </a:prstGeom>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Release for free circulation</a:t>
            </a:r>
            <a:endParaRPr lang="en-US" sz="1400" noProof="0" dirty="0">
              <a:solidFill>
                <a:srgbClr val="4D4D4D"/>
              </a:solidFill>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and special procedure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Customs Warehousing</a:t>
            </a:r>
            <a:endParaRPr lang="en-US" sz="1400" dirty="0">
              <a:solidFill>
                <a:srgbClr val="4D4D4D"/>
              </a:solidFill>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4D4D4D"/>
                </a:solidFill>
                <a:latin typeface="Arial"/>
              </a:rPr>
              <a:t>Temporary Admission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Inward Processing</a:t>
            </a:r>
            <a:endParaRPr lang="en-US" sz="1400" dirty="0">
              <a:solidFill>
                <a:srgbClr val="4D4D4D"/>
              </a:solidFill>
              <a:latin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4D4D4D"/>
                </a:solidFill>
                <a:latin typeface="Arial"/>
              </a:rPr>
              <a:t>Trade with special fiscal territories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4D4D4D"/>
                </a:solidFill>
                <a:latin typeface="Arial"/>
              </a:rPr>
              <a:t>Simplified Declaration		</a:t>
            </a:r>
            <a:endParaRPr kumimoji="0" lang="en-US"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dirty="0">
              <a:ln>
                <a:noFill/>
              </a:ln>
              <a:solidFill>
                <a:srgbClr val="4D4D4D"/>
              </a:solidFill>
              <a:effectLst/>
              <a:uLnTx/>
              <a:uFillTx/>
              <a:latin typeface="Arial"/>
              <a:ea typeface="+mn-ea"/>
              <a:cs typeface="+mn-cs"/>
            </a:endParaRPr>
          </a:p>
        </p:txBody>
      </p:sp>
      <p:sp>
        <p:nvSpPr>
          <p:cNvPr id="13" name="TextBox 12">
            <a:extLst>
              <a:ext uri="{FF2B5EF4-FFF2-40B4-BE49-F238E27FC236}">
                <a16:creationId xmlns:a16="http://schemas.microsoft.com/office/drawing/2014/main" id="{F3D18A5D-98CF-F544-6758-BE3DBD3688C8}"/>
              </a:ext>
            </a:extLst>
          </p:cNvPr>
          <p:cNvSpPr txBox="1"/>
          <p:nvPr/>
        </p:nvSpPr>
        <p:spPr>
          <a:xfrm>
            <a:off x="4867373" y="2144067"/>
            <a:ext cx="5351315" cy="552726"/>
          </a:xfrm>
          <a:prstGeom prst="rect">
            <a:avLst/>
          </a:prstGeom>
        </p:spPr>
        <p:txBody>
          <a:bodyPr vert="horz" wrap="square" lIns="91440" tIns="45720" rIns="91440" bIns="45720" rtlCol="0">
            <a:noAutofit/>
          </a:bodyPr>
          <a:lstStyle/>
          <a:p>
            <a:pPr marL="0" indent="0" algn="just">
              <a:buNone/>
            </a:pPr>
            <a:endParaRPr lang="en-US" sz="1100"/>
          </a:p>
        </p:txBody>
      </p:sp>
      <p:sp>
        <p:nvSpPr>
          <p:cNvPr id="14" name="TextBox 13">
            <a:extLst>
              <a:ext uri="{FF2B5EF4-FFF2-40B4-BE49-F238E27FC236}">
                <a16:creationId xmlns:a16="http://schemas.microsoft.com/office/drawing/2014/main" id="{533FE09E-360C-CE3E-9B3F-CBBC4111975F}"/>
              </a:ext>
            </a:extLst>
          </p:cNvPr>
          <p:cNvSpPr txBox="1"/>
          <p:nvPr/>
        </p:nvSpPr>
        <p:spPr>
          <a:xfrm>
            <a:off x="5086939" y="2039066"/>
            <a:ext cx="4800890" cy="450385"/>
          </a:xfrm>
          <a:prstGeom prst="rect">
            <a:avLst/>
          </a:prstGeom>
        </p:spPr>
        <p:txBody>
          <a:bodyPr vert="horz" wrap="square" lIns="91440" tIns="45720" rIns="91440" bIns="45720" rtlCol="0">
            <a:noAutofit/>
          </a:bodyPr>
          <a:lstStyle/>
          <a:p>
            <a:pPr algn="ctr"/>
            <a:r>
              <a:rPr kumimoji="0" lang="en-US" b="1" i="0" u="none" strike="noStrike" kern="1200" cap="none" spc="0" normalizeH="0" baseline="0" noProof="0" dirty="0">
                <a:ln>
                  <a:noFill/>
                </a:ln>
                <a:solidFill>
                  <a:srgbClr val="4D4D4D"/>
                </a:solidFill>
                <a:effectLst/>
                <a:uLnTx/>
                <a:uFillTx/>
                <a:latin typeface="Arial"/>
                <a:ea typeface="+mn-ea"/>
                <a:cs typeface="+mn-cs"/>
              </a:rPr>
              <a:t>Customs Procedures</a:t>
            </a:r>
          </a:p>
          <a:p>
            <a:pPr marL="0" indent="0" algn="just">
              <a:buNone/>
            </a:pPr>
            <a:endParaRPr lang="en-US" sz="1100" dirty="0"/>
          </a:p>
        </p:txBody>
      </p:sp>
      <p:sp>
        <p:nvSpPr>
          <p:cNvPr id="15" name="TextBox 14">
            <a:extLst>
              <a:ext uri="{FF2B5EF4-FFF2-40B4-BE49-F238E27FC236}">
                <a16:creationId xmlns:a16="http://schemas.microsoft.com/office/drawing/2014/main" id="{9EE4F501-887B-5A14-B487-2A411646A7B2}"/>
              </a:ext>
            </a:extLst>
          </p:cNvPr>
          <p:cNvSpPr txBox="1"/>
          <p:nvPr/>
        </p:nvSpPr>
        <p:spPr>
          <a:xfrm>
            <a:off x="8076737" y="2560454"/>
            <a:ext cx="2155694" cy="2558574"/>
          </a:xfrm>
          <a:prstGeom prst="rect">
            <a:avLst/>
          </a:prstGeom>
        </p:spPr>
        <p:txBody>
          <a:bodyPr vert="horz" wrap="square" lIns="91440" tIns="45720" rIns="91440" bIns="45720" rtlCol="0">
            <a:noAutofit/>
          </a:bodyPr>
          <a:lstStyle/>
          <a:p>
            <a:pPr marL="0" indent="0" algn="just">
              <a:spcAft>
                <a:spcPts val="600"/>
              </a:spcAft>
              <a:buNone/>
            </a:pPr>
            <a:r>
              <a:rPr lang="en-GB" sz="1400" dirty="0">
                <a:solidFill>
                  <a:srgbClr val="4D4D4D"/>
                </a:solidFill>
                <a:latin typeface="Arial"/>
              </a:rPr>
              <a:t>01,07,</a:t>
            </a:r>
            <a:r>
              <a:rPr lang="en-US" sz="1400" dirty="0">
                <a:solidFill>
                  <a:srgbClr val="4D4D4D"/>
                </a:solidFill>
                <a:latin typeface="Arial"/>
              </a:rPr>
              <a:t>40,</a:t>
            </a:r>
            <a:r>
              <a:rPr lang="en-GB" sz="1400" dirty="0">
                <a:solidFill>
                  <a:srgbClr val="4D4D4D"/>
                </a:solidFill>
                <a:latin typeface="Arial"/>
              </a:rPr>
              <a:t>42,</a:t>
            </a:r>
            <a:r>
              <a:rPr lang="en-US" sz="1400" dirty="0">
                <a:solidFill>
                  <a:srgbClr val="4D4D4D"/>
                </a:solidFill>
                <a:latin typeface="Arial"/>
              </a:rPr>
              <a:t>43,44,</a:t>
            </a:r>
            <a:r>
              <a:rPr lang="en-GB" sz="1400" dirty="0">
                <a:solidFill>
                  <a:srgbClr val="4D4D4D"/>
                </a:solidFill>
                <a:latin typeface="Arial"/>
              </a:rPr>
              <a:t>45,</a:t>
            </a:r>
            <a:r>
              <a:rPr lang="en-US" sz="1400" dirty="0">
                <a:solidFill>
                  <a:srgbClr val="4D4D4D"/>
                </a:solidFill>
                <a:latin typeface="Arial"/>
              </a:rPr>
              <a:t>46,48,61,</a:t>
            </a:r>
            <a:r>
              <a:rPr lang="en-GB" sz="1400" dirty="0">
                <a:solidFill>
                  <a:srgbClr val="4D4D4D"/>
                </a:solidFill>
                <a:latin typeface="Arial"/>
              </a:rPr>
              <a:t>63,68</a:t>
            </a:r>
          </a:p>
          <a:p>
            <a:pPr marL="0" indent="0" algn="just">
              <a:spcAft>
                <a:spcPts val="600"/>
              </a:spcAft>
              <a:buNone/>
            </a:pPr>
            <a:r>
              <a:rPr lang="en-GB" sz="1400" dirty="0">
                <a:solidFill>
                  <a:srgbClr val="4D4D4D"/>
                </a:solidFill>
                <a:latin typeface="Arial"/>
              </a:rPr>
              <a:t>71</a:t>
            </a:r>
          </a:p>
          <a:p>
            <a:pPr marL="0" indent="0" algn="just">
              <a:spcAft>
                <a:spcPts val="600"/>
              </a:spcAft>
              <a:buNone/>
            </a:pPr>
            <a:r>
              <a:rPr lang="en-GB" sz="1400" dirty="0">
                <a:solidFill>
                  <a:srgbClr val="4D4D4D"/>
                </a:solidFill>
                <a:latin typeface="Arial"/>
              </a:rPr>
              <a:t>53</a:t>
            </a:r>
          </a:p>
          <a:p>
            <a:pPr marL="0" indent="0" algn="just">
              <a:spcAft>
                <a:spcPts val="600"/>
              </a:spcAft>
              <a:buNone/>
            </a:pPr>
            <a:r>
              <a:rPr lang="en-GB" sz="1400" dirty="0">
                <a:solidFill>
                  <a:srgbClr val="4D4D4D"/>
                </a:solidFill>
                <a:latin typeface="Arial"/>
              </a:rPr>
              <a:t>51</a:t>
            </a:r>
          </a:p>
          <a:p>
            <a:pPr algn="just">
              <a:spcAft>
                <a:spcPts val="600"/>
              </a:spcAft>
            </a:pPr>
            <a:r>
              <a:rPr lang="en-GB" sz="1400" dirty="0">
                <a:solidFill>
                  <a:srgbClr val="4D4D4D"/>
                </a:solidFill>
                <a:latin typeface="Arial"/>
              </a:rPr>
              <a:t>40, 42, 61, 63, 95, 96</a:t>
            </a:r>
          </a:p>
          <a:p>
            <a:pPr algn="just">
              <a:spcAft>
                <a:spcPts val="600"/>
              </a:spcAft>
            </a:pPr>
            <a:r>
              <a:rPr lang="en-US" sz="1400" dirty="0">
                <a:solidFill>
                  <a:srgbClr val="4D4D4D"/>
                </a:solidFill>
                <a:latin typeface="Arial"/>
              </a:rPr>
              <a:t>01,07,40,42,43,44,45,46,48,51,53,61,63,68,71,95</a:t>
            </a:r>
            <a:r>
              <a:rPr lang="el-GR" sz="1400" dirty="0">
                <a:solidFill>
                  <a:srgbClr val="4D4D4D"/>
                </a:solidFill>
                <a:latin typeface="Arial"/>
              </a:rPr>
              <a:t>,</a:t>
            </a:r>
            <a:r>
              <a:rPr lang="en-US" sz="1400" dirty="0">
                <a:solidFill>
                  <a:srgbClr val="4D4D4D"/>
                </a:solidFill>
                <a:latin typeface="Arial"/>
              </a:rPr>
              <a:t> 96</a:t>
            </a:r>
          </a:p>
        </p:txBody>
      </p:sp>
      <p:graphicFrame>
        <p:nvGraphicFramePr>
          <p:cNvPr id="16" name="Table 15">
            <a:extLst>
              <a:ext uri="{FF2B5EF4-FFF2-40B4-BE49-F238E27FC236}">
                <a16:creationId xmlns:a16="http://schemas.microsoft.com/office/drawing/2014/main" id="{9A8A66C6-5359-91E3-ED35-B35F06745FBC}"/>
              </a:ext>
            </a:extLst>
          </p:cNvPr>
          <p:cNvGraphicFramePr>
            <a:graphicFrameLocks noGrp="1"/>
          </p:cNvGraphicFramePr>
          <p:nvPr>
            <p:extLst>
              <p:ext uri="{D42A27DB-BD31-4B8C-83A1-F6EECF244321}">
                <p14:modId xmlns:p14="http://schemas.microsoft.com/office/powerpoint/2010/main" val="1831097339"/>
              </p:ext>
            </p:extLst>
          </p:nvPr>
        </p:nvGraphicFramePr>
        <p:xfrm>
          <a:off x="1218357" y="2457763"/>
          <a:ext cx="3059406" cy="2733772"/>
        </p:xfrm>
        <a:graphic>
          <a:graphicData uri="http://schemas.openxmlformats.org/drawingml/2006/table">
            <a:tbl>
              <a:tblPr firstRow="1" bandRow="1">
                <a:tableStyleId>{5C22544A-7EE6-4342-B048-85BDC9FD1C3A}</a:tableStyleId>
              </a:tblPr>
              <a:tblGrid>
                <a:gridCol w="1835928">
                  <a:extLst>
                    <a:ext uri="{9D8B030D-6E8A-4147-A177-3AD203B41FA5}">
                      <a16:colId xmlns:a16="http://schemas.microsoft.com/office/drawing/2014/main" val="3679382343"/>
                    </a:ext>
                  </a:extLst>
                </a:gridCol>
                <a:gridCol w="1223478">
                  <a:extLst>
                    <a:ext uri="{9D8B030D-6E8A-4147-A177-3AD203B41FA5}">
                      <a16:colId xmlns:a16="http://schemas.microsoft.com/office/drawing/2014/main" val="153886592"/>
                    </a:ext>
                  </a:extLst>
                </a:gridCol>
              </a:tblGrid>
              <a:tr h="333614">
                <a:tc>
                  <a:txBody>
                    <a:bodyPr/>
                    <a:lstStyle/>
                    <a:p>
                      <a:r>
                        <a:rPr kumimoji="0" lang="en-US" sz="1400" b="0" i="0" u="none" strike="noStrike" kern="1200" cap="none" spc="0" normalizeH="0" baseline="0" noProof="0" dirty="0">
                          <a:ln>
                            <a:noFill/>
                          </a:ln>
                          <a:solidFill>
                            <a:srgbClr val="4D4D4D"/>
                          </a:solidFill>
                          <a:effectLst/>
                          <a:uLnTx/>
                          <a:uFillTx/>
                          <a:latin typeface="+mn-lt"/>
                          <a:ea typeface="+mn-ea"/>
                          <a:cs typeface="+mn-cs"/>
                        </a:rPr>
                        <a:t>Standard</a:t>
                      </a:r>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noProof="0" dirty="0">
                          <a:ln>
                            <a:noFill/>
                          </a:ln>
                          <a:solidFill>
                            <a:srgbClr val="4D4D4D"/>
                          </a:solidFill>
                          <a:effectLst/>
                          <a:uLnTx/>
                          <a:uFillTx/>
                          <a:latin typeface="+mn-lt"/>
                          <a:ea typeface="+mn-ea"/>
                          <a:cs typeface="+mn-cs"/>
                        </a:rPr>
                        <a:t>A,D</a:t>
                      </a:r>
                      <a:endParaRPr lang="en-US"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717417"/>
                  </a:ext>
                </a:extLst>
              </a:tr>
              <a:tr h="333614">
                <a:tc>
                  <a:txBody>
                    <a:bodyPr/>
                    <a:lstStyle/>
                    <a:p>
                      <a:r>
                        <a:rPr kumimoji="0" lang="en-US" sz="1400" b="0" i="0" u="none" strike="noStrike" kern="1200" cap="none" spc="0" normalizeH="0" baseline="0" noProof="0" dirty="0">
                          <a:ln>
                            <a:noFill/>
                          </a:ln>
                          <a:solidFill>
                            <a:srgbClr val="4D4D4D"/>
                          </a:solidFill>
                          <a:effectLst/>
                          <a:uLnTx/>
                          <a:uFillTx/>
                          <a:latin typeface="+mn-lt"/>
                          <a:ea typeface="+mn-ea"/>
                          <a:cs typeface="+mn-cs"/>
                        </a:rPr>
                        <a:t>Simplified</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noProof="0" dirty="0">
                          <a:ln>
                            <a:noFill/>
                          </a:ln>
                          <a:solidFill>
                            <a:srgbClr val="4D4D4D"/>
                          </a:solidFill>
                          <a:effectLst/>
                          <a:uLnTx/>
                          <a:uFillTx/>
                          <a:latin typeface="+mn-lt"/>
                          <a:ea typeface="+mn-ea"/>
                          <a:cs typeface="+mn-cs"/>
                        </a:rPr>
                        <a:t>C,F</a:t>
                      </a: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577892"/>
                  </a:ext>
                </a:extLst>
              </a:tr>
              <a:tr h="702772">
                <a:tc>
                  <a:txBody>
                    <a:bodyPr/>
                    <a:lstStyle/>
                    <a:p>
                      <a:r>
                        <a:rPr kumimoji="0" lang="en-US" sz="1400" b="0" i="0" u="none" strike="noStrike" kern="1200" cap="none" spc="0" normalizeH="0" baseline="0" noProof="0" dirty="0">
                          <a:ln>
                            <a:noFill/>
                          </a:ln>
                          <a:solidFill>
                            <a:srgbClr val="4D4D4D"/>
                          </a:solidFill>
                          <a:effectLst/>
                          <a:uLnTx/>
                          <a:uFillTx/>
                          <a:latin typeface="+mn-lt"/>
                          <a:ea typeface="+mn-ea"/>
                          <a:cs typeface="+mn-cs"/>
                        </a:rPr>
                        <a:t>Supplementary (General or Recapitulative)</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noProof="0" dirty="0">
                          <a:ln>
                            <a:noFill/>
                          </a:ln>
                          <a:solidFill>
                            <a:srgbClr val="4D4D4D"/>
                          </a:solidFill>
                          <a:effectLst/>
                          <a:uLnTx/>
                          <a:uFillTx/>
                          <a:latin typeface="+mn-lt"/>
                          <a:ea typeface="+mn-ea"/>
                          <a:cs typeface="+mn-cs"/>
                        </a:rPr>
                        <a:t>Y,U</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6264923"/>
                  </a:ext>
                </a:extLst>
              </a:tr>
              <a:tr h="466629">
                <a:tc>
                  <a:txBody>
                    <a:bodyPr/>
                    <a:lstStyle/>
                    <a:p>
                      <a:pPr marL="0" marR="0" lvl="0" indent="0" algn="l" defTabSz="622300" rtl="0" eaLnBrk="1" fontAlgn="auto" latinLnBrk="0" hangingPunct="1">
                        <a:lnSpc>
                          <a:spcPct val="90000"/>
                        </a:lnSpc>
                        <a:spcBef>
                          <a:spcPct val="0"/>
                        </a:spcBef>
                        <a:spcAft>
                          <a:spcPts val="600"/>
                        </a:spcAft>
                        <a:buClrTx/>
                        <a:buSzTx/>
                        <a:buFontTx/>
                        <a:buNone/>
                        <a:tabLst/>
                        <a:defRPr/>
                      </a:pPr>
                      <a:r>
                        <a:rPr lang="en-US" sz="1400" dirty="0">
                          <a:solidFill>
                            <a:srgbClr val="4D4D4D"/>
                          </a:solidFill>
                          <a:latin typeface="+mn-lt"/>
                        </a:rPr>
                        <a:t>Supplementary</a:t>
                      </a:r>
                      <a:r>
                        <a:rPr lang="el-GR" sz="1400" dirty="0">
                          <a:solidFill>
                            <a:srgbClr val="4D4D4D"/>
                          </a:solidFill>
                          <a:latin typeface="+mn-lt"/>
                        </a:rPr>
                        <a:t> </a:t>
                      </a:r>
                      <a:r>
                        <a:rPr kumimoji="0" lang="en-US" sz="1400" b="0" i="0" u="none" strike="noStrike" kern="1200" cap="none" spc="0" normalizeH="0" baseline="0" noProof="0" dirty="0">
                          <a:ln>
                            <a:noFill/>
                          </a:ln>
                          <a:solidFill>
                            <a:srgbClr val="4D4D4D"/>
                          </a:solidFill>
                          <a:effectLst/>
                          <a:uLnTx/>
                          <a:uFillTx/>
                          <a:latin typeface="+mn-lt"/>
                          <a:ea typeface="+mn-ea"/>
                          <a:cs typeface="+mn-cs"/>
                        </a:rPr>
                        <a:t>(General or Periodic nature)</a:t>
                      </a:r>
                      <a:r>
                        <a:rPr lang="el-GR" sz="1400" dirty="0">
                          <a:solidFill>
                            <a:srgbClr val="4D4D4D"/>
                          </a:solidFill>
                          <a:latin typeface="+mn-lt"/>
                        </a:rPr>
                        <a:t>	</a:t>
                      </a:r>
                      <a:r>
                        <a:rPr lang="en-US" sz="1400" dirty="0">
                          <a:solidFill>
                            <a:srgbClr val="4D4D4D"/>
                          </a:solidFill>
                          <a:latin typeface="+mn-lt"/>
                        </a:rPr>
                        <a:t> (EIDR only)</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en-US" sz="1400" b="0" i="0" u="none" strike="noStrike" kern="1200" cap="none" spc="0" normalizeH="0" baseline="0" noProof="0" dirty="0">
                          <a:ln>
                            <a:noFill/>
                          </a:ln>
                          <a:solidFill>
                            <a:srgbClr val="4D4D4D"/>
                          </a:solidFill>
                          <a:effectLst/>
                          <a:uLnTx/>
                          <a:uFillTx/>
                          <a:latin typeface="+mn-lt"/>
                          <a:ea typeface="+mn-ea"/>
                          <a:cs typeface="+mn-cs"/>
                        </a:rPr>
                        <a:t>Z</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8778024"/>
                  </a:ext>
                </a:extLst>
              </a:tr>
              <a:tr h="641280">
                <a:tc>
                  <a:txBody>
                    <a:bodyPr/>
                    <a:lstStyle/>
                    <a:p>
                      <a:pPr marL="0" marR="0" lvl="0" indent="0" algn="l" defTabSz="622300" rtl="0" eaLnBrk="1" fontAlgn="auto" latinLnBrk="0" hangingPunct="1">
                        <a:lnSpc>
                          <a:spcPct val="90000"/>
                        </a:lnSpc>
                        <a:spcBef>
                          <a:spcPct val="0"/>
                        </a:spcBef>
                        <a:spcAft>
                          <a:spcPts val="600"/>
                        </a:spcAft>
                        <a:buClrTx/>
                        <a:buSzTx/>
                        <a:buFontTx/>
                        <a:buNone/>
                        <a:tabLst/>
                        <a:defRPr/>
                      </a:pPr>
                      <a:r>
                        <a:rPr lang="en-US" sz="1400" dirty="0">
                          <a:solidFill>
                            <a:srgbClr val="4D4D4D"/>
                          </a:solidFill>
                          <a:latin typeface="+mn-lt"/>
                        </a:rPr>
                        <a:t>Supplementary Recapitulative (EIDR only)</a:t>
                      </a:r>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4D4D4D"/>
                          </a:solidFill>
                          <a:latin typeface="+mn-lt"/>
                        </a:rPr>
                        <a:t>V</a:t>
                      </a:r>
                      <a:endParaRPr kumimoji="0" lang="en-US" sz="1400" b="0" i="0" u="none" strike="noStrike" kern="1200" cap="none" spc="0" normalizeH="0" baseline="0" noProof="0" dirty="0">
                        <a:ln>
                          <a:noFill/>
                        </a:ln>
                        <a:solidFill>
                          <a:srgbClr val="4D4D4D"/>
                        </a:solidFill>
                        <a:effectLst/>
                        <a:uLnTx/>
                        <a:uFillTx/>
                        <a:latin typeface="+mn-lt"/>
                        <a:ea typeface="+mn-ea"/>
                        <a:cs typeface="+mn-cs"/>
                      </a:endParaRPr>
                    </a:p>
                    <a:p>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445602"/>
                  </a:ext>
                </a:extLst>
              </a:tr>
            </a:tbl>
          </a:graphicData>
        </a:graphic>
      </p:graphicFrame>
      <p:sp>
        <p:nvSpPr>
          <p:cNvPr id="17" name="TextBox 16">
            <a:extLst>
              <a:ext uri="{FF2B5EF4-FFF2-40B4-BE49-F238E27FC236}">
                <a16:creationId xmlns:a16="http://schemas.microsoft.com/office/drawing/2014/main" id="{11BF5E25-3AD1-0BEA-3A69-CB10ED4D7CCB}"/>
              </a:ext>
            </a:extLst>
          </p:cNvPr>
          <p:cNvSpPr txBox="1"/>
          <p:nvPr/>
        </p:nvSpPr>
        <p:spPr>
          <a:xfrm>
            <a:off x="1176626" y="2045367"/>
            <a:ext cx="3201475" cy="401543"/>
          </a:xfrm>
          <a:prstGeom prst="rect">
            <a:avLst/>
          </a:prstGeom>
        </p:spPr>
        <p:txBody>
          <a:bodyPr vert="horz" wrap="square" lIns="91440" tIns="45720" rIns="91440" bIns="45720" rtlCol="0">
            <a:noAutofit/>
          </a:bodyPr>
          <a:lstStyle/>
          <a:p>
            <a:pPr algn="ctr" defTabSz="622300">
              <a:lnSpc>
                <a:spcPct val="90000"/>
              </a:lnSpc>
              <a:spcBef>
                <a:spcPct val="0"/>
              </a:spcBef>
              <a:spcAft>
                <a:spcPct val="35000"/>
              </a:spcAft>
              <a:defRPr/>
            </a:pPr>
            <a:r>
              <a:rPr lang="en-US" b="1" dirty="0">
                <a:solidFill>
                  <a:srgbClr val="4D4D4D"/>
                </a:solidFill>
                <a:latin typeface="Arial"/>
              </a:rPr>
              <a:t>Declaration Types</a:t>
            </a:r>
          </a:p>
          <a:p>
            <a:pPr marL="0" indent="0" algn="just">
              <a:buNone/>
            </a:pPr>
            <a:endParaRPr lang="en-US" sz="1100" dirty="0"/>
          </a:p>
        </p:txBody>
      </p:sp>
    </p:spTree>
    <p:extLst>
      <p:ext uri="{BB962C8B-B14F-4D97-AF65-F5344CB8AC3E}">
        <p14:creationId xmlns:p14="http://schemas.microsoft.com/office/powerpoint/2010/main" val="3300376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565FB-E637-EF9B-4B60-4AA48337BD57}"/>
              </a:ext>
            </a:extLst>
          </p:cNvPr>
          <p:cNvSpPr>
            <a:spLocks noGrp="1"/>
          </p:cNvSpPr>
          <p:nvPr>
            <p:ph type="title"/>
          </p:nvPr>
        </p:nvSpPr>
        <p:spPr>
          <a:xfrm>
            <a:off x="955138" y="361589"/>
            <a:ext cx="10515600" cy="782357"/>
          </a:xfrm>
        </p:spPr>
        <p:txBody>
          <a:bodyPr/>
          <a:lstStyle/>
          <a:p>
            <a:r>
              <a:rPr lang="en-US" sz="4000"/>
              <a:t>Processes of CCI P2 (Full) Scope</a:t>
            </a:r>
            <a:endParaRPr lang="el-GR"/>
          </a:p>
        </p:txBody>
      </p:sp>
      <p:grpSp>
        <p:nvGrpSpPr>
          <p:cNvPr id="4" name="Group 3">
            <a:extLst>
              <a:ext uri="{FF2B5EF4-FFF2-40B4-BE49-F238E27FC236}">
                <a16:creationId xmlns:a16="http://schemas.microsoft.com/office/drawing/2014/main" id="{E26399BD-7CEC-E95F-FBE8-DF3D1B670644}"/>
              </a:ext>
            </a:extLst>
          </p:cNvPr>
          <p:cNvGrpSpPr/>
          <p:nvPr/>
        </p:nvGrpSpPr>
        <p:grpSpPr>
          <a:xfrm>
            <a:off x="151953" y="1404593"/>
            <a:ext cx="11806814" cy="900063"/>
            <a:chOff x="6945" y="34"/>
            <a:chExt cx="10762668" cy="1289474"/>
          </a:xfrm>
          <a:solidFill>
            <a:srgbClr val="1C58AC"/>
          </a:solidFill>
        </p:grpSpPr>
        <p:sp>
          <p:nvSpPr>
            <p:cNvPr id="5" name="Rectangle: Rounded Corners 4">
              <a:extLst>
                <a:ext uri="{FF2B5EF4-FFF2-40B4-BE49-F238E27FC236}">
                  <a16:creationId xmlns:a16="http://schemas.microsoft.com/office/drawing/2014/main" id="{9C4F52BD-DCBF-FA99-220F-9B84CBDC81F6}"/>
                </a:ext>
              </a:extLst>
            </p:cNvPr>
            <p:cNvSpPr/>
            <p:nvPr/>
          </p:nvSpPr>
          <p:spPr>
            <a:xfrm>
              <a:off x="6945" y="34"/>
              <a:ext cx="10762668" cy="1289474"/>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AEF811B6-E1E4-9EF5-9896-D44518282591}"/>
                </a:ext>
              </a:extLst>
            </p:cNvPr>
            <p:cNvSpPr txBox="1"/>
            <p:nvPr/>
          </p:nvSpPr>
          <p:spPr>
            <a:xfrm>
              <a:off x="44712" y="37801"/>
              <a:ext cx="10687134" cy="12139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3600" b="1">
                  <a:solidFill>
                    <a:schemeClr val="accent5"/>
                  </a:solidFill>
                </a:rPr>
                <a:t>CCI</a:t>
              </a:r>
              <a:r>
                <a:rPr lang="en-US" sz="3600" b="1" kern="1200">
                  <a:solidFill>
                    <a:schemeClr val="accent5"/>
                  </a:solidFill>
                </a:rPr>
                <a:t> Processes</a:t>
              </a:r>
            </a:p>
          </p:txBody>
        </p:sp>
      </p:grpSp>
      <p:grpSp>
        <p:nvGrpSpPr>
          <p:cNvPr id="7" name="Group 6">
            <a:extLst>
              <a:ext uri="{FF2B5EF4-FFF2-40B4-BE49-F238E27FC236}">
                <a16:creationId xmlns:a16="http://schemas.microsoft.com/office/drawing/2014/main" id="{FB4B235D-5C86-8025-515E-26ACF3086D32}"/>
              </a:ext>
            </a:extLst>
          </p:cNvPr>
          <p:cNvGrpSpPr/>
          <p:nvPr/>
        </p:nvGrpSpPr>
        <p:grpSpPr>
          <a:xfrm>
            <a:off x="151952" y="2445237"/>
            <a:ext cx="1606932" cy="1362456"/>
            <a:chOff x="6945" y="1562374"/>
            <a:chExt cx="909009" cy="1289474"/>
          </a:xfrm>
        </p:grpSpPr>
        <p:sp>
          <p:nvSpPr>
            <p:cNvPr id="8" name="Rectangle: Rounded Corners 7">
              <a:extLst>
                <a:ext uri="{FF2B5EF4-FFF2-40B4-BE49-F238E27FC236}">
                  <a16:creationId xmlns:a16="http://schemas.microsoft.com/office/drawing/2014/main" id="{A738D7CA-06D2-DCA9-8D3C-2BDF835FA716}"/>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2101BAED-1F28-B6A3-348A-75F243F2E91F}"/>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Customs </a:t>
              </a:r>
            </a:p>
            <a:p>
              <a:pPr marL="0" lvl="0" indent="0" algn="ctr" defTabSz="711200">
                <a:lnSpc>
                  <a:spcPct val="90000"/>
                </a:lnSpc>
                <a:spcBef>
                  <a:spcPct val="0"/>
                </a:spcBef>
                <a:buNone/>
              </a:pPr>
              <a:r>
                <a:rPr lang="en-US" sz="1400" b="1" kern="1200">
                  <a:solidFill>
                    <a:schemeClr val="accent5"/>
                  </a:solidFill>
                </a:rPr>
                <a:t>Declaration –Submission prior to presentation</a:t>
              </a:r>
            </a:p>
          </p:txBody>
        </p:sp>
      </p:grpSp>
      <p:grpSp>
        <p:nvGrpSpPr>
          <p:cNvPr id="10" name="Group 9">
            <a:extLst>
              <a:ext uri="{FF2B5EF4-FFF2-40B4-BE49-F238E27FC236}">
                <a16:creationId xmlns:a16="http://schemas.microsoft.com/office/drawing/2014/main" id="{48E0751E-294C-3414-4939-448CF7E4789B}"/>
              </a:ext>
            </a:extLst>
          </p:cNvPr>
          <p:cNvGrpSpPr/>
          <p:nvPr/>
        </p:nvGrpSpPr>
        <p:grpSpPr>
          <a:xfrm>
            <a:off x="1844445" y="2448334"/>
            <a:ext cx="1606932" cy="1362456"/>
            <a:chOff x="6945" y="1562374"/>
            <a:chExt cx="909009" cy="1289474"/>
          </a:xfrm>
        </p:grpSpPr>
        <p:sp>
          <p:nvSpPr>
            <p:cNvPr id="11" name="Rectangle: Rounded Corners 10">
              <a:extLst>
                <a:ext uri="{FF2B5EF4-FFF2-40B4-BE49-F238E27FC236}">
                  <a16:creationId xmlns:a16="http://schemas.microsoft.com/office/drawing/2014/main" id="{560633D5-9508-2A93-B62A-0975B8A31F73}"/>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DA637B28-7BEC-67A6-71CA-D9FE04F03A2A}"/>
                </a:ext>
              </a:extLst>
            </p:cNvPr>
            <p:cNvSpPr txBox="1"/>
            <p:nvPr/>
          </p:nvSpPr>
          <p:spPr>
            <a:xfrm>
              <a:off x="33569" y="1588997"/>
              <a:ext cx="855761" cy="1236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Customs </a:t>
              </a:r>
            </a:p>
            <a:p>
              <a:pPr marL="0" lvl="0" indent="0" algn="ctr" defTabSz="711200">
                <a:lnSpc>
                  <a:spcPct val="90000"/>
                </a:lnSpc>
                <a:spcBef>
                  <a:spcPct val="0"/>
                </a:spcBef>
                <a:buNone/>
              </a:pPr>
              <a:r>
                <a:rPr lang="en-US" sz="1400" b="1" kern="1200">
                  <a:solidFill>
                    <a:schemeClr val="accent5"/>
                  </a:solidFill>
                </a:rPr>
                <a:t>Declaration –Submission upon presentation</a:t>
              </a:r>
            </a:p>
          </p:txBody>
        </p:sp>
      </p:grpSp>
      <p:grpSp>
        <p:nvGrpSpPr>
          <p:cNvPr id="13" name="Group 12">
            <a:extLst>
              <a:ext uri="{FF2B5EF4-FFF2-40B4-BE49-F238E27FC236}">
                <a16:creationId xmlns:a16="http://schemas.microsoft.com/office/drawing/2014/main" id="{080E32AE-63BE-655A-9B35-CD5CA557EAEC}"/>
              </a:ext>
            </a:extLst>
          </p:cNvPr>
          <p:cNvGrpSpPr/>
          <p:nvPr/>
        </p:nvGrpSpPr>
        <p:grpSpPr>
          <a:xfrm>
            <a:off x="3539944" y="2453120"/>
            <a:ext cx="1606932" cy="1362456"/>
            <a:chOff x="6945" y="1562374"/>
            <a:chExt cx="909009" cy="1289474"/>
          </a:xfrm>
        </p:grpSpPr>
        <p:sp>
          <p:nvSpPr>
            <p:cNvPr id="14" name="Rectangle: Rounded Corners 13">
              <a:extLst>
                <a:ext uri="{FF2B5EF4-FFF2-40B4-BE49-F238E27FC236}">
                  <a16:creationId xmlns:a16="http://schemas.microsoft.com/office/drawing/2014/main" id="{FF2C000C-A3C5-36A4-2F40-6BF7D66604D3}"/>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5" name="Rectangle: Rounded Corners 4">
              <a:extLst>
                <a:ext uri="{FF2B5EF4-FFF2-40B4-BE49-F238E27FC236}">
                  <a16:creationId xmlns:a16="http://schemas.microsoft.com/office/drawing/2014/main" id="{C671AEB9-3C96-A0CA-88A6-2C456787FF1D}"/>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Perform Risk Analysis at SCI and PCI</a:t>
              </a:r>
            </a:p>
          </p:txBody>
        </p:sp>
      </p:grpSp>
      <p:grpSp>
        <p:nvGrpSpPr>
          <p:cNvPr id="16" name="Group 15">
            <a:extLst>
              <a:ext uri="{FF2B5EF4-FFF2-40B4-BE49-F238E27FC236}">
                <a16:creationId xmlns:a16="http://schemas.microsoft.com/office/drawing/2014/main" id="{2DE68ACE-AD13-92BE-83BA-9255639AB682}"/>
              </a:ext>
            </a:extLst>
          </p:cNvPr>
          <p:cNvGrpSpPr/>
          <p:nvPr/>
        </p:nvGrpSpPr>
        <p:grpSpPr>
          <a:xfrm>
            <a:off x="5232441" y="2448334"/>
            <a:ext cx="1606932" cy="1362456"/>
            <a:chOff x="6945" y="1562374"/>
            <a:chExt cx="909009" cy="1289474"/>
          </a:xfrm>
        </p:grpSpPr>
        <p:sp>
          <p:nvSpPr>
            <p:cNvPr id="17" name="Rectangle: Rounded Corners 16">
              <a:extLst>
                <a:ext uri="{FF2B5EF4-FFF2-40B4-BE49-F238E27FC236}">
                  <a16:creationId xmlns:a16="http://schemas.microsoft.com/office/drawing/2014/main" id="{0ADF1AAF-D10D-1C7D-217C-EC91D108560E}"/>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CBA462AE-0B27-630B-7790-C8CDD1DCC7D6}"/>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Perform Controls by SCI and PCI</a:t>
              </a:r>
            </a:p>
          </p:txBody>
        </p:sp>
      </p:grpSp>
      <p:grpSp>
        <p:nvGrpSpPr>
          <p:cNvPr id="19" name="Group 18">
            <a:extLst>
              <a:ext uri="{FF2B5EF4-FFF2-40B4-BE49-F238E27FC236}">
                <a16:creationId xmlns:a16="http://schemas.microsoft.com/office/drawing/2014/main" id="{5B18122D-9B53-EBB7-8866-62B47B15E8A0}"/>
              </a:ext>
            </a:extLst>
          </p:cNvPr>
          <p:cNvGrpSpPr/>
          <p:nvPr/>
        </p:nvGrpSpPr>
        <p:grpSpPr>
          <a:xfrm>
            <a:off x="6935824" y="2445237"/>
            <a:ext cx="1606932" cy="1362456"/>
            <a:chOff x="6945" y="1562374"/>
            <a:chExt cx="909009" cy="1289474"/>
          </a:xfrm>
        </p:grpSpPr>
        <p:sp>
          <p:nvSpPr>
            <p:cNvPr id="20" name="Rectangle: Rounded Corners 19">
              <a:extLst>
                <a:ext uri="{FF2B5EF4-FFF2-40B4-BE49-F238E27FC236}">
                  <a16:creationId xmlns:a16="http://schemas.microsoft.com/office/drawing/2014/main" id="{D32873B7-164D-3EFB-E91E-60E044562EB5}"/>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4BE50B99-BCA2-887C-D9E7-43EA8CC2A7AA}"/>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Manage customs debt by SCI and VAT by PCI</a:t>
              </a:r>
            </a:p>
          </p:txBody>
        </p:sp>
      </p:grpSp>
      <p:grpSp>
        <p:nvGrpSpPr>
          <p:cNvPr id="22" name="Group 21">
            <a:extLst>
              <a:ext uri="{FF2B5EF4-FFF2-40B4-BE49-F238E27FC236}">
                <a16:creationId xmlns:a16="http://schemas.microsoft.com/office/drawing/2014/main" id="{A9EAE0D8-880E-03EC-0E59-000307CC2902}"/>
              </a:ext>
            </a:extLst>
          </p:cNvPr>
          <p:cNvGrpSpPr/>
          <p:nvPr/>
        </p:nvGrpSpPr>
        <p:grpSpPr>
          <a:xfrm>
            <a:off x="2754782" y="3898071"/>
            <a:ext cx="1464379" cy="1362456"/>
            <a:chOff x="6945" y="1562374"/>
            <a:chExt cx="909009" cy="1289474"/>
          </a:xfrm>
        </p:grpSpPr>
        <p:sp>
          <p:nvSpPr>
            <p:cNvPr id="23" name="Rectangle: Rounded Corners 22">
              <a:extLst>
                <a:ext uri="{FF2B5EF4-FFF2-40B4-BE49-F238E27FC236}">
                  <a16:creationId xmlns:a16="http://schemas.microsoft.com/office/drawing/2014/main" id="{2C1181B0-2177-A143-D670-C6B736C1F9D1}"/>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4" name="Rectangle: Rounded Corners 4">
              <a:extLst>
                <a:ext uri="{FF2B5EF4-FFF2-40B4-BE49-F238E27FC236}">
                  <a16:creationId xmlns:a16="http://schemas.microsoft.com/office/drawing/2014/main" id="{B29F8F78-90B0-4C67-0E9B-24068B608EC5}"/>
                </a:ext>
              </a:extLst>
            </p:cNvPr>
            <p:cNvSpPr txBox="1"/>
            <p:nvPr/>
          </p:nvSpPr>
          <p:spPr>
            <a:xfrm>
              <a:off x="33569" y="1562374"/>
              <a:ext cx="855761" cy="12750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Excise or CAP goods under CCI</a:t>
              </a:r>
            </a:p>
          </p:txBody>
        </p:sp>
      </p:grpSp>
      <p:grpSp>
        <p:nvGrpSpPr>
          <p:cNvPr id="25" name="Group 24">
            <a:extLst>
              <a:ext uri="{FF2B5EF4-FFF2-40B4-BE49-F238E27FC236}">
                <a16:creationId xmlns:a16="http://schemas.microsoft.com/office/drawing/2014/main" id="{2B4303D7-2257-ACB1-1567-C6F7070E6343}"/>
              </a:ext>
            </a:extLst>
          </p:cNvPr>
          <p:cNvGrpSpPr/>
          <p:nvPr/>
        </p:nvGrpSpPr>
        <p:grpSpPr>
          <a:xfrm>
            <a:off x="7832338" y="3939138"/>
            <a:ext cx="1464379" cy="1362456"/>
            <a:chOff x="6945" y="1562374"/>
            <a:chExt cx="909009" cy="1289474"/>
          </a:xfrm>
        </p:grpSpPr>
        <p:sp>
          <p:nvSpPr>
            <p:cNvPr id="26" name="Rectangle: Rounded Corners 25">
              <a:extLst>
                <a:ext uri="{FF2B5EF4-FFF2-40B4-BE49-F238E27FC236}">
                  <a16:creationId xmlns:a16="http://schemas.microsoft.com/office/drawing/2014/main" id="{676BF05F-04C0-6A7A-92B7-1FA4DA5A92CD}"/>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7" name="Rectangle: Rounded Corners 4">
              <a:extLst>
                <a:ext uri="{FF2B5EF4-FFF2-40B4-BE49-F238E27FC236}">
                  <a16:creationId xmlns:a16="http://schemas.microsoft.com/office/drawing/2014/main" id="{890951AF-3795-D188-CAE0-7022EC10E4A6}"/>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EIDR under CCI</a:t>
              </a:r>
            </a:p>
          </p:txBody>
        </p:sp>
      </p:grpSp>
      <p:grpSp>
        <p:nvGrpSpPr>
          <p:cNvPr id="36" name="Group 35">
            <a:extLst>
              <a:ext uri="{FF2B5EF4-FFF2-40B4-BE49-F238E27FC236}">
                <a16:creationId xmlns:a16="http://schemas.microsoft.com/office/drawing/2014/main" id="{EC2C4E4A-A3DE-FA65-877F-A410E71ED2D9}"/>
              </a:ext>
            </a:extLst>
          </p:cNvPr>
          <p:cNvGrpSpPr/>
          <p:nvPr/>
        </p:nvGrpSpPr>
        <p:grpSpPr>
          <a:xfrm>
            <a:off x="8643829" y="2453120"/>
            <a:ext cx="1606932" cy="1362456"/>
            <a:chOff x="6945" y="1562374"/>
            <a:chExt cx="909009" cy="1289474"/>
          </a:xfrm>
        </p:grpSpPr>
        <p:sp>
          <p:nvSpPr>
            <p:cNvPr id="37" name="Rectangle: Rounded Corners 36">
              <a:extLst>
                <a:ext uri="{FF2B5EF4-FFF2-40B4-BE49-F238E27FC236}">
                  <a16:creationId xmlns:a16="http://schemas.microsoft.com/office/drawing/2014/main" id="{D386BD49-4C36-B97B-1490-DEAEFF28B0FA}"/>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38" name="Rectangle: Rounded Corners 4">
              <a:extLst>
                <a:ext uri="{FF2B5EF4-FFF2-40B4-BE49-F238E27FC236}">
                  <a16:creationId xmlns:a16="http://schemas.microsoft.com/office/drawing/2014/main" id="{31643A24-FE92-C9A9-CAF2-31476CA270BF}"/>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Take Decision on release of goods</a:t>
              </a:r>
            </a:p>
          </p:txBody>
        </p:sp>
      </p:grpSp>
      <p:grpSp>
        <p:nvGrpSpPr>
          <p:cNvPr id="39" name="Group 38">
            <a:extLst>
              <a:ext uri="{FF2B5EF4-FFF2-40B4-BE49-F238E27FC236}">
                <a16:creationId xmlns:a16="http://schemas.microsoft.com/office/drawing/2014/main" id="{9E46781A-AC98-13A6-A3EE-E54600E96B81}"/>
              </a:ext>
            </a:extLst>
          </p:cNvPr>
          <p:cNvGrpSpPr/>
          <p:nvPr/>
        </p:nvGrpSpPr>
        <p:grpSpPr>
          <a:xfrm>
            <a:off x="6157208" y="3939138"/>
            <a:ext cx="1465060" cy="1362456"/>
            <a:chOff x="6522" y="1562374"/>
            <a:chExt cx="909432" cy="1289474"/>
          </a:xfrm>
        </p:grpSpPr>
        <p:sp>
          <p:nvSpPr>
            <p:cNvPr id="40" name="Rectangle: Rounded Corners 39">
              <a:extLst>
                <a:ext uri="{FF2B5EF4-FFF2-40B4-BE49-F238E27FC236}">
                  <a16:creationId xmlns:a16="http://schemas.microsoft.com/office/drawing/2014/main" id="{9CABB896-7D32-5AA1-8EB4-3EFB757A6DCB}"/>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41" name="Rectangle: Rounded Corners 4">
              <a:extLst>
                <a:ext uri="{FF2B5EF4-FFF2-40B4-BE49-F238E27FC236}">
                  <a16:creationId xmlns:a16="http://schemas.microsoft.com/office/drawing/2014/main" id="{BA27E274-9898-B4C2-4E0E-8878196A7C3E}"/>
                </a:ext>
              </a:extLst>
            </p:cNvPr>
            <p:cNvSpPr txBox="1"/>
            <p:nvPr/>
          </p:nvSpPr>
          <p:spPr>
            <a:xfrm>
              <a:off x="6522" y="1588998"/>
              <a:ext cx="882807"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Handle Supplementary Declaration</a:t>
              </a:r>
            </a:p>
          </p:txBody>
        </p:sp>
      </p:grpSp>
      <p:sp>
        <p:nvSpPr>
          <p:cNvPr id="42" name="Slide Number Placeholder 41">
            <a:extLst>
              <a:ext uri="{FF2B5EF4-FFF2-40B4-BE49-F238E27FC236}">
                <a16:creationId xmlns:a16="http://schemas.microsoft.com/office/drawing/2014/main" id="{91E1B2E7-DFE4-9A7D-0489-2B64588AECCF}"/>
              </a:ext>
            </a:extLst>
          </p:cNvPr>
          <p:cNvSpPr>
            <a:spLocks noGrp="1"/>
          </p:cNvSpPr>
          <p:nvPr>
            <p:ph type="sldNum" sz="quarter" idx="12"/>
          </p:nvPr>
        </p:nvSpPr>
        <p:spPr/>
        <p:txBody>
          <a:bodyPr/>
          <a:lstStyle/>
          <a:p>
            <a:fld id="{F46C79FD-C571-418B-AB0F-5EE936C85276}" type="slidenum">
              <a:rPr lang="en-GB" smtClean="0"/>
              <a:t>22</a:t>
            </a:fld>
            <a:endParaRPr lang="en-GB"/>
          </a:p>
        </p:txBody>
      </p:sp>
      <p:grpSp>
        <p:nvGrpSpPr>
          <p:cNvPr id="43" name="Group 42">
            <a:extLst>
              <a:ext uri="{FF2B5EF4-FFF2-40B4-BE49-F238E27FC236}">
                <a16:creationId xmlns:a16="http://schemas.microsoft.com/office/drawing/2014/main" id="{7844529C-1802-A220-769F-26B33CCA970C}"/>
              </a:ext>
            </a:extLst>
          </p:cNvPr>
          <p:cNvGrpSpPr/>
          <p:nvPr/>
        </p:nvGrpSpPr>
        <p:grpSpPr>
          <a:xfrm>
            <a:off x="1079715" y="3872117"/>
            <a:ext cx="1464379" cy="1362456"/>
            <a:chOff x="6945" y="1562374"/>
            <a:chExt cx="909009" cy="1289474"/>
          </a:xfrm>
        </p:grpSpPr>
        <p:sp>
          <p:nvSpPr>
            <p:cNvPr id="44" name="Rectangle: Rounded Corners 43">
              <a:extLst>
                <a:ext uri="{FF2B5EF4-FFF2-40B4-BE49-F238E27FC236}">
                  <a16:creationId xmlns:a16="http://schemas.microsoft.com/office/drawing/2014/main" id="{BC114315-9799-3CA5-FD15-98408DA5B5A7}"/>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45" name="Rectangle: Rounded Corners 4">
              <a:extLst>
                <a:ext uri="{FF2B5EF4-FFF2-40B4-BE49-F238E27FC236}">
                  <a16:creationId xmlns:a16="http://schemas.microsoft.com/office/drawing/2014/main" id="{2F45D7C3-0770-18C6-274A-76E859051CE9}"/>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Temporary admission under CCI</a:t>
              </a:r>
            </a:p>
          </p:txBody>
        </p:sp>
      </p:grpSp>
      <p:grpSp>
        <p:nvGrpSpPr>
          <p:cNvPr id="46" name="Group 45">
            <a:extLst>
              <a:ext uri="{FF2B5EF4-FFF2-40B4-BE49-F238E27FC236}">
                <a16:creationId xmlns:a16="http://schemas.microsoft.com/office/drawing/2014/main" id="{67F06A50-EA22-C364-C389-BEDD2367C104}"/>
              </a:ext>
            </a:extLst>
          </p:cNvPr>
          <p:cNvGrpSpPr/>
          <p:nvPr/>
        </p:nvGrpSpPr>
        <p:grpSpPr>
          <a:xfrm>
            <a:off x="4469459" y="3942498"/>
            <a:ext cx="1463529" cy="1359096"/>
            <a:chOff x="6945" y="1562374"/>
            <a:chExt cx="909009" cy="1289474"/>
          </a:xfrm>
        </p:grpSpPr>
        <p:sp>
          <p:nvSpPr>
            <p:cNvPr id="47" name="Rectangle: Rounded Corners 46">
              <a:extLst>
                <a:ext uri="{FF2B5EF4-FFF2-40B4-BE49-F238E27FC236}">
                  <a16:creationId xmlns:a16="http://schemas.microsoft.com/office/drawing/2014/main" id="{17132153-81E5-98AC-11B3-93D38C71EAFD}"/>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48" name="Rectangle: Rounded Corners 4">
              <a:extLst>
                <a:ext uri="{FF2B5EF4-FFF2-40B4-BE49-F238E27FC236}">
                  <a16:creationId xmlns:a16="http://schemas.microsoft.com/office/drawing/2014/main" id="{4E9C592C-F752-3F9F-A5A4-8BC23698D770}"/>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a:solidFill>
                    <a:schemeClr val="accent5"/>
                  </a:solidFill>
                </a:rPr>
                <a:t>Handle </a:t>
              </a:r>
              <a:r>
                <a:rPr lang="en-US" sz="1400" b="1" kern="1200">
                  <a:solidFill>
                    <a:schemeClr val="accent5"/>
                  </a:solidFill>
                </a:rPr>
                <a:t>EU goods in the context of trade with special fiscal territories</a:t>
              </a:r>
            </a:p>
          </p:txBody>
        </p:sp>
      </p:grpSp>
      <p:grpSp>
        <p:nvGrpSpPr>
          <p:cNvPr id="28" name="Group 27">
            <a:extLst>
              <a:ext uri="{FF2B5EF4-FFF2-40B4-BE49-F238E27FC236}">
                <a16:creationId xmlns:a16="http://schemas.microsoft.com/office/drawing/2014/main" id="{350E6966-73D7-64C5-C3CC-5E51B3414D62}"/>
              </a:ext>
            </a:extLst>
          </p:cNvPr>
          <p:cNvGrpSpPr/>
          <p:nvPr/>
        </p:nvGrpSpPr>
        <p:grpSpPr>
          <a:xfrm>
            <a:off x="10351834" y="2445237"/>
            <a:ext cx="1606932" cy="1362456"/>
            <a:chOff x="6945" y="1562374"/>
            <a:chExt cx="909009" cy="1289474"/>
          </a:xfrm>
        </p:grpSpPr>
        <p:sp>
          <p:nvSpPr>
            <p:cNvPr id="29" name="Rectangle: Rounded Corners 28">
              <a:extLst>
                <a:ext uri="{FF2B5EF4-FFF2-40B4-BE49-F238E27FC236}">
                  <a16:creationId xmlns:a16="http://schemas.microsoft.com/office/drawing/2014/main" id="{8FC6D4CF-B192-9777-E3C4-0988D78052D3}"/>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30" name="Rectangle: Rounded Corners 4">
              <a:extLst>
                <a:ext uri="{FF2B5EF4-FFF2-40B4-BE49-F238E27FC236}">
                  <a16:creationId xmlns:a16="http://schemas.microsoft.com/office/drawing/2014/main" id="{2B711EE7-7CB1-CFDD-E108-8E9DAB27576E}"/>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Customs Declaration Amendment /Invalidation </a:t>
              </a:r>
            </a:p>
          </p:txBody>
        </p:sp>
      </p:grpSp>
      <p:grpSp>
        <p:nvGrpSpPr>
          <p:cNvPr id="31" name="Group 30">
            <a:extLst>
              <a:ext uri="{FF2B5EF4-FFF2-40B4-BE49-F238E27FC236}">
                <a16:creationId xmlns:a16="http://schemas.microsoft.com/office/drawing/2014/main" id="{09A56FFE-D41F-AB9D-24FA-06EB42FC8FFE}"/>
              </a:ext>
            </a:extLst>
          </p:cNvPr>
          <p:cNvGrpSpPr/>
          <p:nvPr/>
        </p:nvGrpSpPr>
        <p:grpSpPr>
          <a:xfrm>
            <a:off x="9546077" y="3939138"/>
            <a:ext cx="1465034" cy="1362456"/>
            <a:chOff x="6538" y="1562374"/>
            <a:chExt cx="909416" cy="1289474"/>
          </a:xfrm>
        </p:grpSpPr>
        <p:sp>
          <p:nvSpPr>
            <p:cNvPr id="32" name="Rectangle: Rounded Corners 31">
              <a:extLst>
                <a:ext uri="{FF2B5EF4-FFF2-40B4-BE49-F238E27FC236}">
                  <a16:creationId xmlns:a16="http://schemas.microsoft.com/office/drawing/2014/main" id="{1F7975D1-3DF6-1AE7-463C-EF654BC33198}"/>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33" name="Rectangle: Rounded Corners 4">
              <a:extLst>
                <a:ext uri="{FF2B5EF4-FFF2-40B4-BE49-F238E27FC236}">
                  <a16:creationId xmlns:a16="http://schemas.microsoft.com/office/drawing/2014/main" id="{736672B7-FC36-3E76-4EB7-F247DFCB8952}"/>
                </a:ext>
              </a:extLst>
            </p:cNvPr>
            <p:cNvSpPr txBox="1"/>
            <p:nvPr/>
          </p:nvSpPr>
          <p:spPr>
            <a:xfrm>
              <a:off x="6538" y="1588998"/>
              <a:ext cx="908993"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sz="1400" b="1" kern="1200">
                  <a:solidFill>
                    <a:schemeClr val="accent5"/>
                  </a:solidFill>
                </a:rPr>
                <a:t>Communication of additional documents</a:t>
              </a:r>
            </a:p>
          </p:txBody>
        </p:sp>
      </p:grpSp>
    </p:spTree>
    <p:extLst>
      <p:ext uri="{BB962C8B-B14F-4D97-AF65-F5344CB8AC3E}">
        <p14:creationId xmlns:p14="http://schemas.microsoft.com/office/powerpoint/2010/main" val="183003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99391A-0637-2042-E8BC-840D5A131323}"/>
              </a:ext>
            </a:extLst>
          </p:cNvPr>
          <p:cNvSpPr>
            <a:spLocks noGrp="1"/>
          </p:cNvSpPr>
          <p:nvPr>
            <p:ph type="title"/>
          </p:nvPr>
        </p:nvSpPr>
        <p:spPr/>
        <p:txBody>
          <a:bodyPr/>
          <a:lstStyle/>
          <a:p>
            <a:r>
              <a:rPr lang="en-US"/>
              <a:t>Information Exchanges between Declarant and SCI</a:t>
            </a:r>
            <a:endParaRPr lang="el-GR"/>
          </a:p>
        </p:txBody>
      </p:sp>
      <p:sp>
        <p:nvSpPr>
          <p:cNvPr id="11" name="Slide Number Placeholder 10">
            <a:extLst>
              <a:ext uri="{FF2B5EF4-FFF2-40B4-BE49-F238E27FC236}">
                <a16:creationId xmlns:a16="http://schemas.microsoft.com/office/drawing/2014/main" id="{FA46477F-9D71-041E-0FD7-534E567F0FA7}"/>
              </a:ext>
            </a:extLst>
          </p:cNvPr>
          <p:cNvSpPr>
            <a:spLocks noGrp="1"/>
          </p:cNvSpPr>
          <p:nvPr>
            <p:ph type="sldNum" sz="quarter" idx="12"/>
          </p:nvPr>
        </p:nvSpPr>
        <p:spPr/>
        <p:txBody>
          <a:bodyPr/>
          <a:lstStyle/>
          <a:p>
            <a:fld id="{F46C79FD-C571-418B-AB0F-5EE936C85276}" type="slidenum">
              <a:rPr lang="en-GB" smtClean="0"/>
              <a:t>23</a:t>
            </a:fld>
            <a:endParaRPr lang="en-GB"/>
          </a:p>
        </p:txBody>
      </p:sp>
      <p:sp>
        <p:nvSpPr>
          <p:cNvPr id="2" name="Rectangle: Rounded Corners 1">
            <a:extLst>
              <a:ext uri="{FF2B5EF4-FFF2-40B4-BE49-F238E27FC236}">
                <a16:creationId xmlns:a16="http://schemas.microsoft.com/office/drawing/2014/main" id="{81DF6A3E-DC9D-8C9B-4061-098146338B93}"/>
              </a:ext>
            </a:extLst>
          </p:cNvPr>
          <p:cNvSpPr/>
          <p:nvPr/>
        </p:nvSpPr>
        <p:spPr>
          <a:xfrm>
            <a:off x="791239" y="2646429"/>
            <a:ext cx="3795778" cy="2206377"/>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289AF723-34C2-B7FB-1B6C-DFB533B417CE}"/>
              </a:ext>
            </a:extLst>
          </p:cNvPr>
          <p:cNvGrpSpPr/>
          <p:nvPr/>
        </p:nvGrpSpPr>
        <p:grpSpPr>
          <a:xfrm>
            <a:off x="2104254" y="2074412"/>
            <a:ext cx="951766" cy="777240"/>
            <a:chOff x="9751949" y="1199368"/>
            <a:chExt cx="951766" cy="777240"/>
          </a:xfrm>
        </p:grpSpPr>
        <p:sp>
          <p:nvSpPr>
            <p:cNvPr id="5" name="Rectangle 4">
              <a:extLst>
                <a:ext uri="{FF2B5EF4-FFF2-40B4-BE49-F238E27FC236}">
                  <a16:creationId xmlns:a16="http://schemas.microsoft.com/office/drawing/2014/main" id="{065281FE-7CDF-238F-AD4D-72A8FAD0EB08}"/>
                </a:ext>
              </a:extLst>
            </p:cNvPr>
            <p:cNvSpPr/>
            <p:nvPr/>
          </p:nvSpPr>
          <p:spPr>
            <a:xfrm>
              <a:off x="9751949" y="1271840"/>
              <a:ext cx="951766" cy="626829"/>
            </a:xfrm>
            <a:prstGeom prst="rect">
              <a:avLst/>
            </a:prstGeom>
            <a:solidFill>
              <a:srgbClr val="FFDD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Graphic 5" descr="User with solid fill">
              <a:extLst>
                <a:ext uri="{FF2B5EF4-FFF2-40B4-BE49-F238E27FC236}">
                  <a16:creationId xmlns:a16="http://schemas.microsoft.com/office/drawing/2014/main" id="{CEAF1743-BA7A-78E2-C9A7-D57C82F6B8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9212" y="1199368"/>
              <a:ext cx="777240" cy="777240"/>
            </a:xfrm>
            <a:prstGeom prst="rect">
              <a:avLst/>
            </a:prstGeom>
          </p:spPr>
        </p:pic>
      </p:grpSp>
      <p:sp>
        <p:nvSpPr>
          <p:cNvPr id="7" name="TextBox 6">
            <a:extLst>
              <a:ext uri="{FF2B5EF4-FFF2-40B4-BE49-F238E27FC236}">
                <a16:creationId xmlns:a16="http://schemas.microsoft.com/office/drawing/2014/main" id="{30F6F8E8-36AA-093B-5500-59A061847E09}"/>
              </a:ext>
            </a:extLst>
          </p:cNvPr>
          <p:cNvSpPr txBox="1"/>
          <p:nvPr/>
        </p:nvSpPr>
        <p:spPr>
          <a:xfrm>
            <a:off x="869561" y="3083091"/>
            <a:ext cx="3506126" cy="17697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Customs Declaration for Import (</a:t>
            </a:r>
            <a:r>
              <a:rPr kumimoji="0" lang="en-US" sz="1400" b="1" i="0" u="none" strike="noStrike" kern="1200" cap="none" spc="0" normalizeH="0" baseline="0" noProof="0" dirty="0">
                <a:ln>
                  <a:noFill/>
                </a:ln>
                <a:solidFill>
                  <a:srgbClr val="4D4D4D"/>
                </a:solidFill>
                <a:effectLst/>
                <a:uLnTx/>
                <a:uFillTx/>
                <a:latin typeface="Arial"/>
                <a:ea typeface="+mn-ea"/>
                <a:cs typeface="+mn-cs"/>
              </a:rPr>
              <a:t>IE415</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Presentation Notification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IE432</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Presentation Notification for EIDR </a:t>
            </a:r>
            <a:r>
              <a:rPr lang="en-US" sz="1400" b="1" dirty="0">
                <a:solidFill>
                  <a:srgbClr val="4D4D4D"/>
                </a:solidFill>
                <a:latin typeface="Arial"/>
              </a:rPr>
              <a:t>(IE433)</a:t>
            </a:r>
            <a:endParaRPr kumimoji="0" lang="en-US" sz="1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Customs Declaration Amendment (</a:t>
            </a:r>
            <a:r>
              <a:rPr kumimoji="0" lang="en-US" sz="1400" b="1" i="0" u="none" strike="noStrike" kern="1200" cap="none" spc="0" normalizeH="0" baseline="0" noProof="0" dirty="0">
                <a:ln>
                  <a:noFill/>
                </a:ln>
                <a:solidFill>
                  <a:srgbClr val="4D4D4D"/>
                </a:solidFill>
                <a:effectLst/>
                <a:uLnTx/>
                <a:uFillTx/>
                <a:latin typeface="Arial"/>
                <a:ea typeface="+mn-ea"/>
                <a:cs typeface="+mn-cs"/>
              </a:rPr>
              <a:t>IE413</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Provide Supporting Documents (</a:t>
            </a:r>
            <a:r>
              <a:rPr kumimoji="0" lang="en-US" sz="1400" b="1" i="0" u="none" strike="noStrike" kern="1200" cap="none" spc="0" normalizeH="0" baseline="0" noProof="0" dirty="0">
                <a:ln>
                  <a:noFill/>
                </a:ln>
                <a:solidFill>
                  <a:srgbClr val="4D4D4D"/>
                </a:solidFill>
                <a:effectLst/>
                <a:uLnTx/>
                <a:uFillTx/>
                <a:latin typeface="Arial"/>
                <a:ea typeface="+mn-ea"/>
                <a:cs typeface="+mn-cs"/>
              </a:rPr>
              <a:t>IE446</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Invalidation Request (</a:t>
            </a:r>
            <a:r>
              <a:rPr kumimoji="0" lang="en-US" sz="1400" b="1" i="0" u="none" strike="noStrike" kern="1200" cap="none" spc="0" normalizeH="0" baseline="0" noProof="0" dirty="0">
                <a:ln>
                  <a:noFill/>
                </a:ln>
                <a:solidFill>
                  <a:srgbClr val="4D4D4D"/>
                </a:solidFill>
                <a:effectLst/>
                <a:uLnTx/>
                <a:uFillTx/>
                <a:latin typeface="Arial"/>
                <a:ea typeface="+mn-ea"/>
                <a:cs typeface="+mn-cs"/>
              </a:rPr>
              <a:t>IE414</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p:txBody>
      </p:sp>
      <p:sp>
        <p:nvSpPr>
          <p:cNvPr id="8" name="Rectangle: Rounded Corners 7">
            <a:extLst>
              <a:ext uri="{FF2B5EF4-FFF2-40B4-BE49-F238E27FC236}">
                <a16:creationId xmlns:a16="http://schemas.microsoft.com/office/drawing/2014/main" id="{E5AB053E-08BF-0FB4-A043-FC4EAF05688F}"/>
              </a:ext>
            </a:extLst>
          </p:cNvPr>
          <p:cNvSpPr/>
          <p:nvPr/>
        </p:nvSpPr>
        <p:spPr>
          <a:xfrm>
            <a:off x="5726786" y="1671780"/>
            <a:ext cx="5748339" cy="4258372"/>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00CB968D-DA30-3DD2-EC64-3E5C5BDE18CB}"/>
              </a:ext>
            </a:extLst>
          </p:cNvPr>
          <p:cNvGrpSpPr/>
          <p:nvPr/>
        </p:nvGrpSpPr>
        <p:grpSpPr>
          <a:xfrm>
            <a:off x="7990992" y="1147068"/>
            <a:ext cx="1022400" cy="777600"/>
            <a:chOff x="1811312" y="1258134"/>
            <a:chExt cx="951766" cy="777240"/>
          </a:xfrm>
        </p:grpSpPr>
        <p:sp>
          <p:nvSpPr>
            <p:cNvPr id="10" name="Rectangle 9">
              <a:extLst>
                <a:ext uri="{FF2B5EF4-FFF2-40B4-BE49-F238E27FC236}">
                  <a16:creationId xmlns:a16="http://schemas.microsoft.com/office/drawing/2014/main" id="{BC0E2B75-B906-F8F7-F544-E3FBB8FADE5D}"/>
                </a:ext>
              </a:extLst>
            </p:cNvPr>
            <p:cNvSpPr/>
            <p:nvPr/>
          </p:nvSpPr>
          <p:spPr>
            <a:xfrm>
              <a:off x="1811312" y="1333340"/>
              <a:ext cx="951766" cy="626829"/>
            </a:xfrm>
            <a:prstGeom prst="rect">
              <a:avLst/>
            </a:prstGeom>
            <a:solidFill>
              <a:srgbClr val="FFDD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2" name="Graphic 11" descr="Schoolhouse">
              <a:extLst>
                <a:ext uri="{FF2B5EF4-FFF2-40B4-BE49-F238E27FC236}">
                  <a16:creationId xmlns:a16="http://schemas.microsoft.com/office/drawing/2014/main" id="{2AB06F52-4CA9-791D-D3A7-C5BC4CB54A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908514" y="1258134"/>
              <a:ext cx="777240" cy="777240"/>
            </a:xfrm>
            <a:prstGeom prst="rect">
              <a:avLst/>
            </a:prstGeom>
          </p:spPr>
        </p:pic>
      </p:grpSp>
      <p:sp>
        <p:nvSpPr>
          <p:cNvPr id="13" name="TextBox 12">
            <a:extLst>
              <a:ext uri="{FF2B5EF4-FFF2-40B4-BE49-F238E27FC236}">
                <a16:creationId xmlns:a16="http://schemas.microsoft.com/office/drawing/2014/main" id="{7101A0E3-CD45-2AF9-9198-5137FDF0981B}"/>
              </a:ext>
            </a:extLst>
          </p:cNvPr>
          <p:cNvSpPr txBox="1"/>
          <p:nvPr/>
        </p:nvSpPr>
        <p:spPr>
          <a:xfrm>
            <a:off x="5737983" y="2112338"/>
            <a:ext cx="5748339" cy="3817814"/>
          </a:xfrm>
          <a:prstGeom prst="rect">
            <a:avLst/>
          </a:prstGeom>
        </p:spPr>
        <p:txBody>
          <a:bodyPr vert="horz" wrap="square" lIns="91440" tIns="45720" rIns="91440" bIns="45720" numCol="2" spcCol="91440" rtlCol="0">
            <a:noAutofit/>
          </a:bodyPr>
          <a:lstStyle/>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CCI Rejection from SCI (</a:t>
            </a:r>
            <a:r>
              <a:rPr kumimoji="0" lang="en-US" sz="1400" b="1" i="0" u="none" strike="noStrike" kern="1200" cap="none" spc="0" normalizeH="0" baseline="0" noProof="0" dirty="0">
                <a:ln>
                  <a:noFill/>
                </a:ln>
                <a:solidFill>
                  <a:srgbClr val="4D4D4D"/>
                </a:solidFill>
                <a:effectLst/>
                <a:uLnTx/>
                <a:uFillTx/>
                <a:latin typeface="Arial"/>
                <a:ea typeface="+mn-ea"/>
                <a:cs typeface="+mn-cs"/>
              </a:rPr>
              <a:t>IE456</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Presentation Notification Registration </a:t>
            </a:r>
            <a:r>
              <a:rPr lang="en-US" sz="1400" b="1" dirty="0">
                <a:solidFill>
                  <a:srgbClr val="4D4D4D"/>
                </a:solidFill>
                <a:latin typeface="Arial"/>
              </a:rPr>
              <a:t>(IE457)</a:t>
            </a:r>
            <a:endParaRPr kumimoji="0" lang="en-US" sz="1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Registration Notification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IE426</a:t>
            </a:r>
            <a:r>
              <a:rPr kumimoji="0" lang="en-US" sz="14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Acceptance of Customs Declaration/Registration Of Supplementary Declaration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IE428</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Declaration Amendment Acceptance (</a:t>
            </a:r>
            <a:r>
              <a:rPr kumimoji="0" lang="en-US" sz="1400" b="1" i="0" u="none" strike="noStrike" kern="1200" cap="none" spc="0" normalizeH="0" baseline="0" noProof="0" dirty="0">
                <a:ln>
                  <a:noFill/>
                </a:ln>
                <a:solidFill>
                  <a:srgbClr val="4D4D4D"/>
                </a:solidFill>
                <a:effectLst/>
                <a:uLnTx/>
                <a:uFillTx/>
                <a:latin typeface="Arial"/>
                <a:ea typeface="+mn-ea"/>
                <a:cs typeface="+mn-cs"/>
              </a:rPr>
              <a:t>IE404</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Reminder for Providing Additional Documents (</a:t>
            </a:r>
            <a:r>
              <a:rPr kumimoji="0" lang="en-US" sz="1400" b="1" i="0" u="none" strike="noStrike" kern="1200" cap="none" spc="0" normalizeH="0" baseline="0" noProof="0" dirty="0">
                <a:ln>
                  <a:noFill/>
                </a:ln>
                <a:solidFill>
                  <a:srgbClr val="4D4D4D"/>
                </a:solidFill>
                <a:effectLst/>
                <a:uLnTx/>
                <a:uFillTx/>
                <a:latin typeface="Arial"/>
                <a:ea typeface="+mn-ea"/>
                <a:cs typeface="+mn-cs"/>
              </a:rPr>
              <a:t>IE438</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Documentary Control Results (</a:t>
            </a:r>
            <a:r>
              <a:rPr kumimoji="0" lang="en-US" sz="1400" b="1" i="0" u="none" strike="noStrike" kern="1200" cap="none" spc="0" normalizeH="0" baseline="0" noProof="0" dirty="0">
                <a:ln>
                  <a:noFill/>
                </a:ln>
                <a:solidFill>
                  <a:srgbClr val="4D4D4D"/>
                </a:solidFill>
                <a:effectLst/>
                <a:uLnTx/>
                <a:uFillTx/>
                <a:latin typeface="Arial"/>
                <a:ea typeface="+mn-ea"/>
                <a:cs typeface="+mn-cs"/>
              </a:rPr>
              <a:t>IE447</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endParaRPr lang="en-US" sz="1400" dirty="0">
              <a:solidFill>
                <a:srgbClr val="4D4D4D"/>
              </a:solidFill>
              <a:latin typeface="Arial"/>
            </a:endParaRP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Control Results (</a:t>
            </a:r>
            <a:r>
              <a:rPr kumimoji="0" lang="en-US" sz="1400" b="1" i="0" u="none" strike="noStrike" kern="1200" cap="none" spc="0" normalizeH="0" baseline="0" noProof="0" dirty="0">
                <a:ln>
                  <a:noFill/>
                </a:ln>
                <a:solidFill>
                  <a:srgbClr val="4D4D4D"/>
                </a:solidFill>
                <a:effectLst/>
                <a:uLnTx/>
                <a:uFillTx/>
                <a:latin typeface="Arial"/>
                <a:ea typeface="+mn-ea"/>
                <a:cs typeface="+mn-cs"/>
              </a:rPr>
              <a:t>IE444</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Import Control Decision Notification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IE460</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Presentation Notification Request </a:t>
            </a:r>
            <a:r>
              <a:rPr lang="en-US" sz="1400" b="1" dirty="0">
                <a:solidFill>
                  <a:srgbClr val="4D4D4D"/>
                </a:solidFill>
                <a:latin typeface="Arial"/>
              </a:rPr>
              <a:t>(IE462)</a:t>
            </a:r>
            <a:endParaRPr kumimoji="0" lang="en-US" sz="1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Invalidation of Customs Declaration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IE410</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Release for Import/Confirmation Of Supplementary Declaration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IE429</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No Release/Non-Confirmation Of Supplementary Declaration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IE451</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Expiration of Timer for Supplementary Declaration Notification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IE431</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800"/>
              </a:spcAft>
              <a:buClr>
                <a:srgbClr val="034EA2"/>
              </a:buClr>
              <a:buSzTx/>
              <a:buFontTx/>
              <a:buNone/>
              <a:tabLst/>
              <a:defRPr/>
            </a:pPr>
            <a:endParaRPr kumimoji="0" lang="en-US" sz="14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800"/>
              </a:spcAft>
              <a:buClr>
                <a:srgbClr val="034EA2"/>
              </a:buClr>
              <a:buSzTx/>
              <a:buFontTx/>
              <a:buNone/>
              <a:tabLst/>
              <a:defRPr/>
            </a:pPr>
            <a:endParaRPr kumimoji="0" lang="en-US" sz="1400" b="1" i="0" u="none" strike="noStrike" kern="1200" cap="none" spc="0" normalizeH="0" baseline="0" noProof="0" dirty="0">
              <a:ln>
                <a:noFill/>
              </a:ln>
              <a:solidFill>
                <a:srgbClr val="4D4D4D"/>
              </a:solidFill>
              <a:effectLst/>
              <a:uLnTx/>
              <a:uFillTx/>
              <a:latin typeface="Arial"/>
              <a:ea typeface="+mn-ea"/>
              <a:cs typeface="+mn-cs"/>
            </a:endParaRPr>
          </a:p>
        </p:txBody>
      </p:sp>
      <p:sp>
        <p:nvSpPr>
          <p:cNvPr id="14" name="TextBox 13">
            <a:extLst>
              <a:ext uri="{FF2B5EF4-FFF2-40B4-BE49-F238E27FC236}">
                <a16:creationId xmlns:a16="http://schemas.microsoft.com/office/drawing/2014/main" id="{2920E4A6-C369-24DB-C30C-BFA7D4E8DC07}"/>
              </a:ext>
            </a:extLst>
          </p:cNvPr>
          <p:cNvSpPr txBox="1"/>
          <p:nvPr/>
        </p:nvSpPr>
        <p:spPr>
          <a:xfrm>
            <a:off x="8179410" y="1827043"/>
            <a:ext cx="666918" cy="266149"/>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034EA2"/>
                </a:solidFill>
                <a:effectLst/>
                <a:uLnTx/>
                <a:uFillTx/>
                <a:latin typeface="Arial"/>
                <a:ea typeface="+mn-ea"/>
                <a:cs typeface="+mn-cs"/>
              </a:rPr>
              <a:t>SCI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
        <p:nvSpPr>
          <p:cNvPr id="15" name="Arrow: Right 14">
            <a:extLst>
              <a:ext uri="{FF2B5EF4-FFF2-40B4-BE49-F238E27FC236}">
                <a16:creationId xmlns:a16="http://schemas.microsoft.com/office/drawing/2014/main" id="{13CB5024-DA82-632F-1A81-5C53858D4B52}"/>
              </a:ext>
            </a:extLst>
          </p:cNvPr>
          <p:cNvSpPr/>
          <p:nvPr/>
        </p:nvSpPr>
        <p:spPr>
          <a:xfrm>
            <a:off x="4775455" y="3530596"/>
            <a:ext cx="770441" cy="29159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Right 15">
            <a:extLst>
              <a:ext uri="{FF2B5EF4-FFF2-40B4-BE49-F238E27FC236}">
                <a16:creationId xmlns:a16="http://schemas.microsoft.com/office/drawing/2014/main" id="{B05729DC-A1EF-1E3E-4894-21D8C8B513BE}"/>
              </a:ext>
            </a:extLst>
          </p:cNvPr>
          <p:cNvSpPr/>
          <p:nvPr/>
        </p:nvSpPr>
        <p:spPr>
          <a:xfrm rot="10800000">
            <a:off x="4767906" y="3805239"/>
            <a:ext cx="770441" cy="29159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8FE2C293-32ED-8778-C8C6-55C1AE421A36}"/>
              </a:ext>
            </a:extLst>
          </p:cNvPr>
          <p:cNvSpPr txBox="1"/>
          <p:nvPr/>
        </p:nvSpPr>
        <p:spPr>
          <a:xfrm>
            <a:off x="2019764" y="2773713"/>
            <a:ext cx="1105603" cy="309378"/>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034EA2"/>
                </a:solidFill>
                <a:effectLst/>
                <a:uLnTx/>
                <a:uFillTx/>
                <a:latin typeface="Arial"/>
                <a:ea typeface="+mn-ea"/>
                <a:cs typeface="+mn-cs"/>
              </a:rPr>
              <a:t>Declarant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82848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FB700-A2CF-29AA-576E-9DDCE3601BF2}"/>
              </a:ext>
            </a:extLst>
          </p:cNvPr>
          <p:cNvSpPr>
            <a:spLocks noGrp="1"/>
          </p:cNvSpPr>
          <p:nvPr>
            <p:ph type="title"/>
          </p:nvPr>
        </p:nvSpPr>
        <p:spPr>
          <a:xfrm>
            <a:off x="841248" y="-15644"/>
            <a:ext cx="10515600" cy="782357"/>
          </a:xfrm>
        </p:spPr>
        <p:txBody>
          <a:bodyPr/>
          <a:lstStyle/>
          <a:p>
            <a:r>
              <a:rPr lang="en-US" sz="3600" dirty="0"/>
              <a:t>Information Exchanges between SCI and PCI</a:t>
            </a:r>
            <a:endParaRPr lang="el-GR" sz="3600" dirty="0"/>
          </a:p>
        </p:txBody>
      </p:sp>
      <p:sp>
        <p:nvSpPr>
          <p:cNvPr id="8" name="Slide Number Placeholder 7">
            <a:extLst>
              <a:ext uri="{FF2B5EF4-FFF2-40B4-BE49-F238E27FC236}">
                <a16:creationId xmlns:a16="http://schemas.microsoft.com/office/drawing/2014/main" id="{5B1BD88E-3A55-9680-F3F3-E459A62D7942}"/>
              </a:ext>
            </a:extLst>
          </p:cNvPr>
          <p:cNvSpPr>
            <a:spLocks noGrp="1"/>
          </p:cNvSpPr>
          <p:nvPr>
            <p:ph type="sldNum" sz="quarter" idx="12"/>
          </p:nvPr>
        </p:nvSpPr>
        <p:spPr>
          <a:xfrm>
            <a:off x="841248" y="6387025"/>
            <a:ext cx="2743200" cy="365125"/>
          </a:xfrm>
        </p:spPr>
        <p:txBody>
          <a:bodyPr/>
          <a:lstStyle/>
          <a:p>
            <a:fld id="{F46C79FD-C571-418B-AB0F-5EE936C85276}" type="slidenum">
              <a:rPr lang="en-GB" smtClean="0"/>
              <a:t>24</a:t>
            </a:fld>
            <a:endParaRPr lang="en-GB"/>
          </a:p>
        </p:txBody>
      </p:sp>
      <p:sp>
        <p:nvSpPr>
          <p:cNvPr id="2" name="Rectangle: Rounded Corners 1">
            <a:extLst>
              <a:ext uri="{FF2B5EF4-FFF2-40B4-BE49-F238E27FC236}">
                <a16:creationId xmlns:a16="http://schemas.microsoft.com/office/drawing/2014/main" id="{3250B01B-E4BB-AA71-6900-003D1AA8200A}"/>
              </a:ext>
            </a:extLst>
          </p:cNvPr>
          <p:cNvSpPr/>
          <p:nvPr/>
        </p:nvSpPr>
        <p:spPr>
          <a:xfrm>
            <a:off x="329919" y="1394692"/>
            <a:ext cx="6031848" cy="5288912"/>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F6B59E50-E883-D52D-0568-BF3B99BFA68E}"/>
              </a:ext>
            </a:extLst>
          </p:cNvPr>
          <p:cNvGrpSpPr/>
          <p:nvPr/>
        </p:nvGrpSpPr>
        <p:grpSpPr>
          <a:xfrm>
            <a:off x="2753204" y="869410"/>
            <a:ext cx="950400" cy="777600"/>
            <a:chOff x="1811312" y="1258134"/>
            <a:chExt cx="951766" cy="777240"/>
          </a:xfrm>
        </p:grpSpPr>
        <p:sp>
          <p:nvSpPr>
            <p:cNvPr id="5" name="Rectangle 4">
              <a:extLst>
                <a:ext uri="{FF2B5EF4-FFF2-40B4-BE49-F238E27FC236}">
                  <a16:creationId xmlns:a16="http://schemas.microsoft.com/office/drawing/2014/main" id="{3D219077-BBE9-2F2A-7FB2-711C14E82CC0}"/>
                </a:ext>
              </a:extLst>
            </p:cNvPr>
            <p:cNvSpPr/>
            <p:nvPr/>
          </p:nvSpPr>
          <p:spPr>
            <a:xfrm>
              <a:off x="1811312" y="1333340"/>
              <a:ext cx="951766" cy="626829"/>
            </a:xfrm>
            <a:prstGeom prst="rect">
              <a:avLst/>
            </a:prstGeom>
            <a:solidFill>
              <a:srgbClr val="FFDD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Graphic 5" descr="Schoolhouse">
              <a:extLst>
                <a:ext uri="{FF2B5EF4-FFF2-40B4-BE49-F238E27FC236}">
                  <a16:creationId xmlns:a16="http://schemas.microsoft.com/office/drawing/2014/main" id="{10B9F62A-FFCA-780A-D349-7AD1663B95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8514" y="1258134"/>
              <a:ext cx="777240" cy="777240"/>
            </a:xfrm>
            <a:prstGeom prst="rect">
              <a:avLst/>
            </a:prstGeom>
          </p:spPr>
        </p:pic>
      </p:grpSp>
      <p:sp>
        <p:nvSpPr>
          <p:cNvPr id="7" name="TextBox 6">
            <a:extLst>
              <a:ext uri="{FF2B5EF4-FFF2-40B4-BE49-F238E27FC236}">
                <a16:creationId xmlns:a16="http://schemas.microsoft.com/office/drawing/2014/main" id="{C7D7F568-AA45-002A-4579-2B0E11C97A5E}"/>
              </a:ext>
            </a:extLst>
          </p:cNvPr>
          <p:cNvSpPr txBox="1"/>
          <p:nvPr/>
        </p:nvSpPr>
        <p:spPr>
          <a:xfrm>
            <a:off x="356375" y="697161"/>
            <a:ext cx="6123989" cy="6184404"/>
          </a:xfrm>
          <a:prstGeom prst="rect">
            <a:avLst/>
          </a:prstGeom>
        </p:spPr>
        <p:txBody>
          <a:bodyPr vert="horz" wrap="square" lIns="91440" tIns="1097280" rIns="91440" bIns="0" numCol="2" spcCol="0" rtlCol="0" anchor="t" anchorCtr="0">
            <a:noAutofit/>
          </a:bodyPr>
          <a:lstStyle/>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Customs Declaration Notification to PCI (</a:t>
            </a:r>
            <a:r>
              <a:rPr kumimoji="0" lang="en-US" sz="1400" b="1" i="0" u="none" strike="noStrike" kern="1200" cap="none" spc="0" normalizeH="0" baseline="0" noProof="0" dirty="0">
                <a:ln>
                  <a:noFill/>
                </a:ln>
                <a:solidFill>
                  <a:srgbClr val="4D4D4D"/>
                </a:solidFill>
                <a:effectLst/>
                <a:uLnTx/>
                <a:uFillTx/>
                <a:latin typeface="Arial"/>
                <a:ea typeface="+mn-ea"/>
                <a:cs typeface="+mn-cs"/>
              </a:rPr>
              <a:t>IE401</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a:spcAft>
                <a:spcPts val="600"/>
              </a:spcAft>
              <a:buClr>
                <a:srgbClr val="034EA2"/>
              </a:buClr>
              <a:defRPr/>
            </a:pPr>
            <a:r>
              <a:rPr lang="en-US" sz="1400" dirty="0">
                <a:solidFill>
                  <a:srgbClr val="4D4D4D"/>
                </a:solidFill>
              </a:rPr>
              <a:t>Customs Declaration Amendment Notification (</a:t>
            </a:r>
            <a:r>
              <a:rPr lang="en-US" sz="1400" b="1" dirty="0">
                <a:solidFill>
                  <a:srgbClr val="4D4D4D"/>
                </a:solidFill>
              </a:rPr>
              <a:t>IE403</a:t>
            </a:r>
            <a:r>
              <a:rPr lang="en-US" sz="1400" dirty="0">
                <a:solidFill>
                  <a:srgbClr val="4D4D4D"/>
                </a:solidFill>
              </a:rPr>
              <a:t>)</a:t>
            </a:r>
          </a:p>
          <a:p>
            <a:pPr lvl="0">
              <a:spcAft>
                <a:spcPts val="600"/>
              </a:spcAft>
              <a:buClr>
                <a:srgbClr val="034EA2"/>
              </a:buClr>
              <a:defRPr/>
            </a:pPr>
            <a:r>
              <a:rPr lang="en-US" sz="1400" dirty="0">
                <a:solidFill>
                  <a:srgbClr val="4D4D4D"/>
                </a:solidFill>
              </a:rPr>
              <a:t>Customs Declaration </a:t>
            </a:r>
            <a:br>
              <a:rPr lang="en-US" sz="1400" dirty="0">
                <a:solidFill>
                  <a:srgbClr val="4D4D4D"/>
                </a:solidFill>
              </a:rPr>
            </a:br>
            <a:r>
              <a:rPr lang="en-US" sz="1400" dirty="0">
                <a:solidFill>
                  <a:srgbClr val="4D4D4D"/>
                </a:solidFill>
              </a:rPr>
              <a:t>Amended (</a:t>
            </a:r>
            <a:r>
              <a:rPr lang="en-US" sz="1400" b="1" dirty="0">
                <a:solidFill>
                  <a:srgbClr val="4D4D4D"/>
                </a:solidFill>
              </a:rPr>
              <a:t>IE406</a:t>
            </a:r>
            <a:r>
              <a:rPr lang="en-US" sz="1400" dirty="0">
                <a:solidFill>
                  <a:srgbClr val="4D4D4D"/>
                </a:solidFill>
              </a:rPr>
              <a:t>)</a:t>
            </a:r>
          </a:p>
          <a:p>
            <a:pPr lvl="0">
              <a:spcAft>
                <a:spcPts val="600"/>
              </a:spcAft>
              <a:buClr>
                <a:srgbClr val="034EA2"/>
              </a:buClr>
              <a:defRPr/>
            </a:pPr>
            <a:r>
              <a:rPr lang="en-US" sz="1400" dirty="0">
                <a:solidFill>
                  <a:srgbClr val="4D4D4D"/>
                </a:solidFill>
              </a:rPr>
              <a:t>Customs Declaration Amendment Rejection Notification (</a:t>
            </a:r>
            <a:r>
              <a:rPr lang="en-US" sz="1400" b="1" dirty="0">
                <a:solidFill>
                  <a:srgbClr val="4D4D4D"/>
                </a:solidFill>
              </a:rPr>
              <a:t>IE407</a:t>
            </a:r>
            <a:r>
              <a:rPr lang="en-US" sz="1400" dirty="0">
                <a:solidFill>
                  <a:srgbClr val="4D4D4D"/>
                </a:solidFill>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Registration Notification</a:t>
            </a:r>
            <a:br>
              <a:rPr kumimoji="0" lang="en-US" sz="1400" b="0" i="0" u="none" strike="noStrike" kern="1200" cap="none" spc="0" normalizeH="0" baseline="0" noProof="0" dirty="0">
                <a:ln>
                  <a:noFill/>
                </a:ln>
                <a:solidFill>
                  <a:srgbClr val="4D4D4D"/>
                </a:solidFill>
                <a:effectLst/>
                <a:uLnTx/>
                <a:uFillTx/>
                <a:latin typeface="Arial"/>
                <a:ea typeface="+mn-ea"/>
                <a:cs typeface="+mn-cs"/>
              </a:rPr>
            </a:br>
            <a:r>
              <a:rPr kumimoji="0" lang="en-US" sz="1400" b="0" i="0" u="none" strike="noStrike" kern="1200" cap="none" spc="0" normalizeH="0" baseline="0" noProof="0" dirty="0">
                <a:ln>
                  <a:noFill/>
                </a:ln>
                <a:solidFill>
                  <a:srgbClr val="4D4D4D"/>
                </a:solidFill>
                <a:effectLst/>
                <a:uLnTx/>
                <a:uFillTx/>
                <a:latin typeface="Arial"/>
                <a:ea typeface="+mn-ea"/>
                <a:cs typeface="+mn-cs"/>
              </a:rPr>
              <a:t>to PCI (</a:t>
            </a:r>
            <a:r>
              <a:rPr kumimoji="0" lang="en-US" sz="1400" b="1" i="0" u="none" strike="noStrike" kern="1200" cap="none" spc="0" normalizeH="0" baseline="0" noProof="0" dirty="0">
                <a:ln>
                  <a:noFill/>
                </a:ln>
                <a:solidFill>
                  <a:srgbClr val="4D4D4D"/>
                </a:solidFill>
                <a:effectLst/>
                <a:uLnTx/>
                <a:uFillTx/>
                <a:latin typeface="Arial"/>
                <a:ea typeface="+mn-ea"/>
                <a:cs typeface="+mn-cs"/>
              </a:rPr>
              <a:t>IE425</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a:spcAft>
                <a:spcPts val="600"/>
              </a:spcAft>
              <a:buClr>
                <a:srgbClr val="034EA2"/>
              </a:buClr>
              <a:defRPr/>
            </a:pPr>
            <a:r>
              <a:rPr lang="en-US" sz="1400" dirty="0">
                <a:solidFill>
                  <a:srgbClr val="4D4D4D"/>
                </a:solidFill>
              </a:rPr>
              <a:t>Acceptance of Customs Declaration to PCI/Registration Of Supplementary Declaration to PCI (</a:t>
            </a:r>
            <a:r>
              <a:rPr lang="en-US" sz="1400" b="1" dirty="0">
                <a:solidFill>
                  <a:srgbClr val="4D4D4D"/>
                </a:solidFill>
              </a:rPr>
              <a:t>IE427</a:t>
            </a:r>
            <a:r>
              <a:rPr lang="en-US" sz="1400" dirty="0">
                <a:solidFill>
                  <a:srgbClr val="4D4D4D"/>
                </a:solidFill>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Customs Declaration</a:t>
            </a:r>
            <a:br>
              <a:rPr kumimoji="0" lang="en-US" sz="1400" b="0" i="0" u="none" strike="noStrike" kern="1200" cap="none" spc="0" normalizeH="0" baseline="0" noProof="0" dirty="0">
                <a:ln>
                  <a:noFill/>
                </a:ln>
                <a:solidFill>
                  <a:srgbClr val="4D4D4D"/>
                </a:solidFill>
                <a:effectLst/>
                <a:uLnTx/>
                <a:uFillTx/>
                <a:latin typeface="Arial"/>
                <a:ea typeface="+mn-ea"/>
                <a:cs typeface="+mn-cs"/>
              </a:rPr>
            </a:br>
            <a:r>
              <a:rPr kumimoji="0" lang="en-US" sz="1400" b="0" i="0" u="none" strike="noStrike" kern="1200" cap="none" spc="0" normalizeH="0" baseline="0" noProof="0" dirty="0">
                <a:ln>
                  <a:noFill/>
                </a:ln>
                <a:solidFill>
                  <a:srgbClr val="4D4D4D"/>
                </a:solidFill>
                <a:effectLst/>
                <a:uLnTx/>
                <a:uFillTx/>
                <a:latin typeface="Arial"/>
                <a:ea typeface="+mn-ea"/>
                <a:cs typeface="+mn-cs"/>
              </a:rPr>
              <a:t>Rejection to PCI (</a:t>
            </a:r>
            <a:r>
              <a:rPr kumimoji="0" lang="en-US" sz="1400" b="1" i="0" u="none" strike="noStrike" kern="1200" cap="none" spc="0" normalizeH="0" baseline="0" noProof="0" dirty="0">
                <a:ln>
                  <a:noFill/>
                </a:ln>
                <a:solidFill>
                  <a:srgbClr val="4D4D4D"/>
                </a:solidFill>
                <a:effectLst/>
                <a:uLnTx/>
                <a:uFillTx/>
                <a:latin typeface="Arial"/>
                <a:ea typeface="+mn-ea"/>
                <a:cs typeface="+mn-cs"/>
              </a:rPr>
              <a:t>IE434</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Customs Declaration for Risk Analysis to PCI (</a:t>
            </a:r>
            <a:r>
              <a:rPr kumimoji="0" lang="en-US" sz="1400" b="1" i="0" u="none" strike="noStrike" kern="1200" cap="none" spc="0" normalizeH="0" baseline="0" noProof="0" dirty="0">
                <a:ln>
                  <a:noFill/>
                </a:ln>
                <a:solidFill>
                  <a:srgbClr val="4D4D4D"/>
                </a:solidFill>
                <a:effectLst/>
                <a:uLnTx/>
                <a:uFillTx/>
                <a:latin typeface="Arial"/>
                <a:ea typeface="+mn-ea"/>
                <a:cs typeface="+mn-cs"/>
              </a:rPr>
              <a:t>IE435</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a:spcAft>
                <a:spcPts val="600"/>
              </a:spcAft>
              <a:buClr>
                <a:srgbClr val="034EA2"/>
              </a:buClr>
              <a:defRPr/>
            </a:pPr>
            <a:r>
              <a:rPr lang="en-US" sz="1400" dirty="0">
                <a:solidFill>
                  <a:srgbClr val="4D4D4D"/>
                </a:solidFill>
              </a:rPr>
              <a:t>Customs Declaration for </a:t>
            </a:r>
            <a:br>
              <a:rPr lang="en-US" sz="1400" dirty="0">
                <a:solidFill>
                  <a:srgbClr val="4D4D4D"/>
                </a:solidFill>
              </a:rPr>
            </a:br>
            <a:r>
              <a:rPr lang="en-US" sz="1400" dirty="0">
                <a:solidFill>
                  <a:srgbClr val="4D4D4D"/>
                </a:solidFill>
              </a:rPr>
              <a:t>/Non-Confirmation Notification To PCI (</a:t>
            </a:r>
            <a:r>
              <a:rPr lang="en-US" sz="1400" b="1" dirty="0">
                <a:solidFill>
                  <a:srgbClr val="4D4D4D"/>
                </a:solidFill>
              </a:rPr>
              <a:t>IE442</a:t>
            </a:r>
            <a:r>
              <a:rPr lang="en-US" sz="1400" dirty="0">
                <a:solidFill>
                  <a:srgbClr val="4D4D4D"/>
                </a:solidFill>
              </a:rPr>
              <a:t>)</a:t>
            </a:r>
          </a:p>
          <a:p>
            <a:pPr>
              <a:spcAft>
                <a:spcPts val="600"/>
              </a:spcAft>
              <a:buClr>
                <a:srgbClr val="034EA2"/>
              </a:buClr>
              <a:defRPr/>
            </a:pPr>
            <a:r>
              <a:rPr lang="en-US" sz="1400" dirty="0">
                <a:solidFill>
                  <a:srgbClr val="4D4D4D"/>
                </a:solidFill>
              </a:rPr>
              <a:t>Release/Confirmation Notification to PCI/SCO TA (</a:t>
            </a:r>
            <a:r>
              <a:rPr lang="en-US" sz="1400" b="1" dirty="0">
                <a:solidFill>
                  <a:srgbClr val="4D4D4D"/>
                </a:solidFill>
              </a:rPr>
              <a:t>IE443</a:t>
            </a:r>
            <a:r>
              <a:rPr lang="en-US" sz="1400" dirty="0">
                <a:solidFill>
                  <a:srgbClr val="4D4D4D"/>
                </a:solidFill>
              </a:rPr>
              <a:t>)</a:t>
            </a:r>
          </a:p>
          <a:p>
            <a:pPr lvl="0">
              <a:spcAft>
                <a:spcPts val="600"/>
              </a:spcAft>
              <a:buClr>
                <a:srgbClr val="034EA2"/>
              </a:buClr>
              <a:defRPr/>
            </a:pPr>
            <a:r>
              <a:rPr lang="en-US" sz="1400" dirty="0">
                <a:solidFill>
                  <a:srgbClr val="4D4D4D"/>
                </a:solidFill>
              </a:rPr>
              <a:t>Invalidation of Customs Declaration to PCI (</a:t>
            </a:r>
            <a:r>
              <a:rPr lang="en-US" sz="1400" b="1" dirty="0">
                <a:solidFill>
                  <a:srgbClr val="4D4D4D"/>
                </a:solidFill>
              </a:rPr>
              <a:t>IE449</a:t>
            </a:r>
            <a:r>
              <a:rPr lang="en-US" sz="1400" dirty="0">
                <a:solidFill>
                  <a:srgbClr val="4D4D4D"/>
                </a:solidFill>
              </a:rPr>
              <a:t>)</a:t>
            </a:r>
          </a:p>
          <a:p>
            <a:pPr>
              <a:spcAft>
                <a:spcPts val="600"/>
              </a:spcAft>
              <a:buClr>
                <a:srgbClr val="034EA2"/>
              </a:buClr>
              <a:defRPr/>
            </a:pPr>
            <a:r>
              <a:rPr lang="en-US" sz="1400" dirty="0">
                <a:solidFill>
                  <a:srgbClr val="4D4D4D"/>
                </a:solidFill>
              </a:rPr>
              <a:t>Presentation Notification to PCI </a:t>
            </a:r>
            <a:r>
              <a:rPr lang="en-US" sz="1400" b="1" dirty="0">
                <a:solidFill>
                  <a:srgbClr val="4D4D4D"/>
                </a:solidFill>
              </a:rPr>
              <a:t>(IE458)</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Rejection of Presentation Notification to PCI </a:t>
            </a:r>
            <a:r>
              <a:rPr lang="en-US" sz="1400" b="1" dirty="0">
                <a:solidFill>
                  <a:srgbClr val="4D4D4D"/>
                </a:solidFill>
                <a:latin typeface="Arial"/>
              </a:rPr>
              <a:t>(IE461)</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Presentation Notification Request to PCI </a:t>
            </a:r>
            <a:r>
              <a:rPr lang="en-US" sz="1400" b="1" dirty="0">
                <a:solidFill>
                  <a:srgbClr val="4D4D4D"/>
                </a:solidFill>
                <a:latin typeface="Arial"/>
              </a:rPr>
              <a:t>(IE463)</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Excise Goods To Be Handled By PCI </a:t>
            </a:r>
            <a:r>
              <a:rPr lang="en-US" sz="1400" b="1" dirty="0">
                <a:solidFill>
                  <a:srgbClr val="4D4D4D"/>
                </a:solidFill>
                <a:latin typeface="Arial"/>
              </a:rPr>
              <a:t>(IE465)</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Presentation Notification Registration to PCI </a:t>
            </a:r>
            <a:r>
              <a:rPr lang="en-US" sz="1400" b="1" dirty="0">
                <a:solidFill>
                  <a:srgbClr val="4D4D4D"/>
                </a:solidFill>
                <a:latin typeface="Arial"/>
              </a:rPr>
              <a:t>(IE467)</a:t>
            </a:r>
          </a:p>
          <a:p>
            <a:pPr>
              <a:spcAft>
                <a:spcPts val="600"/>
              </a:spcAft>
              <a:buClr>
                <a:srgbClr val="034EA2"/>
              </a:buClr>
              <a:defRPr/>
            </a:pPr>
            <a:r>
              <a:rPr lang="en-US" sz="1400" dirty="0">
                <a:solidFill>
                  <a:srgbClr val="4D4D4D"/>
                </a:solidFill>
              </a:rPr>
              <a:t>Pre-Release Notification (</a:t>
            </a:r>
            <a:r>
              <a:rPr lang="en-US" sz="1400" b="1" dirty="0">
                <a:solidFill>
                  <a:srgbClr val="4D4D4D"/>
                </a:solidFill>
              </a:rPr>
              <a:t>IE468</a:t>
            </a:r>
            <a:r>
              <a:rPr lang="en-US" sz="1400" dirty="0">
                <a:solidFill>
                  <a:srgbClr val="4D4D4D"/>
                </a:solidFill>
              </a:rPr>
              <a:t>)</a:t>
            </a:r>
          </a:p>
          <a:p>
            <a:pPr>
              <a:spcAft>
                <a:spcPts val="600"/>
              </a:spcAft>
              <a:buClr>
                <a:srgbClr val="034EA2"/>
              </a:buClr>
              <a:defRPr/>
            </a:pPr>
            <a:r>
              <a:rPr lang="en-US" sz="1400" dirty="0">
                <a:solidFill>
                  <a:srgbClr val="4D4D4D"/>
                </a:solidFill>
                <a:latin typeface="Arial"/>
              </a:rPr>
              <a:t>Provide Additional Documents to PCI </a:t>
            </a:r>
            <a:r>
              <a:rPr lang="en-US" sz="1400" b="1" dirty="0">
                <a:solidFill>
                  <a:srgbClr val="4D4D4D"/>
                </a:solidFill>
                <a:latin typeface="Arial"/>
              </a:rPr>
              <a:t>(IE469)</a:t>
            </a:r>
            <a:endParaRPr lang="en-US" sz="1600" b="1" dirty="0">
              <a:solidFill>
                <a:srgbClr val="4D4D4D"/>
              </a:solidFill>
              <a:latin typeface="Arial"/>
            </a:endParaRPr>
          </a:p>
          <a:p>
            <a:pPr>
              <a:spcAft>
                <a:spcPts val="600"/>
              </a:spcAft>
              <a:buClr>
                <a:srgbClr val="034EA2"/>
              </a:buClr>
              <a:defRPr/>
            </a:pPr>
            <a:r>
              <a:rPr lang="en-US" sz="1400" dirty="0">
                <a:solidFill>
                  <a:srgbClr val="4D4D4D"/>
                </a:solidFill>
              </a:rPr>
              <a:t>PCI Decision Reminder (</a:t>
            </a:r>
            <a:r>
              <a:rPr lang="en-US" sz="1400" b="1" dirty="0">
                <a:solidFill>
                  <a:srgbClr val="4D4D4D"/>
                </a:solidFill>
              </a:rPr>
              <a:t>IE494</a:t>
            </a:r>
            <a:r>
              <a:rPr lang="en-US" sz="1400" dirty="0">
                <a:solidFill>
                  <a:srgbClr val="4D4D4D"/>
                </a:solidFill>
              </a:rPr>
              <a:t>)</a:t>
            </a:r>
            <a:endParaRPr lang="en-US" sz="1600" dirty="0">
              <a:solidFill>
                <a:srgbClr val="4D4D4D"/>
              </a:solidFill>
            </a:endParaRPr>
          </a:p>
        </p:txBody>
      </p:sp>
      <p:sp>
        <p:nvSpPr>
          <p:cNvPr id="9" name="TextBox 8">
            <a:extLst>
              <a:ext uri="{FF2B5EF4-FFF2-40B4-BE49-F238E27FC236}">
                <a16:creationId xmlns:a16="http://schemas.microsoft.com/office/drawing/2014/main" id="{9E14D8F2-EA98-3203-9AAC-9A53F7257C8E}"/>
              </a:ext>
            </a:extLst>
          </p:cNvPr>
          <p:cNvSpPr txBox="1"/>
          <p:nvPr/>
        </p:nvSpPr>
        <p:spPr>
          <a:xfrm>
            <a:off x="2894945" y="1546799"/>
            <a:ext cx="666918" cy="266149"/>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034EA2"/>
                </a:solidFill>
                <a:effectLst/>
                <a:uLnTx/>
                <a:uFillTx/>
                <a:latin typeface="Arial"/>
                <a:ea typeface="+mn-ea"/>
                <a:cs typeface="+mn-cs"/>
              </a:rPr>
              <a:t>SCI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0DA9DEAE-22E0-09C0-FE4F-D95271976F15}"/>
              </a:ext>
            </a:extLst>
          </p:cNvPr>
          <p:cNvSpPr/>
          <p:nvPr/>
        </p:nvSpPr>
        <p:spPr>
          <a:xfrm>
            <a:off x="7047016" y="1618205"/>
            <a:ext cx="4646220" cy="4529032"/>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23CC5E37-D62F-24DB-31E0-A0987E09EF58}"/>
              </a:ext>
            </a:extLst>
          </p:cNvPr>
          <p:cNvGrpSpPr/>
          <p:nvPr/>
        </p:nvGrpSpPr>
        <p:grpSpPr>
          <a:xfrm>
            <a:off x="8962913" y="1103027"/>
            <a:ext cx="951766" cy="777240"/>
            <a:chOff x="1811312" y="1258134"/>
            <a:chExt cx="951766" cy="777240"/>
          </a:xfrm>
        </p:grpSpPr>
        <p:sp>
          <p:nvSpPr>
            <p:cNvPr id="12" name="Rectangle 11">
              <a:extLst>
                <a:ext uri="{FF2B5EF4-FFF2-40B4-BE49-F238E27FC236}">
                  <a16:creationId xmlns:a16="http://schemas.microsoft.com/office/drawing/2014/main" id="{C1A9357F-BCED-F6AB-B443-EBE55D07ECAD}"/>
                </a:ext>
              </a:extLst>
            </p:cNvPr>
            <p:cNvSpPr/>
            <p:nvPr/>
          </p:nvSpPr>
          <p:spPr>
            <a:xfrm>
              <a:off x="1811312" y="1333340"/>
              <a:ext cx="951766" cy="626829"/>
            </a:xfrm>
            <a:prstGeom prst="rect">
              <a:avLst/>
            </a:prstGeom>
            <a:solidFill>
              <a:srgbClr val="FFDD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3" name="Graphic 12" descr="Schoolhouse">
              <a:extLst>
                <a:ext uri="{FF2B5EF4-FFF2-40B4-BE49-F238E27FC236}">
                  <a16:creationId xmlns:a16="http://schemas.microsoft.com/office/drawing/2014/main" id="{AF3BC3FA-6D5D-4316-8E41-0C78AAF3B5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898575" y="1258134"/>
              <a:ext cx="777240" cy="777240"/>
            </a:xfrm>
            <a:prstGeom prst="rect">
              <a:avLst/>
            </a:prstGeom>
          </p:spPr>
        </p:pic>
      </p:grpSp>
      <p:sp>
        <p:nvSpPr>
          <p:cNvPr id="14" name="TextBox 13">
            <a:extLst>
              <a:ext uri="{FF2B5EF4-FFF2-40B4-BE49-F238E27FC236}">
                <a16:creationId xmlns:a16="http://schemas.microsoft.com/office/drawing/2014/main" id="{6EABB3F1-DA14-8303-2ECC-F8E2C1FC210A}"/>
              </a:ext>
            </a:extLst>
          </p:cNvPr>
          <p:cNvSpPr txBox="1"/>
          <p:nvPr/>
        </p:nvSpPr>
        <p:spPr>
          <a:xfrm>
            <a:off x="7011751" y="1618207"/>
            <a:ext cx="3434314" cy="4431160"/>
          </a:xfrm>
          <a:prstGeom prst="rect">
            <a:avLst/>
          </a:prstGeom>
        </p:spPr>
        <p:txBody>
          <a:bodyPr vert="horz" wrap="square"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
        <p:nvSpPr>
          <p:cNvPr id="15" name="TextBox 14">
            <a:extLst>
              <a:ext uri="{FF2B5EF4-FFF2-40B4-BE49-F238E27FC236}">
                <a16:creationId xmlns:a16="http://schemas.microsoft.com/office/drawing/2014/main" id="{7B21C45B-7085-7D18-2758-A5E57ABF4A25}"/>
              </a:ext>
            </a:extLst>
          </p:cNvPr>
          <p:cNvSpPr txBox="1"/>
          <p:nvPr/>
        </p:nvSpPr>
        <p:spPr>
          <a:xfrm>
            <a:off x="8174967" y="2369373"/>
            <a:ext cx="914400" cy="914400"/>
          </a:xfrm>
          <a:prstGeom prst="rect">
            <a:avLst/>
          </a:prstGeom>
        </p:spPr>
        <p:txBody>
          <a:bodyPr vert="horz" wrap="square"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
        <p:nvSpPr>
          <p:cNvPr id="16" name="TextBox 15">
            <a:extLst>
              <a:ext uri="{FF2B5EF4-FFF2-40B4-BE49-F238E27FC236}">
                <a16:creationId xmlns:a16="http://schemas.microsoft.com/office/drawing/2014/main" id="{8E82BA70-225A-0D95-97AF-0A9F239FD407}"/>
              </a:ext>
            </a:extLst>
          </p:cNvPr>
          <p:cNvSpPr txBox="1"/>
          <p:nvPr/>
        </p:nvSpPr>
        <p:spPr>
          <a:xfrm>
            <a:off x="7126640" y="2053810"/>
            <a:ext cx="4566596" cy="3105988"/>
          </a:xfrm>
          <a:prstGeom prst="rect">
            <a:avLst/>
          </a:prstGeom>
        </p:spPr>
        <p:txBody>
          <a:bodyPr vert="horz" wrap="none"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
        <p:nvSpPr>
          <p:cNvPr id="17" name="TextBox 16">
            <a:extLst>
              <a:ext uri="{FF2B5EF4-FFF2-40B4-BE49-F238E27FC236}">
                <a16:creationId xmlns:a16="http://schemas.microsoft.com/office/drawing/2014/main" id="{1A124FBC-DA4C-4E34-8ADE-7DB23F328691}"/>
              </a:ext>
            </a:extLst>
          </p:cNvPr>
          <p:cNvSpPr txBox="1"/>
          <p:nvPr/>
        </p:nvSpPr>
        <p:spPr>
          <a:xfrm>
            <a:off x="7082281" y="2053809"/>
            <a:ext cx="4686669" cy="4093428"/>
          </a:xfrm>
          <a:prstGeom prst="rect">
            <a:avLst/>
          </a:prstGeom>
          <a:noFill/>
        </p:spPr>
        <p:txBody>
          <a:bodyPr wrap="square" spcCol="274320">
            <a:spAutoFit/>
          </a:bodyPr>
          <a:lstStyle/>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Validation Results of Customs Declaration to SCI (</a:t>
            </a:r>
            <a:r>
              <a:rPr kumimoji="0" lang="en-US" sz="1400" b="1" i="0" u="none" strike="noStrike" kern="1200" cap="none" spc="0" normalizeH="0" baseline="0" noProof="0" dirty="0">
                <a:ln>
                  <a:noFill/>
                </a:ln>
                <a:solidFill>
                  <a:srgbClr val="4D4D4D"/>
                </a:solidFill>
                <a:effectLst/>
                <a:uLnTx/>
                <a:uFillTx/>
                <a:latin typeface="Arial"/>
                <a:ea typeface="+mn-ea"/>
                <a:cs typeface="+mn-cs"/>
              </a:rPr>
              <a:t>IE402</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Risk Analysis Results to SCI (</a:t>
            </a:r>
            <a:r>
              <a:rPr kumimoji="0" lang="en-US" sz="1400" b="1" i="0" u="none" strike="noStrike" kern="1200" cap="none" spc="0" normalizeH="0" baseline="0" noProof="0" dirty="0">
                <a:ln>
                  <a:noFill/>
                </a:ln>
                <a:solidFill>
                  <a:srgbClr val="4D4D4D"/>
                </a:solidFill>
                <a:effectLst/>
                <a:uLnTx/>
                <a:uFillTx/>
                <a:latin typeface="Arial"/>
                <a:ea typeface="+mn-ea"/>
                <a:cs typeface="+mn-cs"/>
              </a:rPr>
              <a:t>IE436</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Validation Result of Customs Declaration Amendment to SCI (</a:t>
            </a:r>
            <a:r>
              <a:rPr kumimoji="0" lang="en-US" sz="1400" b="1" i="0" u="none" strike="noStrike" kern="1200" cap="none" spc="0" normalizeH="0" baseline="0" noProof="0" dirty="0">
                <a:ln>
                  <a:noFill/>
                </a:ln>
                <a:solidFill>
                  <a:srgbClr val="4D4D4D"/>
                </a:solidFill>
                <a:effectLst/>
                <a:uLnTx/>
                <a:uFillTx/>
                <a:latin typeface="Arial"/>
                <a:ea typeface="+mn-ea"/>
                <a:cs typeface="+mn-cs"/>
              </a:rPr>
              <a:t>IE437</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lvl="0">
              <a:spcAft>
                <a:spcPts val="600"/>
              </a:spcAft>
              <a:buClr>
                <a:srgbClr val="034EA2"/>
              </a:buClr>
              <a:defRPr/>
            </a:pPr>
            <a:r>
              <a:rPr lang="en-US" sz="1400" dirty="0">
                <a:solidFill>
                  <a:srgbClr val="4D4D4D"/>
                </a:solidFill>
              </a:rPr>
              <a:t>Control Results from PCI (</a:t>
            </a:r>
            <a:r>
              <a:rPr lang="en-US" sz="1400" b="1" dirty="0">
                <a:solidFill>
                  <a:srgbClr val="4D4D4D"/>
                </a:solidFill>
              </a:rPr>
              <a:t>IE441</a:t>
            </a:r>
            <a:r>
              <a:rPr lang="en-US" sz="1400" dirty="0">
                <a:solidFill>
                  <a:srgbClr val="4D4D4D"/>
                </a:solidFill>
              </a:rPr>
              <a:t>)</a:t>
            </a:r>
          </a:p>
          <a:p>
            <a:pPr lvl="0">
              <a:spcAft>
                <a:spcPts val="600"/>
              </a:spcAft>
              <a:buClr>
                <a:srgbClr val="034EA2"/>
              </a:buClr>
              <a:defRPr/>
            </a:pPr>
            <a:r>
              <a:rPr lang="en-US" sz="1400" dirty="0">
                <a:solidFill>
                  <a:srgbClr val="4D4D4D"/>
                </a:solidFill>
              </a:rPr>
              <a:t>PCI Control Decision (</a:t>
            </a:r>
            <a:r>
              <a:rPr lang="en-US" sz="1400" b="1" dirty="0">
                <a:solidFill>
                  <a:srgbClr val="4D4D4D"/>
                </a:solidFill>
              </a:rPr>
              <a:t>IE445</a:t>
            </a:r>
            <a:r>
              <a:rPr lang="en-US" sz="1400" dirty="0">
                <a:solidFill>
                  <a:srgbClr val="4D4D4D"/>
                </a:solidFill>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Request Additional Documents Notification (</a:t>
            </a:r>
            <a:r>
              <a:rPr kumimoji="0" lang="en-US" sz="1400" b="1" i="0" u="none" strike="noStrike" kern="1200" cap="none" spc="0" normalizeH="0" baseline="0" noProof="0" dirty="0">
                <a:ln>
                  <a:noFill/>
                </a:ln>
                <a:solidFill>
                  <a:srgbClr val="4D4D4D"/>
                </a:solidFill>
                <a:effectLst/>
                <a:uLnTx/>
                <a:uFillTx/>
                <a:latin typeface="Arial"/>
                <a:ea typeface="+mn-ea"/>
                <a:cs typeface="+mn-cs"/>
              </a:rPr>
              <a:t>IE453</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mn-cs"/>
              </a:rPr>
              <a:t>PCI Acknowledgement (</a:t>
            </a:r>
            <a:r>
              <a:rPr kumimoji="0" lang="en-US" sz="1400" b="1" i="0" u="none" strike="noStrike" kern="1200" cap="none" spc="0" normalizeH="0" baseline="0" noProof="0" dirty="0">
                <a:ln>
                  <a:noFill/>
                </a:ln>
                <a:solidFill>
                  <a:srgbClr val="4D4D4D"/>
                </a:solidFill>
                <a:effectLst/>
                <a:uLnTx/>
                <a:uFillTx/>
                <a:latin typeface="Arial"/>
                <a:ea typeface="+mn-ea"/>
                <a:cs typeface="+mn-cs"/>
              </a:rPr>
              <a:t>IE454</a:t>
            </a:r>
            <a:r>
              <a:rPr kumimoji="0" lang="en-US" sz="14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Validation Results On Presentation Notification From PCI </a:t>
            </a:r>
            <a:r>
              <a:rPr lang="en-US" sz="1400" b="1" dirty="0">
                <a:solidFill>
                  <a:srgbClr val="4D4D4D"/>
                </a:solidFill>
                <a:latin typeface="Arial"/>
              </a:rPr>
              <a:t>(IE459)</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Presentation Notification Request Acknowledgement </a:t>
            </a:r>
            <a:r>
              <a:rPr lang="en-US" sz="1400" b="1" dirty="0">
                <a:solidFill>
                  <a:srgbClr val="4D4D4D"/>
                </a:solidFill>
                <a:latin typeface="Arial"/>
              </a:rPr>
              <a:t>(IE464)</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Notification That Excise Goods Are Handled by PCI </a:t>
            </a:r>
            <a:r>
              <a:rPr lang="en-US" sz="1400" b="1" dirty="0">
                <a:solidFill>
                  <a:srgbClr val="4D4D4D"/>
                </a:solidFill>
                <a:latin typeface="Arial"/>
              </a:rPr>
              <a:t>(IE466)</a:t>
            </a:r>
          </a:p>
          <a:p>
            <a:pPr marL="0" marR="0" lvl="0" indent="0" algn="l" defTabSz="914400" rtl="0" eaLnBrk="1" fontAlgn="auto" latinLnBrk="0" hangingPunct="1">
              <a:lnSpc>
                <a:spcPct val="100000"/>
              </a:lnSpc>
              <a:spcBef>
                <a:spcPts val="0"/>
              </a:spcBef>
              <a:spcAft>
                <a:spcPts val="600"/>
              </a:spcAft>
              <a:buClr>
                <a:srgbClr val="034EA2"/>
              </a:buClr>
              <a:buSzTx/>
              <a:buFontTx/>
              <a:buNone/>
              <a:tabLst/>
              <a:defRPr/>
            </a:pPr>
            <a:r>
              <a:rPr lang="en-US" sz="1400" dirty="0">
                <a:solidFill>
                  <a:srgbClr val="4D4D4D"/>
                </a:solidFill>
                <a:latin typeface="Arial"/>
              </a:rPr>
              <a:t>Presentation Notification Registration to PCI </a:t>
            </a:r>
            <a:r>
              <a:rPr lang="en-US" sz="1400" b="1" dirty="0">
                <a:solidFill>
                  <a:srgbClr val="4D4D4D"/>
                </a:solidFill>
                <a:latin typeface="Arial"/>
              </a:rPr>
              <a:t>(IE467)</a:t>
            </a:r>
            <a:endParaRPr kumimoji="0" lang="en-US" sz="1400" b="1" i="0" u="none" strike="noStrike" kern="1200" cap="none" spc="0" normalizeH="0" baseline="0" noProof="0" dirty="0">
              <a:ln>
                <a:noFill/>
              </a:ln>
              <a:solidFill>
                <a:srgbClr val="4D4D4D"/>
              </a:solidFill>
              <a:effectLst/>
              <a:uLnTx/>
              <a:uFillTx/>
              <a:latin typeface="Arial"/>
              <a:ea typeface="+mn-ea"/>
              <a:cs typeface="+mn-cs"/>
            </a:endParaRPr>
          </a:p>
        </p:txBody>
      </p:sp>
      <p:sp>
        <p:nvSpPr>
          <p:cNvPr id="18" name="TextBox 17">
            <a:extLst>
              <a:ext uri="{FF2B5EF4-FFF2-40B4-BE49-F238E27FC236}">
                <a16:creationId xmlns:a16="http://schemas.microsoft.com/office/drawing/2014/main" id="{0DF0AFD0-C460-3A20-4453-31EB4DA49A66}"/>
              </a:ext>
            </a:extLst>
          </p:cNvPr>
          <p:cNvSpPr txBox="1"/>
          <p:nvPr/>
        </p:nvSpPr>
        <p:spPr>
          <a:xfrm>
            <a:off x="9094816" y="1776134"/>
            <a:ext cx="666000" cy="266400"/>
          </a:xfrm>
          <a:prstGeom prst="rect">
            <a:avLst/>
          </a:prstGeom>
        </p:spPr>
        <p:txBody>
          <a:bodyPr vert="horz" wrap="square"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034EA2"/>
                </a:solidFill>
                <a:effectLst/>
                <a:uLnTx/>
                <a:uFillTx/>
                <a:latin typeface="Arial"/>
                <a:ea typeface="+mn-ea"/>
                <a:cs typeface="+mn-cs"/>
              </a:rPr>
              <a:t>PCI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a:ln>
                <a:noFill/>
              </a:ln>
              <a:solidFill>
                <a:srgbClr val="4D4D4D"/>
              </a:solidFill>
              <a:effectLst/>
              <a:uLnTx/>
              <a:uFillTx/>
              <a:latin typeface="Arial"/>
              <a:ea typeface="+mn-ea"/>
              <a:cs typeface="+mn-cs"/>
            </a:endParaRPr>
          </a:p>
        </p:txBody>
      </p:sp>
      <p:sp>
        <p:nvSpPr>
          <p:cNvPr id="19" name="Arrow: Right 18">
            <a:extLst>
              <a:ext uri="{FF2B5EF4-FFF2-40B4-BE49-F238E27FC236}">
                <a16:creationId xmlns:a16="http://schemas.microsoft.com/office/drawing/2014/main" id="{1FA4B09B-20BE-4E9E-960A-BBD94B506D4B}"/>
              </a:ext>
            </a:extLst>
          </p:cNvPr>
          <p:cNvSpPr/>
          <p:nvPr/>
        </p:nvSpPr>
        <p:spPr>
          <a:xfrm>
            <a:off x="6407682" y="3435394"/>
            <a:ext cx="627169" cy="34282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Right 19">
            <a:extLst>
              <a:ext uri="{FF2B5EF4-FFF2-40B4-BE49-F238E27FC236}">
                <a16:creationId xmlns:a16="http://schemas.microsoft.com/office/drawing/2014/main" id="{07543822-BA39-81DE-818F-0FACE70C69BB}"/>
              </a:ext>
            </a:extLst>
          </p:cNvPr>
          <p:cNvSpPr/>
          <p:nvPr/>
        </p:nvSpPr>
        <p:spPr>
          <a:xfrm rot="10800000">
            <a:off x="6374221" y="3794649"/>
            <a:ext cx="627168" cy="34282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5871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94EA0-B045-9A84-F32A-FB866D079081}"/>
              </a:ext>
            </a:extLst>
          </p:cNvPr>
          <p:cNvSpPr>
            <a:spLocks noGrp="1"/>
          </p:cNvSpPr>
          <p:nvPr>
            <p:ph type="title"/>
          </p:nvPr>
        </p:nvSpPr>
        <p:spPr/>
        <p:txBody>
          <a:bodyPr/>
          <a:lstStyle/>
          <a:p>
            <a:r>
              <a:rPr lang="en-US">
                <a:cs typeface="Arial"/>
              </a:rPr>
              <a:t>Customs Declaration IE415 </a:t>
            </a:r>
            <a:r>
              <a:rPr lang="en-GB">
                <a:cs typeface="Arial"/>
              </a:rPr>
              <a:t>(1/4)</a:t>
            </a:r>
            <a:endParaRPr lang="el-GR"/>
          </a:p>
        </p:txBody>
      </p:sp>
      <p:grpSp>
        <p:nvGrpSpPr>
          <p:cNvPr id="4" name="Group 3">
            <a:extLst>
              <a:ext uri="{FF2B5EF4-FFF2-40B4-BE49-F238E27FC236}">
                <a16:creationId xmlns:a16="http://schemas.microsoft.com/office/drawing/2014/main" id="{5D1D8897-7196-AEA5-1A4D-9959DEE073A2}"/>
              </a:ext>
            </a:extLst>
          </p:cNvPr>
          <p:cNvGrpSpPr/>
          <p:nvPr/>
        </p:nvGrpSpPr>
        <p:grpSpPr>
          <a:xfrm>
            <a:off x="73525" y="1383392"/>
            <a:ext cx="3512572" cy="412105"/>
            <a:chOff x="340002" y="1036710"/>
            <a:chExt cx="2853825" cy="610238"/>
          </a:xfrm>
        </p:grpSpPr>
        <p:sp>
          <p:nvSpPr>
            <p:cNvPr id="5" name="Left Brace 4">
              <a:extLst>
                <a:ext uri="{FF2B5EF4-FFF2-40B4-BE49-F238E27FC236}">
                  <a16:creationId xmlns:a16="http://schemas.microsoft.com/office/drawing/2014/main" id="{6A92BDBA-5A8F-1F02-DE5E-117B836D9658}"/>
                </a:ext>
              </a:extLst>
            </p:cNvPr>
            <p:cNvSpPr/>
            <p:nvPr/>
          </p:nvSpPr>
          <p:spPr bwMode="auto">
            <a:xfrm rot="5400000">
              <a:off x="1635944" y="89066"/>
              <a:ext cx="261940" cy="2853824"/>
            </a:xfrm>
            <a:prstGeom prst="leftBrace">
              <a:avLst>
                <a:gd name="adj1" fmla="val 8333"/>
                <a:gd name="adj2" fmla="val 50130"/>
              </a:avLst>
            </a:prstGeom>
            <a:noFill/>
            <a:ln w="15875">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3175"/>
              <a:endParaRPr lang="en-US" sz="7600">
                <a:solidFill>
                  <a:srgbClr val="FFD624"/>
                </a:solidFill>
                <a:latin typeface="Verdana" pitchFamily="34" charset="0"/>
              </a:endParaRPr>
            </a:p>
          </p:txBody>
        </p:sp>
        <p:sp>
          <p:nvSpPr>
            <p:cNvPr id="6" name="TextBox 5">
              <a:extLst>
                <a:ext uri="{FF2B5EF4-FFF2-40B4-BE49-F238E27FC236}">
                  <a16:creationId xmlns:a16="http://schemas.microsoft.com/office/drawing/2014/main" id="{727A2A3D-6B7C-CF3A-859C-B3780211D1E8}"/>
                </a:ext>
              </a:extLst>
            </p:cNvPr>
            <p:cNvSpPr txBox="1"/>
            <p:nvPr/>
          </p:nvSpPr>
          <p:spPr>
            <a:xfrm>
              <a:off x="418120" y="1036710"/>
              <a:ext cx="2775707" cy="2321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eaLnBrk="0" hangingPunct="0">
                <a:defRPr sz="2800" b="0">
                  <a:solidFill>
                    <a:srgbClr val="0F5494"/>
                  </a:solidFill>
                  <a:latin typeface="+mj-lt"/>
                  <a:ea typeface="+mj-ea"/>
                  <a:cs typeface="+mj-cs"/>
                </a:defRPr>
              </a:lvl1pPr>
              <a:lvl2pPr marL="358775" indent="-358775" eaLnBrk="0" hangingPunct="0">
                <a:defRPr sz="3000">
                  <a:solidFill>
                    <a:srgbClr val="0F5494"/>
                  </a:solidFill>
                </a:defRPr>
              </a:lvl2pPr>
              <a:lvl3pPr marL="358775" indent="-358775" eaLnBrk="0" hangingPunct="0">
                <a:defRPr sz="3000">
                  <a:solidFill>
                    <a:srgbClr val="0F5494"/>
                  </a:solidFill>
                </a:defRPr>
              </a:lvl3pPr>
              <a:lvl4pPr marL="358775" indent="-358775" eaLnBrk="0" hangingPunct="0">
                <a:defRPr sz="3000">
                  <a:solidFill>
                    <a:srgbClr val="0F5494"/>
                  </a:solidFill>
                </a:defRPr>
              </a:lvl4pPr>
              <a:lvl5pPr marL="358775" indent="-358775" eaLnBrk="0" hangingPunct="0">
                <a:defRPr sz="3000">
                  <a:solidFill>
                    <a:srgbClr val="0F5494"/>
                  </a:solidFill>
                </a:defRPr>
              </a:lvl5pPr>
              <a:lvl6pPr marL="815975" fontAlgn="base">
                <a:spcBef>
                  <a:spcPct val="0"/>
                </a:spcBef>
                <a:spcAft>
                  <a:spcPct val="0"/>
                </a:spcAft>
                <a:defRPr sz="3000">
                  <a:solidFill>
                    <a:srgbClr val="0F5494"/>
                  </a:solidFill>
                </a:defRPr>
              </a:lvl6pPr>
              <a:lvl7pPr marL="1273175" fontAlgn="base">
                <a:spcBef>
                  <a:spcPct val="0"/>
                </a:spcBef>
                <a:spcAft>
                  <a:spcPct val="0"/>
                </a:spcAft>
                <a:defRPr sz="3000">
                  <a:solidFill>
                    <a:srgbClr val="0F5494"/>
                  </a:solidFill>
                </a:defRPr>
              </a:lvl7pPr>
              <a:lvl8pPr marL="1730375" fontAlgn="base">
                <a:spcBef>
                  <a:spcPct val="0"/>
                </a:spcBef>
                <a:spcAft>
                  <a:spcPct val="0"/>
                </a:spcAft>
                <a:defRPr sz="3000">
                  <a:solidFill>
                    <a:srgbClr val="0F5494"/>
                  </a:solidFill>
                </a:defRPr>
              </a:lvl8pPr>
              <a:lvl9pPr marL="2187575" fontAlgn="base">
                <a:spcBef>
                  <a:spcPct val="0"/>
                </a:spcBef>
                <a:spcAft>
                  <a:spcPct val="0"/>
                </a:spcAft>
                <a:defRPr sz="3000">
                  <a:solidFill>
                    <a:srgbClr val="0F5494"/>
                  </a:solidFill>
                </a:defRPr>
              </a:lvl9pPr>
            </a:lstStyle>
            <a:p>
              <a:r>
                <a:rPr lang="en-US" sz="1500"/>
                <a:t>1</a:t>
              </a:r>
              <a:r>
                <a:rPr lang="en-US" sz="1500" baseline="30000"/>
                <a:t>st</a:t>
              </a:r>
              <a:r>
                <a:rPr lang="en-US" sz="1500"/>
                <a:t> part</a:t>
              </a:r>
            </a:p>
          </p:txBody>
        </p:sp>
      </p:grpSp>
      <p:grpSp>
        <p:nvGrpSpPr>
          <p:cNvPr id="7" name="Group 6">
            <a:extLst>
              <a:ext uri="{FF2B5EF4-FFF2-40B4-BE49-F238E27FC236}">
                <a16:creationId xmlns:a16="http://schemas.microsoft.com/office/drawing/2014/main" id="{FE4BDD9D-7667-5DB3-79E7-A9006756652D}"/>
              </a:ext>
            </a:extLst>
          </p:cNvPr>
          <p:cNvGrpSpPr/>
          <p:nvPr/>
        </p:nvGrpSpPr>
        <p:grpSpPr>
          <a:xfrm>
            <a:off x="3627560" y="1350837"/>
            <a:ext cx="4149841" cy="444657"/>
            <a:chOff x="3333257" y="1052185"/>
            <a:chExt cx="2387428" cy="763632"/>
          </a:xfrm>
        </p:grpSpPr>
        <p:sp>
          <p:nvSpPr>
            <p:cNvPr id="8" name="Left Brace 7">
              <a:extLst>
                <a:ext uri="{FF2B5EF4-FFF2-40B4-BE49-F238E27FC236}">
                  <a16:creationId xmlns:a16="http://schemas.microsoft.com/office/drawing/2014/main" id="{902A2EDA-2AB7-C728-4EEC-9B7261D80AED}"/>
                </a:ext>
              </a:extLst>
            </p:cNvPr>
            <p:cNvSpPr/>
            <p:nvPr/>
          </p:nvSpPr>
          <p:spPr bwMode="auto">
            <a:xfrm rot="5400000">
              <a:off x="4375080" y="470212"/>
              <a:ext cx="303782" cy="2387428"/>
            </a:xfrm>
            <a:prstGeom prst="leftBrace">
              <a:avLst>
                <a:gd name="adj1" fmla="val 8333"/>
                <a:gd name="adj2" fmla="val 50130"/>
              </a:avLst>
            </a:prstGeom>
            <a:noFill/>
            <a:ln w="15875">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3175"/>
              <a:endParaRPr lang="en-US" sz="7600">
                <a:solidFill>
                  <a:srgbClr val="FFD624"/>
                </a:solidFill>
                <a:latin typeface="Verdana" pitchFamily="34" charset="0"/>
              </a:endParaRPr>
            </a:p>
          </p:txBody>
        </p:sp>
        <p:sp>
          <p:nvSpPr>
            <p:cNvPr id="9" name="TextBox 8">
              <a:extLst>
                <a:ext uri="{FF2B5EF4-FFF2-40B4-BE49-F238E27FC236}">
                  <a16:creationId xmlns:a16="http://schemas.microsoft.com/office/drawing/2014/main" id="{43E5B7C4-B65B-877D-37A4-E0366C745D86}"/>
                </a:ext>
              </a:extLst>
            </p:cNvPr>
            <p:cNvSpPr txBox="1"/>
            <p:nvPr/>
          </p:nvSpPr>
          <p:spPr>
            <a:xfrm>
              <a:off x="3333257" y="1052185"/>
              <a:ext cx="2387428" cy="2692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eaLnBrk="0" hangingPunct="0">
                <a:defRPr sz="2800" b="0">
                  <a:solidFill>
                    <a:srgbClr val="0F5494"/>
                  </a:solidFill>
                  <a:latin typeface="+mj-lt"/>
                  <a:ea typeface="+mj-ea"/>
                  <a:cs typeface="+mj-cs"/>
                </a:defRPr>
              </a:lvl1pPr>
              <a:lvl2pPr marL="358775" indent="-358775" eaLnBrk="0" hangingPunct="0">
                <a:defRPr sz="3000">
                  <a:solidFill>
                    <a:srgbClr val="0F5494"/>
                  </a:solidFill>
                </a:defRPr>
              </a:lvl2pPr>
              <a:lvl3pPr marL="358775" indent="-358775" eaLnBrk="0" hangingPunct="0">
                <a:defRPr sz="3000">
                  <a:solidFill>
                    <a:srgbClr val="0F5494"/>
                  </a:solidFill>
                </a:defRPr>
              </a:lvl3pPr>
              <a:lvl4pPr marL="358775" indent="-358775" eaLnBrk="0" hangingPunct="0">
                <a:defRPr sz="3000">
                  <a:solidFill>
                    <a:srgbClr val="0F5494"/>
                  </a:solidFill>
                </a:defRPr>
              </a:lvl4pPr>
              <a:lvl5pPr marL="358775" indent="-358775" eaLnBrk="0" hangingPunct="0">
                <a:defRPr sz="3000">
                  <a:solidFill>
                    <a:srgbClr val="0F5494"/>
                  </a:solidFill>
                </a:defRPr>
              </a:lvl5pPr>
              <a:lvl6pPr marL="815975" fontAlgn="base">
                <a:spcBef>
                  <a:spcPct val="0"/>
                </a:spcBef>
                <a:spcAft>
                  <a:spcPct val="0"/>
                </a:spcAft>
                <a:defRPr sz="3000">
                  <a:solidFill>
                    <a:srgbClr val="0F5494"/>
                  </a:solidFill>
                </a:defRPr>
              </a:lvl6pPr>
              <a:lvl7pPr marL="1273175" fontAlgn="base">
                <a:spcBef>
                  <a:spcPct val="0"/>
                </a:spcBef>
                <a:spcAft>
                  <a:spcPct val="0"/>
                </a:spcAft>
                <a:defRPr sz="3000">
                  <a:solidFill>
                    <a:srgbClr val="0F5494"/>
                  </a:solidFill>
                </a:defRPr>
              </a:lvl7pPr>
              <a:lvl8pPr marL="1730375" fontAlgn="base">
                <a:spcBef>
                  <a:spcPct val="0"/>
                </a:spcBef>
                <a:spcAft>
                  <a:spcPct val="0"/>
                </a:spcAft>
                <a:defRPr sz="3000">
                  <a:solidFill>
                    <a:srgbClr val="0F5494"/>
                  </a:solidFill>
                </a:defRPr>
              </a:lvl8pPr>
              <a:lvl9pPr marL="2187575" fontAlgn="base">
                <a:spcBef>
                  <a:spcPct val="0"/>
                </a:spcBef>
                <a:spcAft>
                  <a:spcPct val="0"/>
                </a:spcAft>
                <a:defRPr sz="3000">
                  <a:solidFill>
                    <a:srgbClr val="0F5494"/>
                  </a:solidFill>
                </a:defRPr>
              </a:lvl9pPr>
            </a:lstStyle>
            <a:p>
              <a:r>
                <a:rPr lang="en-US" sz="1500"/>
                <a:t>2</a:t>
              </a:r>
              <a:r>
                <a:rPr lang="en-US" sz="1500" baseline="30000"/>
                <a:t>nd</a:t>
              </a:r>
              <a:r>
                <a:rPr lang="en-US" sz="1500"/>
                <a:t> part</a:t>
              </a:r>
            </a:p>
          </p:txBody>
        </p:sp>
      </p:grpSp>
      <p:grpSp>
        <p:nvGrpSpPr>
          <p:cNvPr id="10" name="Group 9">
            <a:extLst>
              <a:ext uri="{FF2B5EF4-FFF2-40B4-BE49-F238E27FC236}">
                <a16:creationId xmlns:a16="http://schemas.microsoft.com/office/drawing/2014/main" id="{43C1F4CF-D52D-DE5A-C8E4-EA54DCA02AEE}"/>
              </a:ext>
            </a:extLst>
          </p:cNvPr>
          <p:cNvGrpSpPr/>
          <p:nvPr/>
        </p:nvGrpSpPr>
        <p:grpSpPr>
          <a:xfrm>
            <a:off x="7634797" y="1355468"/>
            <a:ext cx="4634144" cy="441217"/>
            <a:chOff x="6019351" y="1108386"/>
            <a:chExt cx="2387428" cy="719118"/>
          </a:xfrm>
        </p:grpSpPr>
        <p:sp>
          <p:nvSpPr>
            <p:cNvPr id="11" name="Left Brace 10">
              <a:extLst>
                <a:ext uri="{FF2B5EF4-FFF2-40B4-BE49-F238E27FC236}">
                  <a16:creationId xmlns:a16="http://schemas.microsoft.com/office/drawing/2014/main" id="{B8025C8B-8B61-B4B3-C679-4C6C46A74827}"/>
                </a:ext>
              </a:extLst>
            </p:cNvPr>
            <p:cNvSpPr/>
            <p:nvPr/>
          </p:nvSpPr>
          <p:spPr bwMode="auto">
            <a:xfrm rot="5400000">
              <a:off x="7061174" y="595435"/>
              <a:ext cx="303783" cy="2160356"/>
            </a:xfrm>
            <a:prstGeom prst="leftBrace">
              <a:avLst>
                <a:gd name="adj1" fmla="val 8333"/>
                <a:gd name="adj2" fmla="val 50130"/>
              </a:avLst>
            </a:prstGeom>
            <a:noFill/>
            <a:ln w="15875">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marL="3175"/>
              <a:endParaRPr lang="en-US" sz="7600">
                <a:solidFill>
                  <a:srgbClr val="FFD624"/>
                </a:solidFill>
                <a:latin typeface="Verdana" pitchFamily="34" charset="0"/>
              </a:endParaRPr>
            </a:p>
          </p:txBody>
        </p:sp>
        <p:sp>
          <p:nvSpPr>
            <p:cNvPr id="12" name="TextBox 11">
              <a:extLst>
                <a:ext uri="{FF2B5EF4-FFF2-40B4-BE49-F238E27FC236}">
                  <a16:creationId xmlns:a16="http://schemas.microsoft.com/office/drawing/2014/main" id="{3CF4EC2C-CF80-A62E-48CD-00E9A151C6C5}"/>
                </a:ext>
              </a:extLst>
            </p:cNvPr>
            <p:cNvSpPr txBox="1"/>
            <p:nvPr/>
          </p:nvSpPr>
          <p:spPr>
            <a:xfrm>
              <a:off x="6019351" y="1108386"/>
              <a:ext cx="2387428" cy="2692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eaLnBrk="0" hangingPunct="0">
                <a:defRPr sz="2800" b="0">
                  <a:solidFill>
                    <a:srgbClr val="0F5494"/>
                  </a:solidFill>
                  <a:latin typeface="+mj-lt"/>
                  <a:ea typeface="+mj-ea"/>
                  <a:cs typeface="+mj-cs"/>
                </a:defRPr>
              </a:lvl1pPr>
              <a:lvl2pPr marL="358775" indent="-358775" eaLnBrk="0" hangingPunct="0">
                <a:defRPr sz="3000">
                  <a:solidFill>
                    <a:srgbClr val="0F5494"/>
                  </a:solidFill>
                </a:defRPr>
              </a:lvl2pPr>
              <a:lvl3pPr marL="358775" indent="-358775" eaLnBrk="0" hangingPunct="0">
                <a:defRPr sz="3000">
                  <a:solidFill>
                    <a:srgbClr val="0F5494"/>
                  </a:solidFill>
                </a:defRPr>
              </a:lvl3pPr>
              <a:lvl4pPr marL="358775" indent="-358775" eaLnBrk="0" hangingPunct="0">
                <a:defRPr sz="3000">
                  <a:solidFill>
                    <a:srgbClr val="0F5494"/>
                  </a:solidFill>
                </a:defRPr>
              </a:lvl4pPr>
              <a:lvl5pPr marL="358775" indent="-358775" eaLnBrk="0" hangingPunct="0">
                <a:defRPr sz="3000">
                  <a:solidFill>
                    <a:srgbClr val="0F5494"/>
                  </a:solidFill>
                </a:defRPr>
              </a:lvl5pPr>
              <a:lvl6pPr marL="815975" fontAlgn="base">
                <a:spcBef>
                  <a:spcPct val="0"/>
                </a:spcBef>
                <a:spcAft>
                  <a:spcPct val="0"/>
                </a:spcAft>
                <a:defRPr sz="3000">
                  <a:solidFill>
                    <a:srgbClr val="0F5494"/>
                  </a:solidFill>
                </a:defRPr>
              </a:lvl6pPr>
              <a:lvl7pPr marL="1273175" fontAlgn="base">
                <a:spcBef>
                  <a:spcPct val="0"/>
                </a:spcBef>
                <a:spcAft>
                  <a:spcPct val="0"/>
                </a:spcAft>
                <a:defRPr sz="3000">
                  <a:solidFill>
                    <a:srgbClr val="0F5494"/>
                  </a:solidFill>
                </a:defRPr>
              </a:lvl7pPr>
              <a:lvl8pPr marL="1730375" fontAlgn="base">
                <a:spcBef>
                  <a:spcPct val="0"/>
                </a:spcBef>
                <a:spcAft>
                  <a:spcPct val="0"/>
                </a:spcAft>
                <a:defRPr sz="3000">
                  <a:solidFill>
                    <a:srgbClr val="0F5494"/>
                  </a:solidFill>
                </a:defRPr>
              </a:lvl8pPr>
              <a:lvl9pPr marL="2187575" fontAlgn="base">
                <a:spcBef>
                  <a:spcPct val="0"/>
                </a:spcBef>
                <a:spcAft>
                  <a:spcPct val="0"/>
                </a:spcAft>
                <a:defRPr sz="3000">
                  <a:solidFill>
                    <a:srgbClr val="0F5494"/>
                  </a:solidFill>
                </a:defRPr>
              </a:lvl9pPr>
            </a:lstStyle>
            <a:p>
              <a:r>
                <a:rPr lang="en-US" sz="1500"/>
                <a:t>3</a:t>
              </a:r>
              <a:r>
                <a:rPr lang="en-US" sz="1500" baseline="30000"/>
                <a:t>rd</a:t>
              </a:r>
              <a:r>
                <a:rPr lang="en-US" sz="1500"/>
                <a:t> part</a:t>
              </a:r>
            </a:p>
          </p:txBody>
        </p:sp>
      </p:grpSp>
      <p:sp>
        <p:nvSpPr>
          <p:cNvPr id="13" name="Slide Number Placeholder 12">
            <a:extLst>
              <a:ext uri="{FF2B5EF4-FFF2-40B4-BE49-F238E27FC236}">
                <a16:creationId xmlns:a16="http://schemas.microsoft.com/office/drawing/2014/main" id="{29F2C531-697C-50B0-CA5F-12DFB4463D08}"/>
              </a:ext>
            </a:extLst>
          </p:cNvPr>
          <p:cNvSpPr>
            <a:spLocks noGrp="1"/>
          </p:cNvSpPr>
          <p:nvPr>
            <p:ph type="sldNum" sz="quarter" idx="12"/>
          </p:nvPr>
        </p:nvSpPr>
        <p:spPr/>
        <p:txBody>
          <a:bodyPr/>
          <a:lstStyle/>
          <a:p>
            <a:fld id="{F46C79FD-C571-418B-AB0F-5EE936C85276}" type="slidenum">
              <a:rPr lang="en-GB" smtClean="0"/>
              <a:t>25</a:t>
            </a:fld>
            <a:endParaRPr lang="en-GB"/>
          </a:p>
        </p:txBody>
      </p:sp>
      <p:graphicFrame>
        <p:nvGraphicFramePr>
          <p:cNvPr id="27" name="Object 26">
            <a:extLst>
              <a:ext uri="{FF2B5EF4-FFF2-40B4-BE49-F238E27FC236}">
                <a16:creationId xmlns:a16="http://schemas.microsoft.com/office/drawing/2014/main" id="{15362F42-F429-4CE8-E81A-5452ACB8112F}"/>
              </a:ext>
            </a:extLst>
          </p:cNvPr>
          <p:cNvGraphicFramePr>
            <a:graphicFrameLocks noChangeAspect="1"/>
          </p:cNvGraphicFramePr>
          <p:nvPr>
            <p:extLst>
              <p:ext uri="{D42A27DB-BD31-4B8C-83A1-F6EECF244321}">
                <p14:modId xmlns:p14="http://schemas.microsoft.com/office/powerpoint/2010/main" val="3201618335"/>
              </p:ext>
            </p:extLst>
          </p:nvPr>
        </p:nvGraphicFramePr>
        <p:xfrm>
          <a:off x="10966455" y="536665"/>
          <a:ext cx="756529" cy="950060"/>
        </p:xfrm>
        <a:graphic>
          <a:graphicData uri="http://schemas.openxmlformats.org/presentationml/2006/ole">
            <mc:AlternateContent xmlns:mc="http://schemas.openxmlformats.org/markup-compatibility/2006">
              <mc:Choice xmlns:v="urn:schemas-microsoft-com:vml" Requires="v">
                <p:oleObj spid="_x0000_s1027" name="Worksheet" r:id="rId4" imgW="1228725" imgH="1543050" progId="Excel.Sheet.12">
                  <p:embed/>
                </p:oleObj>
              </mc:Choice>
              <mc:Fallback>
                <p:oleObj name="Worksheet" r:id="rId4" imgW="1228725" imgH="1543050" progId="Excel.Sheet.12">
                  <p:embed/>
                  <p:pic>
                    <p:nvPicPr>
                      <p:cNvPr id="27" name="Object 26">
                        <a:extLst>
                          <a:ext uri="{FF2B5EF4-FFF2-40B4-BE49-F238E27FC236}">
                            <a16:creationId xmlns:a16="http://schemas.microsoft.com/office/drawing/2014/main" id="{15362F42-F429-4CE8-E81A-5452ACB8112F}"/>
                          </a:ext>
                        </a:extLst>
                      </p:cNvPr>
                      <p:cNvPicPr/>
                      <p:nvPr/>
                    </p:nvPicPr>
                    <p:blipFill>
                      <a:blip r:embed="rId5"/>
                      <a:stretch>
                        <a:fillRect/>
                      </a:stretch>
                    </p:blipFill>
                    <p:spPr>
                      <a:xfrm>
                        <a:off x="10966455" y="536665"/>
                        <a:ext cx="756529" cy="950060"/>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0539E863-2C1B-A522-4D70-FEF01406FA0D}"/>
              </a:ext>
            </a:extLst>
          </p:cNvPr>
          <p:cNvPicPr>
            <a:picLocks noChangeAspect="1"/>
          </p:cNvPicPr>
          <p:nvPr/>
        </p:nvPicPr>
        <p:blipFill>
          <a:blip r:embed="rId6"/>
          <a:stretch>
            <a:fillRect/>
          </a:stretch>
        </p:blipFill>
        <p:spPr>
          <a:xfrm>
            <a:off x="3628143" y="1740034"/>
            <a:ext cx="4149257" cy="5057006"/>
          </a:xfrm>
          <a:prstGeom prst="rect">
            <a:avLst/>
          </a:prstGeom>
        </p:spPr>
      </p:pic>
      <p:pic>
        <p:nvPicPr>
          <p:cNvPr id="24" name="Picture 23">
            <a:extLst>
              <a:ext uri="{FF2B5EF4-FFF2-40B4-BE49-F238E27FC236}">
                <a16:creationId xmlns:a16="http://schemas.microsoft.com/office/drawing/2014/main" id="{290C7D87-17C2-D515-35D2-D28D2135EC1A}"/>
              </a:ext>
            </a:extLst>
          </p:cNvPr>
          <p:cNvPicPr>
            <a:picLocks noChangeAspect="1"/>
          </p:cNvPicPr>
          <p:nvPr/>
        </p:nvPicPr>
        <p:blipFill>
          <a:blip r:embed="rId7"/>
          <a:stretch>
            <a:fillRect/>
          </a:stretch>
        </p:blipFill>
        <p:spPr>
          <a:xfrm>
            <a:off x="7655481" y="1709554"/>
            <a:ext cx="4452928" cy="4948519"/>
          </a:xfrm>
          <a:prstGeom prst="rect">
            <a:avLst/>
          </a:prstGeom>
        </p:spPr>
      </p:pic>
      <p:pic>
        <p:nvPicPr>
          <p:cNvPr id="18" name="Picture 17">
            <a:extLst>
              <a:ext uri="{FF2B5EF4-FFF2-40B4-BE49-F238E27FC236}">
                <a16:creationId xmlns:a16="http://schemas.microsoft.com/office/drawing/2014/main" id="{44EDE7C9-885A-B661-9784-149FE0CB2325}"/>
              </a:ext>
            </a:extLst>
          </p:cNvPr>
          <p:cNvPicPr>
            <a:picLocks noChangeAspect="1"/>
          </p:cNvPicPr>
          <p:nvPr/>
        </p:nvPicPr>
        <p:blipFill>
          <a:blip r:embed="rId8"/>
          <a:stretch>
            <a:fillRect/>
          </a:stretch>
        </p:blipFill>
        <p:spPr>
          <a:xfrm>
            <a:off x="83592" y="1740035"/>
            <a:ext cx="3580280" cy="4830448"/>
          </a:xfrm>
          <a:prstGeom prst="rect">
            <a:avLst/>
          </a:prstGeom>
        </p:spPr>
      </p:pic>
    </p:spTree>
    <p:extLst>
      <p:ext uri="{BB962C8B-B14F-4D97-AF65-F5344CB8AC3E}">
        <p14:creationId xmlns:p14="http://schemas.microsoft.com/office/powerpoint/2010/main" val="4069425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9F7D8C69-0207-6FD1-DFAA-93A57EFFCDEF}"/>
              </a:ext>
            </a:extLst>
          </p:cNvPr>
          <p:cNvSpPr>
            <a:spLocks noGrp="1"/>
          </p:cNvSpPr>
          <p:nvPr>
            <p:ph sz="half" idx="1"/>
          </p:nvPr>
        </p:nvSpPr>
        <p:spPr>
          <a:xfrm>
            <a:off x="838199" y="1381600"/>
            <a:ext cx="4919867" cy="4722867"/>
          </a:xfrm>
        </p:spPr>
        <p:txBody>
          <a:bodyPr vert="horz" lIns="91440" tIns="45720" rIns="91440" bIns="45720" rtlCol="0" anchor="t">
            <a:noAutofit/>
          </a:bodyPr>
          <a:lstStyle/>
          <a:p>
            <a:pPr marL="0" indent="0" algn="just">
              <a:spcAft>
                <a:spcPts val="1200"/>
              </a:spcAft>
              <a:buNone/>
            </a:pPr>
            <a:r>
              <a:rPr lang="en-US" sz="1800" b="1" dirty="0"/>
              <a:t>Import Operation level (D) </a:t>
            </a:r>
            <a:r>
              <a:rPr lang="en-GB" sz="1800" dirty="0">
                <a:ea typeface="Yu Mincho"/>
                <a:cs typeface="Times New Roman"/>
              </a:rPr>
              <a:t>-</a:t>
            </a:r>
            <a:r>
              <a:rPr lang="en-GB" sz="1800" dirty="0">
                <a:effectLst/>
                <a:ea typeface="Yu Mincho"/>
                <a:cs typeface="Times New Roman"/>
              </a:rPr>
              <a:t> corresponds to ‘Declaration Level’ in Annex B.</a:t>
            </a:r>
            <a:endParaRPr lang="en-GB" sz="1800" dirty="0">
              <a:ea typeface="Yu Mincho"/>
              <a:cs typeface="Times New Roman"/>
            </a:endParaRPr>
          </a:p>
          <a:p>
            <a:pPr marL="0" indent="0" algn="just">
              <a:spcAft>
                <a:spcPts val="1200"/>
              </a:spcAft>
              <a:buNone/>
            </a:pPr>
            <a:r>
              <a:rPr lang="en-GB" sz="1800" dirty="0">
                <a:effectLst/>
                <a:ea typeface="Yu Mincho"/>
                <a:cs typeface="Times New Roman"/>
              </a:rPr>
              <a:t>Information provided on </a:t>
            </a:r>
            <a:r>
              <a:rPr lang="en-GB" sz="1800" dirty="0">
                <a:ea typeface="Yu Mincho"/>
                <a:cs typeface="Times New Roman"/>
              </a:rPr>
              <a:t>D </a:t>
            </a:r>
            <a:r>
              <a:rPr lang="en-GB" sz="1800" dirty="0">
                <a:effectLst/>
                <a:ea typeface="Yu Mincho"/>
                <a:cs typeface="Times New Roman"/>
              </a:rPr>
              <a:t>level applies to the </a:t>
            </a:r>
            <a:r>
              <a:rPr lang="en-GB" sz="1800" b="1" dirty="0">
                <a:effectLst/>
                <a:ea typeface="Yu Mincho"/>
                <a:cs typeface="Times New Roman"/>
              </a:rPr>
              <a:t>totality of goods subject to this declaration</a:t>
            </a:r>
            <a:r>
              <a:rPr lang="en-GB" sz="1800" dirty="0">
                <a:effectLst/>
                <a:ea typeface="Yu Mincho"/>
                <a:cs typeface="Times New Roman"/>
              </a:rPr>
              <a:t>. </a:t>
            </a:r>
            <a:r>
              <a:rPr lang="en-US" sz="1800" dirty="0">
                <a:effectLst/>
                <a:ea typeface="Yu Mincho"/>
                <a:cs typeface="Times New Roman"/>
              </a:rPr>
              <a:t>The lower levels cannot be used for this information.</a:t>
            </a:r>
            <a:r>
              <a:rPr lang="en-US" sz="1800" dirty="0">
                <a:ea typeface="Yu Mincho"/>
                <a:cs typeface="Times New Roman"/>
              </a:rPr>
              <a:t> </a:t>
            </a:r>
            <a:endParaRPr lang="en-US" sz="1800" dirty="0">
              <a:effectLst/>
              <a:ea typeface="Yu Mincho" panose="02020400000000000000" pitchFamily="18" charset="-128"/>
              <a:cs typeface="Times New Roman" panose="02020603050405020304" pitchFamily="18" charset="0"/>
            </a:endParaRPr>
          </a:p>
          <a:p>
            <a:pPr marL="0" indent="0" algn="just">
              <a:spcAft>
                <a:spcPts val="600"/>
              </a:spcAft>
              <a:buNone/>
            </a:pPr>
            <a:r>
              <a:rPr lang="en-US" sz="1800" u="sng" dirty="0">
                <a:ea typeface="Yu Mincho"/>
                <a:cs typeface="Times New Roman"/>
              </a:rPr>
              <a:t>Main Data Groups i</a:t>
            </a:r>
            <a:r>
              <a:rPr lang="en-US" sz="1800" u="sng" dirty="0">
                <a:effectLst/>
                <a:ea typeface="Yu Mincho"/>
                <a:cs typeface="Times New Roman"/>
              </a:rPr>
              <a:t>ncluded </a:t>
            </a:r>
            <a:r>
              <a:rPr lang="en-US" sz="1800" u="sng" dirty="0">
                <a:ea typeface="Yu Mincho"/>
                <a:cs typeface="Times New Roman"/>
              </a:rPr>
              <a:t>in</a:t>
            </a:r>
            <a:r>
              <a:rPr lang="en-US" sz="1800" u="sng" dirty="0">
                <a:effectLst/>
                <a:ea typeface="Yu Mincho"/>
                <a:cs typeface="Times New Roman"/>
              </a:rPr>
              <a:t> this level:</a:t>
            </a:r>
            <a:endParaRPr lang="en-GB" sz="1800" u="sng" dirty="0">
              <a:effectLst/>
              <a:ea typeface="Yu Mincho"/>
              <a:cs typeface="Times New Roman"/>
            </a:endParaRPr>
          </a:p>
          <a:p>
            <a:pPr lvl="1" algn="just">
              <a:spcAft>
                <a:spcPts val="600"/>
              </a:spcAft>
            </a:pPr>
            <a:r>
              <a:rPr lang="en-US" sz="1800" dirty="0"/>
              <a:t>Customs Office of Presentation</a:t>
            </a:r>
            <a:endParaRPr lang="en-US" sz="1800" dirty="0">
              <a:cs typeface="Arial"/>
            </a:endParaRPr>
          </a:p>
          <a:p>
            <a:pPr lvl="1" algn="just">
              <a:spcAft>
                <a:spcPts val="600"/>
              </a:spcAft>
            </a:pPr>
            <a:r>
              <a:rPr lang="en-US" sz="1800" dirty="0"/>
              <a:t>Supervising Customs Office</a:t>
            </a:r>
            <a:endParaRPr lang="en-US" sz="1800" dirty="0">
              <a:cs typeface="Arial"/>
            </a:endParaRPr>
          </a:p>
          <a:p>
            <a:pPr lvl="1" algn="just">
              <a:spcAft>
                <a:spcPts val="600"/>
              </a:spcAft>
            </a:pPr>
            <a:r>
              <a:rPr lang="en-US" sz="1800" dirty="0"/>
              <a:t>All the key actors</a:t>
            </a:r>
            <a:endParaRPr lang="en-US" sz="2400" dirty="0"/>
          </a:p>
        </p:txBody>
      </p:sp>
      <p:sp>
        <p:nvSpPr>
          <p:cNvPr id="3" name="Title 2">
            <a:extLst>
              <a:ext uri="{FF2B5EF4-FFF2-40B4-BE49-F238E27FC236}">
                <a16:creationId xmlns:a16="http://schemas.microsoft.com/office/drawing/2014/main" id="{7E8E139E-FEF6-12B8-6B06-89B929B47109}"/>
              </a:ext>
            </a:extLst>
          </p:cNvPr>
          <p:cNvSpPr>
            <a:spLocks noGrp="1"/>
          </p:cNvSpPr>
          <p:nvPr>
            <p:ph type="title"/>
          </p:nvPr>
        </p:nvSpPr>
        <p:spPr>
          <a:xfrm>
            <a:off x="970722" y="482860"/>
            <a:ext cx="4919867" cy="782357"/>
          </a:xfrm>
        </p:spPr>
        <p:txBody>
          <a:bodyPr anchor="b">
            <a:noAutofit/>
          </a:bodyPr>
          <a:lstStyle/>
          <a:p>
            <a:r>
              <a:rPr lang="en-US">
                <a:cs typeface="Arial"/>
              </a:rPr>
              <a:t>Customs Declaration IE415 </a:t>
            </a:r>
            <a:r>
              <a:rPr lang="en-GB">
                <a:cs typeface="Arial"/>
              </a:rPr>
              <a:t>(2/4)</a:t>
            </a:r>
            <a:endParaRPr lang="el-GR"/>
          </a:p>
        </p:txBody>
      </p:sp>
      <p:sp>
        <p:nvSpPr>
          <p:cNvPr id="2" name="Slide Number Placeholder 1">
            <a:extLst>
              <a:ext uri="{FF2B5EF4-FFF2-40B4-BE49-F238E27FC236}">
                <a16:creationId xmlns:a16="http://schemas.microsoft.com/office/drawing/2014/main" id="{25C36AB0-9EC6-36E3-23EE-0C9E0F64B1D9}"/>
              </a:ext>
            </a:extLst>
          </p:cNvPr>
          <p:cNvSpPr>
            <a:spLocks noGrp="1"/>
          </p:cNvSpPr>
          <p:nvPr>
            <p:ph type="sldNum" sz="quarter" idx="12"/>
          </p:nvPr>
        </p:nvSpPr>
        <p:spPr/>
        <p:txBody>
          <a:bodyPr/>
          <a:lstStyle/>
          <a:p>
            <a:fld id="{F46C79FD-C571-418B-AB0F-5EE936C85276}" type="slidenum">
              <a:rPr lang="en-GB" smtClean="0"/>
              <a:t>26</a:t>
            </a:fld>
            <a:endParaRPr lang="en-GB"/>
          </a:p>
        </p:txBody>
      </p:sp>
      <p:pic>
        <p:nvPicPr>
          <p:cNvPr id="9" name="Picture 8">
            <a:extLst>
              <a:ext uri="{FF2B5EF4-FFF2-40B4-BE49-F238E27FC236}">
                <a16:creationId xmlns:a16="http://schemas.microsoft.com/office/drawing/2014/main" id="{793D944B-5CE6-3C39-95FC-D6BA992B4F3A}"/>
              </a:ext>
            </a:extLst>
          </p:cNvPr>
          <p:cNvPicPr>
            <a:picLocks noChangeAspect="1"/>
          </p:cNvPicPr>
          <p:nvPr/>
        </p:nvPicPr>
        <p:blipFill>
          <a:blip r:embed="rId3"/>
          <a:stretch>
            <a:fillRect/>
          </a:stretch>
        </p:blipFill>
        <p:spPr>
          <a:xfrm>
            <a:off x="6142856" y="0"/>
            <a:ext cx="5078422" cy="6683591"/>
          </a:xfrm>
          <a:prstGeom prst="rect">
            <a:avLst/>
          </a:prstGeom>
        </p:spPr>
      </p:pic>
      <p:graphicFrame>
        <p:nvGraphicFramePr>
          <p:cNvPr id="11" name="Object 10">
            <a:extLst>
              <a:ext uri="{FF2B5EF4-FFF2-40B4-BE49-F238E27FC236}">
                <a16:creationId xmlns:a16="http://schemas.microsoft.com/office/drawing/2014/main" id="{B7B9A641-5A9C-8212-06C4-E81E897E4052}"/>
              </a:ext>
            </a:extLst>
          </p:cNvPr>
          <p:cNvGraphicFramePr>
            <a:graphicFrameLocks noChangeAspect="1"/>
          </p:cNvGraphicFramePr>
          <p:nvPr>
            <p:extLst>
              <p:ext uri="{D42A27DB-BD31-4B8C-83A1-F6EECF244321}">
                <p14:modId xmlns:p14="http://schemas.microsoft.com/office/powerpoint/2010/main" val="1713888357"/>
              </p:ext>
            </p:extLst>
          </p:nvPr>
        </p:nvGraphicFramePr>
        <p:xfrm>
          <a:off x="11073384" y="1261872"/>
          <a:ext cx="823246" cy="1033844"/>
        </p:xfrm>
        <a:graphic>
          <a:graphicData uri="http://schemas.openxmlformats.org/presentationml/2006/ole">
            <mc:AlternateContent xmlns:mc="http://schemas.openxmlformats.org/markup-compatibility/2006">
              <mc:Choice xmlns:v="urn:schemas-microsoft-com:vml" Requires="v">
                <p:oleObj spid="_x0000_s2051" name="Worksheet" r:id="rId4" imgW="1228725" imgH="1543050" progId="Excel.Sheet.12">
                  <p:embed/>
                </p:oleObj>
              </mc:Choice>
              <mc:Fallback>
                <p:oleObj name="Worksheet" r:id="rId4" imgW="1228725" imgH="1543050" progId="Excel.Sheet.12">
                  <p:embed/>
                  <p:pic>
                    <p:nvPicPr>
                      <p:cNvPr id="11" name="Object 10">
                        <a:extLst>
                          <a:ext uri="{FF2B5EF4-FFF2-40B4-BE49-F238E27FC236}">
                            <a16:creationId xmlns:a16="http://schemas.microsoft.com/office/drawing/2014/main" id="{B7B9A641-5A9C-8212-06C4-E81E897E4052}"/>
                          </a:ext>
                        </a:extLst>
                      </p:cNvPr>
                      <p:cNvPicPr/>
                      <p:nvPr/>
                    </p:nvPicPr>
                    <p:blipFill>
                      <a:blip r:embed="rId5"/>
                      <a:stretch>
                        <a:fillRect/>
                      </a:stretch>
                    </p:blipFill>
                    <p:spPr>
                      <a:xfrm>
                        <a:off x="11073384" y="1261872"/>
                        <a:ext cx="823246" cy="1033844"/>
                      </a:xfrm>
                      <a:prstGeom prst="rect">
                        <a:avLst/>
                      </a:prstGeom>
                    </p:spPr>
                  </p:pic>
                </p:oleObj>
              </mc:Fallback>
            </mc:AlternateContent>
          </a:graphicData>
        </a:graphic>
      </p:graphicFrame>
    </p:spTree>
    <p:extLst>
      <p:ext uri="{BB962C8B-B14F-4D97-AF65-F5344CB8AC3E}">
        <p14:creationId xmlns:p14="http://schemas.microsoft.com/office/powerpoint/2010/main" val="316254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8E31EAAC-E2B4-3F2B-EA0D-DEF49FF525FF}"/>
              </a:ext>
            </a:extLst>
          </p:cNvPr>
          <p:cNvSpPr>
            <a:spLocks noGrp="1"/>
          </p:cNvSpPr>
          <p:nvPr>
            <p:ph sz="half" idx="1"/>
          </p:nvPr>
        </p:nvSpPr>
        <p:spPr>
          <a:xfrm>
            <a:off x="847424" y="1425556"/>
            <a:ext cx="4884961" cy="5218129"/>
          </a:xfrm>
        </p:spPr>
        <p:txBody>
          <a:bodyPr vert="horz" lIns="91440" tIns="45720" rIns="91440" bIns="45720" rtlCol="0" anchor="t">
            <a:noAutofit/>
          </a:bodyPr>
          <a:lstStyle/>
          <a:p>
            <a:pPr marL="0" indent="0" algn="just">
              <a:spcAft>
                <a:spcPts val="1200"/>
              </a:spcAft>
              <a:buNone/>
            </a:pPr>
            <a:r>
              <a:rPr lang="en-US" sz="1800" b="1" dirty="0"/>
              <a:t>Goods Shipment level (GS) </a:t>
            </a:r>
            <a:r>
              <a:rPr lang="en-US" sz="1800" dirty="0"/>
              <a:t>contains all information about goods subject to one standard or simplified customs declaration. </a:t>
            </a:r>
          </a:p>
          <a:p>
            <a:pPr marL="0" indent="0" algn="just">
              <a:spcAft>
                <a:spcPts val="1200"/>
              </a:spcAft>
              <a:buNone/>
            </a:pPr>
            <a:r>
              <a:rPr lang="en-US" sz="1800" dirty="0"/>
              <a:t>For </a:t>
            </a:r>
            <a:r>
              <a:rPr lang="en-US" sz="1800" b="1" dirty="0"/>
              <a:t>supplementary declaration </a:t>
            </a:r>
            <a:r>
              <a:rPr lang="en-US" sz="1800" dirty="0"/>
              <a:t>relates to the totality of goods subject to the same standard simplified or of an EIDR.</a:t>
            </a:r>
            <a:endParaRPr lang="en-US" sz="1800" dirty="0">
              <a:cs typeface="Arial"/>
            </a:endParaRPr>
          </a:p>
          <a:p>
            <a:pPr marL="0" indent="0" algn="just">
              <a:spcAft>
                <a:spcPts val="1200"/>
              </a:spcAft>
              <a:buNone/>
            </a:pPr>
            <a:r>
              <a:rPr lang="en-US" sz="1800" dirty="0"/>
              <a:t>The information at this level is </a:t>
            </a:r>
            <a:r>
              <a:rPr lang="en-US" sz="1800" b="1" dirty="0"/>
              <a:t>applicable for every Goods Shipment Item (SI) </a:t>
            </a:r>
            <a:r>
              <a:rPr lang="en-US" sz="1800" dirty="0"/>
              <a:t>of the declaration. </a:t>
            </a:r>
          </a:p>
          <a:p>
            <a:pPr marL="0" indent="0" algn="just">
              <a:spcAft>
                <a:spcPts val="1200"/>
              </a:spcAft>
              <a:buNone/>
            </a:pPr>
            <a:r>
              <a:rPr lang="en-US" sz="1800" dirty="0"/>
              <a:t>In case the supplementary declaration is of </a:t>
            </a:r>
            <a:r>
              <a:rPr lang="en-US" sz="1800" b="1" dirty="0"/>
              <a:t>recapitulative</a:t>
            </a:r>
            <a:r>
              <a:rPr lang="en-US" sz="1800" dirty="0"/>
              <a:t> the cardinality of GS level is 999x instead of 1x.</a:t>
            </a:r>
          </a:p>
          <a:p>
            <a:pPr marL="0" indent="0" algn="just">
              <a:spcAft>
                <a:spcPts val="1200"/>
              </a:spcAft>
              <a:buNone/>
            </a:pPr>
            <a:r>
              <a:rPr lang="en-US" sz="1800" dirty="0"/>
              <a:t>If the information </a:t>
            </a:r>
            <a:r>
              <a:rPr lang="en-US" sz="1800" b="1" dirty="0"/>
              <a:t>for only one Goods Shipment Item is different</a:t>
            </a:r>
            <a:r>
              <a:rPr lang="en-US" sz="1800" dirty="0"/>
              <a:t>, the data element cannot be used on GS level and has to be </a:t>
            </a:r>
            <a:r>
              <a:rPr lang="en-US" sz="1800" b="1" dirty="0"/>
              <a:t>declared</a:t>
            </a:r>
            <a:r>
              <a:rPr lang="en-US" sz="1800" dirty="0"/>
              <a:t> </a:t>
            </a:r>
            <a:r>
              <a:rPr lang="en-US" sz="1800" b="1" dirty="0"/>
              <a:t>on Item level</a:t>
            </a:r>
            <a:r>
              <a:rPr lang="en-US" sz="1800" dirty="0"/>
              <a:t>.</a:t>
            </a:r>
            <a:endParaRPr lang="el-GR" sz="1800" dirty="0">
              <a:cs typeface="Arial"/>
            </a:endParaRPr>
          </a:p>
          <a:p>
            <a:pPr marL="0" indent="0" algn="just">
              <a:spcAft>
                <a:spcPts val="0"/>
              </a:spcAft>
              <a:buNone/>
            </a:pPr>
            <a:endParaRPr lang="en-US" sz="1600" dirty="0"/>
          </a:p>
        </p:txBody>
      </p:sp>
      <p:sp>
        <p:nvSpPr>
          <p:cNvPr id="4" name="Title 3">
            <a:extLst>
              <a:ext uri="{FF2B5EF4-FFF2-40B4-BE49-F238E27FC236}">
                <a16:creationId xmlns:a16="http://schemas.microsoft.com/office/drawing/2014/main" id="{86B77A6F-B7BC-75A3-77E1-B866AF7C3E00}"/>
              </a:ext>
            </a:extLst>
          </p:cNvPr>
          <p:cNvSpPr>
            <a:spLocks noGrp="1"/>
          </p:cNvSpPr>
          <p:nvPr>
            <p:ph type="title"/>
          </p:nvPr>
        </p:nvSpPr>
        <p:spPr>
          <a:xfrm>
            <a:off x="970723" y="482860"/>
            <a:ext cx="5105386" cy="782357"/>
          </a:xfrm>
        </p:spPr>
        <p:txBody>
          <a:bodyPr anchor="b">
            <a:noAutofit/>
          </a:bodyPr>
          <a:lstStyle/>
          <a:p>
            <a:r>
              <a:rPr lang="en-US">
                <a:cs typeface="Arial"/>
              </a:rPr>
              <a:t>Customs Declaration IE415 </a:t>
            </a:r>
            <a:r>
              <a:rPr lang="en-GB">
                <a:cs typeface="Arial"/>
              </a:rPr>
              <a:t>(3/4)</a:t>
            </a:r>
            <a:endParaRPr lang="el-GR"/>
          </a:p>
        </p:txBody>
      </p:sp>
      <p:sp>
        <p:nvSpPr>
          <p:cNvPr id="2" name="Slide Number Placeholder 1">
            <a:extLst>
              <a:ext uri="{FF2B5EF4-FFF2-40B4-BE49-F238E27FC236}">
                <a16:creationId xmlns:a16="http://schemas.microsoft.com/office/drawing/2014/main" id="{FB6A4B33-A3D8-A0A6-05FE-0D24F5CC4CC6}"/>
              </a:ext>
            </a:extLst>
          </p:cNvPr>
          <p:cNvSpPr>
            <a:spLocks noGrp="1"/>
          </p:cNvSpPr>
          <p:nvPr>
            <p:ph type="sldNum" sz="quarter" idx="12"/>
          </p:nvPr>
        </p:nvSpPr>
        <p:spPr/>
        <p:txBody>
          <a:bodyPr/>
          <a:lstStyle/>
          <a:p>
            <a:fld id="{F46C79FD-C571-418B-AB0F-5EE936C85276}" type="slidenum">
              <a:rPr lang="en-GB" smtClean="0"/>
              <a:t>27</a:t>
            </a:fld>
            <a:endParaRPr lang="en-GB"/>
          </a:p>
        </p:txBody>
      </p:sp>
      <p:graphicFrame>
        <p:nvGraphicFramePr>
          <p:cNvPr id="7" name="Object 6">
            <a:extLst>
              <a:ext uri="{FF2B5EF4-FFF2-40B4-BE49-F238E27FC236}">
                <a16:creationId xmlns:a16="http://schemas.microsoft.com/office/drawing/2014/main" id="{85C823EF-BBBD-37CA-A313-343AA6842553}"/>
              </a:ext>
            </a:extLst>
          </p:cNvPr>
          <p:cNvGraphicFramePr>
            <a:graphicFrameLocks noChangeAspect="1"/>
          </p:cNvGraphicFramePr>
          <p:nvPr>
            <p:extLst>
              <p:ext uri="{D42A27DB-BD31-4B8C-83A1-F6EECF244321}">
                <p14:modId xmlns:p14="http://schemas.microsoft.com/office/powerpoint/2010/main" val="1178005771"/>
              </p:ext>
            </p:extLst>
          </p:nvPr>
        </p:nvGraphicFramePr>
        <p:xfrm>
          <a:off x="11073384" y="1261872"/>
          <a:ext cx="823246" cy="1033844"/>
        </p:xfrm>
        <a:graphic>
          <a:graphicData uri="http://schemas.openxmlformats.org/presentationml/2006/ole">
            <mc:AlternateContent xmlns:mc="http://schemas.openxmlformats.org/markup-compatibility/2006">
              <mc:Choice xmlns:v="urn:schemas-microsoft-com:vml" Requires="v">
                <p:oleObj spid="_x0000_s3075" name="Worksheet" r:id="rId3" imgW="1228725" imgH="1543050" progId="Excel.Sheet.12">
                  <p:embed/>
                </p:oleObj>
              </mc:Choice>
              <mc:Fallback>
                <p:oleObj name="Worksheet" r:id="rId3" imgW="1228725" imgH="1543050" progId="Excel.Sheet.12">
                  <p:embed/>
                  <p:pic>
                    <p:nvPicPr>
                      <p:cNvPr id="7" name="Object 6">
                        <a:extLst>
                          <a:ext uri="{FF2B5EF4-FFF2-40B4-BE49-F238E27FC236}">
                            <a16:creationId xmlns:a16="http://schemas.microsoft.com/office/drawing/2014/main" id="{85C823EF-BBBD-37CA-A313-343AA6842553}"/>
                          </a:ext>
                        </a:extLst>
                      </p:cNvPr>
                      <p:cNvPicPr/>
                      <p:nvPr/>
                    </p:nvPicPr>
                    <p:blipFill>
                      <a:blip r:embed="rId4"/>
                      <a:stretch>
                        <a:fillRect/>
                      </a:stretch>
                    </p:blipFill>
                    <p:spPr>
                      <a:xfrm>
                        <a:off x="11073384" y="1261872"/>
                        <a:ext cx="823246" cy="1033844"/>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DFC16D0-6356-1E00-53D3-C499DAA6E3FF}"/>
              </a:ext>
            </a:extLst>
          </p:cNvPr>
          <p:cNvPicPr>
            <a:picLocks noChangeAspect="1"/>
          </p:cNvPicPr>
          <p:nvPr/>
        </p:nvPicPr>
        <p:blipFill>
          <a:blip r:embed="rId5"/>
          <a:stretch>
            <a:fillRect/>
          </a:stretch>
        </p:blipFill>
        <p:spPr>
          <a:xfrm>
            <a:off x="6328256" y="273184"/>
            <a:ext cx="5016320" cy="6113760"/>
          </a:xfrm>
          <a:prstGeom prst="rect">
            <a:avLst/>
          </a:prstGeom>
        </p:spPr>
      </p:pic>
    </p:spTree>
    <p:extLst>
      <p:ext uri="{BB962C8B-B14F-4D97-AF65-F5344CB8AC3E}">
        <p14:creationId xmlns:p14="http://schemas.microsoft.com/office/powerpoint/2010/main" val="203995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D4A97AC-5D4E-5039-1E13-A64F46504E6D}"/>
              </a:ext>
            </a:extLst>
          </p:cNvPr>
          <p:cNvSpPr>
            <a:spLocks noGrp="1"/>
          </p:cNvSpPr>
          <p:nvPr>
            <p:ph sz="half" idx="1"/>
          </p:nvPr>
        </p:nvSpPr>
        <p:spPr>
          <a:xfrm>
            <a:off x="875473" y="1414874"/>
            <a:ext cx="4566539" cy="4260369"/>
          </a:xfrm>
        </p:spPr>
        <p:txBody>
          <a:bodyPr/>
          <a:lstStyle/>
          <a:p>
            <a:pPr marL="0" indent="0" algn="just">
              <a:spcAft>
                <a:spcPts val="1200"/>
              </a:spcAft>
              <a:buNone/>
            </a:pPr>
            <a:r>
              <a:rPr lang="en-GB" sz="1800" b="1"/>
              <a:t>Goods Shipment Item level (SI) </a:t>
            </a:r>
            <a:r>
              <a:rPr lang="en-GB" sz="1800"/>
              <a:t>contains all detailed information of one single Item in a Goods Shipment. </a:t>
            </a:r>
          </a:p>
          <a:p>
            <a:pPr marL="0" indent="0" algn="just">
              <a:spcAft>
                <a:spcPts val="600"/>
              </a:spcAft>
              <a:buNone/>
            </a:pPr>
            <a:r>
              <a:rPr lang="en-US" sz="1800" u="sng"/>
              <a:t>Main Data Groups included in this level</a:t>
            </a:r>
            <a:r>
              <a:rPr lang="en-US" sz="1800"/>
              <a:t>:</a:t>
            </a:r>
          </a:p>
          <a:p>
            <a:pPr lvl="1" algn="just">
              <a:spcAft>
                <a:spcPts val="600"/>
              </a:spcAft>
            </a:pPr>
            <a:r>
              <a:rPr lang="en-US" sz="1800"/>
              <a:t>Actors</a:t>
            </a:r>
          </a:p>
          <a:p>
            <a:pPr lvl="1" algn="just">
              <a:spcAft>
                <a:spcPts val="600"/>
              </a:spcAft>
            </a:pPr>
            <a:r>
              <a:rPr lang="en-US" sz="1800"/>
              <a:t>Commodity</a:t>
            </a:r>
          </a:p>
          <a:p>
            <a:pPr lvl="1" algn="just">
              <a:spcAft>
                <a:spcPts val="600"/>
              </a:spcAft>
            </a:pPr>
            <a:r>
              <a:rPr lang="en-US" sz="1800"/>
              <a:t>Packaging</a:t>
            </a:r>
          </a:p>
          <a:p>
            <a:pPr lvl="1" algn="just">
              <a:spcAft>
                <a:spcPts val="600"/>
              </a:spcAft>
            </a:pPr>
            <a:r>
              <a:rPr lang="en-US" sz="1800"/>
              <a:t>Documents</a:t>
            </a:r>
          </a:p>
          <a:p>
            <a:pPr marL="0" indent="0">
              <a:buNone/>
            </a:pPr>
            <a:endParaRPr lang="en-US"/>
          </a:p>
        </p:txBody>
      </p:sp>
      <p:sp>
        <p:nvSpPr>
          <p:cNvPr id="4" name="Title 3">
            <a:extLst>
              <a:ext uri="{FF2B5EF4-FFF2-40B4-BE49-F238E27FC236}">
                <a16:creationId xmlns:a16="http://schemas.microsoft.com/office/drawing/2014/main" id="{31CA9CB9-F52E-C227-7CBE-C4BFAFDC862B}"/>
              </a:ext>
            </a:extLst>
          </p:cNvPr>
          <p:cNvSpPr>
            <a:spLocks noGrp="1"/>
          </p:cNvSpPr>
          <p:nvPr>
            <p:ph type="title"/>
          </p:nvPr>
        </p:nvSpPr>
        <p:spPr>
          <a:xfrm>
            <a:off x="970722" y="482860"/>
            <a:ext cx="5125278" cy="782357"/>
          </a:xfrm>
        </p:spPr>
        <p:txBody>
          <a:bodyPr anchor="b">
            <a:noAutofit/>
          </a:bodyPr>
          <a:lstStyle/>
          <a:p>
            <a:r>
              <a:rPr lang="en-US">
                <a:cs typeface="Arial"/>
              </a:rPr>
              <a:t>Customs Declaration IE415 </a:t>
            </a:r>
            <a:r>
              <a:rPr lang="en-GB">
                <a:cs typeface="Arial"/>
              </a:rPr>
              <a:t>(4/4)</a:t>
            </a:r>
            <a:endParaRPr lang="el-GR"/>
          </a:p>
        </p:txBody>
      </p:sp>
      <p:sp>
        <p:nvSpPr>
          <p:cNvPr id="2" name="Slide Number Placeholder 1">
            <a:extLst>
              <a:ext uri="{FF2B5EF4-FFF2-40B4-BE49-F238E27FC236}">
                <a16:creationId xmlns:a16="http://schemas.microsoft.com/office/drawing/2014/main" id="{FF5FDF97-DBE4-C259-B7B9-D3B5DD56FC86}"/>
              </a:ext>
            </a:extLst>
          </p:cNvPr>
          <p:cNvSpPr>
            <a:spLocks noGrp="1"/>
          </p:cNvSpPr>
          <p:nvPr>
            <p:ph type="sldNum" sz="quarter" idx="12"/>
          </p:nvPr>
        </p:nvSpPr>
        <p:spPr/>
        <p:txBody>
          <a:bodyPr/>
          <a:lstStyle/>
          <a:p>
            <a:fld id="{F46C79FD-C571-418B-AB0F-5EE936C85276}" type="slidenum">
              <a:rPr lang="en-GB" smtClean="0"/>
              <a:t>28</a:t>
            </a:fld>
            <a:endParaRPr lang="en-GB"/>
          </a:p>
        </p:txBody>
      </p:sp>
      <p:graphicFrame>
        <p:nvGraphicFramePr>
          <p:cNvPr id="6" name="Object 5">
            <a:extLst>
              <a:ext uri="{FF2B5EF4-FFF2-40B4-BE49-F238E27FC236}">
                <a16:creationId xmlns:a16="http://schemas.microsoft.com/office/drawing/2014/main" id="{9063D1E3-1919-B5A9-E719-0220B3EF9F55}"/>
              </a:ext>
            </a:extLst>
          </p:cNvPr>
          <p:cNvGraphicFramePr>
            <a:graphicFrameLocks noChangeAspect="1"/>
          </p:cNvGraphicFramePr>
          <p:nvPr/>
        </p:nvGraphicFramePr>
        <p:xfrm>
          <a:off x="11066276" y="1265217"/>
          <a:ext cx="823246" cy="1033844"/>
        </p:xfrm>
        <a:graphic>
          <a:graphicData uri="http://schemas.openxmlformats.org/presentationml/2006/ole">
            <mc:AlternateContent xmlns:mc="http://schemas.openxmlformats.org/markup-compatibility/2006">
              <mc:Choice xmlns:v="urn:schemas-microsoft-com:vml" Requires="v">
                <p:oleObj spid="_x0000_s4099" name="Worksheet" r:id="rId3" imgW="1228725" imgH="1543050" progId="Excel.Sheet.12">
                  <p:embed/>
                </p:oleObj>
              </mc:Choice>
              <mc:Fallback>
                <p:oleObj name="Worksheet" r:id="rId3" imgW="1228725" imgH="1543050" progId="Excel.Sheet.12">
                  <p:embed/>
                  <p:pic>
                    <p:nvPicPr>
                      <p:cNvPr id="6" name="Object 5">
                        <a:extLst>
                          <a:ext uri="{FF2B5EF4-FFF2-40B4-BE49-F238E27FC236}">
                            <a16:creationId xmlns:a16="http://schemas.microsoft.com/office/drawing/2014/main" id="{9063D1E3-1919-B5A9-E719-0220B3EF9F55}"/>
                          </a:ext>
                        </a:extLst>
                      </p:cNvPr>
                      <p:cNvPicPr/>
                      <p:nvPr/>
                    </p:nvPicPr>
                    <p:blipFill>
                      <a:blip r:embed="rId4"/>
                      <a:stretch>
                        <a:fillRect/>
                      </a:stretch>
                    </p:blipFill>
                    <p:spPr>
                      <a:xfrm>
                        <a:off x="11066276" y="1265217"/>
                        <a:ext cx="823246" cy="1033844"/>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42EFEE0-FE16-055B-11D9-135582549494}"/>
              </a:ext>
            </a:extLst>
          </p:cNvPr>
          <p:cNvPicPr>
            <a:picLocks noChangeAspect="1"/>
          </p:cNvPicPr>
          <p:nvPr/>
        </p:nvPicPr>
        <p:blipFill>
          <a:blip r:embed="rId5"/>
          <a:stretch>
            <a:fillRect/>
          </a:stretch>
        </p:blipFill>
        <p:spPr>
          <a:xfrm>
            <a:off x="6007656" y="195079"/>
            <a:ext cx="5765244" cy="6406890"/>
          </a:xfrm>
          <a:prstGeom prst="rect">
            <a:avLst/>
          </a:prstGeom>
        </p:spPr>
      </p:pic>
    </p:spTree>
    <p:extLst>
      <p:ext uri="{BB962C8B-B14F-4D97-AF65-F5344CB8AC3E}">
        <p14:creationId xmlns:p14="http://schemas.microsoft.com/office/powerpoint/2010/main" val="255369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4E9B8-DC11-2D1D-42D9-268737049CEC}"/>
              </a:ext>
            </a:extLst>
          </p:cNvPr>
          <p:cNvPicPr>
            <a:picLocks noChangeAspect="1"/>
          </p:cNvPicPr>
          <p:nvPr/>
        </p:nvPicPr>
        <p:blipFill>
          <a:blip r:embed="rId2"/>
          <a:stretch>
            <a:fillRect/>
          </a:stretch>
        </p:blipFill>
        <p:spPr>
          <a:xfrm>
            <a:off x="5594219" y="1390441"/>
            <a:ext cx="4873733" cy="3675888"/>
          </a:xfrm>
          <a:prstGeom prst="rect">
            <a:avLst/>
          </a:prstGeom>
        </p:spPr>
      </p:pic>
      <p:sp>
        <p:nvSpPr>
          <p:cNvPr id="4" name="Title 3">
            <a:extLst>
              <a:ext uri="{FF2B5EF4-FFF2-40B4-BE49-F238E27FC236}">
                <a16:creationId xmlns:a16="http://schemas.microsoft.com/office/drawing/2014/main" id="{FA780C17-CEB4-C160-0F7B-775AB9661060}"/>
              </a:ext>
            </a:extLst>
          </p:cNvPr>
          <p:cNvSpPr>
            <a:spLocks noGrp="1"/>
          </p:cNvSpPr>
          <p:nvPr>
            <p:ph type="title"/>
          </p:nvPr>
        </p:nvSpPr>
        <p:spPr/>
        <p:txBody>
          <a:bodyPr/>
          <a:lstStyle/>
          <a:p>
            <a:r>
              <a:rPr lang="en-US" dirty="0"/>
              <a:t>SCI and PCI nationally defined codes</a:t>
            </a:r>
            <a:endParaRPr lang="el-GR" dirty="0"/>
          </a:p>
        </p:txBody>
      </p:sp>
      <p:sp>
        <p:nvSpPr>
          <p:cNvPr id="12" name="TextBox 11">
            <a:extLst>
              <a:ext uri="{FF2B5EF4-FFF2-40B4-BE49-F238E27FC236}">
                <a16:creationId xmlns:a16="http://schemas.microsoft.com/office/drawing/2014/main" id="{B4ADDC32-147C-C5B2-23AF-BDFFD7EB9A67}"/>
              </a:ext>
            </a:extLst>
          </p:cNvPr>
          <p:cNvSpPr txBox="1"/>
          <p:nvPr/>
        </p:nvSpPr>
        <p:spPr>
          <a:xfrm>
            <a:off x="796009" y="1394605"/>
            <a:ext cx="4743657" cy="4900160"/>
          </a:xfrm>
          <a:prstGeom prst="rect">
            <a:avLst/>
          </a:prstGeom>
        </p:spPr>
        <p:txBody>
          <a:bodyPr vert="horz" wrap="square" lIns="91440" tIns="45720" rIns="91440" bIns="45720" rtlCol="0" anchor="t">
            <a:noAutofit/>
          </a:bodyPr>
          <a:lstStyle/>
          <a:p>
            <a:pPr algn="just">
              <a:spcAft>
                <a:spcPts val="1200"/>
              </a:spcAft>
              <a:buClr>
                <a:schemeClr val="tx2">
                  <a:lumMod val="75000"/>
                </a:schemeClr>
              </a:buClr>
            </a:pPr>
            <a:r>
              <a:rPr lang="en-US" dirty="0">
                <a:ea typeface="Times New Roman" panose="02020603050405020304" pitchFamily="18" charset="0"/>
                <a:cs typeface="Times New Roman"/>
              </a:rPr>
              <a:t>The</a:t>
            </a:r>
            <a:r>
              <a:rPr lang="en-US" b="1" dirty="0">
                <a:ea typeface="Times New Roman" panose="02020603050405020304" pitchFamily="18" charset="0"/>
                <a:cs typeface="Times New Roman"/>
              </a:rPr>
              <a:t> r</a:t>
            </a:r>
            <a:r>
              <a:rPr lang="en-US" b="1" dirty="0">
                <a:effectLst/>
                <a:ea typeface="Times New Roman" panose="02020603050405020304" pitchFamily="18" charset="0"/>
                <a:cs typeface="Times New Roman"/>
              </a:rPr>
              <a:t>egistration or rejection of a Customs </a:t>
            </a:r>
            <a:r>
              <a:rPr lang="en-US" b="1" dirty="0">
                <a:ea typeface="Times New Roman" panose="02020603050405020304" pitchFamily="18" charset="0"/>
                <a:cs typeface="Times New Roman"/>
              </a:rPr>
              <a:t>D</a:t>
            </a:r>
            <a:r>
              <a:rPr lang="en-US" b="1" dirty="0">
                <a:effectLst/>
                <a:ea typeface="Times New Roman" panose="02020603050405020304" pitchFamily="18" charset="0"/>
                <a:cs typeface="Times New Roman"/>
              </a:rPr>
              <a:t>eclaration</a:t>
            </a:r>
            <a:r>
              <a:rPr lang="en-US" dirty="0">
                <a:effectLst/>
                <a:ea typeface="Times New Roman" panose="02020603050405020304" pitchFamily="18" charset="0"/>
                <a:cs typeface="Times New Roman"/>
              </a:rPr>
              <a:t> by SCI, relies on the result of </a:t>
            </a:r>
            <a:r>
              <a:rPr lang="en-US" dirty="0">
                <a:ea typeface="Times New Roman" panose="02020603050405020304" pitchFamily="18" charset="0"/>
                <a:cs typeface="Times New Roman"/>
              </a:rPr>
              <a:t>its </a:t>
            </a:r>
            <a:r>
              <a:rPr lang="en-US" b="1" dirty="0">
                <a:effectLst/>
                <a:ea typeface="Times New Roman" panose="02020603050405020304" pitchFamily="18" charset="0"/>
                <a:cs typeface="Times New Roman"/>
              </a:rPr>
              <a:t>validation</a:t>
            </a:r>
            <a:r>
              <a:rPr lang="en-US" dirty="0">
                <a:effectLst/>
                <a:ea typeface="Times New Roman" panose="02020603050405020304" pitchFamily="18" charset="0"/>
                <a:cs typeface="Times New Roman"/>
              </a:rPr>
              <a:t> (semantic, syntactic, business level).</a:t>
            </a:r>
          </a:p>
          <a:p>
            <a:pPr algn="just">
              <a:spcAft>
                <a:spcPts val="1200"/>
              </a:spcAft>
              <a:buClr>
                <a:schemeClr val="tx2">
                  <a:lumMod val="75000"/>
                </a:schemeClr>
              </a:buClr>
            </a:pPr>
            <a:r>
              <a:rPr lang="en-US" dirty="0">
                <a:effectLst/>
                <a:ea typeface="Times New Roman" panose="02020603050405020304" pitchFamily="18" charset="0"/>
              </a:rPr>
              <a:t>In CCI, this validation is done at both SCI and PCI </a:t>
            </a:r>
            <a:r>
              <a:rPr lang="en-US" b="1" dirty="0">
                <a:effectLst/>
                <a:ea typeface="Times New Roman" panose="02020603050405020304" pitchFamily="18" charset="0"/>
              </a:rPr>
              <a:t>(double validation)</a:t>
            </a:r>
            <a:r>
              <a:rPr lang="en-US" dirty="0">
                <a:ea typeface="Times New Roman" panose="02020603050405020304" pitchFamily="18" charset="0"/>
              </a:rPr>
              <a:t>.</a:t>
            </a:r>
            <a:r>
              <a:rPr lang="en-US" dirty="0">
                <a:ea typeface="Times New Roman" panose="02020603050405020304" pitchFamily="18" charset="0"/>
                <a:cs typeface="Times New Roman"/>
              </a:rPr>
              <a:t> </a:t>
            </a:r>
            <a:endParaRPr lang="en-US" dirty="0">
              <a:effectLst/>
              <a:ea typeface="Times New Roman" panose="02020603050405020304" pitchFamily="18" charset="0"/>
              <a:cs typeface="Times New Roman"/>
            </a:endParaRPr>
          </a:p>
          <a:p>
            <a:pPr algn="just">
              <a:spcAft>
                <a:spcPts val="1200"/>
              </a:spcAft>
              <a:buClr>
                <a:schemeClr val="tx2">
                  <a:lumMod val="75000"/>
                </a:schemeClr>
              </a:buClr>
            </a:pPr>
            <a:r>
              <a:rPr lang="en-US" dirty="0"/>
              <a:t>SCI should validate all </a:t>
            </a:r>
            <a:r>
              <a:rPr lang="en-US" b="1" dirty="0"/>
              <a:t>common codes and data</a:t>
            </a:r>
            <a:r>
              <a:rPr lang="en-US" dirty="0"/>
              <a:t> and its own national codes and after successful validation, communicate the declaration to PCI, </a:t>
            </a:r>
            <a:r>
              <a:rPr lang="en-US" dirty="0">
                <a:effectLst/>
                <a:ea typeface="Times New Roman" panose="02020603050405020304" pitchFamily="18" charset="0"/>
              </a:rPr>
              <a:t>mainly </a:t>
            </a:r>
            <a:r>
              <a:rPr lang="en-US" b="1" dirty="0">
                <a:effectLst/>
                <a:ea typeface="Times New Roman" panose="02020603050405020304" pitchFamily="18" charset="0"/>
              </a:rPr>
              <a:t>to validate its own national codes</a:t>
            </a:r>
            <a:r>
              <a:rPr lang="en-US" dirty="0">
                <a:effectLst/>
                <a:ea typeface="Times New Roman" panose="02020603050405020304" pitchFamily="18" charset="0"/>
              </a:rPr>
              <a:t>, s</a:t>
            </a:r>
            <a:r>
              <a:rPr lang="en-US" dirty="0">
                <a:ea typeface="Times New Roman" panose="02020603050405020304" pitchFamily="18" charset="0"/>
              </a:rPr>
              <a:t>ince f</a:t>
            </a:r>
            <a:r>
              <a:rPr lang="en-US" dirty="0">
                <a:effectLst/>
                <a:ea typeface="Times New Roman" panose="02020603050405020304" pitchFamily="18" charset="0"/>
              </a:rPr>
              <a:t>or some DEs its allowed to apply national codes.</a:t>
            </a:r>
            <a:endParaRPr lang="en-US" dirty="0">
              <a:cs typeface="Arial"/>
            </a:endParaRPr>
          </a:p>
          <a:p>
            <a:pPr lvl="1" algn="just">
              <a:spcBef>
                <a:spcPts val="600"/>
              </a:spcBef>
              <a:spcAft>
                <a:spcPts val="1200"/>
              </a:spcAft>
              <a:buClr>
                <a:schemeClr val="tx2">
                  <a:lumMod val="75000"/>
                </a:schemeClr>
              </a:buClr>
            </a:pPr>
            <a:r>
              <a:rPr lang="en-GB" i="1" dirty="0"/>
              <a:t>For the </a:t>
            </a:r>
            <a:r>
              <a:rPr lang="en-GB" b="1" i="1" dirty="0"/>
              <a:t>double validation</a:t>
            </a:r>
            <a:r>
              <a:rPr lang="en-GB" i="1" dirty="0"/>
              <a:t>, </a:t>
            </a:r>
            <a:r>
              <a:rPr lang="en-GB" b="1" i="1" dirty="0"/>
              <a:t>CC qualifier</a:t>
            </a:r>
            <a:r>
              <a:rPr lang="en-GB" i="1" dirty="0"/>
              <a:t> is used.</a:t>
            </a:r>
            <a:endParaRPr lang="en-GB" i="1" dirty="0">
              <a:cs typeface="Arial"/>
            </a:endParaRPr>
          </a:p>
        </p:txBody>
      </p:sp>
      <p:grpSp>
        <p:nvGrpSpPr>
          <p:cNvPr id="7" name="Group 6">
            <a:extLst>
              <a:ext uri="{FF2B5EF4-FFF2-40B4-BE49-F238E27FC236}">
                <a16:creationId xmlns:a16="http://schemas.microsoft.com/office/drawing/2014/main" id="{86AA81EB-58F7-65A4-2C3A-E638CCF62F64}"/>
              </a:ext>
            </a:extLst>
          </p:cNvPr>
          <p:cNvGrpSpPr/>
          <p:nvPr/>
        </p:nvGrpSpPr>
        <p:grpSpPr>
          <a:xfrm>
            <a:off x="8543925" y="1394588"/>
            <a:ext cx="3429000" cy="997147"/>
            <a:chOff x="8543925" y="1394588"/>
            <a:chExt cx="3429000" cy="1161415"/>
          </a:xfrm>
        </p:grpSpPr>
        <p:sp>
          <p:nvSpPr>
            <p:cNvPr id="31" name="Rectangle 30">
              <a:extLst>
                <a:ext uri="{FF2B5EF4-FFF2-40B4-BE49-F238E27FC236}">
                  <a16:creationId xmlns:a16="http://schemas.microsoft.com/office/drawing/2014/main" id="{BC755958-E21E-20D9-6CC3-702DE00A445D}"/>
                </a:ext>
              </a:extLst>
            </p:cNvPr>
            <p:cNvSpPr/>
            <p:nvPr/>
          </p:nvSpPr>
          <p:spPr>
            <a:xfrm>
              <a:off x="8543925" y="1394588"/>
              <a:ext cx="3429000" cy="1161415"/>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200" i="1">
                  <a:solidFill>
                    <a:schemeClr val="tx1">
                      <a:lumMod val="50000"/>
                    </a:schemeClr>
                  </a:solidFill>
                </a:rPr>
                <a:t>PCI in Germany receives an IE401 with </a:t>
              </a:r>
              <a:r>
                <a:rPr lang="en-GB" sz="1200" b="1" i="1">
                  <a:solidFill>
                    <a:schemeClr val="tx1">
                      <a:lumMod val="50000"/>
                    </a:schemeClr>
                  </a:solidFill>
                </a:rPr>
                <a:t>CC qualifier</a:t>
              </a:r>
              <a:r>
                <a:rPr lang="en-GB" sz="1200" i="1">
                  <a:solidFill>
                    <a:schemeClr val="tx1">
                      <a:lumMod val="50000"/>
                    </a:schemeClr>
                  </a:solidFill>
                </a:rPr>
                <a:t> = ‘DE’ in D.G. “ADDITIONAL PROCEDURE”.</a:t>
              </a:r>
              <a:r>
                <a:rPr lang="el-GR" sz="1200" i="1">
                  <a:solidFill>
                    <a:schemeClr val="tx1">
                      <a:lumMod val="50000"/>
                    </a:schemeClr>
                  </a:solidFill>
                </a:rPr>
                <a:t> </a:t>
              </a:r>
              <a:r>
                <a:rPr lang="en-US" sz="1200" i="1">
                  <a:solidFill>
                    <a:schemeClr val="tx1">
                      <a:lumMod val="50000"/>
                    </a:schemeClr>
                  </a:solidFill>
                </a:rPr>
                <a:t>Thus, </a:t>
              </a:r>
              <a:r>
                <a:rPr lang="en-GB" sz="1200" i="1">
                  <a:solidFill>
                    <a:schemeClr val="tx1">
                      <a:lumMod val="50000"/>
                    </a:schemeClr>
                  </a:solidFill>
                </a:rPr>
                <a:t>the validation of the associated D.E. “Additional Procedure” shall be performed by PCI.</a:t>
              </a:r>
            </a:p>
          </p:txBody>
        </p:sp>
        <p:sp>
          <p:nvSpPr>
            <p:cNvPr id="8" name="Rectangle 7">
              <a:extLst>
                <a:ext uri="{FF2B5EF4-FFF2-40B4-BE49-F238E27FC236}">
                  <a16:creationId xmlns:a16="http://schemas.microsoft.com/office/drawing/2014/main" id="{EB2E5856-ECD4-F7F6-E289-B7EFB0BA1174}"/>
                </a:ext>
              </a:extLst>
            </p:cNvPr>
            <p:cNvSpPr/>
            <p:nvPr/>
          </p:nvSpPr>
          <p:spPr>
            <a:xfrm>
              <a:off x="8543925" y="1394596"/>
              <a:ext cx="3374367" cy="1161406"/>
            </a:xfrm>
            <a:prstGeom prst="rect">
              <a:avLst/>
            </a:prstGeom>
            <a:noFill/>
            <a:ln w="9525" cap="flat" cmpd="sng" algn="ctr">
              <a:solidFill>
                <a:schemeClr val="tx2"/>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grpSp>
      <p:pic>
        <p:nvPicPr>
          <p:cNvPr id="9" name="Content Placeholder 8" descr="Warning">
            <a:extLst>
              <a:ext uri="{FF2B5EF4-FFF2-40B4-BE49-F238E27FC236}">
                <a16:creationId xmlns:a16="http://schemas.microsoft.com/office/drawing/2014/main" id="{3F75DF8F-29EF-A414-CB98-6015E42D2D7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1443" y="5244320"/>
            <a:ext cx="457200" cy="457200"/>
          </a:xfrm>
          <a:prstGeom prst="rect">
            <a:avLst/>
          </a:prstGeom>
          <a:scene3d>
            <a:camera prst="perspectiveAbove"/>
            <a:lightRig rig="freezing" dir="t"/>
          </a:scene3d>
          <a:sp3d prstMaterial="softEdge"/>
        </p:spPr>
      </p:pic>
      <p:grpSp>
        <p:nvGrpSpPr>
          <p:cNvPr id="10" name="Group 9">
            <a:extLst>
              <a:ext uri="{FF2B5EF4-FFF2-40B4-BE49-F238E27FC236}">
                <a16:creationId xmlns:a16="http://schemas.microsoft.com/office/drawing/2014/main" id="{6C5EDA34-C615-1585-C929-F21371F337B6}"/>
              </a:ext>
            </a:extLst>
          </p:cNvPr>
          <p:cNvGrpSpPr/>
          <p:nvPr/>
        </p:nvGrpSpPr>
        <p:grpSpPr>
          <a:xfrm>
            <a:off x="5677343" y="5191559"/>
            <a:ext cx="6352733" cy="849635"/>
            <a:chOff x="2075093" y="5303229"/>
            <a:chExt cx="4450048" cy="503013"/>
          </a:xfrm>
        </p:grpSpPr>
        <p:sp>
          <p:nvSpPr>
            <p:cNvPr id="11" name="Rectangle 10">
              <a:extLst>
                <a:ext uri="{FF2B5EF4-FFF2-40B4-BE49-F238E27FC236}">
                  <a16:creationId xmlns:a16="http://schemas.microsoft.com/office/drawing/2014/main" id="{090E17CE-099B-B362-6121-CFA5F2698D7B}"/>
                </a:ext>
              </a:extLst>
            </p:cNvPr>
            <p:cNvSpPr/>
            <p:nvPr/>
          </p:nvSpPr>
          <p:spPr>
            <a:xfrm>
              <a:off x="2075093" y="5303233"/>
              <a:ext cx="457200" cy="503009"/>
            </a:xfrm>
            <a:prstGeom prst="rect">
              <a:avLst/>
            </a:prstGeom>
            <a:solidFill>
              <a:schemeClr val="tx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3" name="Rectangle 12">
              <a:extLst>
                <a:ext uri="{FF2B5EF4-FFF2-40B4-BE49-F238E27FC236}">
                  <a16:creationId xmlns:a16="http://schemas.microsoft.com/office/drawing/2014/main" id="{327B561E-9B72-9C88-E0BF-4D4CE94DA892}"/>
                </a:ext>
              </a:extLst>
            </p:cNvPr>
            <p:cNvSpPr/>
            <p:nvPr/>
          </p:nvSpPr>
          <p:spPr>
            <a:xfrm>
              <a:off x="2532292" y="5303229"/>
              <a:ext cx="3992849" cy="503009"/>
            </a:xfrm>
            <a:prstGeom prst="rect">
              <a:avLst/>
            </a:prstGeom>
            <a:solidFill>
              <a:schemeClr val="bg1">
                <a:alpha val="0"/>
              </a:schemeClr>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i="1">
                  <a:solidFill>
                    <a:schemeClr val="tx1"/>
                  </a:solidFill>
                  <a:effectLst/>
                  <a:ea typeface="Times New Roman" panose="02020603050405020304" pitchFamily="18" charset="0"/>
                </a:rPr>
                <a:t>SCI is not able to validate the national codes of PCI, applicable for some supporting documents or additional procedure code, etc. For this case double validation is used, avoiding rejection of the declaration by SCI, nevertheless that is completed correctly by the trader.</a:t>
              </a:r>
              <a:endParaRPr lang="en-US" sz="1300" i="1">
                <a:solidFill>
                  <a:schemeClr val="tx1"/>
                </a:solidFill>
              </a:endParaRPr>
            </a:p>
          </p:txBody>
        </p:sp>
      </p:grpSp>
      <p:sp>
        <p:nvSpPr>
          <p:cNvPr id="6" name="Graphic 1083" descr="Magnifying glass">
            <a:extLst>
              <a:ext uri="{FF2B5EF4-FFF2-40B4-BE49-F238E27FC236}">
                <a16:creationId xmlns:a16="http://schemas.microsoft.com/office/drawing/2014/main" id="{5DEA34CC-5170-9129-5101-05E6779400C7}"/>
              </a:ext>
            </a:extLst>
          </p:cNvPr>
          <p:cNvSpPr>
            <a:spLocks noChangeAspect="1"/>
          </p:cNvSpPr>
          <p:nvPr/>
        </p:nvSpPr>
        <p:spPr>
          <a:xfrm rot="509314">
            <a:off x="9558120" y="3797538"/>
            <a:ext cx="890336" cy="875312"/>
          </a:xfrm>
          <a:custGeom>
            <a:avLst/>
            <a:gdLst>
              <a:gd name="connsiteX0" fmla="*/ 691212 w 709527"/>
              <a:gd name="connsiteY0" fmla="*/ 603844 h 711994"/>
              <a:gd name="connsiteX1" fmla="*/ 578857 w 709527"/>
              <a:gd name="connsiteY1" fmla="*/ 491186 h 711994"/>
              <a:gd name="connsiteX2" fmla="*/ 523128 w 709527"/>
              <a:gd name="connsiteY2" fmla="*/ 474062 h 711994"/>
              <a:gd name="connsiteX3" fmla="*/ 483579 w 709527"/>
              <a:gd name="connsiteY3" fmla="*/ 434407 h 711994"/>
              <a:gd name="connsiteX4" fmla="*/ 539308 w 709527"/>
              <a:gd name="connsiteY4" fmla="*/ 270378 h 711994"/>
              <a:gd name="connsiteX5" fmla="*/ 269654 w 709527"/>
              <a:gd name="connsiteY5" fmla="*/ 0 h 711994"/>
              <a:gd name="connsiteX6" fmla="*/ 0 w 709527"/>
              <a:gd name="connsiteY6" fmla="*/ 270378 h 711994"/>
              <a:gd name="connsiteX7" fmla="*/ 269654 w 709527"/>
              <a:gd name="connsiteY7" fmla="*/ 540756 h 711994"/>
              <a:gd name="connsiteX8" fmla="*/ 433244 w 709527"/>
              <a:gd name="connsiteY8" fmla="*/ 484878 h 711994"/>
              <a:gd name="connsiteX9" fmla="*/ 472793 w 709527"/>
              <a:gd name="connsiteY9" fmla="*/ 524533 h 711994"/>
              <a:gd name="connsiteX10" fmla="*/ 489871 w 709527"/>
              <a:gd name="connsiteY10" fmla="*/ 580411 h 711994"/>
              <a:gd name="connsiteX11" fmla="*/ 602227 w 709527"/>
              <a:gd name="connsiteY11" fmla="*/ 693068 h 711994"/>
              <a:gd name="connsiteX12" fmla="*/ 647169 w 709527"/>
              <a:gd name="connsiteY12" fmla="*/ 711995 h 711994"/>
              <a:gd name="connsiteX13" fmla="*/ 692111 w 709527"/>
              <a:gd name="connsiteY13" fmla="*/ 693068 h 711994"/>
              <a:gd name="connsiteX14" fmla="*/ 691212 w 709527"/>
              <a:gd name="connsiteY14" fmla="*/ 603844 h 711994"/>
              <a:gd name="connsiteX15" fmla="*/ 268755 w 709527"/>
              <a:gd name="connsiteY15" fmla="*/ 485779 h 711994"/>
              <a:gd name="connsiteX16" fmla="*/ 53032 w 709527"/>
              <a:gd name="connsiteY16" fmla="*/ 269477 h 711994"/>
              <a:gd name="connsiteX17" fmla="*/ 268755 w 709527"/>
              <a:gd name="connsiteY17" fmla="*/ 53174 h 711994"/>
              <a:gd name="connsiteX18" fmla="*/ 484478 w 709527"/>
              <a:gd name="connsiteY18" fmla="*/ 269477 h 711994"/>
              <a:gd name="connsiteX19" fmla="*/ 268755 w 709527"/>
              <a:gd name="connsiteY19" fmla="*/ 485779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527" h="711994">
                <a:moveTo>
                  <a:pt x="691212" y="603844"/>
                </a:moveTo>
                <a:lnTo>
                  <a:pt x="578857" y="491186"/>
                </a:lnTo>
                <a:cubicBezTo>
                  <a:pt x="563576" y="475865"/>
                  <a:pt x="542903" y="470457"/>
                  <a:pt x="523128" y="474062"/>
                </a:cubicBezTo>
                <a:lnTo>
                  <a:pt x="483579" y="434407"/>
                </a:lnTo>
                <a:cubicBezTo>
                  <a:pt x="518634" y="389344"/>
                  <a:pt x="539308" y="331663"/>
                  <a:pt x="539308" y="270378"/>
                </a:cubicBezTo>
                <a:cubicBezTo>
                  <a:pt x="539308" y="121670"/>
                  <a:pt x="417963" y="0"/>
                  <a:pt x="269654" y="0"/>
                </a:cubicBezTo>
                <a:cubicBezTo>
                  <a:pt x="121344" y="0"/>
                  <a:pt x="0" y="121670"/>
                  <a:pt x="0" y="270378"/>
                </a:cubicBezTo>
                <a:cubicBezTo>
                  <a:pt x="0" y="419086"/>
                  <a:pt x="121344" y="540756"/>
                  <a:pt x="269654" y="540756"/>
                </a:cubicBezTo>
                <a:cubicBezTo>
                  <a:pt x="330775" y="540756"/>
                  <a:pt x="387403" y="520027"/>
                  <a:pt x="433244" y="484878"/>
                </a:cubicBezTo>
                <a:lnTo>
                  <a:pt x="472793" y="524533"/>
                </a:lnTo>
                <a:cubicBezTo>
                  <a:pt x="469198" y="544361"/>
                  <a:pt x="474591" y="565090"/>
                  <a:pt x="489871" y="580411"/>
                </a:cubicBezTo>
                <a:lnTo>
                  <a:pt x="602227" y="693068"/>
                </a:lnTo>
                <a:cubicBezTo>
                  <a:pt x="614811" y="705686"/>
                  <a:pt x="630990" y="711995"/>
                  <a:pt x="647169" y="711995"/>
                </a:cubicBezTo>
                <a:cubicBezTo>
                  <a:pt x="663348" y="711995"/>
                  <a:pt x="679527" y="705686"/>
                  <a:pt x="692111" y="693068"/>
                </a:cubicBezTo>
                <a:cubicBezTo>
                  <a:pt x="715481" y="667833"/>
                  <a:pt x="715481" y="628178"/>
                  <a:pt x="691212" y="603844"/>
                </a:cubicBezTo>
                <a:close/>
                <a:moveTo>
                  <a:pt x="268755" y="485779"/>
                </a:moveTo>
                <a:cubicBezTo>
                  <a:pt x="150107" y="485779"/>
                  <a:pt x="53032" y="388443"/>
                  <a:pt x="53032" y="269477"/>
                </a:cubicBezTo>
                <a:cubicBezTo>
                  <a:pt x="53032" y="150510"/>
                  <a:pt x="150107" y="53174"/>
                  <a:pt x="268755" y="53174"/>
                </a:cubicBezTo>
                <a:cubicBezTo>
                  <a:pt x="387403" y="53174"/>
                  <a:pt x="484478" y="150510"/>
                  <a:pt x="484478" y="269477"/>
                </a:cubicBezTo>
                <a:cubicBezTo>
                  <a:pt x="484478" y="388443"/>
                  <a:pt x="387403" y="485779"/>
                  <a:pt x="268755" y="485779"/>
                </a:cubicBezTo>
                <a:close/>
              </a:path>
            </a:pathLst>
          </a:custGeom>
          <a:solidFill>
            <a:schemeClr val="tx2"/>
          </a:solidFill>
          <a:ln w="2551" cap="flat">
            <a:noFill/>
            <a:prstDash val="solid"/>
            <a:miter/>
          </a:ln>
          <a:scene3d>
            <a:camera prst="orthographicFront">
              <a:rot lat="600000" lon="21299997" rev="900000"/>
            </a:camera>
            <a:lightRig rig="threePt" dir="t"/>
          </a:scene3d>
        </p:spPr>
        <p:txBody>
          <a:bodyPr rtlCol="0" anchor="ctr"/>
          <a:lstStyle/>
          <a:p>
            <a:endParaRPr lang="en-US"/>
          </a:p>
        </p:txBody>
      </p:sp>
      <p:grpSp>
        <p:nvGrpSpPr>
          <p:cNvPr id="30" name="Group 29">
            <a:extLst>
              <a:ext uri="{FF2B5EF4-FFF2-40B4-BE49-F238E27FC236}">
                <a16:creationId xmlns:a16="http://schemas.microsoft.com/office/drawing/2014/main" id="{333EE6A3-15D2-5AB0-4811-A7AF8B76A2D6}"/>
              </a:ext>
            </a:extLst>
          </p:cNvPr>
          <p:cNvGrpSpPr/>
          <p:nvPr/>
        </p:nvGrpSpPr>
        <p:grpSpPr>
          <a:xfrm>
            <a:off x="10458950" y="3933824"/>
            <a:ext cx="1647826" cy="371476"/>
            <a:chOff x="5190871" y="5946250"/>
            <a:chExt cx="1791145" cy="370068"/>
          </a:xfrm>
        </p:grpSpPr>
        <p:sp>
          <p:nvSpPr>
            <p:cNvPr id="2" name="Speech Bubble: Rectangle 1">
              <a:extLst>
                <a:ext uri="{FF2B5EF4-FFF2-40B4-BE49-F238E27FC236}">
                  <a16:creationId xmlns:a16="http://schemas.microsoft.com/office/drawing/2014/main" id="{ED28F6CC-059C-F0C4-CCBC-EFBE1E64B651}"/>
                </a:ext>
              </a:extLst>
            </p:cNvPr>
            <p:cNvSpPr/>
            <p:nvPr/>
          </p:nvSpPr>
          <p:spPr>
            <a:xfrm>
              <a:off x="5190871" y="5946250"/>
              <a:ext cx="1791145" cy="370068"/>
            </a:xfrm>
            <a:prstGeom prst="wedgeRectCallout">
              <a:avLst>
                <a:gd name="adj1" fmla="val -54891"/>
                <a:gd name="adj2" fmla="val 11111"/>
              </a:avLst>
            </a:prstGeom>
            <a:solidFill>
              <a:schemeClr val="bg1">
                <a:lumMod val="95000"/>
              </a:schemeClr>
            </a:solidFill>
            <a:ln w="22225">
              <a:solidFill>
                <a:srgbClr val="02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C52F903-766A-2447-E438-4F7DD2C3B862}"/>
                </a:ext>
              </a:extLst>
            </p:cNvPr>
            <p:cNvSpPr/>
            <p:nvPr/>
          </p:nvSpPr>
          <p:spPr>
            <a:xfrm>
              <a:off x="5256473" y="5957776"/>
              <a:ext cx="1724898" cy="358542"/>
            </a:xfrm>
            <a:prstGeom prst="rect">
              <a:avLst/>
            </a:prstGeom>
            <a:solidFill>
              <a:schemeClr val="bg1">
                <a:alpha val="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i="1">
                  <a:solidFill>
                    <a:srgbClr val="4D4D4D"/>
                  </a:solidFill>
                </a:rPr>
                <a:t>CC qualifier = </a:t>
              </a:r>
              <a:r>
                <a:rPr lang="en-US" sz="1300" b="1" i="1">
                  <a:solidFill>
                    <a:srgbClr val="4D4D4D"/>
                  </a:solidFill>
                </a:rPr>
                <a:t>DE</a:t>
              </a:r>
              <a:endParaRPr lang="en-GB" sz="1300" b="1" i="1">
                <a:solidFill>
                  <a:srgbClr val="4D4D4D"/>
                </a:solidFill>
              </a:endParaRPr>
            </a:p>
          </p:txBody>
        </p:sp>
      </p:grpSp>
      <p:sp>
        <p:nvSpPr>
          <p:cNvPr id="3" name="Slide Number Placeholder 2">
            <a:extLst>
              <a:ext uri="{FF2B5EF4-FFF2-40B4-BE49-F238E27FC236}">
                <a16:creationId xmlns:a16="http://schemas.microsoft.com/office/drawing/2014/main" id="{2AB4DDA3-5276-5128-E9FC-54B54DB91625}"/>
              </a:ext>
            </a:extLst>
          </p:cNvPr>
          <p:cNvSpPr>
            <a:spLocks noGrp="1"/>
          </p:cNvSpPr>
          <p:nvPr>
            <p:ph type="sldNum" sz="quarter" idx="12"/>
          </p:nvPr>
        </p:nvSpPr>
        <p:spPr/>
        <p:txBody>
          <a:bodyPr/>
          <a:lstStyle/>
          <a:p>
            <a:fld id="{F46C79FD-C571-418B-AB0F-5EE936C85276}" type="slidenum">
              <a:rPr lang="en-GB" smtClean="0"/>
              <a:t>29</a:t>
            </a:fld>
            <a:endParaRPr lang="en-GB"/>
          </a:p>
        </p:txBody>
      </p:sp>
    </p:spTree>
    <p:extLst>
      <p:ext uri="{BB962C8B-B14F-4D97-AF65-F5344CB8AC3E}">
        <p14:creationId xmlns:p14="http://schemas.microsoft.com/office/powerpoint/2010/main" val="134575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Introduction</a:t>
            </a:r>
          </a:p>
        </p:txBody>
      </p:sp>
      <p:sp>
        <p:nvSpPr>
          <p:cNvPr id="3" name="Slide Number Placeholder 2">
            <a:extLst>
              <a:ext uri="{FF2B5EF4-FFF2-40B4-BE49-F238E27FC236}">
                <a16:creationId xmlns:a16="http://schemas.microsoft.com/office/drawing/2014/main" id="{E259ADB2-2022-EE29-E93B-FD41A36B042A}"/>
              </a:ext>
            </a:extLst>
          </p:cNvPr>
          <p:cNvSpPr>
            <a:spLocks noGrp="1"/>
          </p:cNvSpPr>
          <p:nvPr>
            <p:ph type="sldNum" sz="quarter" idx="12"/>
          </p:nvPr>
        </p:nvSpPr>
        <p:spPr/>
        <p:txBody>
          <a:bodyPr/>
          <a:lstStyle/>
          <a:p>
            <a:fld id="{F46C79FD-C571-418B-AB0F-5EE936C85276}" type="slidenum">
              <a:rPr lang="en-GB" smtClean="0"/>
              <a:t>3</a:t>
            </a:fld>
            <a:endParaRPr lang="en-GB"/>
          </a:p>
        </p:txBody>
      </p:sp>
    </p:spTree>
    <p:extLst>
      <p:ext uri="{BB962C8B-B14F-4D97-AF65-F5344CB8AC3E}">
        <p14:creationId xmlns:p14="http://schemas.microsoft.com/office/powerpoint/2010/main" val="239579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5A32F-6561-AA6F-7C08-BE2C07098F00}"/>
              </a:ext>
            </a:extLst>
          </p:cNvPr>
          <p:cNvSpPr>
            <a:spLocks noGrp="1"/>
          </p:cNvSpPr>
          <p:nvPr>
            <p:ph type="title"/>
          </p:nvPr>
        </p:nvSpPr>
        <p:spPr/>
        <p:txBody>
          <a:bodyPr/>
          <a:lstStyle/>
          <a:p>
            <a:r>
              <a:rPr lang="en-US"/>
              <a:t>SCI Responsibilities</a:t>
            </a:r>
            <a:endParaRPr lang="el-GR"/>
          </a:p>
        </p:txBody>
      </p:sp>
      <p:sp>
        <p:nvSpPr>
          <p:cNvPr id="6" name="TextBox 5">
            <a:extLst>
              <a:ext uri="{FF2B5EF4-FFF2-40B4-BE49-F238E27FC236}">
                <a16:creationId xmlns:a16="http://schemas.microsoft.com/office/drawing/2014/main" id="{C57180A4-3A25-73EE-4623-DF576DBAF4BF}"/>
              </a:ext>
            </a:extLst>
          </p:cNvPr>
          <p:cNvSpPr txBox="1"/>
          <p:nvPr/>
        </p:nvSpPr>
        <p:spPr>
          <a:xfrm>
            <a:off x="970722" y="1939481"/>
            <a:ext cx="10306878" cy="4570093"/>
          </a:xfrm>
          <a:prstGeom prst="rect">
            <a:avLst/>
          </a:prstGeom>
        </p:spPr>
        <p:txBody>
          <a:bodyPr vert="horz" wrap="square" lIns="91440" tIns="45720" rIns="91440" bIns="45720" rtlCol="0" anchor="t">
            <a:noAutofit/>
          </a:bodyPr>
          <a:lstStyle/>
          <a:p>
            <a:pPr marL="285750" marR="0" lvl="0" indent="-285750" algn="just" defTabSz="914400" rtl="0" eaLnBrk="1" fontAlgn="auto" latinLnBrk="0" hangingPunct="1">
              <a:spcBef>
                <a:spcPts val="0"/>
              </a:spcBef>
              <a:spcAft>
                <a:spcPts val="1200"/>
              </a:spcAft>
              <a:buClr>
                <a:srgbClr val="034EA2">
                  <a:lumMod val="75000"/>
                </a:srgbClr>
              </a:buClr>
              <a:buSzTx/>
              <a:buFont typeface="Wingdings" panose="05000000000000000000" pitchFamily="2" charset="2"/>
              <a:buChar char="ü"/>
              <a:tabLst/>
              <a:defRPr/>
            </a:pPr>
            <a:r>
              <a:rPr kumimoji="0" lang="en-US" b="1" i="0" u="none" strike="noStrike" kern="1200" cap="none" spc="0" normalizeH="0" baseline="0" noProof="0" dirty="0">
                <a:ln>
                  <a:noFill/>
                </a:ln>
                <a:effectLst/>
                <a:uLnTx/>
                <a:uFillTx/>
                <a:ea typeface="MS Mincho"/>
                <a:cs typeface="Times New Roman"/>
              </a:rPr>
              <a:t>Supervise</a:t>
            </a:r>
            <a:r>
              <a:rPr kumimoji="0" lang="en-US" b="0" i="0" u="none" strike="noStrike" kern="1200" cap="none" spc="0" normalizeH="0" baseline="0" noProof="0" dirty="0">
                <a:ln>
                  <a:noFill/>
                </a:ln>
                <a:effectLst/>
                <a:uLnTx/>
                <a:uFillTx/>
                <a:ea typeface="MS Mincho"/>
                <a:cs typeface="Times New Roman"/>
              </a:rPr>
              <a:t> placing of goods under import customs procedure concerned</a:t>
            </a:r>
          </a:p>
          <a:p>
            <a:pPr marL="285750" marR="0" lvl="0" indent="-285750" algn="just" defTabSz="914400" rtl="0" eaLnBrk="1" fontAlgn="auto" latinLnBrk="0" hangingPunct="1">
              <a:spcBef>
                <a:spcPts val="0"/>
              </a:spcBef>
              <a:spcAft>
                <a:spcPts val="1200"/>
              </a:spcAft>
              <a:buClr>
                <a:srgbClr val="034EA2">
                  <a:lumMod val="75000"/>
                </a:srgbClr>
              </a:buClr>
              <a:buSzTx/>
              <a:buFont typeface="Wingdings" panose="05000000000000000000" pitchFamily="2" charset="2"/>
              <a:buChar char="ü"/>
              <a:tabLst/>
              <a:defRPr/>
            </a:pPr>
            <a:r>
              <a:rPr kumimoji="0" lang="en-US" b="1" i="0" u="none" strike="noStrike" kern="1200" cap="none" spc="0" normalizeH="0" baseline="0" noProof="0" dirty="0">
                <a:ln>
                  <a:noFill/>
                </a:ln>
                <a:effectLst/>
                <a:uLnTx/>
                <a:uFillTx/>
                <a:ea typeface="MS Mincho"/>
                <a:cs typeface="Times New Roman"/>
              </a:rPr>
              <a:t>Accept</a:t>
            </a:r>
            <a:r>
              <a:rPr kumimoji="0" lang="en-US" b="0" i="0" u="none" strike="noStrike" kern="1200" cap="none" spc="0" normalizeH="0" baseline="0" noProof="0" dirty="0">
                <a:ln>
                  <a:noFill/>
                </a:ln>
                <a:effectLst/>
                <a:uLnTx/>
                <a:uFillTx/>
                <a:ea typeface="MS Mincho"/>
                <a:cs typeface="Times New Roman"/>
              </a:rPr>
              <a:t> Customs Declaration (MRN allocation)</a:t>
            </a:r>
            <a:endParaRPr lang="en-US" b="0" i="0" u="none" strike="noStrike" kern="1200" cap="none" spc="0" normalizeH="0" baseline="0" noProof="0" dirty="0">
              <a:ln>
                <a:noFill/>
              </a:ln>
              <a:effectLst/>
              <a:uLnTx/>
              <a:uFillTx/>
              <a:ea typeface="MS Mincho"/>
              <a:cs typeface="Times New Roman"/>
            </a:endParaRPr>
          </a:p>
          <a:p>
            <a:pPr marL="285750" marR="0" lvl="0" indent="-285750" algn="just" defTabSz="914400" rtl="0" eaLnBrk="1" fontAlgn="auto" latinLnBrk="0" hangingPunct="1">
              <a:spcBef>
                <a:spcPts val="0"/>
              </a:spcBef>
              <a:spcAft>
                <a:spcPts val="1200"/>
              </a:spcAft>
              <a:buClr>
                <a:srgbClr val="034EA2">
                  <a:lumMod val="75000"/>
                </a:srgbClr>
              </a:buClr>
              <a:buSzTx/>
              <a:buFont typeface="Wingdings" panose="05000000000000000000" pitchFamily="2" charset="2"/>
              <a:buChar char="ü"/>
              <a:tabLst/>
              <a:defRPr/>
            </a:pPr>
            <a:r>
              <a:rPr kumimoji="0" lang="en-US" b="0" i="0" u="none" strike="noStrike" kern="1200" cap="none" spc="0" normalizeH="0" baseline="0" noProof="0" dirty="0">
                <a:ln>
                  <a:noFill/>
                </a:ln>
                <a:effectLst/>
                <a:uLnTx/>
                <a:uFillTx/>
                <a:ea typeface="MS Mincho"/>
                <a:cs typeface="Times New Roman"/>
              </a:rPr>
              <a:t>Perform </a:t>
            </a:r>
            <a:r>
              <a:rPr kumimoji="0" lang="en-US" b="1" i="0" u="none" strike="noStrike" kern="1200" cap="none" spc="0" normalizeH="0" baseline="0" noProof="0" dirty="0">
                <a:ln>
                  <a:noFill/>
                </a:ln>
                <a:effectLst/>
                <a:uLnTx/>
                <a:uFillTx/>
                <a:ea typeface="MS Mincho"/>
                <a:cs typeface="Times New Roman"/>
              </a:rPr>
              <a:t>risk analysis</a:t>
            </a:r>
            <a:endParaRPr lang="en-US" b="0" i="0" u="none" strike="noStrike" kern="1200" cap="none" spc="0" normalizeH="0" baseline="0" noProof="0" dirty="0">
              <a:ln>
                <a:noFill/>
              </a:ln>
              <a:effectLst/>
              <a:uLnTx/>
              <a:uFillTx/>
              <a:ea typeface="MS Mincho"/>
              <a:cs typeface="Times New Roman"/>
            </a:endParaRPr>
          </a:p>
          <a:p>
            <a:pPr marL="285750" marR="0" lvl="0" indent="-285750" algn="just" defTabSz="914400" rtl="0" eaLnBrk="1" fontAlgn="auto" latinLnBrk="0" hangingPunct="1">
              <a:spcBef>
                <a:spcPts val="0"/>
              </a:spcBef>
              <a:spcAft>
                <a:spcPts val="1200"/>
              </a:spcAft>
              <a:buClr>
                <a:srgbClr val="034EA2">
                  <a:lumMod val="75000"/>
                </a:srgbClr>
              </a:buClr>
              <a:buSzTx/>
              <a:buFont typeface="Wingdings" panose="05000000000000000000" pitchFamily="2" charset="2"/>
              <a:buChar char="ü"/>
              <a:tabLst/>
              <a:defRPr/>
            </a:pPr>
            <a:r>
              <a:rPr kumimoji="0" lang="en-US" b="0" i="0" u="none" strike="noStrike" kern="1200" cap="none" spc="0" normalizeH="0" baseline="0" noProof="0" dirty="0">
                <a:ln>
                  <a:noFill/>
                </a:ln>
                <a:effectLst/>
                <a:uLnTx/>
                <a:uFillTx/>
                <a:ea typeface="MS Mincho"/>
                <a:cs typeface="Times New Roman"/>
              </a:rPr>
              <a:t>Carry out </a:t>
            </a:r>
            <a:r>
              <a:rPr kumimoji="0" lang="en-US" b="1" i="0" u="none" strike="noStrike" kern="1200" cap="none" spc="0" normalizeH="0" baseline="0" noProof="0" dirty="0">
                <a:ln>
                  <a:noFill/>
                </a:ln>
                <a:effectLst/>
                <a:uLnTx/>
                <a:uFillTx/>
                <a:ea typeface="MS Mincho"/>
                <a:cs typeface="Times New Roman"/>
              </a:rPr>
              <a:t>documentary control </a:t>
            </a:r>
            <a:r>
              <a:rPr kumimoji="0" lang="en-US" b="0" i="0" u="none" strike="noStrike" kern="1200" cap="none" spc="0" normalizeH="0" baseline="0" noProof="0" dirty="0">
                <a:ln>
                  <a:noFill/>
                </a:ln>
                <a:effectLst/>
                <a:uLnTx/>
                <a:uFillTx/>
                <a:ea typeface="MS Mincho"/>
                <a:cs typeface="Times New Roman"/>
              </a:rPr>
              <a:t>and require </a:t>
            </a:r>
            <a:r>
              <a:rPr kumimoji="0" lang="en-US" b="1" i="0" u="none" strike="noStrike" kern="1200" cap="none" spc="0" normalizeH="0" baseline="0" noProof="0" dirty="0">
                <a:ln>
                  <a:noFill/>
                </a:ln>
                <a:effectLst/>
                <a:uLnTx/>
                <a:uFillTx/>
                <a:ea typeface="MS Mincho"/>
                <a:cs typeface="Times New Roman"/>
              </a:rPr>
              <a:t>additional documents </a:t>
            </a:r>
            <a:r>
              <a:rPr kumimoji="0" lang="en-US" b="0" i="0" u="none" strike="noStrike" kern="1200" cap="none" spc="0" normalizeH="0" baseline="0" noProof="0" dirty="0">
                <a:ln>
                  <a:noFill/>
                </a:ln>
                <a:effectLst/>
                <a:uLnTx/>
                <a:uFillTx/>
                <a:ea typeface="MS Mincho"/>
                <a:cs typeface="Times New Roman"/>
              </a:rPr>
              <a:t>from </a:t>
            </a:r>
            <a:r>
              <a:rPr lang="en-US" dirty="0">
                <a:ea typeface="MS Mincho"/>
                <a:cs typeface="Times New Roman"/>
              </a:rPr>
              <a:t>D</a:t>
            </a:r>
            <a:r>
              <a:rPr kumimoji="0" lang="en-US" b="0" i="0" u="none" strike="noStrike" kern="1200" cap="none" spc="0" normalizeH="0" baseline="0" noProof="0" dirty="0" err="1">
                <a:ln>
                  <a:noFill/>
                </a:ln>
                <a:effectLst/>
                <a:uLnTx/>
                <a:uFillTx/>
                <a:ea typeface="MS Mincho"/>
                <a:cs typeface="Times New Roman"/>
              </a:rPr>
              <a:t>eclarant</a:t>
            </a:r>
            <a:endParaRPr lang="en-US" b="0" i="0" u="none" strike="noStrike" kern="1200" cap="none" spc="0" normalizeH="0" baseline="0" noProof="0" dirty="0">
              <a:ln>
                <a:noFill/>
              </a:ln>
              <a:effectLst/>
              <a:uLnTx/>
              <a:uFillTx/>
              <a:ea typeface="MS Mincho"/>
              <a:cs typeface="Times New Roman"/>
            </a:endParaRPr>
          </a:p>
          <a:p>
            <a:pPr marL="285750" marR="0" lvl="0" indent="-285750" algn="just" defTabSz="914400" rtl="0" eaLnBrk="1" fontAlgn="auto" latinLnBrk="0" hangingPunct="1">
              <a:spcBef>
                <a:spcPts val="0"/>
              </a:spcBef>
              <a:spcAft>
                <a:spcPts val="1200"/>
              </a:spcAft>
              <a:buClr>
                <a:srgbClr val="034EA2">
                  <a:lumMod val="75000"/>
                </a:srgbClr>
              </a:buClr>
              <a:buSzTx/>
              <a:buFont typeface="Wingdings" panose="05000000000000000000" pitchFamily="2" charset="2"/>
              <a:buChar char="ü"/>
              <a:tabLst/>
              <a:defRPr/>
            </a:pPr>
            <a:r>
              <a:rPr kumimoji="0" lang="en-US" b="1" i="0" u="none" strike="noStrike" kern="1200" cap="none" spc="0" normalizeH="0" baseline="0" noProof="0" dirty="0">
                <a:ln>
                  <a:noFill/>
                </a:ln>
                <a:effectLst/>
                <a:uLnTx/>
                <a:uFillTx/>
                <a:ea typeface="MS Mincho"/>
                <a:cs typeface="Times New Roman"/>
              </a:rPr>
              <a:t>Transmit</a:t>
            </a:r>
            <a:r>
              <a:rPr kumimoji="0" lang="en-US" b="0" i="0" u="none" strike="noStrike" kern="1200" cap="none" spc="0" normalizeH="0" baseline="0" noProof="0" dirty="0">
                <a:ln>
                  <a:noFill/>
                </a:ln>
                <a:effectLst/>
                <a:uLnTx/>
                <a:uFillTx/>
                <a:ea typeface="MS Mincho"/>
                <a:cs typeface="Times New Roman"/>
              </a:rPr>
              <a:t> the particulars of Customs Declaration to PCI</a:t>
            </a:r>
            <a:endParaRPr lang="en-US" b="0" i="0" u="none" strike="noStrike" kern="1200" cap="none" spc="0" normalizeH="0" baseline="0" noProof="0" dirty="0">
              <a:ln>
                <a:noFill/>
              </a:ln>
              <a:effectLst/>
              <a:uLnTx/>
              <a:uFillTx/>
              <a:ea typeface="MS Mincho"/>
              <a:cs typeface="Times New Roman"/>
            </a:endParaRPr>
          </a:p>
          <a:p>
            <a:pPr marL="342900" lvl="0" indent="-342900" algn="just">
              <a:spcAft>
                <a:spcPts val="1200"/>
              </a:spcAft>
              <a:buClr>
                <a:schemeClr val="tx2">
                  <a:lumMod val="75000"/>
                </a:schemeClr>
              </a:buClr>
              <a:buFont typeface="Wingdings" panose="05000000000000000000" pitchFamily="2" charset="2"/>
              <a:buChar char="ü"/>
            </a:pPr>
            <a:r>
              <a:rPr lang="en-GB" b="1" dirty="0">
                <a:ea typeface="MS Mincho"/>
                <a:cs typeface="Times New Roman"/>
              </a:rPr>
              <a:t>Request PCI </a:t>
            </a:r>
            <a:r>
              <a:rPr lang="en-GB" dirty="0">
                <a:ea typeface="MS Mincho"/>
                <a:cs typeface="Times New Roman"/>
              </a:rPr>
              <a:t>to examine the goods or take samples for analysis where justified</a:t>
            </a:r>
          </a:p>
          <a:p>
            <a:pPr marL="342900" indent="-342900" algn="just">
              <a:spcAft>
                <a:spcPts val="1200"/>
              </a:spcAft>
              <a:buClr>
                <a:schemeClr val="tx2">
                  <a:lumMod val="75000"/>
                </a:schemeClr>
              </a:buClr>
              <a:buFont typeface="Wingdings" panose="05000000000000000000" pitchFamily="2" charset="2"/>
              <a:buChar char="ü"/>
            </a:pPr>
            <a:r>
              <a:rPr lang="en-GB" dirty="0">
                <a:ea typeface="MS Mincho"/>
                <a:cs typeface="Times New Roman"/>
              </a:rPr>
              <a:t>Take </a:t>
            </a:r>
            <a:r>
              <a:rPr lang="en-GB" b="1" dirty="0">
                <a:ea typeface="MS Mincho"/>
                <a:cs typeface="Times New Roman"/>
              </a:rPr>
              <a:t>decision for release of goods</a:t>
            </a:r>
            <a:r>
              <a:rPr lang="en-GB" dirty="0">
                <a:ea typeface="MS Mincho"/>
                <a:cs typeface="Times New Roman"/>
              </a:rPr>
              <a:t> for import, considering the </a:t>
            </a:r>
            <a:r>
              <a:rPr lang="en-GB" b="1" dirty="0">
                <a:ea typeface="MS Mincho"/>
                <a:cs typeface="Times New Roman"/>
              </a:rPr>
              <a:t>results</a:t>
            </a:r>
            <a:r>
              <a:rPr lang="en-GB" dirty="0">
                <a:ea typeface="MS Mincho"/>
                <a:cs typeface="Times New Roman"/>
              </a:rPr>
              <a:t> of its </a:t>
            </a:r>
            <a:r>
              <a:rPr lang="en-GB" b="1" dirty="0">
                <a:ea typeface="MS Mincho"/>
                <a:cs typeface="Times New Roman"/>
              </a:rPr>
              <a:t>own controls </a:t>
            </a:r>
            <a:r>
              <a:rPr lang="en-GB" dirty="0">
                <a:ea typeface="MS Mincho"/>
                <a:cs typeface="Times New Roman"/>
              </a:rPr>
              <a:t>and of </a:t>
            </a:r>
            <a:r>
              <a:rPr lang="en-GB" b="1" dirty="0">
                <a:ea typeface="MS Mincho"/>
                <a:cs typeface="Times New Roman"/>
              </a:rPr>
              <a:t>PCI controls</a:t>
            </a:r>
            <a:endParaRPr lang="en-GB" dirty="0">
              <a:ea typeface="MS Mincho"/>
              <a:cs typeface="Times New Roman"/>
            </a:endParaRPr>
          </a:p>
          <a:p>
            <a:pPr marL="342900" lvl="0" indent="-342900" algn="just">
              <a:spcAft>
                <a:spcPts val="1200"/>
              </a:spcAft>
              <a:buClr>
                <a:schemeClr val="tx2">
                  <a:lumMod val="75000"/>
                </a:schemeClr>
              </a:buClr>
              <a:buFont typeface="Wingdings" panose="05000000000000000000" pitchFamily="2" charset="2"/>
              <a:buChar char="ü"/>
            </a:pPr>
            <a:r>
              <a:rPr lang="en-GB" b="1" dirty="0">
                <a:ea typeface="MS Mincho"/>
                <a:cs typeface="Times New Roman"/>
              </a:rPr>
              <a:t>Authorise amendment</a:t>
            </a:r>
            <a:r>
              <a:rPr lang="en-GB" dirty="0">
                <a:ea typeface="MS Mincho"/>
                <a:cs typeface="Times New Roman"/>
              </a:rPr>
              <a:t> of Customs Declaration </a:t>
            </a:r>
            <a:r>
              <a:rPr lang="en-GB" b="1" dirty="0">
                <a:ea typeface="MS Mincho"/>
                <a:cs typeface="Times New Roman"/>
              </a:rPr>
              <a:t>Invalidate</a:t>
            </a:r>
            <a:r>
              <a:rPr lang="en-GB" dirty="0">
                <a:ea typeface="MS Mincho"/>
                <a:cs typeface="Times New Roman"/>
              </a:rPr>
              <a:t> Customs Declaration</a:t>
            </a:r>
            <a:endParaRPr lang="el-GR" dirty="0">
              <a:ea typeface="MS Mincho"/>
              <a:cs typeface="Times New Roman"/>
            </a:endParaRPr>
          </a:p>
          <a:p>
            <a:pPr marL="342900" lvl="0" indent="-342900" algn="just">
              <a:spcAft>
                <a:spcPts val="1200"/>
              </a:spcAft>
              <a:buClr>
                <a:schemeClr val="tx2">
                  <a:lumMod val="75000"/>
                </a:schemeClr>
              </a:buClr>
              <a:buFont typeface="Wingdings" panose="05000000000000000000" pitchFamily="2" charset="2"/>
              <a:buChar char="ü"/>
            </a:pPr>
            <a:r>
              <a:rPr lang="en-GB" b="1" dirty="0">
                <a:ea typeface="MS Mincho"/>
                <a:cs typeface="Times New Roman"/>
              </a:rPr>
              <a:t>Check Union P&amp;R </a:t>
            </a:r>
            <a:r>
              <a:rPr lang="en-GB" dirty="0">
                <a:ea typeface="MS Mincho"/>
                <a:cs typeface="Times New Roman"/>
              </a:rPr>
              <a:t>and do </a:t>
            </a:r>
            <a:r>
              <a:rPr lang="en-GB" b="1" dirty="0">
                <a:ea typeface="MS Mincho"/>
                <a:cs typeface="Times New Roman"/>
              </a:rPr>
              <a:t>writing off </a:t>
            </a:r>
            <a:r>
              <a:rPr lang="en-GB" dirty="0">
                <a:ea typeface="MS Mincho"/>
                <a:cs typeface="Times New Roman"/>
              </a:rPr>
              <a:t>of licences/certificates where necessary</a:t>
            </a:r>
            <a:endParaRPr lang="el-GR" dirty="0">
              <a:ea typeface="MS Mincho"/>
              <a:cs typeface="Times New Roman"/>
            </a:endParaRPr>
          </a:p>
          <a:p>
            <a:pPr marL="285750" marR="0" lvl="0" indent="-285750" algn="just" defTabSz="914400" rtl="0" eaLnBrk="1" fontAlgn="auto" latinLnBrk="0" hangingPunct="1">
              <a:lnSpc>
                <a:spcPct val="150000"/>
              </a:lnSpc>
              <a:spcBef>
                <a:spcPts val="0"/>
              </a:spcBef>
              <a:spcAft>
                <a:spcPts val="600"/>
              </a:spcAft>
              <a:buClr>
                <a:srgbClr val="034EA2">
                  <a:lumMod val="75000"/>
                </a:srgbClr>
              </a:buClr>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4D4D4D">
                  <a:lumMod val="50000"/>
                </a:srgbClr>
              </a:solidFill>
              <a:effectLst/>
              <a:uLnTx/>
              <a:uFillTx/>
              <a:latin typeface="Arial"/>
              <a:ea typeface="MS Mincho" panose="02020609040205080304" pitchFamily="49" charset="-128"/>
              <a:cs typeface="Times New Roman" panose="02020603050405020304" pitchFamily="18" charset="0"/>
            </a:endParaRPr>
          </a:p>
        </p:txBody>
      </p:sp>
      <p:sp>
        <p:nvSpPr>
          <p:cNvPr id="2" name="Rectangle: Rounded Corners 1">
            <a:extLst>
              <a:ext uri="{FF2B5EF4-FFF2-40B4-BE49-F238E27FC236}">
                <a16:creationId xmlns:a16="http://schemas.microsoft.com/office/drawing/2014/main" id="{590582F1-2428-9B66-5961-2B7424AA47E9}"/>
              </a:ext>
            </a:extLst>
          </p:cNvPr>
          <p:cNvSpPr/>
          <p:nvPr/>
        </p:nvSpPr>
        <p:spPr>
          <a:xfrm>
            <a:off x="705678" y="1747897"/>
            <a:ext cx="11181448" cy="4826158"/>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3969D1ED-3746-E1E3-E15D-34D6919564EC}"/>
              </a:ext>
            </a:extLst>
          </p:cNvPr>
          <p:cNvGrpSpPr/>
          <p:nvPr/>
        </p:nvGrpSpPr>
        <p:grpSpPr>
          <a:xfrm>
            <a:off x="5620800" y="1161881"/>
            <a:ext cx="950400" cy="777600"/>
            <a:chOff x="1811312" y="1258134"/>
            <a:chExt cx="951766" cy="777240"/>
          </a:xfrm>
        </p:grpSpPr>
        <p:sp>
          <p:nvSpPr>
            <p:cNvPr id="7" name="Rectangle 6">
              <a:extLst>
                <a:ext uri="{FF2B5EF4-FFF2-40B4-BE49-F238E27FC236}">
                  <a16:creationId xmlns:a16="http://schemas.microsoft.com/office/drawing/2014/main" id="{5BD2185A-9C56-C48E-A28A-EB3B63C2890A}"/>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Graphic 7" descr="Schoolhouse">
              <a:extLst>
                <a:ext uri="{FF2B5EF4-FFF2-40B4-BE49-F238E27FC236}">
                  <a16:creationId xmlns:a16="http://schemas.microsoft.com/office/drawing/2014/main" id="{8C954BBB-251E-6299-A8A7-207C0F3880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898575" y="1258134"/>
              <a:ext cx="777240" cy="777240"/>
            </a:xfrm>
            <a:prstGeom prst="rect">
              <a:avLst/>
            </a:prstGeom>
          </p:spPr>
        </p:pic>
      </p:grpSp>
      <p:sp>
        <p:nvSpPr>
          <p:cNvPr id="5" name="Slide Number Placeholder 4">
            <a:extLst>
              <a:ext uri="{FF2B5EF4-FFF2-40B4-BE49-F238E27FC236}">
                <a16:creationId xmlns:a16="http://schemas.microsoft.com/office/drawing/2014/main" id="{CC8A83C2-9319-C89C-AA9A-CDA55983C2AD}"/>
              </a:ext>
            </a:extLst>
          </p:cNvPr>
          <p:cNvSpPr>
            <a:spLocks noGrp="1"/>
          </p:cNvSpPr>
          <p:nvPr>
            <p:ph type="sldNum" sz="quarter" idx="12"/>
          </p:nvPr>
        </p:nvSpPr>
        <p:spPr/>
        <p:txBody>
          <a:bodyPr/>
          <a:lstStyle/>
          <a:p>
            <a:fld id="{F46C79FD-C571-418B-AB0F-5EE936C85276}" type="slidenum">
              <a:rPr lang="en-GB" smtClean="0"/>
              <a:t>30</a:t>
            </a:fld>
            <a:endParaRPr lang="en-GB"/>
          </a:p>
        </p:txBody>
      </p:sp>
    </p:spTree>
    <p:extLst>
      <p:ext uri="{BB962C8B-B14F-4D97-AF65-F5344CB8AC3E}">
        <p14:creationId xmlns:p14="http://schemas.microsoft.com/office/powerpoint/2010/main" val="1584029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5A32F-6561-AA6F-7C08-BE2C07098F00}"/>
              </a:ext>
            </a:extLst>
          </p:cNvPr>
          <p:cNvSpPr>
            <a:spLocks noGrp="1"/>
          </p:cNvSpPr>
          <p:nvPr>
            <p:ph type="title"/>
          </p:nvPr>
        </p:nvSpPr>
        <p:spPr>
          <a:xfrm>
            <a:off x="970722" y="482860"/>
            <a:ext cx="10424160" cy="777240"/>
          </a:xfrm>
        </p:spPr>
        <p:txBody>
          <a:bodyPr/>
          <a:lstStyle/>
          <a:p>
            <a:r>
              <a:rPr lang="en-US"/>
              <a:t>PCI Responsibilities</a:t>
            </a:r>
            <a:endParaRPr lang="el-GR"/>
          </a:p>
        </p:txBody>
      </p:sp>
      <p:sp>
        <p:nvSpPr>
          <p:cNvPr id="6" name="TextBox 5">
            <a:extLst>
              <a:ext uri="{FF2B5EF4-FFF2-40B4-BE49-F238E27FC236}">
                <a16:creationId xmlns:a16="http://schemas.microsoft.com/office/drawing/2014/main" id="{C57180A4-3A25-73EE-4623-DF576DBAF4BF}"/>
              </a:ext>
            </a:extLst>
          </p:cNvPr>
          <p:cNvSpPr txBox="1"/>
          <p:nvPr/>
        </p:nvSpPr>
        <p:spPr>
          <a:xfrm>
            <a:off x="808797" y="1934074"/>
            <a:ext cx="10231379" cy="3898555"/>
          </a:xfrm>
          <a:prstGeom prst="rect">
            <a:avLst/>
          </a:prstGeom>
        </p:spPr>
        <p:txBody>
          <a:bodyPr vert="horz" wrap="square" lIns="91440" tIns="45720" rIns="91440" bIns="45720" rtlCol="0">
            <a:noAutofit/>
          </a:bodyPr>
          <a:lstStyle/>
          <a:p>
            <a:pPr marL="285750" lvl="0" indent="-285750" algn="just">
              <a:spcAft>
                <a:spcPts val="1200"/>
              </a:spcAft>
              <a:buClr>
                <a:schemeClr val="tx2">
                  <a:lumMod val="75000"/>
                </a:schemeClr>
              </a:buClr>
              <a:buFont typeface="Wingdings" panose="05000000000000000000" pitchFamily="2" charset="2"/>
              <a:buChar char="ü"/>
            </a:pPr>
            <a:r>
              <a:rPr lang="en-GB">
                <a:effectLst/>
                <a:ea typeface="MS Mincho" panose="02020609040205080304" pitchFamily="49" charset="-128"/>
                <a:cs typeface="Times New Roman" panose="02020603050405020304" pitchFamily="18" charset="0"/>
              </a:rPr>
              <a:t>Perform </a:t>
            </a:r>
            <a:r>
              <a:rPr lang="en-GB" b="1">
                <a:effectLst/>
                <a:ea typeface="MS Mincho" panose="02020609040205080304" pitchFamily="49" charset="-128"/>
                <a:cs typeface="Times New Roman" panose="02020603050405020304" pitchFamily="18" charset="0"/>
              </a:rPr>
              <a:t>risk analysis</a:t>
            </a:r>
            <a:r>
              <a:rPr lang="en-GB">
                <a:effectLst/>
                <a:ea typeface="MS Mincho" panose="02020609040205080304" pitchFamily="49" charset="-128"/>
                <a:cs typeface="Times New Roman" panose="02020603050405020304" pitchFamily="18" charset="0"/>
              </a:rPr>
              <a:t> (national P&amp;R and VAT)</a:t>
            </a:r>
            <a:endParaRPr lang="el-GR">
              <a:effectLst/>
              <a:ea typeface="Times New Roman" panose="02020603050405020304" pitchFamily="18" charset="0"/>
              <a:cs typeface="Times New Roman" panose="02020603050405020304" pitchFamily="18" charset="0"/>
            </a:endParaRPr>
          </a:p>
          <a:p>
            <a:pPr marL="285750" lvl="0" indent="-285750" algn="just">
              <a:spcAft>
                <a:spcPts val="1200"/>
              </a:spcAft>
              <a:buClr>
                <a:schemeClr val="tx2">
                  <a:lumMod val="75000"/>
                </a:schemeClr>
              </a:buClr>
              <a:buFont typeface="Wingdings" panose="05000000000000000000" pitchFamily="2" charset="2"/>
              <a:buChar char="ü"/>
            </a:pPr>
            <a:r>
              <a:rPr lang="en-GB">
                <a:effectLst/>
                <a:ea typeface="MS Mincho" panose="02020609040205080304" pitchFamily="49" charset="-128"/>
                <a:cs typeface="Times New Roman" panose="02020603050405020304" pitchFamily="18" charset="0"/>
              </a:rPr>
              <a:t>Communicate its </a:t>
            </a:r>
            <a:r>
              <a:rPr lang="en-GB" b="1">
                <a:effectLst/>
                <a:ea typeface="MS Mincho" panose="02020609040205080304" pitchFamily="49" charset="-128"/>
                <a:cs typeface="Times New Roman" panose="02020603050405020304" pitchFamily="18" charset="0"/>
              </a:rPr>
              <a:t>control decision </a:t>
            </a:r>
            <a:r>
              <a:rPr lang="en-GB">
                <a:effectLst/>
                <a:ea typeface="MS Mincho" panose="02020609040205080304" pitchFamily="49" charset="-128"/>
                <a:cs typeface="Times New Roman" panose="02020603050405020304" pitchFamily="18" charset="0"/>
              </a:rPr>
              <a:t>to SCI</a:t>
            </a:r>
            <a:endParaRPr lang="el-GR">
              <a:effectLst/>
              <a:ea typeface="Times New Roman" panose="02020603050405020304" pitchFamily="18" charset="0"/>
              <a:cs typeface="Times New Roman" panose="02020603050405020304" pitchFamily="18" charset="0"/>
            </a:endParaRPr>
          </a:p>
          <a:p>
            <a:pPr marL="285750" lvl="0" indent="-285750" algn="just">
              <a:spcAft>
                <a:spcPts val="1200"/>
              </a:spcAft>
              <a:buClr>
                <a:schemeClr val="tx2">
                  <a:lumMod val="75000"/>
                </a:schemeClr>
              </a:buClr>
              <a:buFont typeface="Wingdings" panose="05000000000000000000" pitchFamily="2" charset="2"/>
              <a:buChar char="ü"/>
            </a:pPr>
            <a:r>
              <a:rPr lang="en-GB">
                <a:effectLst/>
                <a:ea typeface="MS Mincho" panose="02020609040205080304" pitchFamily="49" charset="-128"/>
                <a:cs typeface="Times New Roman" panose="02020603050405020304" pitchFamily="18" charset="0"/>
              </a:rPr>
              <a:t>Carry out </a:t>
            </a:r>
            <a:r>
              <a:rPr lang="en-GB" b="1">
                <a:effectLst/>
                <a:ea typeface="MS Mincho" panose="02020609040205080304" pitchFamily="49" charset="-128"/>
                <a:cs typeface="Times New Roman" panose="02020603050405020304" pitchFamily="18" charset="0"/>
              </a:rPr>
              <a:t>controls</a:t>
            </a:r>
            <a:r>
              <a:rPr lang="en-GB">
                <a:effectLst/>
                <a:ea typeface="MS Mincho" panose="02020609040205080304" pitchFamily="49" charset="-128"/>
                <a:cs typeface="Times New Roman" panose="02020603050405020304" pitchFamily="18" charset="0"/>
              </a:rPr>
              <a:t> </a:t>
            </a:r>
            <a:r>
              <a:rPr lang="en-GB" b="1">
                <a:effectLst/>
                <a:ea typeface="MS Mincho" panose="02020609040205080304" pitchFamily="49" charset="-128"/>
                <a:cs typeface="Times New Roman" panose="02020603050405020304" pitchFamily="18" charset="0"/>
              </a:rPr>
              <a:t>requested by SCI</a:t>
            </a:r>
            <a:endParaRPr lang="el-GR">
              <a:effectLst/>
              <a:ea typeface="Times New Roman" panose="02020603050405020304" pitchFamily="18" charset="0"/>
              <a:cs typeface="Times New Roman" panose="02020603050405020304" pitchFamily="18" charset="0"/>
            </a:endParaRPr>
          </a:p>
          <a:p>
            <a:pPr marL="285750" lvl="0" indent="-285750" algn="just">
              <a:spcAft>
                <a:spcPts val="1200"/>
              </a:spcAft>
              <a:buClr>
                <a:schemeClr val="tx2">
                  <a:lumMod val="75000"/>
                </a:schemeClr>
              </a:buClr>
              <a:buFont typeface="Wingdings" panose="05000000000000000000" pitchFamily="2" charset="2"/>
              <a:buChar char="ü"/>
            </a:pPr>
            <a:r>
              <a:rPr lang="en-GB">
                <a:effectLst/>
                <a:ea typeface="MS Mincho" panose="02020609040205080304" pitchFamily="49" charset="-128"/>
                <a:cs typeface="Times New Roman" panose="02020603050405020304" pitchFamily="18" charset="0"/>
              </a:rPr>
              <a:t>Carry out </a:t>
            </a:r>
            <a:r>
              <a:rPr lang="en-GB" b="1">
                <a:effectLst/>
                <a:ea typeface="MS Mincho" panose="02020609040205080304" pitchFamily="49" charset="-128"/>
                <a:cs typeface="Times New Roman" panose="02020603050405020304" pitchFamily="18" charset="0"/>
              </a:rPr>
              <a:t>controls</a:t>
            </a:r>
            <a:r>
              <a:rPr lang="en-GB">
                <a:effectLst/>
                <a:ea typeface="MS Mincho" panose="02020609040205080304" pitchFamily="49" charset="-128"/>
                <a:cs typeface="Times New Roman" panose="02020603050405020304" pitchFamily="18" charset="0"/>
              </a:rPr>
              <a:t> </a:t>
            </a:r>
            <a:r>
              <a:rPr lang="en-GB" b="1">
                <a:effectLst/>
                <a:ea typeface="MS Mincho" panose="02020609040205080304" pitchFamily="49" charset="-128"/>
                <a:cs typeface="Times New Roman" panose="02020603050405020304" pitchFamily="18" charset="0"/>
              </a:rPr>
              <a:t>decided by PCI</a:t>
            </a:r>
            <a:r>
              <a:rPr lang="en-GB">
                <a:effectLst/>
                <a:ea typeface="MS Mincho" panose="02020609040205080304" pitchFamily="49" charset="-128"/>
                <a:cs typeface="Times New Roman" panose="02020603050405020304" pitchFamily="18" charset="0"/>
              </a:rPr>
              <a:t>, considering prohibitions and restrictions applicable in the MS of PCI</a:t>
            </a:r>
          </a:p>
          <a:p>
            <a:pPr marL="285750" lvl="0" indent="-285750" algn="just">
              <a:spcAft>
                <a:spcPts val="1200"/>
              </a:spcAft>
              <a:buClr>
                <a:schemeClr val="tx2">
                  <a:lumMod val="75000"/>
                </a:schemeClr>
              </a:buClr>
              <a:buFont typeface="Wingdings" panose="05000000000000000000" pitchFamily="2" charset="2"/>
              <a:buChar char="ü"/>
            </a:pPr>
            <a:r>
              <a:rPr lang="en-GB">
                <a:effectLst/>
                <a:ea typeface="MS Mincho" panose="02020609040205080304" pitchFamily="49" charset="-128"/>
                <a:cs typeface="Times New Roman" panose="02020603050405020304" pitchFamily="18" charset="0"/>
              </a:rPr>
              <a:t>Provide </a:t>
            </a:r>
            <a:r>
              <a:rPr lang="en-GB" b="1">
                <a:effectLst/>
                <a:ea typeface="MS Mincho" panose="02020609040205080304" pitchFamily="49" charset="-128"/>
                <a:cs typeface="Times New Roman" panose="02020603050405020304" pitchFamily="18" charset="0"/>
              </a:rPr>
              <a:t>SCI</a:t>
            </a:r>
            <a:r>
              <a:rPr lang="en-GB">
                <a:effectLst/>
                <a:ea typeface="MS Mincho" panose="02020609040205080304" pitchFamily="49" charset="-128"/>
                <a:cs typeface="Times New Roman" panose="02020603050405020304" pitchFamily="18" charset="0"/>
              </a:rPr>
              <a:t> with the </a:t>
            </a:r>
            <a:r>
              <a:rPr lang="en-GB" b="1">
                <a:effectLst/>
                <a:ea typeface="MS Mincho" panose="02020609040205080304" pitchFamily="49" charset="-128"/>
                <a:cs typeface="Times New Roman" panose="02020603050405020304" pitchFamily="18" charset="0"/>
              </a:rPr>
              <a:t>results of its own controls</a:t>
            </a:r>
            <a:endParaRPr lang="el-GR">
              <a:effectLst/>
              <a:ea typeface="Times New Roman" panose="02020603050405020304" pitchFamily="18" charset="0"/>
              <a:cs typeface="Times New Roman" panose="02020603050405020304" pitchFamily="18" charset="0"/>
            </a:endParaRPr>
          </a:p>
          <a:p>
            <a:pPr marL="285750" lvl="0" indent="-285750" algn="just">
              <a:spcAft>
                <a:spcPts val="1200"/>
              </a:spcAft>
              <a:buClr>
                <a:schemeClr val="tx2">
                  <a:lumMod val="75000"/>
                </a:schemeClr>
              </a:buClr>
              <a:buFont typeface="Wingdings" panose="05000000000000000000" pitchFamily="2" charset="2"/>
              <a:buChar char="ü"/>
            </a:pPr>
            <a:r>
              <a:rPr lang="en-GB" b="1">
                <a:ea typeface="MS Mincho" panose="02020609040205080304" pitchFamily="49" charset="-128"/>
                <a:cs typeface="Times New Roman" panose="02020603050405020304" pitchFamily="18" charset="0"/>
              </a:rPr>
              <a:t>H</a:t>
            </a:r>
            <a:r>
              <a:rPr lang="en-GB" b="1">
                <a:effectLst/>
                <a:ea typeface="MS Mincho" panose="02020609040205080304" pitchFamily="49" charset="-128"/>
                <a:cs typeface="Times New Roman" panose="02020603050405020304" pitchFamily="18" charset="0"/>
              </a:rPr>
              <a:t>andle import VAT, </a:t>
            </a:r>
            <a:r>
              <a:rPr lang="en-GB">
                <a:effectLst/>
                <a:ea typeface="MS Mincho" panose="02020609040205080304" pitchFamily="49" charset="-128"/>
                <a:cs typeface="Times New Roman" panose="02020603050405020304" pitchFamily="18" charset="0"/>
              </a:rPr>
              <a:t>levied at PCI according to </a:t>
            </a:r>
            <a:r>
              <a:rPr lang="en-GB" b="1">
                <a:effectLst/>
                <a:ea typeface="MS Mincho" panose="02020609040205080304" pitchFamily="49" charset="-128"/>
                <a:cs typeface="Times New Roman" panose="02020603050405020304" pitchFamily="18" charset="0"/>
              </a:rPr>
              <a:t>national VAT regulation</a:t>
            </a:r>
            <a:r>
              <a:rPr lang="en-GB">
                <a:effectLst/>
                <a:ea typeface="MS Mincho" panose="02020609040205080304" pitchFamily="49" charset="-128"/>
                <a:cs typeface="Times New Roman" panose="02020603050405020304" pitchFamily="18" charset="0"/>
              </a:rPr>
              <a:t> of the MS of PCI</a:t>
            </a:r>
            <a:endParaRPr lang="el-GR">
              <a:effectLst/>
              <a:ea typeface="Times New Roman" panose="02020603050405020304" pitchFamily="18" charset="0"/>
              <a:cs typeface="Times New Roman" panose="02020603050405020304" pitchFamily="18" charset="0"/>
            </a:endParaRPr>
          </a:p>
          <a:p>
            <a:pPr marL="285750" lvl="0" indent="-285750" algn="just">
              <a:spcAft>
                <a:spcPts val="1200"/>
              </a:spcAft>
              <a:buClr>
                <a:schemeClr val="tx2">
                  <a:lumMod val="75000"/>
                </a:schemeClr>
              </a:buClr>
              <a:buFont typeface="Wingdings" panose="05000000000000000000" pitchFamily="2" charset="2"/>
              <a:buChar char="ü"/>
            </a:pPr>
            <a:r>
              <a:rPr lang="en-GB" b="1">
                <a:ea typeface="MS Mincho" panose="02020609040205080304" pitchFamily="49" charset="-128"/>
                <a:cs typeface="Times New Roman" panose="02020603050405020304" pitchFamily="18" charset="0"/>
              </a:rPr>
              <a:t>H</a:t>
            </a:r>
            <a:r>
              <a:rPr lang="en-GB" b="1">
                <a:effectLst/>
                <a:ea typeface="MS Mincho" panose="02020609040205080304" pitchFamily="49" charset="-128"/>
                <a:cs typeface="Times New Roman" panose="02020603050405020304" pitchFamily="18" charset="0"/>
              </a:rPr>
              <a:t>andle National taxes</a:t>
            </a:r>
            <a:r>
              <a:rPr lang="en-GB">
                <a:effectLst/>
                <a:ea typeface="MS Mincho" panose="02020609040205080304" pitchFamily="49" charset="-128"/>
                <a:cs typeface="Times New Roman" panose="02020603050405020304" pitchFamily="18" charset="0"/>
              </a:rPr>
              <a:t> in relation with the procedure requested</a:t>
            </a:r>
            <a:endParaRPr lang="en-US">
              <a:ea typeface="MS Mincho" panose="02020609040205080304" pitchFamily="49" charset="-128"/>
              <a:cs typeface="Times New Roman" panose="02020603050405020304" pitchFamily="18" charset="0"/>
            </a:endParaRPr>
          </a:p>
          <a:p>
            <a:pPr marL="285750" lvl="0" indent="-285750" algn="just">
              <a:spcAft>
                <a:spcPts val="1200"/>
              </a:spcAft>
              <a:buClr>
                <a:schemeClr val="tx2">
                  <a:lumMod val="75000"/>
                </a:schemeClr>
              </a:buClr>
              <a:buFont typeface="Wingdings" panose="05000000000000000000" pitchFamily="2" charset="2"/>
              <a:buChar char="ü"/>
            </a:pPr>
            <a:r>
              <a:rPr lang="en-US">
                <a:ea typeface="MS Mincho" panose="02020609040205080304" pitchFamily="49" charset="-128"/>
                <a:cs typeface="Times New Roman" panose="02020603050405020304" pitchFamily="18" charset="0"/>
              </a:rPr>
              <a:t>Provide</a:t>
            </a:r>
            <a:r>
              <a:rPr lang="en-GB">
                <a:effectLst/>
                <a:ea typeface="MS Mincho" panose="02020609040205080304" pitchFamily="49" charset="-128"/>
              </a:rPr>
              <a:t> </a:t>
            </a:r>
            <a:r>
              <a:rPr lang="en-GB" b="1">
                <a:effectLst/>
                <a:ea typeface="MS Mincho" panose="02020609040205080304" pitchFamily="49" charset="-128"/>
              </a:rPr>
              <a:t>declaration data</a:t>
            </a:r>
            <a:r>
              <a:rPr lang="en-GB">
                <a:effectLst/>
                <a:ea typeface="MS Mincho" panose="02020609040205080304" pitchFamily="49" charset="-128"/>
              </a:rPr>
              <a:t> to the NSA</a:t>
            </a:r>
            <a:endParaRPr lang="el-GR"/>
          </a:p>
          <a:p>
            <a:pPr marL="285750" lvl="0" indent="-285750" algn="just">
              <a:lnSpc>
                <a:spcPct val="150000"/>
              </a:lnSpc>
              <a:spcAft>
                <a:spcPts val="600"/>
              </a:spcAft>
              <a:buClr>
                <a:schemeClr val="tx2">
                  <a:lumMod val="75000"/>
                </a:schemeClr>
              </a:buClr>
              <a:buFont typeface="Wingdings" panose="05000000000000000000" pitchFamily="2" charset="2"/>
              <a:buChar char="ü"/>
            </a:pPr>
            <a:endParaRPr lang="el-GR" sz="1600">
              <a:effectLst/>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590582F1-2428-9B66-5961-2B7424AA47E9}"/>
              </a:ext>
            </a:extLst>
          </p:cNvPr>
          <p:cNvSpPr/>
          <p:nvPr/>
        </p:nvSpPr>
        <p:spPr>
          <a:xfrm>
            <a:off x="702644" y="1766038"/>
            <a:ext cx="11184556" cy="3898555"/>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969D1ED-3746-E1E3-E15D-34D6919564EC}"/>
              </a:ext>
            </a:extLst>
          </p:cNvPr>
          <p:cNvGrpSpPr/>
          <p:nvPr/>
        </p:nvGrpSpPr>
        <p:grpSpPr>
          <a:xfrm>
            <a:off x="5611346" y="1167653"/>
            <a:ext cx="951766" cy="777240"/>
            <a:chOff x="1811312" y="1258134"/>
            <a:chExt cx="951766" cy="777240"/>
          </a:xfrm>
        </p:grpSpPr>
        <p:sp>
          <p:nvSpPr>
            <p:cNvPr id="7" name="Rectangle 6">
              <a:extLst>
                <a:ext uri="{FF2B5EF4-FFF2-40B4-BE49-F238E27FC236}">
                  <a16:creationId xmlns:a16="http://schemas.microsoft.com/office/drawing/2014/main" id="{5BD2185A-9C56-C48E-A28A-EB3B63C2890A}"/>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choolhouse">
              <a:extLst>
                <a:ext uri="{FF2B5EF4-FFF2-40B4-BE49-F238E27FC236}">
                  <a16:creationId xmlns:a16="http://schemas.microsoft.com/office/drawing/2014/main" id="{8C954BBB-251E-6299-A8A7-207C0F3880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898575" y="1258134"/>
              <a:ext cx="777240" cy="777240"/>
            </a:xfrm>
            <a:prstGeom prst="rect">
              <a:avLst/>
            </a:prstGeom>
          </p:spPr>
        </p:pic>
      </p:grpSp>
      <p:sp>
        <p:nvSpPr>
          <p:cNvPr id="5" name="Slide Number Placeholder 4">
            <a:extLst>
              <a:ext uri="{FF2B5EF4-FFF2-40B4-BE49-F238E27FC236}">
                <a16:creationId xmlns:a16="http://schemas.microsoft.com/office/drawing/2014/main" id="{727F3C65-A6B0-6B5F-E271-506B1D47C3D3}"/>
              </a:ext>
            </a:extLst>
          </p:cNvPr>
          <p:cNvSpPr>
            <a:spLocks noGrp="1"/>
          </p:cNvSpPr>
          <p:nvPr>
            <p:ph type="sldNum" sz="quarter" idx="12"/>
          </p:nvPr>
        </p:nvSpPr>
        <p:spPr/>
        <p:txBody>
          <a:bodyPr/>
          <a:lstStyle/>
          <a:p>
            <a:fld id="{F46C79FD-C571-418B-AB0F-5EE936C85276}" type="slidenum">
              <a:rPr lang="en-GB" smtClean="0"/>
              <a:t>31</a:t>
            </a:fld>
            <a:endParaRPr lang="en-GB"/>
          </a:p>
        </p:txBody>
      </p:sp>
    </p:spTree>
    <p:extLst>
      <p:ext uri="{BB962C8B-B14F-4D97-AF65-F5344CB8AC3E}">
        <p14:creationId xmlns:p14="http://schemas.microsoft.com/office/powerpoint/2010/main" val="3346394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24B821-DED0-23ED-6727-DE8D1D8A002E}"/>
              </a:ext>
            </a:extLst>
          </p:cNvPr>
          <p:cNvSpPr>
            <a:spLocks noGrp="1"/>
          </p:cNvSpPr>
          <p:nvPr>
            <p:ph type="title"/>
          </p:nvPr>
        </p:nvSpPr>
        <p:spPr/>
        <p:txBody>
          <a:bodyPr/>
          <a:lstStyle/>
          <a:p>
            <a:r>
              <a:rPr lang="en-US" sz="3600"/>
              <a:t>Key Points per actor</a:t>
            </a:r>
            <a:endParaRPr lang="el-GR" sz="3600"/>
          </a:p>
        </p:txBody>
      </p:sp>
      <p:sp>
        <p:nvSpPr>
          <p:cNvPr id="5" name="Rectangle: Rounded Corners 4">
            <a:extLst>
              <a:ext uri="{FF2B5EF4-FFF2-40B4-BE49-F238E27FC236}">
                <a16:creationId xmlns:a16="http://schemas.microsoft.com/office/drawing/2014/main" id="{3977F4EB-20BB-F86B-6711-0F0828D4B14A}"/>
              </a:ext>
            </a:extLst>
          </p:cNvPr>
          <p:cNvSpPr/>
          <p:nvPr/>
        </p:nvSpPr>
        <p:spPr>
          <a:xfrm>
            <a:off x="256326" y="1837233"/>
            <a:ext cx="3712521" cy="4478497"/>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289ADCC-A970-4D39-F448-D86335181E79}"/>
              </a:ext>
            </a:extLst>
          </p:cNvPr>
          <p:cNvSpPr/>
          <p:nvPr/>
        </p:nvSpPr>
        <p:spPr>
          <a:xfrm>
            <a:off x="4182375" y="1837233"/>
            <a:ext cx="3712521" cy="4478497"/>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3BABD99-D530-95A5-FADE-75E3620CAEB8}"/>
              </a:ext>
            </a:extLst>
          </p:cNvPr>
          <p:cNvSpPr/>
          <p:nvPr/>
        </p:nvSpPr>
        <p:spPr>
          <a:xfrm>
            <a:off x="8108423" y="1837233"/>
            <a:ext cx="3712521" cy="4163723"/>
          </a:xfrm>
          <a:prstGeom prst="roundRect">
            <a:avLst>
              <a:gd name="adj" fmla="val 4984"/>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D972135-1681-C82E-B48E-E0B0E1ACD59C}"/>
              </a:ext>
            </a:extLst>
          </p:cNvPr>
          <p:cNvGrpSpPr/>
          <p:nvPr/>
        </p:nvGrpSpPr>
        <p:grpSpPr>
          <a:xfrm>
            <a:off x="1588943" y="1273338"/>
            <a:ext cx="951766" cy="777240"/>
            <a:chOff x="1811312" y="1258134"/>
            <a:chExt cx="951766" cy="777240"/>
          </a:xfrm>
        </p:grpSpPr>
        <p:sp>
          <p:nvSpPr>
            <p:cNvPr id="9" name="Rectangle 8">
              <a:extLst>
                <a:ext uri="{FF2B5EF4-FFF2-40B4-BE49-F238E27FC236}">
                  <a16:creationId xmlns:a16="http://schemas.microsoft.com/office/drawing/2014/main" id="{FCB72D9F-E234-A9C2-A706-A6A516BE6832}"/>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choolhouse">
              <a:extLst>
                <a:ext uri="{FF2B5EF4-FFF2-40B4-BE49-F238E27FC236}">
                  <a16:creationId xmlns:a16="http://schemas.microsoft.com/office/drawing/2014/main" id="{F7C278C5-7FC5-7B96-D3A4-9EB7410516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8514" y="1258134"/>
              <a:ext cx="777240" cy="777240"/>
            </a:xfrm>
            <a:prstGeom prst="rect">
              <a:avLst/>
            </a:prstGeom>
          </p:spPr>
        </p:pic>
      </p:grpSp>
      <p:sp>
        <p:nvSpPr>
          <p:cNvPr id="14" name="TextBox 13">
            <a:extLst>
              <a:ext uri="{FF2B5EF4-FFF2-40B4-BE49-F238E27FC236}">
                <a16:creationId xmlns:a16="http://schemas.microsoft.com/office/drawing/2014/main" id="{8032A0D1-B799-3582-82AC-C590F0C2C7D5}"/>
              </a:ext>
            </a:extLst>
          </p:cNvPr>
          <p:cNvSpPr txBox="1"/>
          <p:nvPr/>
        </p:nvSpPr>
        <p:spPr>
          <a:xfrm>
            <a:off x="303952" y="1983904"/>
            <a:ext cx="3597407" cy="4331826"/>
          </a:xfrm>
          <a:prstGeom prst="rect">
            <a:avLst/>
          </a:prstGeom>
        </p:spPr>
        <p:txBody>
          <a:bodyPr vert="horz" wrap="square" lIns="91440" tIns="45720" rIns="91440" bIns="45720" rtlCol="0">
            <a:noAutofit/>
          </a:bodyPr>
          <a:lstStyle/>
          <a:p>
            <a:pPr algn="ctr">
              <a:spcAft>
                <a:spcPts val="1000"/>
              </a:spcAft>
              <a:buClr>
                <a:srgbClr val="034EA2"/>
              </a:buClr>
              <a:defRPr/>
            </a:pPr>
            <a:r>
              <a:rPr lang="en-GB" sz="1500" b="1" u="sng" dirty="0">
                <a:solidFill>
                  <a:schemeClr val="tx2"/>
                </a:solidFill>
              </a:rPr>
              <a:t>SCI</a:t>
            </a:r>
            <a:endParaRPr kumimoji="0" lang="en-US" sz="1500" b="1" i="0" u="none" strike="noStrike" kern="1200" cap="none" spc="0" normalizeH="0" baseline="0" noProof="0" dirty="0">
              <a:ln>
                <a:noFill/>
              </a:ln>
              <a:solidFill>
                <a:srgbClr val="4D4D4D"/>
              </a:solidFill>
              <a:effectLst/>
              <a:uLnTx/>
              <a:uFillTx/>
              <a:latin typeface="Arial"/>
              <a:ea typeface="+mn-ea"/>
              <a:cs typeface="+mn-cs"/>
            </a:endParaRPr>
          </a:p>
          <a:p>
            <a:pPr marL="182880" marR="0" lvl="0" indent="-182880" defTabSz="914400" rtl="0" eaLnBrk="1" fontAlgn="auto" latinLnBrk="0" hangingPunct="1">
              <a:spcBef>
                <a:spcPts val="0"/>
              </a:spcBef>
              <a:spcAft>
                <a:spcPts val="600"/>
              </a:spcAft>
              <a:buClr>
                <a:srgbClr val="034EA2"/>
              </a:buClr>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ea typeface="+mn-ea"/>
                <a:cs typeface="+mn-cs"/>
              </a:rPr>
              <a:t>Customs Declaration/ PN or PN under EIDR</a:t>
            </a:r>
            <a:r>
              <a:rPr kumimoji="0" lang="en-US" sz="1400" b="0" i="0" u="none" strike="noStrike" kern="1200" cap="none" spc="0" normalizeH="0" baseline="0" noProof="0" dirty="0">
                <a:ln>
                  <a:noFill/>
                </a:ln>
                <a:effectLst/>
                <a:uLnTx/>
                <a:uFillTx/>
                <a:ea typeface="+mn-ea"/>
                <a:cs typeface="+mn-cs"/>
              </a:rPr>
              <a:t> lodged at SCI</a:t>
            </a:r>
          </a:p>
          <a:p>
            <a:pPr marL="182880" indent="-182880">
              <a:spcAft>
                <a:spcPts val="600"/>
              </a:spcAft>
              <a:buClr>
                <a:srgbClr val="034EA2"/>
              </a:buClr>
              <a:buFont typeface="Arial" panose="020B0604020202020204" pitchFamily="34" charset="0"/>
              <a:buChar char="•"/>
              <a:defRPr/>
            </a:pPr>
            <a:r>
              <a:rPr lang="en-US" sz="1400" dirty="0"/>
              <a:t>Performs </a:t>
            </a:r>
            <a:r>
              <a:rPr lang="en-US" sz="1400" b="1" dirty="0"/>
              <a:t>Risk analysis</a:t>
            </a:r>
            <a:endParaRPr lang="en-US" sz="1400" dirty="0"/>
          </a:p>
          <a:p>
            <a:pPr marL="182880" indent="-182880">
              <a:spcAft>
                <a:spcPts val="600"/>
              </a:spcAft>
              <a:buClr>
                <a:srgbClr val="034EA2"/>
              </a:buClr>
              <a:buFont typeface="Arial" panose="020B0604020202020204" pitchFamily="34" charset="0"/>
              <a:buChar char="•"/>
              <a:defRPr/>
            </a:pPr>
            <a:r>
              <a:rPr lang="en-US" sz="1400" dirty="0"/>
              <a:t>Performs </a:t>
            </a:r>
            <a:r>
              <a:rPr lang="en-US" sz="1400" b="1" dirty="0"/>
              <a:t>documentary</a:t>
            </a:r>
            <a:r>
              <a:rPr lang="en-US" sz="1400" dirty="0"/>
              <a:t> controls</a:t>
            </a:r>
          </a:p>
          <a:p>
            <a:pPr marL="182880" indent="-182880">
              <a:spcAft>
                <a:spcPts val="600"/>
              </a:spcAft>
              <a:buClr>
                <a:srgbClr val="034EA2"/>
              </a:buClr>
              <a:buFont typeface="Arial" panose="020B0604020202020204" pitchFamily="34" charset="0"/>
              <a:buChar char="•"/>
              <a:defRPr/>
            </a:pPr>
            <a:r>
              <a:rPr lang="en-US" sz="1400" dirty="0"/>
              <a:t>Requests </a:t>
            </a:r>
            <a:r>
              <a:rPr lang="en-US" sz="1400" b="1" dirty="0"/>
              <a:t>additional information </a:t>
            </a:r>
            <a:r>
              <a:rPr lang="en-US" sz="1400" dirty="0"/>
              <a:t>by Declarant</a:t>
            </a:r>
          </a:p>
          <a:p>
            <a:pPr marL="182880" marR="0" lvl="0" indent="-182880" defTabSz="914400" rtl="0" eaLnBrk="1" fontAlgn="auto" latinLnBrk="0" hangingPunct="1">
              <a:spcBef>
                <a:spcPts val="0"/>
              </a:spcBef>
              <a:spcAft>
                <a:spcPts val="600"/>
              </a:spcAft>
              <a:buClr>
                <a:srgbClr val="034EA2"/>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Requests </a:t>
            </a:r>
            <a:r>
              <a:rPr kumimoji="0" lang="en-US" sz="1400" b="1" i="0" u="none" strike="noStrike" kern="1200" cap="none" spc="0" normalizeH="0" baseline="0" noProof="0" dirty="0">
                <a:ln>
                  <a:noFill/>
                </a:ln>
                <a:effectLst/>
                <a:uLnTx/>
                <a:uFillTx/>
                <a:ea typeface="+mn-ea"/>
                <a:cs typeface="+mn-cs"/>
              </a:rPr>
              <a:t>PCI</a:t>
            </a:r>
            <a:r>
              <a:rPr kumimoji="0" lang="en-US" sz="1400" b="0" i="0" u="none" strike="noStrike" kern="1200" cap="none" spc="0" normalizeH="0" baseline="0" noProof="0" dirty="0">
                <a:ln>
                  <a:noFill/>
                </a:ln>
                <a:effectLst/>
                <a:uLnTx/>
                <a:uFillTx/>
                <a:ea typeface="+mn-ea"/>
                <a:cs typeface="+mn-cs"/>
              </a:rPr>
              <a:t> </a:t>
            </a:r>
            <a:r>
              <a:rPr lang="en-US" sz="1400" dirty="0"/>
              <a:t>to perform</a:t>
            </a:r>
            <a:r>
              <a:rPr kumimoji="0" lang="en-US" sz="1400" b="0" i="0" u="none" strike="noStrike" kern="1200" cap="none" spc="0" normalizeH="0" baseline="0" noProof="0" dirty="0">
                <a:ln>
                  <a:noFill/>
                </a:ln>
                <a:effectLst/>
                <a:uLnTx/>
                <a:uFillTx/>
                <a:ea typeface="+mn-ea"/>
                <a:cs typeface="+mn-cs"/>
              </a:rPr>
              <a:t> </a:t>
            </a:r>
            <a:r>
              <a:rPr kumimoji="0" lang="en-US" sz="1400" b="1" i="0" u="none" strike="noStrike" kern="1200" cap="none" spc="0" normalizeH="0" baseline="0" noProof="0" dirty="0">
                <a:ln>
                  <a:noFill/>
                </a:ln>
                <a:effectLst/>
                <a:uLnTx/>
                <a:uFillTx/>
                <a:ea typeface="+mn-ea"/>
                <a:cs typeface="+mn-cs"/>
              </a:rPr>
              <a:t>Risk Analysis</a:t>
            </a:r>
          </a:p>
          <a:p>
            <a:pPr marL="182880" marR="0" lvl="0" indent="-182880" defTabSz="914400" rtl="0" eaLnBrk="1" fontAlgn="auto" latinLnBrk="0" hangingPunct="1">
              <a:spcBef>
                <a:spcPts val="0"/>
              </a:spcBef>
              <a:spcAft>
                <a:spcPts val="600"/>
              </a:spcAft>
              <a:buClr>
                <a:srgbClr val="034EA2"/>
              </a:buClr>
              <a:buSzTx/>
              <a:buFont typeface="Arial" panose="020B0604020202020204" pitchFamily="34" charset="0"/>
              <a:buChar char="•"/>
              <a:tabLst/>
              <a:defRPr/>
            </a:pPr>
            <a:r>
              <a:rPr kumimoji="0" lang="en-US" sz="1400" i="0" u="none" strike="noStrike" kern="1200" cap="none" spc="0" normalizeH="0" baseline="0" noProof="0" dirty="0">
                <a:ln>
                  <a:noFill/>
                </a:ln>
                <a:effectLst/>
                <a:uLnTx/>
                <a:uFillTx/>
                <a:ea typeface="+mn-ea"/>
                <a:cs typeface="+mn-cs"/>
              </a:rPr>
              <a:t>Recommends</a:t>
            </a:r>
            <a:r>
              <a:rPr kumimoji="0" lang="en-US" sz="1400" b="1" i="0" u="none" strike="noStrike" kern="1200" cap="none" spc="0" normalizeH="0" baseline="0" noProof="0" dirty="0">
                <a:ln>
                  <a:noFill/>
                </a:ln>
                <a:effectLst/>
                <a:uLnTx/>
                <a:uFillTx/>
                <a:ea typeface="+mn-ea"/>
                <a:cs typeface="+mn-cs"/>
              </a:rPr>
              <a:t> pre-release</a:t>
            </a:r>
            <a:r>
              <a:rPr kumimoji="0" lang="en-US" sz="1400" b="0" i="0" u="none" strike="noStrike" kern="1200" cap="none" spc="0" normalizeH="0" baseline="0" noProof="0" dirty="0">
                <a:ln>
                  <a:noFill/>
                </a:ln>
                <a:effectLst/>
                <a:uLnTx/>
                <a:uFillTx/>
                <a:ea typeface="+mn-ea"/>
                <a:cs typeface="+mn-cs"/>
              </a:rPr>
              <a:t> or </a:t>
            </a:r>
            <a:r>
              <a:rPr kumimoji="0" lang="en-US" sz="1400" b="1" i="0" u="none" strike="noStrike" kern="1200" cap="none" spc="0" normalizeH="0" baseline="0" noProof="0" dirty="0">
                <a:ln>
                  <a:noFill/>
                </a:ln>
                <a:effectLst/>
                <a:uLnTx/>
                <a:uFillTx/>
                <a:ea typeface="+mn-ea"/>
                <a:cs typeface="+mn-cs"/>
              </a:rPr>
              <a:t>controls</a:t>
            </a:r>
            <a:r>
              <a:rPr kumimoji="0" lang="en-US" sz="1400" b="0" i="0" u="none" strike="noStrike" kern="1200" cap="none" spc="0" normalizeH="0" baseline="0" noProof="0" dirty="0">
                <a:ln>
                  <a:noFill/>
                </a:ln>
                <a:effectLst/>
                <a:uLnTx/>
                <a:uFillTx/>
                <a:ea typeface="+mn-ea"/>
                <a:cs typeface="+mn-cs"/>
              </a:rPr>
              <a:t> to </a:t>
            </a:r>
            <a:r>
              <a:rPr kumimoji="0" lang="en-US" sz="1400" b="1" i="0" u="none" strike="noStrike" kern="1200" cap="none" spc="0" normalizeH="0" baseline="0" noProof="0" dirty="0">
                <a:ln>
                  <a:noFill/>
                </a:ln>
                <a:effectLst/>
                <a:uLnTx/>
                <a:uFillTx/>
                <a:ea typeface="+mn-ea"/>
                <a:cs typeface="+mn-cs"/>
              </a:rPr>
              <a:t>PCI</a:t>
            </a:r>
            <a:endParaRPr kumimoji="0" lang="en-US" sz="1400" b="0" i="0" u="none" strike="noStrike" kern="1200" cap="none" spc="0" normalizeH="0" baseline="0" noProof="0" dirty="0">
              <a:ln>
                <a:noFill/>
              </a:ln>
              <a:effectLst/>
              <a:uLnTx/>
              <a:uFillTx/>
              <a:ea typeface="+mn-ea"/>
              <a:cs typeface="+mn-cs"/>
            </a:endParaRPr>
          </a:p>
          <a:p>
            <a:pPr marL="182880" marR="0" lvl="0" indent="-182880" defTabSz="914400" rtl="0" eaLnBrk="1" fontAlgn="auto" latinLnBrk="0" hangingPunct="1">
              <a:spcBef>
                <a:spcPts val="0"/>
              </a:spcBef>
              <a:spcAft>
                <a:spcPts val="600"/>
              </a:spcAft>
              <a:buClr>
                <a:srgbClr val="034EA2"/>
              </a:buClr>
              <a:buSzTx/>
              <a:buFont typeface="Arial" panose="020B0604020202020204" pitchFamily="34" charset="0"/>
              <a:buChar char="•"/>
              <a:tabLst/>
              <a:defRPr/>
            </a:pPr>
            <a:r>
              <a:rPr lang="en-US" sz="1400" dirty="0"/>
              <a:t>Handles </a:t>
            </a:r>
            <a:r>
              <a:rPr lang="en-US" sz="1400" b="1" dirty="0"/>
              <a:t>Customs Debt</a:t>
            </a:r>
            <a:endParaRPr kumimoji="0" lang="en-US" sz="1400" b="0" i="0" u="none" strike="noStrike" kern="1200" cap="none" spc="0" normalizeH="0" baseline="0" noProof="0" dirty="0">
              <a:ln>
                <a:noFill/>
              </a:ln>
              <a:effectLst/>
              <a:uLnTx/>
              <a:uFillTx/>
              <a:ea typeface="+mn-ea"/>
              <a:cs typeface="+mn-cs"/>
            </a:endParaRPr>
          </a:p>
          <a:p>
            <a:pPr marL="182880" marR="0" lvl="0" indent="-182880" defTabSz="914400" rtl="0" eaLnBrk="1" fontAlgn="auto" latinLnBrk="0" hangingPunct="1">
              <a:spcBef>
                <a:spcPts val="0"/>
              </a:spcBef>
              <a:spcAft>
                <a:spcPts val="600"/>
              </a:spcAft>
              <a:buClr>
                <a:srgbClr val="034EA2"/>
              </a:buClr>
              <a:buSzTx/>
              <a:buFont typeface="Arial" panose="020B0604020202020204" pitchFamily="34" charset="0"/>
              <a:buChar char="•"/>
              <a:tabLst/>
              <a:defRPr/>
            </a:pPr>
            <a:r>
              <a:rPr kumimoji="0" lang="en-US" sz="1400" b="0" i="0" u="none" strike="noStrike" kern="1200" cap="none" spc="0" normalizeH="0" baseline="0" noProof="0" dirty="0" err="1">
                <a:ln>
                  <a:noFill/>
                </a:ln>
                <a:effectLst/>
                <a:uLnTx/>
                <a:uFillTx/>
                <a:ea typeface="+mn-ea"/>
                <a:cs typeface="+mn-cs"/>
              </a:rPr>
              <a:t>Authorises</a:t>
            </a:r>
            <a:r>
              <a:rPr kumimoji="0" lang="en-US" sz="1400" b="0" i="0" u="none" strike="noStrike" kern="1200" cap="none" spc="0" normalizeH="0" baseline="0" noProof="0" dirty="0">
                <a:ln>
                  <a:noFill/>
                </a:ln>
                <a:effectLst/>
                <a:uLnTx/>
                <a:uFillTx/>
                <a:ea typeface="+mn-ea"/>
                <a:cs typeface="+mn-cs"/>
              </a:rPr>
              <a:t> </a:t>
            </a:r>
            <a:r>
              <a:rPr lang="en-US" sz="1400" b="1" dirty="0"/>
              <a:t>A</a:t>
            </a:r>
            <a:r>
              <a:rPr kumimoji="0" lang="en-US" sz="1400" b="1" i="0" u="none" strike="noStrike" kern="1200" cap="none" spc="0" normalizeH="0" baseline="0" noProof="0" dirty="0" err="1">
                <a:ln>
                  <a:noFill/>
                </a:ln>
                <a:effectLst/>
                <a:uLnTx/>
                <a:uFillTx/>
                <a:ea typeface="+mn-ea"/>
                <a:cs typeface="+mn-cs"/>
              </a:rPr>
              <a:t>mendment</a:t>
            </a:r>
            <a:r>
              <a:rPr kumimoji="0" lang="en-US" sz="1400" b="1" i="0" u="none" strike="noStrike" kern="1200" cap="none" spc="0" normalizeH="0" baseline="0" noProof="0" dirty="0">
                <a:ln>
                  <a:noFill/>
                </a:ln>
                <a:effectLst/>
                <a:uLnTx/>
                <a:uFillTx/>
                <a:ea typeface="+mn-ea"/>
                <a:cs typeface="+mn-cs"/>
              </a:rPr>
              <a:t>/ </a:t>
            </a:r>
            <a:r>
              <a:rPr lang="en-US" sz="1400" b="1" dirty="0"/>
              <a:t>I</a:t>
            </a:r>
            <a:r>
              <a:rPr kumimoji="0" lang="en-US" sz="1400" b="1" i="0" u="none" strike="noStrike" kern="1200" cap="none" spc="0" normalizeH="0" baseline="0" noProof="0" dirty="0" err="1">
                <a:ln>
                  <a:noFill/>
                </a:ln>
                <a:effectLst/>
                <a:uLnTx/>
                <a:uFillTx/>
                <a:ea typeface="+mn-ea"/>
                <a:cs typeface="+mn-cs"/>
              </a:rPr>
              <a:t>nvalidation</a:t>
            </a:r>
            <a:r>
              <a:rPr kumimoji="0" lang="en-US" sz="1400" b="0" i="0" u="none" strike="noStrike" kern="1200" cap="none" spc="0" normalizeH="0" baseline="0" noProof="0" dirty="0">
                <a:ln>
                  <a:noFill/>
                </a:ln>
                <a:effectLst/>
                <a:uLnTx/>
                <a:uFillTx/>
                <a:ea typeface="+mn-ea"/>
                <a:cs typeface="+mn-cs"/>
              </a:rPr>
              <a:t> of Customs Declaration</a:t>
            </a:r>
          </a:p>
          <a:p>
            <a:pPr marL="182880" marR="0" lvl="0" indent="-182880" defTabSz="914400" rtl="0" eaLnBrk="1" fontAlgn="auto" latinLnBrk="0" hangingPunct="1">
              <a:spcBef>
                <a:spcPts val="0"/>
              </a:spcBef>
              <a:spcAft>
                <a:spcPts val="600"/>
              </a:spcAft>
              <a:buClr>
                <a:srgbClr val="034EA2"/>
              </a:buClr>
              <a:buSzTx/>
              <a:buFont typeface="Arial" panose="020B0604020202020204" pitchFamily="34" charset="0"/>
              <a:buChar char="•"/>
              <a:tabLst/>
              <a:defRPr/>
            </a:pPr>
            <a:r>
              <a:rPr lang="en-US" sz="1400" dirty="0"/>
              <a:t>Takes decision on </a:t>
            </a:r>
            <a:r>
              <a:rPr lang="en-US" sz="1400" b="1" dirty="0"/>
              <a:t>release</a:t>
            </a:r>
            <a:r>
              <a:rPr lang="en-US" sz="1400" dirty="0"/>
              <a:t> </a:t>
            </a:r>
            <a:r>
              <a:rPr lang="en-US" sz="1400" b="1" dirty="0"/>
              <a:t>of goods for Import</a:t>
            </a:r>
            <a:endParaRPr kumimoji="0" lang="en-US" sz="1400" b="0" i="0" u="none" strike="noStrike" kern="1200" cap="none" spc="0" normalizeH="0" baseline="0" noProof="0" dirty="0">
              <a:ln>
                <a:noFill/>
              </a:ln>
              <a:effectLst/>
              <a:uLnTx/>
              <a:uFillTx/>
              <a:ea typeface="+mn-ea"/>
              <a:cs typeface="+mn-cs"/>
            </a:endParaRPr>
          </a:p>
          <a:p>
            <a:pPr marL="182880" marR="0" lvl="0" indent="-182880" defTabSz="914400" rtl="0" eaLnBrk="1" fontAlgn="auto" latinLnBrk="0" hangingPunct="1">
              <a:spcBef>
                <a:spcPts val="0"/>
              </a:spcBef>
              <a:spcAft>
                <a:spcPts val="600"/>
              </a:spcAft>
              <a:buClr>
                <a:srgbClr val="034EA2"/>
              </a:buClr>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Communicates with </a:t>
            </a:r>
            <a:r>
              <a:rPr kumimoji="0" lang="en-US" sz="1400" b="1" i="0" u="none" strike="noStrike" kern="1200" cap="none" spc="0" normalizeH="0" baseline="0" noProof="0" dirty="0">
                <a:ln>
                  <a:noFill/>
                </a:ln>
                <a:effectLst/>
                <a:uLnTx/>
                <a:uFillTx/>
                <a:ea typeface="+mn-ea"/>
                <a:cs typeface="+mn-cs"/>
              </a:rPr>
              <a:t>Declarant</a:t>
            </a:r>
            <a:r>
              <a:rPr kumimoji="0" lang="en-US" sz="1400" b="0" i="0" u="none" strike="noStrike" kern="1200" cap="none" spc="0" normalizeH="0" baseline="0" noProof="0" dirty="0">
                <a:ln>
                  <a:noFill/>
                </a:ln>
                <a:effectLst/>
                <a:uLnTx/>
                <a:uFillTx/>
                <a:ea typeface="+mn-ea"/>
                <a:cs typeface="+mn-cs"/>
              </a:rPr>
              <a:t> and </a:t>
            </a:r>
            <a:r>
              <a:rPr kumimoji="0" lang="en-US" sz="1400" b="1" i="0" u="none" strike="noStrike" kern="1200" cap="none" spc="0" normalizeH="0" baseline="0" noProof="0" dirty="0">
                <a:ln>
                  <a:noFill/>
                </a:ln>
                <a:effectLst/>
                <a:uLnTx/>
                <a:uFillTx/>
                <a:ea typeface="+mn-ea"/>
                <a:cs typeface="+mn-cs"/>
              </a:rPr>
              <a:t>PCI</a:t>
            </a:r>
            <a:endParaRPr kumimoji="0" lang="en-US" sz="1400" b="0" i="0" u="none" strike="noStrike" kern="1200" cap="none" spc="0" normalizeH="0" baseline="0" noProof="0" dirty="0">
              <a:ln>
                <a:noFill/>
              </a:ln>
              <a:effectLst/>
              <a:uLnTx/>
              <a:uFillTx/>
              <a:ea typeface="+mn-ea"/>
              <a:cs typeface="+mn-cs"/>
            </a:endParaRPr>
          </a:p>
        </p:txBody>
      </p:sp>
      <p:grpSp>
        <p:nvGrpSpPr>
          <p:cNvPr id="15" name="Group 14">
            <a:extLst>
              <a:ext uri="{FF2B5EF4-FFF2-40B4-BE49-F238E27FC236}">
                <a16:creationId xmlns:a16="http://schemas.microsoft.com/office/drawing/2014/main" id="{51D4D5FF-3D57-939F-472D-0BC54B14B203}"/>
              </a:ext>
            </a:extLst>
          </p:cNvPr>
          <p:cNvGrpSpPr/>
          <p:nvPr/>
        </p:nvGrpSpPr>
        <p:grpSpPr>
          <a:xfrm>
            <a:off x="5538571" y="1270873"/>
            <a:ext cx="951766" cy="777240"/>
            <a:chOff x="1811312" y="1258134"/>
            <a:chExt cx="951766" cy="777240"/>
          </a:xfrm>
        </p:grpSpPr>
        <p:sp>
          <p:nvSpPr>
            <p:cNvPr id="16" name="Rectangle 15">
              <a:extLst>
                <a:ext uri="{FF2B5EF4-FFF2-40B4-BE49-F238E27FC236}">
                  <a16:creationId xmlns:a16="http://schemas.microsoft.com/office/drawing/2014/main" id="{B2672E49-0038-5E2E-3D8A-FF88A56C78B6}"/>
                </a:ext>
              </a:extLst>
            </p:cNvPr>
            <p:cNvSpPr/>
            <p:nvPr/>
          </p:nvSpPr>
          <p:spPr>
            <a:xfrm>
              <a:off x="1811312" y="13333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Schoolhouse">
              <a:extLst>
                <a:ext uri="{FF2B5EF4-FFF2-40B4-BE49-F238E27FC236}">
                  <a16:creationId xmlns:a16="http://schemas.microsoft.com/office/drawing/2014/main" id="{6FBDE666-AEF5-066D-C643-7CE160029C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898575" y="1258134"/>
              <a:ext cx="777240" cy="777240"/>
            </a:xfrm>
            <a:prstGeom prst="rect">
              <a:avLst/>
            </a:prstGeom>
          </p:spPr>
        </p:pic>
      </p:grpSp>
      <p:grpSp>
        <p:nvGrpSpPr>
          <p:cNvPr id="18" name="Group 17">
            <a:extLst>
              <a:ext uri="{FF2B5EF4-FFF2-40B4-BE49-F238E27FC236}">
                <a16:creationId xmlns:a16="http://schemas.microsoft.com/office/drawing/2014/main" id="{FC70A4F7-90F0-E160-CC22-442694E9D690}"/>
              </a:ext>
            </a:extLst>
          </p:cNvPr>
          <p:cNvGrpSpPr/>
          <p:nvPr/>
        </p:nvGrpSpPr>
        <p:grpSpPr>
          <a:xfrm>
            <a:off x="9494499" y="1265217"/>
            <a:ext cx="951766" cy="777240"/>
            <a:chOff x="9751949" y="1199368"/>
            <a:chExt cx="951766" cy="777240"/>
          </a:xfrm>
        </p:grpSpPr>
        <p:sp>
          <p:nvSpPr>
            <p:cNvPr id="19" name="Rectangle 18">
              <a:extLst>
                <a:ext uri="{FF2B5EF4-FFF2-40B4-BE49-F238E27FC236}">
                  <a16:creationId xmlns:a16="http://schemas.microsoft.com/office/drawing/2014/main" id="{2F51E4BD-1CC6-CFEA-6152-805630E87949}"/>
                </a:ext>
              </a:extLst>
            </p:cNvPr>
            <p:cNvSpPr/>
            <p:nvPr/>
          </p:nvSpPr>
          <p:spPr>
            <a:xfrm>
              <a:off x="9751949" y="1271840"/>
              <a:ext cx="951766" cy="626829"/>
            </a:xfrm>
            <a:prstGeom prst="rect">
              <a:avLst/>
            </a:prstGeom>
            <a:solidFill>
              <a:srgbClr val="FFC000"/>
            </a:solidFill>
            <a:ln w="25400">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User with solid fill">
              <a:extLst>
                <a:ext uri="{FF2B5EF4-FFF2-40B4-BE49-F238E27FC236}">
                  <a16:creationId xmlns:a16="http://schemas.microsoft.com/office/drawing/2014/main" id="{D1A426E5-EA53-F493-65A6-5418EA5298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9212" y="1199368"/>
              <a:ext cx="777240" cy="777240"/>
            </a:xfrm>
            <a:prstGeom prst="rect">
              <a:avLst/>
            </a:prstGeom>
          </p:spPr>
        </p:pic>
      </p:grpSp>
      <p:sp>
        <p:nvSpPr>
          <p:cNvPr id="21" name="TextBox 20">
            <a:extLst>
              <a:ext uri="{FF2B5EF4-FFF2-40B4-BE49-F238E27FC236}">
                <a16:creationId xmlns:a16="http://schemas.microsoft.com/office/drawing/2014/main" id="{3AA5F9D9-C02B-349D-EDEA-8E41815E05F9}"/>
              </a:ext>
            </a:extLst>
          </p:cNvPr>
          <p:cNvSpPr txBox="1"/>
          <p:nvPr/>
        </p:nvSpPr>
        <p:spPr>
          <a:xfrm>
            <a:off x="4261999" y="2050579"/>
            <a:ext cx="3434314" cy="4265152"/>
          </a:xfrm>
          <a:prstGeom prst="rect">
            <a:avLst/>
          </a:prstGeom>
        </p:spPr>
        <p:txBody>
          <a:bodyPr vert="horz" wrap="square" lIns="91440" tIns="45720" rIns="91440" bIns="45720" rtlCol="0">
            <a:noAutofit/>
          </a:bodyPr>
          <a:lstStyle/>
          <a:p>
            <a:pPr marL="0" indent="0" algn="just">
              <a:buNone/>
            </a:pPr>
            <a:endParaRPr lang="el-GR" sz="1100"/>
          </a:p>
        </p:txBody>
      </p:sp>
      <p:sp>
        <p:nvSpPr>
          <p:cNvPr id="22" name="TextBox 21">
            <a:extLst>
              <a:ext uri="{FF2B5EF4-FFF2-40B4-BE49-F238E27FC236}">
                <a16:creationId xmlns:a16="http://schemas.microsoft.com/office/drawing/2014/main" id="{E8AD8743-E950-A437-10E2-C9956FA1C1A9}"/>
              </a:ext>
            </a:extLst>
          </p:cNvPr>
          <p:cNvSpPr txBox="1"/>
          <p:nvPr/>
        </p:nvSpPr>
        <p:spPr>
          <a:xfrm>
            <a:off x="5310326" y="3039958"/>
            <a:ext cx="914400" cy="914400"/>
          </a:xfrm>
          <a:prstGeom prst="rect">
            <a:avLst/>
          </a:prstGeom>
        </p:spPr>
        <p:txBody>
          <a:bodyPr vert="horz" wrap="square" lIns="91440" tIns="45720" rIns="91440" bIns="45720" rtlCol="0">
            <a:noAutofit/>
          </a:bodyPr>
          <a:lstStyle/>
          <a:p>
            <a:pPr marL="0" indent="0" algn="just">
              <a:buNone/>
            </a:pPr>
            <a:endParaRPr lang="el-GR" sz="1100"/>
          </a:p>
        </p:txBody>
      </p:sp>
      <p:sp>
        <p:nvSpPr>
          <p:cNvPr id="23" name="TextBox 22">
            <a:extLst>
              <a:ext uri="{FF2B5EF4-FFF2-40B4-BE49-F238E27FC236}">
                <a16:creationId xmlns:a16="http://schemas.microsoft.com/office/drawing/2014/main" id="{F7336728-F1B1-5F16-1D77-65F0D610D898}"/>
              </a:ext>
            </a:extLst>
          </p:cNvPr>
          <p:cNvSpPr txBox="1"/>
          <p:nvPr/>
        </p:nvSpPr>
        <p:spPr>
          <a:xfrm>
            <a:off x="4261999" y="2123526"/>
            <a:ext cx="3334327" cy="3877430"/>
          </a:xfrm>
          <a:prstGeom prst="rect">
            <a:avLst/>
          </a:prstGeom>
        </p:spPr>
        <p:txBody>
          <a:bodyPr vert="horz" wrap="none" lIns="91440" tIns="45720" rIns="91440" bIns="45720" rtlCol="0">
            <a:noAutofit/>
          </a:bodyPr>
          <a:lstStyle/>
          <a:p>
            <a:pPr marL="0" indent="0" algn="just">
              <a:buNone/>
            </a:pPr>
            <a:endParaRPr lang="el-GR" sz="1100"/>
          </a:p>
        </p:txBody>
      </p:sp>
      <p:sp>
        <p:nvSpPr>
          <p:cNvPr id="25" name="TextBox 24">
            <a:extLst>
              <a:ext uri="{FF2B5EF4-FFF2-40B4-BE49-F238E27FC236}">
                <a16:creationId xmlns:a16="http://schemas.microsoft.com/office/drawing/2014/main" id="{5F458ABA-C4E4-E374-2F24-053EC5306D65}"/>
              </a:ext>
            </a:extLst>
          </p:cNvPr>
          <p:cNvSpPr txBox="1"/>
          <p:nvPr/>
        </p:nvSpPr>
        <p:spPr>
          <a:xfrm>
            <a:off x="4216119" y="1970747"/>
            <a:ext cx="3647069" cy="3359894"/>
          </a:xfrm>
          <a:prstGeom prst="rect">
            <a:avLst/>
          </a:prstGeom>
          <a:noFill/>
        </p:spPr>
        <p:txBody>
          <a:bodyPr wrap="square" lIns="91440" tIns="45720" rIns="91440" bIns="45720" anchor="t">
            <a:spAutoFit/>
          </a:bodyPr>
          <a:lstStyle/>
          <a:p>
            <a:pPr marR="0" lvl="0" algn="ctr" defTabSz="914400" rtl="0" eaLnBrk="1" fontAlgn="auto" latinLnBrk="0" hangingPunct="1">
              <a:lnSpc>
                <a:spcPct val="100000"/>
              </a:lnSpc>
              <a:spcBef>
                <a:spcPts val="300"/>
              </a:spcBef>
              <a:spcAft>
                <a:spcPts val="1000"/>
              </a:spcAft>
              <a:buClr>
                <a:srgbClr val="034EA2"/>
              </a:buClr>
              <a:buSzTx/>
              <a:tabLst/>
              <a:defRPr/>
            </a:pPr>
            <a:r>
              <a:rPr kumimoji="0" lang="en-GB" sz="1500" b="1" i="0" u="sng" strike="noStrike" kern="1200" cap="none" spc="0" normalizeH="0" baseline="0" noProof="0">
                <a:ln>
                  <a:noFill/>
                </a:ln>
                <a:solidFill>
                  <a:schemeClr val="tx2"/>
                </a:solidFill>
                <a:effectLst/>
                <a:uLnTx/>
                <a:uFillTx/>
                <a:ea typeface="+mn-ea"/>
                <a:cs typeface="+mn-cs"/>
              </a:rPr>
              <a:t>PCI</a:t>
            </a:r>
          </a:p>
          <a:p>
            <a:pPr marL="182880" indent="-182880">
              <a:spcAft>
                <a:spcPts val="600"/>
              </a:spcAft>
              <a:buClr>
                <a:srgbClr val="034EA2"/>
              </a:buClr>
              <a:buFont typeface="Arial" panose="020B0604020202020204" pitchFamily="34" charset="0"/>
              <a:buChar char="•"/>
              <a:defRPr/>
            </a:pPr>
            <a:r>
              <a:rPr kumimoji="0" lang="en-US" sz="1400" b="0" i="0" u="none" strike="noStrike" kern="1200" cap="none" spc="0" normalizeH="0" baseline="0" noProof="0">
                <a:ln>
                  <a:noFill/>
                </a:ln>
                <a:effectLst/>
                <a:uLnTx/>
                <a:uFillTx/>
                <a:ea typeface="+mn-ea"/>
                <a:cs typeface="+mn-cs"/>
              </a:rPr>
              <a:t>Goods are </a:t>
            </a:r>
            <a:r>
              <a:rPr lang="en-US" sz="1400" b="1"/>
              <a:t>presented</a:t>
            </a:r>
            <a:r>
              <a:rPr kumimoji="0" lang="en-US" sz="1400" b="0" i="0" u="none" strike="noStrike" kern="1200" cap="none" spc="0" normalizeH="0" baseline="0" noProof="0">
                <a:ln>
                  <a:noFill/>
                </a:ln>
                <a:effectLst/>
                <a:uLnTx/>
                <a:uFillTx/>
                <a:ea typeface="+mn-ea"/>
                <a:cs typeface="+mn-cs"/>
              </a:rPr>
              <a:t> at </a:t>
            </a:r>
            <a:r>
              <a:rPr kumimoji="0" lang="en-US" sz="1400" b="1" i="0" u="none" strike="noStrike" kern="1200" cap="none" spc="0" normalizeH="0" baseline="0" noProof="0">
                <a:ln>
                  <a:noFill/>
                </a:ln>
                <a:effectLst/>
                <a:uLnTx/>
                <a:uFillTx/>
                <a:ea typeface="+mn-ea"/>
                <a:cs typeface="+mn-cs"/>
              </a:rPr>
              <a:t>PCI</a:t>
            </a:r>
            <a:endParaRPr kumimoji="0" lang="en-US" sz="1400" b="0" i="0" u="none" strike="noStrike" kern="1200" cap="none" spc="0" normalizeH="0" baseline="0" noProof="0">
              <a:ln>
                <a:noFill/>
              </a:ln>
              <a:effectLst/>
              <a:uLnTx/>
              <a:uFillTx/>
              <a:ea typeface="+mn-ea"/>
              <a:cs typeface="+mn-cs"/>
            </a:endParaRPr>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400" b="1" i="0" u="none" strike="noStrike" kern="1200" cap="none" spc="0" normalizeH="0" baseline="0" noProof="0">
                <a:ln>
                  <a:noFill/>
                </a:ln>
                <a:effectLst/>
                <a:uLnTx/>
                <a:uFillTx/>
                <a:ea typeface="+mn-ea"/>
                <a:cs typeface="+mn-cs"/>
              </a:rPr>
              <a:t>PCI</a:t>
            </a:r>
            <a:r>
              <a:rPr kumimoji="0" lang="en-US" sz="1400" b="0" i="0" u="none" strike="noStrike" kern="1200" cap="none" spc="0" normalizeH="0" baseline="0" noProof="0">
                <a:ln>
                  <a:noFill/>
                </a:ln>
                <a:effectLst/>
                <a:uLnTx/>
                <a:uFillTx/>
                <a:ea typeface="+mn-ea"/>
                <a:cs typeface="+mn-cs"/>
              </a:rPr>
              <a:t> is in an MS other than </a:t>
            </a:r>
            <a:r>
              <a:rPr kumimoji="0" lang="en-US" sz="1400" b="1" i="0" u="none" strike="noStrike" kern="1200" cap="none" spc="0" normalizeH="0" baseline="0" noProof="0">
                <a:ln>
                  <a:noFill/>
                </a:ln>
                <a:effectLst/>
                <a:uLnTx/>
                <a:uFillTx/>
                <a:ea typeface="+mn-ea"/>
                <a:cs typeface="+mn-cs"/>
              </a:rPr>
              <a:t>SCI</a:t>
            </a:r>
            <a:endParaRPr kumimoji="0" lang="en-US" sz="1400" b="0" i="0" u="none" strike="noStrike" kern="1200" cap="none" spc="0" normalizeH="0" baseline="0" noProof="0">
              <a:ln>
                <a:noFill/>
              </a:ln>
              <a:effectLst/>
              <a:uLnTx/>
              <a:uFillTx/>
              <a:ea typeface="+mn-ea"/>
              <a:cs typeface="+mn-cs"/>
            </a:endParaRPr>
          </a:p>
          <a:p>
            <a:pPr marL="182880" indent="-182880">
              <a:spcAft>
                <a:spcPts val="600"/>
              </a:spcAft>
              <a:buClr>
                <a:srgbClr val="034EA2"/>
              </a:buClr>
              <a:buFont typeface="Arial" panose="020B0604020202020204" pitchFamily="34" charset="0"/>
              <a:buChar char="•"/>
              <a:defRPr/>
            </a:pPr>
            <a:r>
              <a:rPr lang="en-US" sz="1400"/>
              <a:t>Performs </a:t>
            </a:r>
            <a:r>
              <a:rPr lang="en-US" sz="1400" b="1"/>
              <a:t>Risk analysis</a:t>
            </a:r>
            <a:endParaRPr kumimoji="0" lang="en-US" sz="1400" b="0" i="0" u="none" strike="noStrike" kern="1200" cap="none" spc="0" normalizeH="0" baseline="0" noProof="0">
              <a:ln>
                <a:noFill/>
              </a:ln>
              <a:effectLst/>
              <a:uLnTx/>
              <a:uFillTx/>
              <a:ea typeface="+mn-ea"/>
              <a:cs typeface="+mn-cs"/>
            </a:endParaRPr>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lang="en-US" sz="1400"/>
              <a:t>Performs</a:t>
            </a:r>
            <a:r>
              <a:rPr kumimoji="0" lang="en-US" sz="1400" b="0" i="0" u="none" strike="noStrike" kern="1200" cap="none" spc="0" normalizeH="0" baseline="0" noProof="0">
                <a:ln>
                  <a:noFill/>
                </a:ln>
                <a:effectLst/>
                <a:uLnTx/>
                <a:uFillTx/>
                <a:ea typeface="+mn-ea"/>
                <a:cs typeface="+mn-cs"/>
              </a:rPr>
              <a:t> </a:t>
            </a:r>
            <a:r>
              <a:rPr kumimoji="0" lang="en-US" sz="1400" b="1" i="0" u="none" strike="noStrike" kern="1200" cap="none" spc="0" normalizeH="0" baseline="0" noProof="0">
                <a:ln>
                  <a:noFill/>
                </a:ln>
                <a:effectLst/>
                <a:uLnTx/>
                <a:uFillTx/>
                <a:ea typeface="+mn-ea"/>
                <a:cs typeface="+mn-cs"/>
              </a:rPr>
              <a:t>physical controls </a:t>
            </a:r>
            <a:r>
              <a:rPr kumimoji="0" lang="en-US" sz="1400" b="0" i="0" u="none" strike="noStrike" kern="1200" cap="none" spc="0" normalizeH="0" baseline="0" noProof="0">
                <a:ln>
                  <a:noFill/>
                </a:ln>
                <a:effectLst/>
                <a:uLnTx/>
                <a:uFillTx/>
                <a:ea typeface="+mn-ea"/>
                <a:cs typeface="+mn-cs"/>
              </a:rPr>
              <a:t>and/or takes samples for analysis</a:t>
            </a:r>
            <a:endParaRPr lang="en-US" sz="1400" b="0" i="0" u="none" strike="noStrike" kern="1200" cap="none" spc="0" normalizeH="0" baseline="0" noProof="0">
              <a:ln>
                <a:noFill/>
              </a:ln>
              <a:effectLst/>
              <a:uLnTx/>
              <a:uFillTx/>
              <a:cs typeface="Arial"/>
            </a:endParaRPr>
          </a:p>
          <a:p>
            <a:pPr marL="182880" indent="-182880">
              <a:spcAft>
                <a:spcPts val="600"/>
              </a:spcAft>
              <a:buClr>
                <a:srgbClr val="034EA2"/>
              </a:buClr>
              <a:buFont typeface="Arial" panose="020B0604020202020204" pitchFamily="34" charset="0"/>
              <a:buChar char="•"/>
              <a:defRPr/>
            </a:pPr>
            <a:r>
              <a:rPr lang="en-US" sz="1400"/>
              <a:t>Requests </a:t>
            </a:r>
            <a:r>
              <a:rPr lang="en-US" sz="1400" b="1"/>
              <a:t>additional information </a:t>
            </a:r>
            <a:r>
              <a:rPr lang="en-US" sz="1400"/>
              <a:t>by Declarant</a:t>
            </a:r>
            <a:endParaRPr lang="en-US" sz="1400">
              <a:cs typeface="Arial"/>
            </a:endParaRPr>
          </a:p>
          <a:p>
            <a:pPr marL="182880" indent="-182880">
              <a:spcAft>
                <a:spcPts val="600"/>
              </a:spcAft>
              <a:buClr>
                <a:srgbClr val="034EA2"/>
              </a:buClr>
              <a:buFont typeface="Arial" panose="020B0604020202020204" pitchFamily="34" charset="0"/>
              <a:buChar char="•"/>
              <a:defRPr/>
            </a:pPr>
            <a:r>
              <a:rPr lang="en-US" sz="1400"/>
              <a:t>Handles </a:t>
            </a:r>
            <a:r>
              <a:rPr lang="en-US" sz="1400" b="1"/>
              <a:t>VAT</a:t>
            </a:r>
            <a:endParaRPr lang="en-US" sz="1400"/>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400" b="1" i="0" u="none" strike="noStrike" kern="1200" cap="none" spc="0" normalizeH="0" baseline="0" noProof="0">
                <a:ln>
                  <a:noFill/>
                </a:ln>
                <a:effectLst/>
                <a:uLnTx/>
                <a:uFillTx/>
                <a:ea typeface="+mn-ea"/>
                <a:cs typeface="+mn-cs"/>
              </a:rPr>
              <a:t>Communicates</a:t>
            </a:r>
            <a:r>
              <a:rPr kumimoji="0" lang="en-US" sz="1400" b="0" i="0" u="none" strike="noStrike" kern="1200" cap="none" spc="0" normalizeH="0" baseline="0" noProof="0">
                <a:ln>
                  <a:noFill/>
                </a:ln>
                <a:effectLst/>
                <a:uLnTx/>
                <a:uFillTx/>
                <a:ea typeface="+mn-ea"/>
                <a:cs typeface="+mn-cs"/>
              </a:rPr>
              <a:t> only with </a:t>
            </a:r>
            <a:r>
              <a:rPr kumimoji="0" lang="en-US" sz="1400" b="1" i="0" u="none" strike="noStrike" kern="1200" cap="none" spc="0" normalizeH="0" baseline="0" noProof="0">
                <a:ln>
                  <a:noFill/>
                </a:ln>
                <a:effectLst/>
                <a:uLnTx/>
                <a:uFillTx/>
                <a:ea typeface="+mn-ea"/>
                <a:cs typeface="+mn-cs"/>
              </a:rPr>
              <a:t>SCI</a:t>
            </a:r>
            <a:endParaRPr kumimoji="0" lang="en-US" sz="1400" b="0" i="0" u="none" strike="noStrike" kern="1200" cap="none" spc="0" normalizeH="0" baseline="0" noProof="0">
              <a:ln>
                <a:noFill/>
              </a:ln>
              <a:effectLst/>
              <a:uLnTx/>
              <a:uFillTx/>
              <a:ea typeface="+mn-ea"/>
              <a:cs typeface="+mn-cs"/>
            </a:endParaRPr>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400" i="0" u="none" strike="noStrike" kern="1200" cap="none" spc="0" normalizeH="0" baseline="0" noProof="0">
                <a:ln>
                  <a:noFill/>
                </a:ln>
                <a:effectLst/>
                <a:uLnTx/>
                <a:uFillTx/>
                <a:ea typeface="+mn-ea"/>
                <a:cs typeface="+mn-cs"/>
              </a:rPr>
              <a:t>Reports declaration data </a:t>
            </a:r>
            <a:r>
              <a:rPr kumimoji="0" lang="en-US" sz="1400" b="0" i="0" u="none" strike="noStrike" kern="1200" cap="none" spc="0" normalizeH="0" baseline="0" noProof="0">
                <a:ln>
                  <a:noFill/>
                </a:ln>
                <a:effectLst/>
                <a:uLnTx/>
                <a:uFillTx/>
                <a:ea typeface="+mn-ea"/>
                <a:cs typeface="+mn-cs"/>
              </a:rPr>
              <a:t>for </a:t>
            </a:r>
            <a:r>
              <a:rPr kumimoji="0" lang="en-US" sz="1400" b="1" i="0" u="none" strike="noStrike" kern="1200" cap="none" spc="0" normalizeH="0" baseline="0" noProof="0">
                <a:ln>
                  <a:noFill/>
                </a:ln>
                <a:effectLst/>
                <a:uLnTx/>
                <a:uFillTx/>
                <a:ea typeface="+mn-ea"/>
                <a:cs typeface="+mn-cs"/>
              </a:rPr>
              <a:t>statistical</a:t>
            </a:r>
            <a:r>
              <a:rPr kumimoji="0" lang="en-US" sz="1400" b="0" i="0" u="none" strike="noStrike" kern="1200" cap="none" spc="0" normalizeH="0" baseline="0" noProof="0">
                <a:ln>
                  <a:noFill/>
                </a:ln>
                <a:effectLst/>
                <a:uLnTx/>
                <a:uFillTx/>
                <a:ea typeface="+mn-ea"/>
                <a:cs typeface="+mn-cs"/>
              </a:rPr>
              <a:t> </a:t>
            </a:r>
            <a:r>
              <a:rPr kumimoji="0" lang="en-US" sz="1400" b="1" i="0" u="none" strike="noStrike" kern="1200" cap="none" spc="0" normalizeH="0" baseline="0" noProof="0">
                <a:ln>
                  <a:noFill/>
                </a:ln>
                <a:effectLst/>
                <a:uLnTx/>
                <a:uFillTx/>
                <a:ea typeface="+mn-ea"/>
                <a:cs typeface="+mn-cs"/>
              </a:rPr>
              <a:t>purposes</a:t>
            </a:r>
            <a:r>
              <a:rPr kumimoji="0" lang="en-US" sz="1400" b="0" i="0" u="none" strike="noStrike" kern="1200" cap="none" spc="0" normalizeH="0" baseline="0" noProof="0">
                <a:ln>
                  <a:noFill/>
                </a:ln>
                <a:effectLst/>
                <a:uLnTx/>
                <a:uFillTx/>
                <a:ea typeface="+mn-ea"/>
                <a:cs typeface="+mn-cs"/>
              </a:rPr>
              <a:t> to NSA</a:t>
            </a:r>
            <a:endParaRPr lang="en-US" sz="1400" b="0" i="0" u="none" strike="noStrike" kern="1200" cap="none" spc="0" normalizeH="0" baseline="0" noProof="0">
              <a:ln>
                <a:noFill/>
              </a:ln>
              <a:effectLst/>
              <a:uLnTx/>
              <a:uFillTx/>
              <a:cs typeface="Arial"/>
            </a:endParaRPr>
          </a:p>
        </p:txBody>
      </p:sp>
      <p:sp>
        <p:nvSpPr>
          <p:cNvPr id="27" name="TextBox 26">
            <a:extLst>
              <a:ext uri="{FF2B5EF4-FFF2-40B4-BE49-F238E27FC236}">
                <a16:creationId xmlns:a16="http://schemas.microsoft.com/office/drawing/2014/main" id="{50E28102-42DB-3EF5-C329-F903122BA499}"/>
              </a:ext>
            </a:extLst>
          </p:cNvPr>
          <p:cNvSpPr txBox="1"/>
          <p:nvPr/>
        </p:nvSpPr>
        <p:spPr>
          <a:xfrm>
            <a:off x="8197557" y="1959336"/>
            <a:ext cx="3623387" cy="2913618"/>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1000"/>
              </a:spcAft>
              <a:buClr>
                <a:srgbClr val="034EA2"/>
              </a:buClr>
              <a:buSzTx/>
              <a:tabLst/>
              <a:defRPr/>
            </a:pPr>
            <a:r>
              <a:rPr lang="en-GB" sz="1500" b="1" u="sng">
                <a:solidFill>
                  <a:srgbClr val="034EA2"/>
                </a:solidFill>
              </a:rPr>
              <a:t>Declarant</a:t>
            </a:r>
            <a:endParaRPr kumimoji="0" lang="en-GB" sz="1500" b="1" i="0" u="sng" strike="noStrike" kern="1200" cap="none" spc="0" normalizeH="0" baseline="0" noProof="0">
              <a:ln>
                <a:noFill/>
              </a:ln>
              <a:solidFill>
                <a:srgbClr val="034EA2"/>
              </a:solidFill>
              <a:effectLst/>
              <a:uLnTx/>
              <a:uFillTx/>
              <a:ea typeface="+mn-ea"/>
              <a:cs typeface="+mn-cs"/>
            </a:endParaRPr>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400" b="1" i="0" u="none" strike="noStrike" kern="1200" cap="none" spc="0" normalizeH="0" baseline="0" noProof="0">
                <a:ln>
                  <a:noFill/>
                </a:ln>
                <a:effectLst/>
                <a:uLnTx/>
                <a:uFillTx/>
              </a:rPr>
              <a:t>Declarant </a:t>
            </a:r>
            <a:r>
              <a:rPr kumimoji="0" lang="en-US" sz="1400" b="0" i="0" u="none" strike="noStrike" kern="1200" cap="none" spc="0" normalizeH="0" baseline="0" noProof="0">
                <a:ln>
                  <a:noFill/>
                </a:ln>
                <a:effectLst/>
                <a:uLnTx/>
                <a:uFillTx/>
              </a:rPr>
              <a:t>submits </a:t>
            </a:r>
            <a:r>
              <a:rPr kumimoji="0" lang="en-US" sz="1400" b="1" i="0" u="none" strike="noStrike" kern="1200" cap="none" spc="0" normalizeH="0" baseline="0" noProof="0">
                <a:ln>
                  <a:noFill/>
                </a:ln>
                <a:effectLst/>
                <a:uLnTx/>
                <a:uFillTx/>
              </a:rPr>
              <a:t>Customs Declaration/ PN </a:t>
            </a:r>
            <a:r>
              <a:rPr kumimoji="0" lang="en-US" sz="1400" b="0" i="0" u="none" strike="noStrike" kern="1200" cap="none" spc="0" normalizeH="0" baseline="0" noProof="0">
                <a:ln>
                  <a:noFill/>
                </a:ln>
                <a:effectLst/>
                <a:uLnTx/>
                <a:uFillTx/>
              </a:rPr>
              <a:t>to SCI or a PN under EIDR</a:t>
            </a:r>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lang="en-US" sz="1400"/>
              <a:t>Requests</a:t>
            </a:r>
            <a:r>
              <a:rPr kumimoji="0" lang="en-US" sz="1400" b="0" i="0" u="none" strike="noStrike" kern="1200" cap="none" spc="0" normalizeH="0" baseline="0" noProof="0">
                <a:ln>
                  <a:noFill/>
                </a:ln>
                <a:effectLst/>
                <a:uLnTx/>
                <a:uFillTx/>
              </a:rPr>
              <a:t> </a:t>
            </a:r>
            <a:r>
              <a:rPr lang="en-US" sz="1400" b="1"/>
              <a:t>C</a:t>
            </a:r>
            <a:r>
              <a:rPr kumimoji="0" lang="en-US" sz="1400" b="1" i="0" u="none" strike="noStrike" kern="1200" cap="none" spc="0" normalizeH="0" baseline="0" noProof="0" err="1">
                <a:ln>
                  <a:noFill/>
                </a:ln>
                <a:effectLst/>
                <a:uLnTx/>
                <a:uFillTx/>
              </a:rPr>
              <a:t>orrection</a:t>
            </a:r>
            <a:r>
              <a:rPr kumimoji="0" lang="en-US" sz="1400" b="1" i="0" u="none" strike="noStrike" kern="1200" cap="none" spc="0" normalizeH="0" baseline="0" noProof="0">
                <a:ln>
                  <a:noFill/>
                </a:ln>
                <a:effectLst/>
                <a:uLnTx/>
                <a:uFillTx/>
              </a:rPr>
              <a:t>/ Cancellation </a:t>
            </a:r>
            <a:r>
              <a:rPr kumimoji="0" lang="en-US" sz="1400" b="0" i="0" u="none" strike="noStrike" kern="1200" cap="none" spc="0" normalizeH="0" baseline="0" noProof="0">
                <a:ln>
                  <a:noFill/>
                </a:ln>
                <a:effectLst/>
                <a:uLnTx/>
                <a:uFillTx/>
              </a:rPr>
              <a:t>of a pre-lodged declaration</a:t>
            </a:r>
            <a:endParaRPr kumimoji="0" lang="en-US" sz="1400" b="0" i="0" strike="noStrike" kern="1200" cap="none" spc="0" normalizeH="0" baseline="0" noProof="0">
              <a:ln>
                <a:noFill/>
              </a:ln>
              <a:effectLst/>
              <a:uLnTx/>
              <a:uFillTx/>
            </a:endParaRPr>
          </a:p>
          <a:p>
            <a:pPr marL="182880" indent="-182880">
              <a:spcAft>
                <a:spcPts val="600"/>
              </a:spcAft>
              <a:buClr>
                <a:srgbClr val="034EA2"/>
              </a:buClr>
              <a:buFont typeface="Arial" panose="020B0604020202020204" pitchFamily="34" charset="0"/>
              <a:buChar char="•"/>
              <a:defRPr/>
            </a:pPr>
            <a:r>
              <a:rPr lang="en-US" sz="1400"/>
              <a:t>Provides </a:t>
            </a:r>
            <a:r>
              <a:rPr lang="en-US" sz="1400" b="1"/>
              <a:t>additional information </a:t>
            </a:r>
            <a:r>
              <a:rPr lang="en-US" sz="1400"/>
              <a:t>if</a:t>
            </a:r>
            <a:r>
              <a:rPr lang="en-US" sz="1400" b="1"/>
              <a:t> </a:t>
            </a:r>
            <a:r>
              <a:rPr lang="en-US" sz="1400"/>
              <a:t>requested by SCI or PCI</a:t>
            </a:r>
            <a:endParaRPr kumimoji="0" lang="en-US" sz="1400" b="0" i="0" u="none" strike="noStrike" kern="1200" cap="none" spc="0" normalizeH="0" baseline="0" noProof="0">
              <a:ln>
                <a:noFill/>
              </a:ln>
              <a:effectLst/>
              <a:uLnTx/>
              <a:uFillTx/>
            </a:endParaRPr>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lang="en-US" sz="1400"/>
              <a:t>Requests</a:t>
            </a:r>
            <a:r>
              <a:rPr kumimoji="0" lang="en-US" sz="1400" b="0" i="0" u="none" strike="noStrike" kern="1200" cap="none" spc="0" normalizeH="0" baseline="0" noProof="0">
                <a:ln>
                  <a:noFill/>
                </a:ln>
                <a:effectLst/>
                <a:uLnTx/>
                <a:uFillTx/>
              </a:rPr>
              <a:t> </a:t>
            </a:r>
            <a:r>
              <a:rPr lang="en-US" sz="1400" b="1"/>
              <a:t>A</a:t>
            </a:r>
            <a:r>
              <a:rPr kumimoji="0" lang="en-US" sz="1400" b="1" i="0" u="none" strike="noStrike" kern="1200" cap="none" spc="0" normalizeH="0" baseline="0" noProof="0" err="1">
                <a:ln>
                  <a:noFill/>
                </a:ln>
                <a:effectLst/>
                <a:uLnTx/>
                <a:uFillTx/>
              </a:rPr>
              <a:t>mendment</a:t>
            </a:r>
            <a:r>
              <a:rPr kumimoji="0" lang="en-US" sz="1400" b="0" i="0" u="none" strike="noStrike" kern="1200" cap="none" spc="0" normalizeH="0" baseline="0" noProof="0">
                <a:ln>
                  <a:noFill/>
                </a:ln>
                <a:effectLst/>
                <a:uLnTx/>
                <a:uFillTx/>
              </a:rPr>
              <a:t>/ </a:t>
            </a:r>
            <a:r>
              <a:rPr kumimoji="0" lang="en-US" sz="1400" b="1" i="0" u="none" strike="noStrike" kern="1200" cap="none" spc="0" normalizeH="0" baseline="0" noProof="0">
                <a:ln>
                  <a:noFill/>
                </a:ln>
                <a:effectLst/>
                <a:uLnTx/>
                <a:uFillTx/>
              </a:rPr>
              <a:t>I</a:t>
            </a:r>
            <a:r>
              <a:rPr lang="en-US" sz="1400" b="1" err="1"/>
              <a:t>nvalidation</a:t>
            </a:r>
            <a:r>
              <a:rPr kumimoji="0" lang="en-US" sz="1400" b="0" i="0" u="none" strike="noStrike" kern="1200" cap="none" spc="0" normalizeH="0" baseline="0" noProof="0">
                <a:ln>
                  <a:noFill/>
                </a:ln>
                <a:effectLst/>
                <a:uLnTx/>
                <a:uFillTx/>
              </a:rPr>
              <a:t> of a declaration lodged upon presentation</a:t>
            </a:r>
          </a:p>
          <a:p>
            <a:pPr marL="182880" marR="0" lvl="0" indent="-182880" defTabSz="914400" rtl="0" eaLnBrk="1" fontAlgn="auto" latinLnBrk="0" hangingPunct="1">
              <a:lnSpc>
                <a:spcPct val="100000"/>
              </a:lnSpc>
              <a:spcBef>
                <a:spcPts val="0"/>
              </a:spcBef>
              <a:spcAft>
                <a:spcPts val="600"/>
              </a:spcAft>
              <a:buClr>
                <a:srgbClr val="034EA2"/>
              </a:buClr>
              <a:buSzTx/>
              <a:buFont typeface="Arial" panose="020B0604020202020204" pitchFamily="34" charset="0"/>
              <a:buChar char="•"/>
              <a:tabLst/>
              <a:defRPr/>
            </a:pPr>
            <a:r>
              <a:rPr kumimoji="0" lang="en-US" sz="1400" b="1" i="0" u="none" strike="noStrike" kern="1200" cap="none" spc="0" normalizeH="0" baseline="0" noProof="0">
                <a:ln>
                  <a:noFill/>
                </a:ln>
                <a:effectLst/>
                <a:uLnTx/>
                <a:uFillTx/>
              </a:rPr>
              <a:t>Communicates</a:t>
            </a:r>
            <a:r>
              <a:rPr kumimoji="0" lang="en-US" sz="1400" b="0" i="0" u="none" strike="noStrike" kern="1200" cap="none" spc="0" normalizeH="0" baseline="0" noProof="0">
                <a:ln>
                  <a:noFill/>
                </a:ln>
                <a:effectLst/>
                <a:uLnTx/>
                <a:uFillTx/>
              </a:rPr>
              <a:t> only with </a:t>
            </a:r>
            <a:r>
              <a:rPr kumimoji="0" lang="en-US" sz="1400" b="1" i="0" u="none" strike="noStrike" kern="1200" cap="none" spc="0" normalizeH="0" baseline="0" noProof="0">
                <a:ln>
                  <a:noFill/>
                </a:ln>
                <a:effectLst/>
                <a:uLnTx/>
                <a:uFillTx/>
              </a:rPr>
              <a:t>SCI</a:t>
            </a:r>
            <a:endParaRPr kumimoji="0" lang="en-US" sz="1400" b="0" i="0" u="none" strike="noStrike" kern="1200" cap="none" spc="0" normalizeH="0" baseline="0" noProof="0">
              <a:ln>
                <a:noFill/>
              </a:ln>
              <a:effectLst/>
              <a:uLnTx/>
              <a:uFillTx/>
            </a:endParaRPr>
          </a:p>
        </p:txBody>
      </p:sp>
      <p:sp>
        <p:nvSpPr>
          <p:cNvPr id="2" name="Slide Number Placeholder 1">
            <a:extLst>
              <a:ext uri="{FF2B5EF4-FFF2-40B4-BE49-F238E27FC236}">
                <a16:creationId xmlns:a16="http://schemas.microsoft.com/office/drawing/2014/main" id="{564A4FE4-530C-72C8-C16C-E1DB96ED5DFA}"/>
              </a:ext>
            </a:extLst>
          </p:cNvPr>
          <p:cNvSpPr>
            <a:spLocks noGrp="1"/>
          </p:cNvSpPr>
          <p:nvPr>
            <p:ph type="sldNum" sz="quarter" idx="12"/>
          </p:nvPr>
        </p:nvSpPr>
        <p:spPr>
          <a:xfrm>
            <a:off x="838200" y="6236061"/>
            <a:ext cx="2743200" cy="365125"/>
          </a:xfrm>
        </p:spPr>
        <p:txBody>
          <a:bodyPr/>
          <a:lstStyle/>
          <a:p>
            <a:fld id="{F46C79FD-C571-418B-AB0F-5EE936C85276}" type="slidenum">
              <a:rPr lang="en-GB" smtClean="0"/>
              <a:t>32</a:t>
            </a:fld>
            <a:endParaRPr lang="en-GB"/>
          </a:p>
        </p:txBody>
      </p:sp>
    </p:spTree>
    <p:extLst>
      <p:ext uri="{BB962C8B-B14F-4D97-AF65-F5344CB8AC3E}">
        <p14:creationId xmlns:p14="http://schemas.microsoft.com/office/powerpoint/2010/main" val="1565716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0045-F795-4A3C-9D31-E2ADD0C69B94}"/>
              </a:ext>
            </a:extLst>
          </p:cNvPr>
          <p:cNvSpPr>
            <a:spLocks noGrp="1"/>
          </p:cNvSpPr>
          <p:nvPr>
            <p:ph type="ctrTitle"/>
          </p:nvPr>
        </p:nvSpPr>
        <p:spPr/>
        <p:txBody>
          <a:bodyPr/>
          <a:lstStyle/>
          <a:p>
            <a:r>
              <a:rPr lang="en-US"/>
              <a:t>CCI Processes</a:t>
            </a:r>
          </a:p>
        </p:txBody>
      </p:sp>
      <p:sp>
        <p:nvSpPr>
          <p:cNvPr id="3" name="Slide Number Placeholder 2">
            <a:extLst>
              <a:ext uri="{FF2B5EF4-FFF2-40B4-BE49-F238E27FC236}">
                <a16:creationId xmlns:a16="http://schemas.microsoft.com/office/drawing/2014/main" id="{64DEE4EF-786C-FE1E-D764-3A07A5B33486}"/>
              </a:ext>
            </a:extLst>
          </p:cNvPr>
          <p:cNvSpPr>
            <a:spLocks noGrp="1"/>
          </p:cNvSpPr>
          <p:nvPr>
            <p:ph type="sldNum" sz="quarter" idx="12"/>
          </p:nvPr>
        </p:nvSpPr>
        <p:spPr/>
        <p:txBody>
          <a:bodyPr/>
          <a:lstStyle/>
          <a:p>
            <a:fld id="{F46C79FD-C571-418B-AB0F-5EE936C85276}" type="slidenum">
              <a:rPr lang="en-GB" smtClean="0"/>
              <a:t>33</a:t>
            </a:fld>
            <a:endParaRPr lang="en-GB"/>
          </a:p>
        </p:txBody>
      </p:sp>
    </p:spTree>
    <p:extLst>
      <p:ext uri="{BB962C8B-B14F-4D97-AF65-F5344CB8AC3E}">
        <p14:creationId xmlns:p14="http://schemas.microsoft.com/office/powerpoint/2010/main" val="76470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a:xfrm>
            <a:off x="967666" y="1122363"/>
            <a:ext cx="11123720" cy="2387600"/>
          </a:xfrm>
        </p:spPr>
        <p:txBody>
          <a:bodyPr/>
          <a:lstStyle/>
          <a:p>
            <a:r>
              <a:rPr lang="en-GB"/>
              <a:t>CCI Customs Declaration – Submission prior to presentation</a:t>
            </a:r>
            <a:endParaRPr lang="en-US"/>
          </a:p>
        </p:txBody>
      </p:sp>
      <p:sp>
        <p:nvSpPr>
          <p:cNvPr id="3" name="Slide Number Placeholder 2">
            <a:extLst>
              <a:ext uri="{FF2B5EF4-FFF2-40B4-BE49-F238E27FC236}">
                <a16:creationId xmlns:a16="http://schemas.microsoft.com/office/drawing/2014/main" id="{BAB8B659-48AB-115B-2375-C4944AEC1DCB}"/>
              </a:ext>
            </a:extLst>
          </p:cNvPr>
          <p:cNvSpPr>
            <a:spLocks noGrp="1"/>
          </p:cNvSpPr>
          <p:nvPr>
            <p:ph type="sldNum" sz="quarter" idx="12"/>
          </p:nvPr>
        </p:nvSpPr>
        <p:spPr/>
        <p:txBody>
          <a:bodyPr/>
          <a:lstStyle/>
          <a:p>
            <a:fld id="{F46C79FD-C571-418B-AB0F-5EE936C85276}" type="slidenum">
              <a:rPr lang="en-GB" smtClean="0"/>
              <a:pPr/>
              <a:t>34</a:t>
            </a:fld>
            <a:endParaRPr lang="en-GB"/>
          </a:p>
        </p:txBody>
      </p:sp>
    </p:spTree>
    <p:extLst>
      <p:ext uri="{BB962C8B-B14F-4D97-AF65-F5344CB8AC3E}">
        <p14:creationId xmlns:p14="http://schemas.microsoft.com/office/powerpoint/2010/main" val="133830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FE5F4-3823-4B31-97CC-F5D54EB7FDB3}"/>
              </a:ext>
            </a:extLst>
          </p:cNvPr>
          <p:cNvSpPr>
            <a:spLocks noGrp="1"/>
          </p:cNvSpPr>
          <p:nvPr>
            <p:ph type="title"/>
          </p:nvPr>
        </p:nvSpPr>
        <p:spPr>
          <a:xfrm>
            <a:off x="970722" y="482860"/>
            <a:ext cx="10997758" cy="782357"/>
          </a:xfrm>
        </p:spPr>
        <p:txBody>
          <a:bodyPr/>
          <a:lstStyle/>
          <a:p>
            <a:r>
              <a:rPr lang="en-GB" sz="3600"/>
              <a:t>CCI Customs Declaration – Submission prior to presentation</a:t>
            </a:r>
            <a:endParaRPr lang="en-US" sz="3600"/>
          </a:p>
        </p:txBody>
      </p:sp>
      <p:sp>
        <p:nvSpPr>
          <p:cNvPr id="30" name="TextBox 29">
            <a:extLst>
              <a:ext uri="{FF2B5EF4-FFF2-40B4-BE49-F238E27FC236}">
                <a16:creationId xmlns:a16="http://schemas.microsoft.com/office/drawing/2014/main" id="{0F3ACD63-F5EC-4915-A252-D33F93AD461C}"/>
              </a:ext>
            </a:extLst>
          </p:cNvPr>
          <p:cNvSpPr txBox="1"/>
          <p:nvPr/>
        </p:nvSpPr>
        <p:spPr>
          <a:xfrm>
            <a:off x="829559" y="1420260"/>
            <a:ext cx="10724265" cy="3413700"/>
          </a:xfrm>
          <a:prstGeom prst="roundRect">
            <a:avLst/>
          </a:prstGeom>
          <a:solidFill>
            <a:schemeClr val="bg2"/>
          </a:solidFill>
          <a:ln>
            <a:noFill/>
          </a:ln>
        </p:spPr>
        <p:txBody>
          <a:bodyPr wrap="square" lIns="91440" tIns="45720" rIns="91440" bIns="45720" rtlCol="0" anchor="t">
            <a:spAutoFit/>
          </a:bodyPr>
          <a:lstStyle/>
          <a:p>
            <a:pPr algn="just"/>
            <a:r>
              <a:rPr lang="en-US"/>
              <a:t>It is possible to lodge a Customs Declaration </a:t>
            </a:r>
            <a:r>
              <a:rPr lang="en-US" b="1"/>
              <a:t>prior to the expected presentation of goods to customs. </a:t>
            </a:r>
          </a:p>
          <a:p>
            <a:pPr algn="just">
              <a:spcBef>
                <a:spcPts val="1200"/>
              </a:spcBef>
            </a:pPr>
            <a:r>
              <a:rPr lang="en-US"/>
              <a:t>After successful validation, SCI assigns a </a:t>
            </a:r>
            <a:r>
              <a:rPr lang="en-US" b="1"/>
              <a:t>CRN</a:t>
            </a:r>
            <a:r>
              <a:rPr lang="en-US"/>
              <a:t> to the pre-lodged declaration and notifies </a:t>
            </a:r>
            <a:r>
              <a:rPr lang="en-US" b="1"/>
              <a:t>only PCI</a:t>
            </a:r>
            <a:r>
              <a:rPr lang="en-US"/>
              <a:t>.</a:t>
            </a:r>
            <a:endParaRPr lang="en-US">
              <a:cs typeface="Arial"/>
            </a:endParaRPr>
          </a:p>
          <a:p>
            <a:pPr algn="just">
              <a:spcBef>
                <a:spcPts val="300"/>
              </a:spcBef>
            </a:pPr>
            <a:r>
              <a:rPr lang="en-US" b="1"/>
              <a:t>CRN</a:t>
            </a:r>
            <a:r>
              <a:rPr lang="en-US"/>
              <a:t> is used to </a:t>
            </a:r>
            <a:r>
              <a:rPr lang="en-US" b="1"/>
              <a:t>identify</a:t>
            </a:r>
            <a:r>
              <a:rPr lang="en-US"/>
              <a:t> messages belonging to </a:t>
            </a:r>
            <a:r>
              <a:rPr lang="en-US" b="1"/>
              <a:t>same business transaction</a:t>
            </a:r>
            <a:r>
              <a:rPr lang="en-US"/>
              <a:t>, carried out on several IEs over </a:t>
            </a:r>
            <a:r>
              <a:rPr lang="en-US" b="1"/>
              <a:t>CD</a:t>
            </a:r>
            <a:r>
              <a:rPr lang="en-US"/>
              <a:t>, but is not communicated to Declarant. </a:t>
            </a:r>
            <a:endParaRPr lang="en-US">
              <a:cs typeface="Arial"/>
            </a:endParaRPr>
          </a:p>
          <a:p>
            <a:pPr algn="just">
              <a:spcBef>
                <a:spcPts val="1200"/>
              </a:spcBef>
            </a:pPr>
            <a:r>
              <a:rPr lang="en-US" b="1"/>
              <a:t>LRN</a:t>
            </a:r>
            <a:r>
              <a:rPr lang="en-US"/>
              <a:t> is used to identify the declaration in the </a:t>
            </a:r>
            <a:r>
              <a:rPr lang="en-US" b="1"/>
              <a:t>ED</a:t>
            </a:r>
            <a:r>
              <a:rPr lang="en-US"/>
              <a:t>. Declarant needs to indicate the LRN in the </a:t>
            </a:r>
            <a:r>
              <a:rPr lang="en-US" b="1"/>
              <a:t>Presentation Notification</a:t>
            </a:r>
            <a:r>
              <a:rPr lang="en-US"/>
              <a:t>.</a:t>
            </a:r>
            <a:endParaRPr lang="en-US" b="1"/>
          </a:p>
          <a:p>
            <a:pPr algn="just">
              <a:spcBef>
                <a:spcPts val="1200"/>
              </a:spcBef>
            </a:pPr>
            <a:r>
              <a:rPr lang="en-US"/>
              <a:t>The pre-lodged declaration is </a:t>
            </a:r>
            <a:r>
              <a:rPr lang="en-US" b="1"/>
              <a:t>accepted</a:t>
            </a:r>
            <a:r>
              <a:rPr lang="en-US"/>
              <a:t> only after goods are presented to customs (</a:t>
            </a:r>
            <a:r>
              <a:rPr lang="en-US" b="1"/>
              <a:t>MRN</a:t>
            </a:r>
            <a:r>
              <a:rPr lang="en-US"/>
              <a:t> allocation). Until then it has </a:t>
            </a:r>
            <a:r>
              <a:rPr lang="en-US" b="1"/>
              <a:t>no legal effect</a:t>
            </a:r>
            <a:r>
              <a:rPr lang="en-US"/>
              <a:t>.</a:t>
            </a:r>
            <a:endParaRPr lang="en-US">
              <a:cs typeface="Arial"/>
            </a:endParaRPr>
          </a:p>
        </p:txBody>
      </p:sp>
      <p:grpSp>
        <p:nvGrpSpPr>
          <p:cNvPr id="24" name="Group 23">
            <a:extLst>
              <a:ext uri="{FF2B5EF4-FFF2-40B4-BE49-F238E27FC236}">
                <a16:creationId xmlns:a16="http://schemas.microsoft.com/office/drawing/2014/main" id="{2B65C384-E34D-4A5B-9F72-AE8E7DB0AF89}"/>
              </a:ext>
            </a:extLst>
          </p:cNvPr>
          <p:cNvGrpSpPr/>
          <p:nvPr/>
        </p:nvGrpSpPr>
        <p:grpSpPr>
          <a:xfrm>
            <a:off x="1051500" y="5149219"/>
            <a:ext cx="5755700" cy="754602"/>
            <a:chOff x="2075093" y="5303230"/>
            <a:chExt cx="9301453" cy="457203"/>
          </a:xfrm>
        </p:grpSpPr>
        <p:sp>
          <p:nvSpPr>
            <p:cNvPr id="25" name="Rectangle 24">
              <a:extLst>
                <a:ext uri="{FF2B5EF4-FFF2-40B4-BE49-F238E27FC236}">
                  <a16:creationId xmlns:a16="http://schemas.microsoft.com/office/drawing/2014/main" id="{9E0ECD86-53AF-4246-8477-BBE27F2BF05C}"/>
                </a:ext>
              </a:extLst>
            </p:cNvPr>
            <p:cNvSpPr/>
            <p:nvPr/>
          </p:nvSpPr>
          <p:spPr>
            <a:xfrm>
              <a:off x="2075093" y="5303233"/>
              <a:ext cx="1017328"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6" name="Rectangle 25">
              <a:extLst>
                <a:ext uri="{FF2B5EF4-FFF2-40B4-BE49-F238E27FC236}">
                  <a16:creationId xmlns:a16="http://schemas.microsoft.com/office/drawing/2014/main" id="{1A843A65-E2DB-4F22-AA1C-5B4CDFE5477E}"/>
                </a:ext>
              </a:extLst>
            </p:cNvPr>
            <p:cNvSpPr/>
            <p:nvPr/>
          </p:nvSpPr>
          <p:spPr>
            <a:xfrm>
              <a:off x="3092421" y="5303230"/>
              <a:ext cx="8284125"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i="1">
                  <a:solidFill>
                    <a:schemeClr val="tx1"/>
                  </a:solidFill>
                </a:rPr>
                <a:t>If goods are not presented within 30 days of lodging the Customs Declaration, it shall be deemed not to have been lodged</a:t>
              </a:r>
              <a:r>
                <a:rPr lang="en-US" sz="1300" i="1">
                  <a:solidFill>
                    <a:schemeClr val="tx1"/>
                  </a:solidFill>
                </a:rPr>
                <a:t>.</a:t>
              </a:r>
            </a:p>
          </p:txBody>
        </p:sp>
      </p:grpSp>
      <p:sp>
        <p:nvSpPr>
          <p:cNvPr id="2" name="Slide Number Placeholder 1">
            <a:extLst>
              <a:ext uri="{FF2B5EF4-FFF2-40B4-BE49-F238E27FC236}">
                <a16:creationId xmlns:a16="http://schemas.microsoft.com/office/drawing/2014/main" id="{406E889E-1906-37EB-88C2-50208BE45612}"/>
              </a:ext>
            </a:extLst>
          </p:cNvPr>
          <p:cNvSpPr>
            <a:spLocks noGrp="1"/>
          </p:cNvSpPr>
          <p:nvPr>
            <p:ph type="sldNum" sz="quarter" idx="12"/>
          </p:nvPr>
        </p:nvSpPr>
        <p:spPr/>
        <p:txBody>
          <a:bodyPr/>
          <a:lstStyle/>
          <a:p>
            <a:fld id="{F46C79FD-C571-418B-AB0F-5EE936C85276}" type="slidenum">
              <a:rPr lang="en-GB" smtClean="0"/>
              <a:t>35</a:t>
            </a:fld>
            <a:endParaRPr lang="en-GB"/>
          </a:p>
        </p:txBody>
      </p:sp>
    </p:spTree>
    <p:extLst>
      <p:ext uri="{BB962C8B-B14F-4D97-AF65-F5344CB8AC3E}">
        <p14:creationId xmlns:p14="http://schemas.microsoft.com/office/powerpoint/2010/main" val="3730587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a:t>Registration of pre-lodged declaration</a:t>
            </a:r>
          </a:p>
        </p:txBody>
      </p:sp>
      <p:sp>
        <p:nvSpPr>
          <p:cNvPr id="43" name="Content Placeholder 1">
            <a:extLst>
              <a:ext uri="{FF2B5EF4-FFF2-40B4-BE49-F238E27FC236}">
                <a16:creationId xmlns:a16="http://schemas.microsoft.com/office/drawing/2014/main" id="{119FEB2C-BFED-47D9-BD5B-48BDA7DD02E5}"/>
              </a:ext>
            </a:extLst>
          </p:cNvPr>
          <p:cNvSpPr>
            <a:spLocks noGrp="1"/>
          </p:cNvSpPr>
          <p:nvPr>
            <p:ph sz="half" idx="1"/>
          </p:nvPr>
        </p:nvSpPr>
        <p:spPr>
          <a:xfrm>
            <a:off x="4643286" y="2689841"/>
            <a:ext cx="2910998" cy="1147729"/>
          </a:xfrm>
        </p:spPr>
        <p:txBody>
          <a:bodyPr/>
          <a:lstStyle/>
          <a:p>
            <a:pPr marL="0" indent="0" algn="just">
              <a:buNone/>
            </a:pPr>
            <a:r>
              <a:rPr lang="en-US" sz="1300"/>
              <a:t>After successful validation of the declaration, SCI </a:t>
            </a:r>
            <a:r>
              <a:rPr lang="en-GB" sz="1300"/>
              <a:t>assigns a CRN and notifies PCI (IE401).</a:t>
            </a:r>
          </a:p>
        </p:txBody>
      </p:sp>
      <p:sp>
        <p:nvSpPr>
          <p:cNvPr id="77" name="Content Placeholder 1">
            <a:extLst>
              <a:ext uri="{FF2B5EF4-FFF2-40B4-BE49-F238E27FC236}">
                <a16:creationId xmlns:a16="http://schemas.microsoft.com/office/drawing/2014/main" id="{9CD45756-5AC6-4217-BB61-AFC0C438C4DD}"/>
              </a:ext>
            </a:extLst>
          </p:cNvPr>
          <p:cNvSpPr txBox="1">
            <a:spLocks/>
          </p:cNvSpPr>
          <p:nvPr/>
        </p:nvSpPr>
        <p:spPr>
          <a:xfrm>
            <a:off x="1366059" y="2700855"/>
            <a:ext cx="2910998" cy="683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300"/>
              <a:t>Declarant lodges the Customs Declaration at SCI (IE415).</a:t>
            </a:r>
          </a:p>
        </p:txBody>
      </p:sp>
      <p:sp>
        <p:nvSpPr>
          <p:cNvPr id="96" name="Rectangle 95">
            <a:extLst>
              <a:ext uri="{FF2B5EF4-FFF2-40B4-BE49-F238E27FC236}">
                <a16:creationId xmlns:a16="http://schemas.microsoft.com/office/drawing/2014/main" id="{B39D5E63-632B-4AFB-AFEC-F333C4021421}"/>
              </a:ext>
            </a:extLst>
          </p:cNvPr>
          <p:cNvSpPr/>
          <p:nvPr/>
        </p:nvSpPr>
        <p:spPr>
          <a:xfrm>
            <a:off x="4643286" y="4415685"/>
            <a:ext cx="2910998" cy="692497"/>
          </a:xfrm>
          <a:prstGeom prst="rect">
            <a:avLst/>
          </a:prstGeom>
        </p:spPr>
        <p:txBody>
          <a:bodyPr wrap="square">
            <a:spAutoFit/>
          </a:bodyPr>
          <a:lstStyle/>
          <a:p>
            <a:pPr algn="just"/>
            <a:r>
              <a:rPr lang="en-US" sz="1300"/>
              <a:t>SCI notifies Declarant about the registration of Customs Declaration (IE426).</a:t>
            </a:r>
            <a:endParaRPr lang="en-GB" sz="1300"/>
          </a:p>
        </p:txBody>
      </p:sp>
      <p:sp>
        <p:nvSpPr>
          <p:cNvPr id="70" name="Content Placeholder 1">
            <a:extLst>
              <a:ext uri="{FF2B5EF4-FFF2-40B4-BE49-F238E27FC236}">
                <a16:creationId xmlns:a16="http://schemas.microsoft.com/office/drawing/2014/main" id="{B12D200A-94B0-4204-AF1E-EC8EE5E84517}"/>
              </a:ext>
            </a:extLst>
          </p:cNvPr>
          <p:cNvSpPr txBox="1">
            <a:spLocks/>
          </p:cNvSpPr>
          <p:nvPr/>
        </p:nvSpPr>
        <p:spPr>
          <a:xfrm>
            <a:off x="7777676" y="4414450"/>
            <a:ext cx="2910999" cy="8429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SCI notifies PCI about the registration of Customs Declaration (IE425).</a:t>
            </a:r>
          </a:p>
          <a:p>
            <a:pPr marL="0" indent="0" algn="just">
              <a:buFont typeface="Arial" panose="020B0604020202020204" pitchFamily="34" charset="0"/>
              <a:buNone/>
            </a:pPr>
            <a:endParaRPr lang="en-GB" sz="1200"/>
          </a:p>
        </p:txBody>
      </p:sp>
      <p:sp>
        <p:nvSpPr>
          <p:cNvPr id="172" name="Oval 171">
            <a:extLst>
              <a:ext uri="{FF2B5EF4-FFF2-40B4-BE49-F238E27FC236}">
                <a16:creationId xmlns:a16="http://schemas.microsoft.com/office/drawing/2014/main" id="{378A1E0D-BF62-4C65-93F8-4EF0CC88BD6F}"/>
              </a:ext>
            </a:extLst>
          </p:cNvPr>
          <p:cNvSpPr>
            <a:spLocks/>
          </p:cNvSpPr>
          <p:nvPr/>
        </p:nvSpPr>
        <p:spPr>
          <a:xfrm>
            <a:off x="1366060" y="175794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10" name="Group 9">
            <a:extLst>
              <a:ext uri="{FF2B5EF4-FFF2-40B4-BE49-F238E27FC236}">
                <a16:creationId xmlns:a16="http://schemas.microsoft.com/office/drawing/2014/main" id="{BB154747-265E-46F9-8DF2-F5DD4C45CD52}"/>
              </a:ext>
            </a:extLst>
          </p:cNvPr>
          <p:cNvGrpSpPr/>
          <p:nvPr/>
        </p:nvGrpSpPr>
        <p:grpSpPr>
          <a:xfrm>
            <a:off x="1725442" y="1837260"/>
            <a:ext cx="2379245" cy="862429"/>
            <a:chOff x="1151449" y="20015"/>
            <a:chExt cx="2379245" cy="862429"/>
          </a:xfrm>
        </p:grpSpPr>
        <p:grpSp>
          <p:nvGrpSpPr>
            <p:cNvPr id="180" name="Group 179">
              <a:extLst>
                <a:ext uri="{FF2B5EF4-FFF2-40B4-BE49-F238E27FC236}">
                  <a16:creationId xmlns:a16="http://schemas.microsoft.com/office/drawing/2014/main" id="{D881D4F5-AC1A-422F-AAAF-9ABED1882750}"/>
                </a:ext>
              </a:extLst>
            </p:cNvPr>
            <p:cNvGrpSpPr/>
            <p:nvPr/>
          </p:nvGrpSpPr>
          <p:grpSpPr>
            <a:xfrm>
              <a:off x="1151449" y="20015"/>
              <a:ext cx="2379245" cy="862429"/>
              <a:chOff x="352896" y="2598967"/>
              <a:chExt cx="2379245" cy="862429"/>
            </a:xfrm>
          </p:grpSpPr>
          <p:pic>
            <p:nvPicPr>
              <p:cNvPr id="181" name="Graphic 180" descr="Envelope">
                <a:extLst>
                  <a:ext uri="{FF2B5EF4-FFF2-40B4-BE49-F238E27FC236}">
                    <a16:creationId xmlns:a16="http://schemas.microsoft.com/office/drawing/2014/main" id="{A7DFAD2B-59DF-410F-B468-E1DCACDBE2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2739360"/>
                <a:ext cx="391940" cy="337858"/>
              </a:xfrm>
              <a:prstGeom prst="rect">
                <a:avLst/>
              </a:prstGeom>
            </p:spPr>
          </p:pic>
          <p:sp>
            <p:nvSpPr>
              <p:cNvPr id="182" name="Arrow: Left 181">
                <a:extLst>
                  <a:ext uri="{FF2B5EF4-FFF2-40B4-BE49-F238E27FC236}">
                    <a16:creationId xmlns:a16="http://schemas.microsoft.com/office/drawing/2014/main" id="{CCA94F87-59D1-422A-87C2-FCBF49C555E8}"/>
                  </a:ext>
                </a:extLst>
              </p:cNvPr>
              <p:cNvSpPr/>
              <p:nvPr/>
            </p:nvSpPr>
            <p:spPr>
              <a:xfrm flipH="1">
                <a:off x="1444086" y="302248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IE415</a:t>
                </a:r>
              </a:p>
            </p:txBody>
          </p:sp>
          <p:pic>
            <p:nvPicPr>
              <p:cNvPr id="183" name="Graphic 182" descr="User">
                <a:extLst>
                  <a:ext uri="{FF2B5EF4-FFF2-40B4-BE49-F238E27FC236}">
                    <a16:creationId xmlns:a16="http://schemas.microsoft.com/office/drawing/2014/main" id="{966BAC05-C763-4FCC-BAB7-75F8D12627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2896" y="2622083"/>
                <a:ext cx="777240" cy="777240"/>
              </a:xfrm>
              <a:prstGeom prst="rect">
                <a:avLst/>
              </a:prstGeom>
            </p:spPr>
          </p:pic>
          <p:pic>
            <p:nvPicPr>
              <p:cNvPr id="185" name="Graphic 184" descr="Schoolhouse">
                <a:extLst>
                  <a:ext uri="{FF2B5EF4-FFF2-40B4-BE49-F238E27FC236}">
                    <a16:creationId xmlns:a16="http://schemas.microsoft.com/office/drawing/2014/main" id="{96DA3CDF-379E-40A3-8A9A-964EF7F7A1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2598967"/>
                <a:ext cx="777240" cy="777240"/>
              </a:xfrm>
              <a:prstGeom prst="rect">
                <a:avLst/>
              </a:prstGeom>
            </p:spPr>
          </p:pic>
          <p:sp>
            <p:nvSpPr>
              <p:cNvPr id="186" name="TextBox 185">
                <a:extLst>
                  <a:ext uri="{FF2B5EF4-FFF2-40B4-BE49-F238E27FC236}">
                    <a16:creationId xmlns:a16="http://schemas.microsoft.com/office/drawing/2014/main" id="{1789AC83-4292-493B-9736-C9F6EDDF7BB5}"/>
                  </a:ext>
                </a:extLst>
              </p:cNvPr>
              <p:cNvSpPr txBox="1"/>
              <p:nvPr/>
            </p:nvSpPr>
            <p:spPr>
              <a:xfrm>
                <a:off x="1948925" y="3215175"/>
                <a:ext cx="783216" cy="246221"/>
              </a:xfrm>
              <a:prstGeom prst="rect">
                <a:avLst/>
              </a:prstGeom>
              <a:noFill/>
            </p:spPr>
            <p:txBody>
              <a:bodyPr wrap="square" rtlCol="0">
                <a:spAutoFit/>
              </a:bodyPr>
              <a:lstStyle/>
              <a:p>
                <a:pPr algn="ctr"/>
                <a:r>
                  <a:rPr lang="en-US" sz="1000" b="1" dirty="0">
                    <a:solidFill>
                      <a:schemeClr val="tx2"/>
                    </a:solidFill>
                  </a:rPr>
                  <a:t>SCI</a:t>
                </a:r>
              </a:p>
            </p:txBody>
          </p:sp>
        </p:grpSp>
        <p:pic>
          <p:nvPicPr>
            <p:cNvPr id="187" name="Graphic 186" descr="Document">
              <a:extLst>
                <a:ext uri="{FF2B5EF4-FFF2-40B4-BE49-F238E27FC236}">
                  <a16:creationId xmlns:a16="http://schemas.microsoft.com/office/drawing/2014/main" id="{0AC39EF2-4A06-4821-ACBF-94712E2255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2790" y="177021"/>
              <a:ext cx="576994" cy="576994"/>
            </a:xfrm>
            <a:prstGeom prst="rect">
              <a:avLst/>
            </a:prstGeom>
          </p:spPr>
        </p:pic>
      </p:grpSp>
      <p:sp>
        <p:nvSpPr>
          <p:cNvPr id="204" name="Oval 203">
            <a:extLst>
              <a:ext uri="{FF2B5EF4-FFF2-40B4-BE49-F238E27FC236}">
                <a16:creationId xmlns:a16="http://schemas.microsoft.com/office/drawing/2014/main" id="{8386B20F-D955-4B93-93BC-69D33AD7F4FD}"/>
              </a:ext>
            </a:extLst>
          </p:cNvPr>
          <p:cNvSpPr>
            <a:spLocks/>
          </p:cNvSpPr>
          <p:nvPr/>
        </p:nvSpPr>
        <p:spPr>
          <a:xfrm>
            <a:off x="4540938" y="177641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213" name="Group 212">
            <a:extLst>
              <a:ext uri="{FF2B5EF4-FFF2-40B4-BE49-F238E27FC236}">
                <a16:creationId xmlns:a16="http://schemas.microsoft.com/office/drawing/2014/main" id="{8A744435-661B-45C5-9E25-93C61B4A4AC1}"/>
              </a:ext>
            </a:extLst>
          </p:cNvPr>
          <p:cNvGrpSpPr/>
          <p:nvPr/>
        </p:nvGrpSpPr>
        <p:grpSpPr>
          <a:xfrm>
            <a:off x="5114042" y="3580089"/>
            <a:ext cx="2073135" cy="862429"/>
            <a:chOff x="653543" y="1698098"/>
            <a:chExt cx="2073135" cy="862429"/>
          </a:xfrm>
        </p:grpSpPr>
        <p:pic>
          <p:nvPicPr>
            <p:cNvPr id="214" name="Graphic 213" descr="Envelope">
              <a:extLst>
                <a:ext uri="{FF2B5EF4-FFF2-40B4-BE49-F238E27FC236}">
                  <a16:creationId xmlns:a16="http://schemas.microsoft.com/office/drawing/2014/main" id="{FE6DDCF8-0458-4BAE-B5AA-7F3DCE52B4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215" name="Arrow: Left 214">
              <a:extLst>
                <a:ext uri="{FF2B5EF4-FFF2-40B4-BE49-F238E27FC236}">
                  <a16:creationId xmlns:a16="http://schemas.microsoft.com/office/drawing/2014/main" id="{92861BF5-33FF-4FE2-9960-7AE22B4E0E07}"/>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IE426</a:t>
              </a:r>
            </a:p>
          </p:txBody>
        </p:sp>
        <p:pic>
          <p:nvPicPr>
            <p:cNvPr id="216" name="Graphic 215" descr="Schoolhouse">
              <a:extLst>
                <a:ext uri="{FF2B5EF4-FFF2-40B4-BE49-F238E27FC236}">
                  <a16:creationId xmlns:a16="http://schemas.microsoft.com/office/drawing/2014/main" id="{9AB1C0F3-7E6A-425E-AE86-D20D308C48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217" name="TextBox 216">
              <a:extLst>
                <a:ext uri="{FF2B5EF4-FFF2-40B4-BE49-F238E27FC236}">
                  <a16:creationId xmlns:a16="http://schemas.microsoft.com/office/drawing/2014/main" id="{7F5A00C8-1A6D-4FA0-84A8-56777486BDE9}"/>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18" name="Graphic 217" descr="User with solid fill">
              <a:extLst>
                <a:ext uri="{FF2B5EF4-FFF2-40B4-BE49-F238E27FC236}">
                  <a16:creationId xmlns:a16="http://schemas.microsoft.com/office/drawing/2014/main" id="{E0811476-B81D-4EC6-894A-E453238149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49438" y="1698098"/>
              <a:ext cx="777240" cy="777240"/>
            </a:xfrm>
            <a:prstGeom prst="rect">
              <a:avLst/>
            </a:prstGeom>
          </p:spPr>
        </p:pic>
      </p:grpSp>
      <p:sp>
        <p:nvSpPr>
          <p:cNvPr id="229" name="Oval 228">
            <a:extLst>
              <a:ext uri="{FF2B5EF4-FFF2-40B4-BE49-F238E27FC236}">
                <a16:creationId xmlns:a16="http://schemas.microsoft.com/office/drawing/2014/main" id="{53F690A2-1D4E-4655-A8A1-7A062D96348F}"/>
              </a:ext>
            </a:extLst>
          </p:cNvPr>
          <p:cNvSpPr>
            <a:spLocks/>
          </p:cNvSpPr>
          <p:nvPr/>
        </p:nvSpPr>
        <p:spPr>
          <a:xfrm>
            <a:off x="4538808" y="357287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grpSp>
        <p:nvGrpSpPr>
          <p:cNvPr id="231" name="Group 230">
            <a:extLst>
              <a:ext uri="{FF2B5EF4-FFF2-40B4-BE49-F238E27FC236}">
                <a16:creationId xmlns:a16="http://schemas.microsoft.com/office/drawing/2014/main" id="{0C3C3C96-8A61-420C-87D7-BC256C336508}"/>
              </a:ext>
            </a:extLst>
          </p:cNvPr>
          <p:cNvGrpSpPr/>
          <p:nvPr/>
        </p:nvGrpSpPr>
        <p:grpSpPr>
          <a:xfrm>
            <a:off x="8306244" y="3548142"/>
            <a:ext cx="2073135" cy="862429"/>
            <a:chOff x="653543" y="3522952"/>
            <a:chExt cx="2073135" cy="862429"/>
          </a:xfrm>
        </p:grpSpPr>
        <p:pic>
          <p:nvPicPr>
            <p:cNvPr id="232" name="Graphic 231" descr="Envelope">
              <a:extLst>
                <a:ext uri="{FF2B5EF4-FFF2-40B4-BE49-F238E27FC236}">
                  <a16:creationId xmlns:a16="http://schemas.microsoft.com/office/drawing/2014/main" id="{62E2F5CC-5CD9-479F-9563-2EDB254E0B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233" name="Arrow: Left 232">
              <a:extLst>
                <a:ext uri="{FF2B5EF4-FFF2-40B4-BE49-F238E27FC236}">
                  <a16:creationId xmlns:a16="http://schemas.microsoft.com/office/drawing/2014/main" id="{CD6987EC-CD8F-498C-9B8D-EC56FF0E0C0D}"/>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dirty="0">
                  <a:solidFill>
                    <a:srgbClr val="FFC000"/>
                  </a:solidFill>
                </a:rPr>
                <a:t>IE425</a:t>
              </a:r>
            </a:p>
          </p:txBody>
        </p:sp>
        <p:pic>
          <p:nvPicPr>
            <p:cNvPr id="234" name="Graphic 233" descr="Schoolhouse">
              <a:extLst>
                <a:ext uri="{FF2B5EF4-FFF2-40B4-BE49-F238E27FC236}">
                  <a16:creationId xmlns:a16="http://schemas.microsoft.com/office/drawing/2014/main" id="{C9134526-F132-420B-9150-2B32753B99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235" name="TextBox 234">
              <a:extLst>
                <a:ext uri="{FF2B5EF4-FFF2-40B4-BE49-F238E27FC236}">
                  <a16:creationId xmlns:a16="http://schemas.microsoft.com/office/drawing/2014/main" id="{61DDA1CF-F9DA-449E-9439-DB841DB3AA6C}"/>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36" name="Graphic 235" descr="Schoolhouse">
              <a:extLst>
                <a:ext uri="{FF2B5EF4-FFF2-40B4-BE49-F238E27FC236}">
                  <a16:creationId xmlns:a16="http://schemas.microsoft.com/office/drawing/2014/main" id="{531E45AD-74EA-4A11-8DB5-A0CADBD2E9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237" name="TextBox 236">
              <a:extLst>
                <a:ext uri="{FF2B5EF4-FFF2-40B4-BE49-F238E27FC236}">
                  <a16:creationId xmlns:a16="http://schemas.microsoft.com/office/drawing/2014/main" id="{F97EA46E-846A-4D2C-8688-F38CA733CC1D}"/>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38" name="Oval 237">
            <a:extLst>
              <a:ext uri="{FF2B5EF4-FFF2-40B4-BE49-F238E27FC236}">
                <a16:creationId xmlns:a16="http://schemas.microsoft.com/office/drawing/2014/main" id="{216B9EAF-F729-4CF8-9F62-B9EEE469E8A7}"/>
              </a:ext>
            </a:extLst>
          </p:cNvPr>
          <p:cNvSpPr>
            <a:spLocks/>
          </p:cNvSpPr>
          <p:nvPr/>
        </p:nvSpPr>
        <p:spPr>
          <a:xfrm>
            <a:off x="7724375" y="357087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6</a:t>
            </a:r>
          </a:p>
        </p:txBody>
      </p:sp>
      <p:grpSp>
        <p:nvGrpSpPr>
          <p:cNvPr id="3" name="Group 2">
            <a:extLst>
              <a:ext uri="{FF2B5EF4-FFF2-40B4-BE49-F238E27FC236}">
                <a16:creationId xmlns:a16="http://schemas.microsoft.com/office/drawing/2014/main" id="{2CD249A9-5AF5-41E1-0DC1-5415F88523F5}"/>
              </a:ext>
            </a:extLst>
          </p:cNvPr>
          <p:cNvGrpSpPr/>
          <p:nvPr/>
        </p:nvGrpSpPr>
        <p:grpSpPr>
          <a:xfrm>
            <a:off x="5032207" y="1790202"/>
            <a:ext cx="2073135" cy="862429"/>
            <a:chOff x="653543" y="3522952"/>
            <a:chExt cx="2073135" cy="862429"/>
          </a:xfrm>
        </p:grpSpPr>
        <p:pic>
          <p:nvPicPr>
            <p:cNvPr id="4" name="Graphic 3" descr="Envelope">
              <a:extLst>
                <a:ext uri="{FF2B5EF4-FFF2-40B4-BE49-F238E27FC236}">
                  <a16:creationId xmlns:a16="http://schemas.microsoft.com/office/drawing/2014/main" id="{4703AA4A-CCCC-00F9-3F88-F06AEC0242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6" name="Arrow: Left 5">
              <a:extLst>
                <a:ext uri="{FF2B5EF4-FFF2-40B4-BE49-F238E27FC236}">
                  <a16:creationId xmlns:a16="http://schemas.microsoft.com/office/drawing/2014/main" id="{68D42866-B5AA-66E0-7A9F-FBD888ECB816}"/>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IE401</a:t>
              </a:r>
            </a:p>
          </p:txBody>
        </p:sp>
        <p:pic>
          <p:nvPicPr>
            <p:cNvPr id="7" name="Graphic 6" descr="Schoolhouse">
              <a:extLst>
                <a:ext uri="{FF2B5EF4-FFF2-40B4-BE49-F238E27FC236}">
                  <a16:creationId xmlns:a16="http://schemas.microsoft.com/office/drawing/2014/main" id="{B17EFD93-322B-77F2-8CE8-99AE5D78EC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8" name="TextBox 7">
              <a:extLst>
                <a:ext uri="{FF2B5EF4-FFF2-40B4-BE49-F238E27FC236}">
                  <a16:creationId xmlns:a16="http://schemas.microsoft.com/office/drawing/2014/main" id="{2441A8D5-63B4-E17B-9F1C-65BBFEC8AFA7}"/>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9" name="Graphic 8" descr="Schoolhouse">
              <a:extLst>
                <a:ext uri="{FF2B5EF4-FFF2-40B4-BE49-F238E27FC236}">
                  <a16:creationId xmlns:a16="http://schemas.microsoft.com/office/drawing/2014/main" id="{7BD07635-647E-A783-4C21-D146D77FA7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11" name="TextBox 10">
              <a:extLst>
                <a:ext uri="{FF2B5EF4-FFF2-40B4-BE49-F238E27FC236}">
                  <a16:creationId xmlns:a16="http://schemas.microsoft.com/office/drawing/2014/main" id="{A5BBE6B7-34A9-384E-B59C-C8702CB96CD1}"/>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42" name="Rectangle 241">
            <a:extLst>
              <a:ext uri="{FF2B5EF4-FFF2-40B4-BE49-F238E27FC236}">
                <a16:creationId xmlns:a16="http://schemas.microsoft.com/office/drawing/2014/main" id="{A02DB2BC-2473-DDA0-6316-D8282D5535F3}"/>
              </a:ext>
            </a:extLst>
          </p:cNvPr>
          <p:cNvSpPr/>
          <p:nvPr/>
        </p:nvSpPr>
        <p:spPr>
          <a:xfrm>
            <a:off x="1366060" y="4401080"/>
            <a:ext cx="2910998" cy="892552"/>
          </a:xfrm>
          <a:prstGeom prst="rect">
            <a:avLst/>
          </a:prstGeom>
        </p:spPr>
        <p:txBody>
          <a:bodyPr wrap="square">
            <a:spAutoFit/>
          </a:bodyPr>
          <a:lstStyle/>
          <a:p>
            <a:pPr algn="just">
              <a:spcAft>
                <a:spcPts val="1800"/>
              </a:spcAft>
              <a:buClr>
                <a:schemeClr val="tx2"/>
              </a:buClr>
            </a:pPr>
            <a:r>
              <a:rPr lang="en-GB" sz="1300"/>
              <a:t>SCI registers the Customs Declaration and identifies it was submitted prior to goods physical presentation to PCI.</a:t>
            </a:r>
          </a:p>
        </p:txBody>
      </p:sp>
      <p:grpSp>
        <p:nvGrpSpPr>
          <p:cNvPr id="245" name="Group 244">
            <a:extLst>
              <a:ext uri="{FF2B5EF4-FFF2-40B4-BE49-F238E27FC236}">
                <a16:creationId xmlns:a16="http://schemas.microsoft.com/office/drawing/2014/main" id="{67C565E1-F055-713C-EDCD-92AAFDA2ACEE}"/>
              </a:ext>
            </a:extLst>
          </p:cNvPr>
          <p:cNvGrpSpPr/>
          <p:nvPr/>
        </p:nvGrpSpPr>
        <p:grpSpPr>
          <a:xfrm>
            <a:off x="2416423" y="3546643"/>
            <a:ext cx="783216" cy="839313"/>
            <a:chOff x="653543" y="3546068"/>
            <a:chExt cx="783216" cy="839313"/>
          </a:xfrm>
        </p:grpSpPr>
        <p:pic>
          <p:nvPicPr>
            <p:cNvPr id="32" name="Graphic 31" descr="Schoolhouse">
              <a:extLst>
                <a:ext uri="{FF2B5EF4-FFF2-40B4-BE49-F238E27FC236}">
                  <a16:creationId xmlns:a16="http://schemas.microsoft.com/office/drawing/2014/main" id="{466093B1-1AC5-055E-05FB-6E3DEA84533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33" name="TextBox 32">
              <a:extLst>
                <a:ext uri="{FF2B5EF4-FFF2-40B4-BE49-F238E27FC236}">
                  <a16:creationId xmlns:a16="http://schemas.microsoft.com/office/drawing/2014/main" id="{9E9B9DCC-0123-FE5E-4137-C970C6333C66}"/>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sp>
        <p:nvSpPr>
          <p:cNvPr id="34" name="Oval 33">
            <a:extLst>
              <a:ext uri="{FF2B5EF4-FFF2-40B4-BE49-F238E27FC236}">
                <a16:creationId xmlns:a16="http://schemas.microsoft.com/office/drawing/2014/main" id="{CD23A3D6-55BE-5E73-147B-E005912EE020}"/>
              </a:ext>
            </a:extLst>
          </p:cNvPr>
          <p:cNvSpPr>
            <a:spLocks/>
          </p:cNvSpPr>
          <p:nvPr/>
        </p:nvSpPr>
        <p:spPr>
          <a:xfrm>
            <a:off x="1361765" y="357125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sp>
        <p:nvSpPr>
          <p:cNvPr id="5" name="Content Placeholder 1">
            <a:extLst>
              <a:ext uri="{FF2B5EF4-FFF2-40B4-BE49-F238E27FC236}">
                <a16:creationId xmlns:a16="http://schemas.microsoft.com/office/drawing/2014/main" id="{AB63840A-8F87-AD58-1117-88C5478F0643}"/>
              </a:ext>
            </a:extLst>
          </p:cNvPr>
          <p:cNvSpPr txBox="1">
            <a:spLocks/>
          </p:cNvSpPr>
          <p:nvPr/>
        </p:nvSpPr>
        <p:spPr>
          <a:xfrm>
            <a:off x="7722464" y="2662227"/>
            <a:ext cx="2910999" cy="11477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300"/>
              <a:t>PCI </a:t>
            </a:r>
            <a:r>
              <a:rPr lang="en-US" sz="1300"/>
              <a:t>validates </a:t>
            </a:r>
            <a:r>
              <a:rPr lang="en-GB" sz="1300"/>
              <a:t>the Customs Declaration and informs SCI (IE402). </a:t>
            </a:r>
            <a:r>
              <a:rPr lang="en-US" sz="1300"/>
              <a:t>In this scenario, validation results are positive.</a:t>
            </a:r>
            <a:endParaRPr lang="en-GB" sz="1300"/>
          </a:p>
        </p:txBody>
      </p:sp>
      <p:sp>
        <p:nvSpPr>
          <p:cNvPr id="12" name="Oval 11">
            <a:extLst>
              <a:ext uri="{FF2B5EF4-FFF2-40B4-BE49-F238E27FC236}">
                <a16:creationId xmlns:a16="http://schemas.microsoft.com/office/drawing/2014/main" id="{61C4E89C-18D6-5BA3-1EB3-62EA8F79FBF1}"/>
              </a:ext>
            </a:extLst>
          </p:cNvPr>
          <p:cNvSpPr>
            <a:spLocks/>
          </p:cNvSpPr>
          <p:nvPr/>
        </p:nvSpPr>
        <p:spPr>
          <a:xfrm>
            <a:off x="7722923" y="178459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13" name="Group 12">
            <a:extLst>
              <a:ext uri="{FF2B5EF4-FFF2-40B4-BE49-F238E27FC236}">
                <a16:creationId xmlns:a16="http://schemas.microsoft.com/office/drawing/2014/main" id="{01C25371-083B-04B6-F5C9-BA119C7A6EC7}"/>
              </a:ext>
            </a:extLst>
          </p:cNvPr>
          <p:cNvGrpSpPr/>
          <p:nvPr/>
        </p:nvGrpSpPr>
        <p:grpSpPr>
          <a:xfrm>
            <a:off x="8277942" y="1752227"/>
            <a:ext cx="2073135" cy="862429"/>
            <a:chOff x="653543" y="3522952"/>
            <a:chExt cx="2073135" cy="862429"/>
          </a:xfrm>
        </p:grpSpPr>
        <p:pic>
          <p:nvPicPr>
            <p:cNvPr id="14" name="Graphic 13" descr="Envelope">
              <a:extLst>
                <a:ext uri="{FF2B5EF4-FFF2-40B4-BE49-F238E27FC236}">
                  <a16:creationId xmlns:a16="http://schemas.microsoft.com/office/drawing/2014/main" id="{C73FB663-EA72-BB1A-EE53-36DB1C2E02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15" name="Arrow: Left 14">
              <a:extLst>
                <a:ext uri="{FF2B5EF4-FFF2-40B4-BE49-F238E27FC236}">
                  <a16:creationId xmlns:a16="http://schemas.microsoft.com/office/drawing/2014/main" id="{6B81C2B0-88F2-8CCF-8AD0-A1EE3027AC7B}"/>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IE402</a:t>
              </a:r>
            </a:p>
          </p:txBody>
        </p:sp>
        <p:pic>
          <p:nvPicPr>
            <p:cNvPr id="16" name="Graphic 15" descr="Schoolhouse">
              <a:extLst>
                <a:ext uri="{FF2B5EF4-FFF2-40B4-BE49-F238E27FC236}">
                  <a16:creationId xmlns:a16="http://schemas.microsoft.com/office/drawing/2014/main" id="{1FCE307B-906C-CE6C-9277-E948235F2F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17" name="TextBox 16">
              <a:extLst>
                <a:ext uri="{FF2B5EF4-FFF2-40B4-BE49-F238E27FC236}">
                  <a16:creationId xmlns:a16="http://schemas.microsoft.com/office/drawing/2014/main" id="{A4686C79-F843-0CAD-7B33-867295BC51D4}"/>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18" name="Graphic 17" descr="Schoolhouse">
              <a:extLst>
                <a:ext uri="{FF2B5EF4-FFF2-40B4-BE49-F238E27FC236}">
                  <a16:creationId xmlns:a16="http://schemas.microsoft.com/office/drawing/2014/main" id="{F274F4A1-5A5A-B294-4923-9E671D8EF6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19" name="TextBox 18">
              <a:extLst>
                <a:ext uri="{FF2B5EF4-FFF2-40B4-BE49-F238E27FC236}">
                  <a16:creationId xmlns:a16="http://schemas.microsoft.com/office/drawing/2014/main" id="{FA689EFE-D285-3B2E-73AF-A991D4F7C3A9}"/>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24" name="TextBox 23">
            <a:extLst>
              <a:ext uri="{FF2B5EF4-FFF2-40B4-BE49-F238E27FC236}">
                <a16:creationId xmlns:a16="http://schemas.microsoft.com/office/drawing/2014/main" id="{BCB20B76-7E9D-904C-9571-D2E837BA7CD2}"/>
              </a:ext>
            </a:extLst>
          </p:cNvPr>
          <p:cNvSpPr txBox="1"/>
          <p:nvPr/>
        </p:nvSpPr>
        <p:spPr>
          <a:xfrm>
            <a:off x="1701373" y="2469836"/>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25" name="TextBox 24">
            <a:extLst>
              <a:ext uri="{FF2B5EF4-FFF2-40B4-BE49-F238E27FC236}">
                <a16:creationId xmlns:a16="http://schemas.microsoft.com/office/drawing/2014/main" id="{EAFA75F4-B505-4BA6-E0A8-8EE4D5A03AB8}"/>
              </a:ext>
            </a:extLst>
          </p:cNvPr>
          <p:cNvSpPr txBox="1"/>
          <p:nvPr/>
        </p:nvSpPr>
        <p:spPr>
          <a:xfrm>
            <a:off x="6405347" y="4204362"/>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20" name="Slide Number Placeholder 19">
            <a:extLst>
              <a:ext uri="{FF2B5EF4-FFF2-40B4-BE49-F238E27FC236}">
                <a16:creationId xmlns:a16="http://schemas.microsoft.com/office/drawing/2014/main" id="{7D562CAC-732E-C97E-3E5E-3BE879F2BF16}"/>
              </a:ext>
            </a:extLst>
          </p:cNvPr>
          <p:cNvSpPr>
            <a:spLocks noGrp="1"/>
          </p:cNvSpPr>
          <p:nvPr>
            <p:ph type="sldNum" sz="quarter" idx="12"/>
          </p:nvPr>
        </p:nvSpPr>
        <p:spPr/>
        <p:txBody>
          <a:bodyPr/>
          <a:lstStyle/>
          <a:p>
            <a:fld id="{F46C79FD-C571-418B-AB0F-5EE936C85276}" type="slidenum">
              <a:rPr lang="en-GB" smtClean="0"/>
              <a:t>36</a:t>
            </a:fld>
            <a:endParaRPr lang="en-GB"/>
          </a:p>
        </p:txBody>
      </p:sp>
    </p:spTree>
    <p:extLst>
      <p:ext uri="{BB962C8B-B14F-4D97-AF65-F5344CB8AC3E}">
        <p14:creationId xmlns:p14="http://schemas.microsoft.com/office/powerpoint/2010/main" val="3891298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a:t>Pre-notification of control for Authorised Economic Operator</a:t>
            </a:r>
          </a:p>
        </p:txBody>
      </p:sp>
      <p:sp>
        <p:nvSpPr>
          <p:cNvPr id="43" name="Content Placeholder 1">
            <a:extLst>
              <a:ext uri="{FF2B5EF4-FFF2-40B4-BE49-F238E27FC236}">
                <a16:creationId xmlns:a16="http://schemas.microsoft.com/office/drawing/2014/main" id="{119FEB2C-BFED-47D9-BD5B-48BDA7DD02E5}"/>
              </a:ext>
            </a:extLst>
          </p:cNvPr>
          <p:cNvSpPr>
            <a:spLocks noGrp="1"/>
          </p:cNvSpPr>
          <p:nvPr>
            <p:ph sz="half" idx="1"/>
          </p:nvPr>
        </p:nvSpPr>
        <p:spPr>
          <a:xfrm>
            <a:off x="4578650" y="3173897"/>
            <a:ext cx="2894768" cy="540386"/>
          </a:xfrm>
        </p:spPr>
        <p:txBody>
          <a:bodyPr/>
          <a:lstStyle/>
          <a:p>
            <a:pPr marL="0" indent="0" algn="just">
              <a:buNone/>
            </a:pPr>
            <a:r>
              <a:rPr lang="en-GB" sz="1300"/>
              <a:t>PCI gets notified to perform its own Risk Analysis (IE435).</a:t>
            </a:r>
          </a:p>
        </p:txBody>
      </p:sp>
      <p:sp>
        <p:nvSpPr>
          <p:cNvPr id="70" name="Content Placeholder 1">
            <a:extLst>
              <a:ext uri="{FF2B5EF4-FFF2-40B4-BE49-F238E27FC236}">
                <a16:creationId xmlns:a16="http://schemas.microsoft.com/office/drawing/2014/main" id="{B12D200A-94B0-4204-AF1E-EC8EE5E84517}"/>
              </a:ext>
            </a:extLst>
          </p:cNvPr>
          <p:cNvSpPr txBox="1">
            <a:spLocks/>
          </p:cNvSpPr>
          <p:nvPr/>
        </p:nvSpPr>
        <p:spPr>
          <a:xfrm>
            <a:off x="7770675" y="3199228"/>
            <a:ext cx="2770198" cy="8429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The risk analysis results are communicated to SCI (IE436).</a:t>
            </a:r>
          </a:p>
          <a:p>
            <a:pPr marL="0" indent="0" algn="just">
              <a:buFont typeface="Arial" panose="020B0604020202020204" pitchFamily="34" charset="0"/>
              <a:buNone/>
            </a:pPr>
            <a:endParaRPr lang="en-GB" sz="1200"/>
          </a:p>
        </p:txBody>
      </p:sp>
      <p:sp>
        <p:nvSpPr>
          <p:cNvPr id="204" name="Oval 203">
            <a:extLst>
              <a:ext uri="{FF2B5EF4-FFF2-40B4-BE49-F238E27FC236}">
                <a16:creationId xmlns:a16="http://schemas.microsoft.com/office/drawing/2014/main" id="{8386B20F-D955-4B93-93BC-69D33AD7F4FD}"/>
              </a:ext>
            </a:extLst>
          </p:cNvPr>
          <p:cNvSpPr>
            <a:spLocks/>
          </p:cNvSpPr>
          <p:nvPr/>
        </p:nvSpPr>
        <p:spPr>
          <a:xfrm>
            <a:off x="4579108" y="233493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231" name="Group 230">
            <a:extLst>
              <a:ext uri="{FF2B5EF4-FFF2-40B4-BE49-F238E27FC236}">
                <a16:creationId xmlns:a16="http://schemas.microsoft.com/office/drawing/2014/main" id="{0C3C3C96-8A61-420C-87D7-BC256C336508}"/>
              </a:ext>
            </a:extLst>
          </p:cNvPr>
          <p:cNvGrpSpPr/>
          <p:nvPr/>
        </p:nvGrpSpPr>
        <p:grpSpPr>
          <a:xfrm>
            <a:off x="8354779" y="2332842"/>
            <a:ext cx="2073135" cy="862429"/>
            <a:chOff x="653543" y="3522952"/>
            <a:chExt cx="2073135" cy="862429"/>
          </a:xfrm>
        </p:grpSpPr>
        <p:pic>
          <p:nvPicPr>
            <p:cNvPr id="232" name="Graphic 231" descr="Envelope">
              <a:extLst>
                <a:ext uri="{FF2B5EF4-FFF2-40B4-BE49-F238E27FC236}">
                  <a16:creationId xmlns:a16="http://schemas.microsoft.com/office/drawing/2014/main" id="{62E2F5CC-5CD9-479F-9563-2EDB254E0B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233" name="Arrow: Left 232">
              <a:extLst>
                <a:ext uri="{FF2B5EF4-FFF2-40B4-BE49-F238E27FC236}">
                  <a16:creationId xmlns:a16="http://schemas.microsoft.com/office/drawing/2014/main" id="{CD6987EC-CD8F-498C-9B8D-EC56FF0E0C0D}"/>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IE436</a:t>
              </a:r>
            </a:p>
          </p:txBody>
        </p:sp>
        <p:pic>
          <p:nvPicPr>
            <p:cNvPr id="234" name="Graphic 233" descr="Schoolhouse">
              <a:extLst>
                <a:ext uri="{FF2B5EF4-FFF2-40B4-BE49-F238E27FC236}">
                  <a16:creationId xmlns:a16="http://schemas.microsoft.com/office/drawing/2014/main" id="{C9134526-F132-420B-9150-2B32753B99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235" name="TextBox 234">
              <a:extLst>
                <a:ext uri="{FF2B5EF4-FFF2-40B4-BE49-F238E27FC236}">
                  <a16:creationId xmlns:a16="http://schemas.microsoft.com/office/drawing/2014/main" id="{61DDA1CF-F9DA-449E-9439-DB841DB3AA6C}"/>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236" name="Graphic 235" descr="Schoolhouse">
              <a:extLst>
                <a:ext uri="{FF2B5EF4-FFF2-40B4-BE49-F238E27FC236}">
                  <a16:creationId xmlns:a16="http://schemas.microsoft.com/office/drawing/2014/main" id="{531E45AD-74EA-4A11-8DB5-A0CADBD2E9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237" name="TextBox 236">
              <a:extLst>
                <a:ext uri="{FF2B5EF4-FFF2-40B4-BE49-F238E27FC236}">
                  <a16:creationId xmlns:a16="http://schemas.microsoft.com/office/drawing/2014/main" id="{F97EA46E-846A-4D2C-8688-F38CA733CC1D}"/>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238" name="Oval 237">
            <a:extLst>
              <a:ext uri="{FF2B5EF4-FFF2-40B4-BE49-F238E27FC236}">
                <a16:creationId xmlns:a16="http://schemas.microsoft.com/office/drawing/2014/main" id="{216B9EAF-F729-4CF8-9F62-B9EEE469E8A7}"/>
              </a:ext>
            </a:extLst>
          </p:cNvPr>
          <p:cNvSpPr>
            <a:spLocks/>
          </p:cNvSpPr>
          <p:nvPr/>
        </p:nvSpPr>
        <p:spPr>
          <a:xfrm>
            <a:off x="7766996" y="236746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3" name="Group 2">
            <a:extLst>
              <a:ext uri="{FF2B5EF4-FFF2-40B4-BE49-F238E27FC236}">
                <a16:creationId xmlns:a16="http://schemas.microsoft.com/office/drawing/2014/main" id="{2CD249A9-5AF5-41E1-0DC1-5415F88523F5}"/>
              </a:ext>
            </a:extLst>
          </p:cNvPr>
          <p:cNvGrpSpPr/>
          <p:nvPr/>
        </p:nvGrpSpPr>
        <p:grpSpPr>
          <a:xfrm>
            <a:off x="5198799" y="2336456"/>
            <a:ext cx="2073135" cy="862429"/>
            <a:chOff x="653543" y="3522952"/>
            <a:chExt cx="2073135" cy="862429"/>
          </a:xfrm>
        </p:grpSpPr>
        <p:pic>
          <p:nvPicPr>
            <p:cNvPr id="4" name="Graphic 3" descr="Envelope">
              <a:extLst>
                <a:ext uri="{FF2B5EF4-FFF2-40B4-BE49-F238E27FC236}">
                  <a16:creationId xmlns:a16="http://schemas.microsoft.com/office/drawing/2014/main" id="{4703AA4A-CCCC-00F9-3F88-F06AEC0242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6" name="Arrow: Left 5">
              <a:extLst>
                <a:ext uri="{FF2B5EF4-FFF2-40B4-BE49-F238E27FC236}">
                  <a16:creationId xmlns:a16="http://schemas.microsoft.com/office/drawing/2014/main" id="{68D42866-B5AA-66E0-7A9F-FBD888ECB816}"/>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IE435</a:t>
              </a:r>
            </a:p>
          </p:txBody>
        </p:sp>
        <p:pic>
          <p:nvPicPr>
            <p:cNvPr id="7" name="Graphic 6" descr="Schoolhouse">
              <a:extLst>
                <a:ext uri="{FF2B5EF4-FFF2-40B4-BE49-F238E27FC236}">
                  <a16:creationId xmlns:a16="http://schemas.microsoft.com/office/drawing/2014/main" id="{B17EFD93-322B-77F2-8CE8-99AE5D78EC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8" name="TextBox 7">
              <a:extLst>
                <a:ext uri="{FF2B5EF4-FFF2-40B4-BE49-F238E27FC236}">
                  <a16:creationId xmlns:a16="http://schemas.microsoft.com/office/drawing/2014/main" id="{2441A8D5-63B4-E17B-9F1C-65BBFEC8AFA7}"/>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9" name="Graphic 8" descr="Schoolhouse">
              <a:extLst>
                <a:ext uri="{FF2B5EF4-FFF2-40B4-BE49-F238E27FC236}">
                  <a16:creationId xmlns:a16="http://schemas.microsoft.com/office/drawing/2014/main" id="{7BD07635-647E-A783-4C21-D146D77FA7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11" name="TextBox 10">
              <a:extLst>
                <a:ext uri="{FF2B5EF4-FFF2-40B4-BE49-F238E27FC236}">
                  <a16:creationId xmlns:a16="http://schemas.microsoft.com/office/drawing/2014/main" id="{A5BBE6B7-34A9-384E-B59C-C8702CB96CD1}"/>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12" name="Rectangle 11">
            <a:extLst>
              <a:ext uri="{FF2B5EF4-FFF2-40B4-BE49-F238E27FC236}">
                <a16:creationId xmlns:a16="http://schemas.microsoft.com/office/drawing/2014/main" id="{ECB17B5D-390C-EDA1-F889-B0D909CCA7FB}"/>
              </a:ext>
            </a:extLst>
          </p:cNvPr>
          <p:cNvSpPr/>
          <p:nvPr/>
        </p:nvSpPr>
        <p:spPr>
          <a:xfrm>
            <a:off x="1424702" y="5153443"/>
            <a:ext cx="2826803" cy="1092607"/>
          </a:xfrm>
          <a:prstGeom prst="rect">
            <a:avLst/>
          </a:prstGeom>
        </p:spPr>
        <p:txBody>
          <a:bodyPr wrap="square">
            <a:spAutoFit/>
          </a:bodyPr>
          <a:lstStyle/>
          <a:p>
            <a:pPr algn="just"/>
            <a:r>
              <a:rPr lang="en-US" sz="1300"/>
              <a:t>Based on the risk analysis results, customs officer at SCI decides to perform controls. SCI notifies Declarant of customs authorities’ intention (IE460).</a:t>
            </a:r>
            <a:endParaRPr lang="en-GB" sz="1300"/>
          </a:p>
        </p:txBody>
      </p:sp>
      <p:grpSp>
        <p:nvGrpSpPr>
          <p:cNvPr id="13" name="Group 12">
            <a:extLst>
              <a:ext uri="{FF2B5EF4-FFF2-40B4-BE49-F238E27FC236}">
                <a16:creationId xmlns:a16="http://schemas.microsoft.com/office/drawing/2014/main" id="{289F3FB1-2045-804A-48FF-C8D0BB85B2B0}"/>
              </a:ext>
            </a:extLst>
          </p:cNvPr>
          <p:cNvGrpSpPr/>
          <p:nvPr/>
        </p:nvGrpSpPr>
        <p:grpSpPr>
          <a:xfrm>
            <a:off x="1927037" y="4278565"/>
            <a:ext cx="2073135" cy="862429"/>
            <a:chOff x="653543" y="1698098"/>
            <a:chExt cx="2073135" cy="862429"/>
          </a:xfrm>
        </p:grpSpPr>
        <p:pic>
          <p:nvPicPr>
            <p:cNvPr id="14" name="Graphic 13" descr="Envelope">
              <a:extLst>
                <a:ext uri="{FF2B5EF4-FFF2-40B4-BE49-F238E27FC236}">
                  <a16:creationId xmlns:a16="http://schemas.microsoft.com/office/drawing/2014/main" id="{317953F7-FF16-6134-152A-B536383BB5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15" name="Arrow: Left 14">
              <a:extLst>
                <a:ext uri="{FF2B5EF4-FFF2-40B4-BE49-F238E27FC236}">
                  <a16:creationId xmlns:a16="http://schemas.microsoft.com/office/drawing/2014/main" id="{69AD507E-D9FF-F447-7616-10F0625B9AAE}"/>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IE460</a:t>
              </a:r>
            </a:p>
          </p:txBody>
        </p:sp>
        <p:pic>
          <p:nvPicPr>
            <p:cNvPr id="16" name="Graphic 15" descr="Schoolhouse">
              <a:extLst>
                <a:ext uri="{FF2B5EF4-FFF2-40B4-BE49-F238E27FC236}">
                  <a16:creationId xmlns:a16="http://schemas.microsoft.com/office/drawing/2014/main" id="{C5B26244-647F-9D7A-44F4-036486A327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1721214"/>
              <a:ext cx="777240" cy="777240"/>
            </a:xfrm>
            <a:prstGeom prst="rect">
              <a:avLst/>
            </a:prstGeom>
          </p:spPr>
        </p:pic>
        <p:sp>
          <p:nvSpPr>
            <p:cNvPr id="18" name="TextBox 17">
              <a:extLst>
                <a:ext uri="{FF2B5EF4-FFF2-40B4-BE49-F238E27FC236}">
                  <a16:creationId xmlns:a16="http://schemas.microsoft.com/office/drawing/2014/main" id="{F5E44FF5-4FBA-B795-C9C5-3C172A654689}"/>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19" name="Graphic 18" descr="User with solid fill">
              <a:extLst>
                <a:ext uri="{FF2B5EF4-FFF2-40B4-BE49-F238E27FC236}">
                  <a16:creationId xmlns:a16="http://schemas.microsoft.com/office/drawing/2014/main" id="{BEF31A52-B90B-330F-9C22-243E76B1C0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20" name="Oval 19">
            <a:extLst>
              <a:ext uri="{FF2B5EF4-FFF2-40B4-BE49-F238E27FC236}">
                <a16:creationId xmlns:a16="http://schemas.microsoft.com/office/drawing/2014/main" id="{2E397FAE-671E-D87E-5020-C6A3596C2087}"/>
              </a:ext>
            </a:extLst>
          </p:cNvPr>
          <p:cNvSpPr>
            <a:spLocks/>
          </p:cNvSpPr>
          <p:nvPr/>
        </p:nvSpPr>
        <p:spPr>
          <a:xfrm>
            <a:off x="1361340" y="431079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nvGrpSpPr>
          <p:cNvPr id="21" name="Group 20">
            <a:extLst>
              <a:ext uri="{FF2B5EF4-FFF2-40B4-BE49-F238E27FC236}">
                <a16:creationId xmlns:a16="http://schemas.microsoft.com/office/drawing/2014/main" id="{95A94DC1-67BF-219C-655B-16EC3142BD9D}"/>
              </a:ext>
            </a:extLst>
          </p:cNvPr>
          <p:cNvGrpSpPr/>
          <p:nvPr/>
        </p:nvGrpSpPr>
        <p:grpSpPr>
          <a:xfrm>
            <a:off x="5003171" y="4061265"/>
            <a:ext cx="6076289" cy="1681370"/>
            <a:chOff x="2075093" y="4920410"/>
            <a:chExt cx="4888764" cy="794367"/>
          </a:xfrm>
        </p:grpSpPr>
        <p:sp>
          <p:nvSpPr>
            <p:cNvPr id="22" name="Rectangle 21">
              <a:extLst>
                <a:ext uri="{FF2B5EF4-FFF2-40B4-BE49-F238E27FC236}">
                  <a16:creationId xmlns:a16="http://schemas.microsoft.com/office/drawing/2014/main" id="{9747666A-2BB2-46A7-FE61-2D19C809DF65}"/>
                </a:ext>
              </a:extLst>
            </p:cNvPr>
            <p:cNvSpPr/>
            <p:nvPr/>
          </p:nvSpPr>
          <p:spPr>
            <a:xfrm>
              <a:off x="2075093" y="4920410"/>
              <a:ext cx="457200" cy="794367"/>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3" name="Rectangle 22">
              <a:extLst>
                <a:ext uri="{FF2B5EF4-FFF2-40B4-BE49-F238E27FC236}">
                  <a16:creationId xmlns:a16="http://schemas.microsoft.com/office/drawing/2014/main" id="{8DBB0081-DB50-B94F-89F7-2AB84E91820E}"/>
                </a:ext>
              </a:extLst>
            </p:cNvPr>
            <p:cNvSpPr/>
            <p:nvPr/>
          </p:nvSpPr>
          <p:spPr>
            <a:xfrm>
              <a:off x="2532293" y="4920410"/>
              <a:ext cx="4431564" cy="794367"/>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i="1" dirty="0">
                  <a:solidFill>
                    <a:schemeClr val="tx1"/>
                  </a:solidFill>
                </a:rPr>
                <a:t>Declarant should always be an AEOC; this is a pre-condition for granting an authorisation for use of </a:t>
              </a:r>
              <a:r>
                <a:rPr lang="en-US" sz="1200" i="1" dirty="0" err="1">
                  <a:solidFill>
                    <a:schemeClr val="tx1"/>
                  </a:solidFill>
                </a:rPr>
                <a:t>centralised</a:t>
              </a:r>
              <a:r>
                <a:rPr lang="en-US" sz="1200" i="1" dirty="0">
                  <a:solidFill>
                    <a:schemeClr val="tx1"/>
                  </a:solidFill>
                </a:rPr>
                <a:t> clearance simplification</a:t>
              </a:r>
            </a:p>
            <a:p>
              <a:pPr marL="171450" indent="-171450" algn="just">
                <a:spcBef>
                  <a:spcPts val="300"/>
                </a:spcBef>
                <a:buFont typeface="Arial" panose="020B0604020202020204" pitchFamily="34" charset="0"/>
                <a:buChar char="•"/>
              </a:pPr>
              <a:r>
                <a:rPr lang="en-US" sz="1200" i="1" dirty="0">
                  <a:solidFill>
                    <a:schemeClr val="tx1"/>
                  </a:solidFill>
                </a:rPr>
                <a:t>Should be notified of customs authorities’ intention to control the respective goods before their presentation to customs, unless the notification may </a:t>
              </a:r>
              <a:r>
                <a:rPr lang="en-US" sz="1200" i="1" dirty="0" err="1">
                  <a:solidFill>
                    <a:schemeClr val="tx1"/>
                  </a:solidFill>
                </a:rPr>
                <a:t>jeopardise</a:t>
              </a:r>
              <a:r>
                <a:rPr lang="en-US" sz="1200" i="1" dirty="0">
                  <a:solidFill>
                    <a:schemeClr val="tx1"/>
                  </a:solidFill>
                </a:rPr>
                <a:t> the controls or the results</a:t>
              </a:r>
              <a:endParaRPr lang="el-GR" sz="1200" i="1" dirty="0">
                <a:solidFill>
                  <a:schemeClr val="tx1"/>
                </a:solidFill>
              </a:endParaRPr>
            </a:p>
            <a:p>
              <a:pPr marL="171450" indent="-171450" algn="just">
                <a:spcBef>
                  <a:spcPts val="300"/>
                </a:spcBef>
                <a:buFont typeface="Arial" panose="020B0604020202020204" pitchFamily="34" charset="0"/>
                <a:buChar char="•"/>
              </a:pPr>
              <a:r>
                <a:rPr lang="en-US" sz="1200" i="1" dirty="0">
                  <a:solidFill>
                    <a:schemeClr val="tx1"/>
                  </a:solidFill>
                </a:rPr>
                <a:t>PCI has also the possibility to express their opinion that the notification may </a:t>
              </a:r>
              <a:r>
                <a:rPr lang="en-US" sz="1200" i="1" dirty="0" err="1">
                  <a:solidFill>
                    <a:schemeClr val="tx1"/>
                  </a:solidFill>
                </a:rPr>
                <a:t>jeopardise</a:t>
              </a:r>
              <a:r>
                <a:rPr lang="en-US" sz="1200" i="1" dirty="0">
                  <a:solidFill>
                    <a:schemeClr val="tx1"/>
                  </a:solidFill>
                </a:rPr>
                <a:t> the control and when sending Risk analysis result via IE436 to SCI, in the text filed of D.E. “Remarks” in IE436. </a:t>
              </a:r>
            </a:p>
          </p:txBody>
        </p:sp>
      </p:grpSp>
      <p:sp>
        <p:nvSpPr>
          <p:cNvPr id="5" name="Content Placeholder 1">
            <a:extLst>
              <a:ext uri="{FF2B5EF4-FFF2-40B4-BE49-F238E27FC236}">
                <a16:creationId xmlns:a16="http://schemas.microsoft.com/office/drawing/2014/main" id="{33D22A75-7FB7-D992-4B6C-65ABD25AA277}"/>
              </a:ext>
            </a:extLst>
          </p:cNvPr>
          <p:cNvSpPr txBox="1">
            <a:spLocks/>
          </p:cNvSpPr>
          <p:nvPr/>
        </p:nvSpPr>
        <p:spPr>
          <a:xfrm>
            <a:off x="1361340" y="3170580"/>
            <a:ext cx="2910999" cy="8429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places a request to the National Risk Analysis System. The Risk Analysis results are automatically recorded by the system.</a:t>
            </a:r>
          </a:p>
          <a:p>
            <a:pPr marL="0" indent="0" algn="just">
              <a:buFont typeface="Arial" panose="020B0604020202020204" pitchFamily="34" charset="0"/>
              <a:buNone/>
            </a:pPr>
            <a:endParaRPr lang="en-GB" sz="1200"/>
          </a:p>
        </p:txBody>
      </p:sp>
      <p:grpSp>
        <p:nvGrpSpPr>
          <p:cNvPr id="10" name="Group 9">
            <a:extLst>
              <a:ext uri="{FF2B5EF4-FFF2-40B4-BE49-F238E27FC236}">
                <a16:creationId xmlns:a16="http://schemas.microsoft.com/office/drawing/2014/main" id="{3A3F23F1-313A-7A29-05AC-1CB21FC07974}"/>
              </a:ext>
            </a:extLst>
          </p:cNvPr>
          <p:cNvGrpSpPr/>
          <p:nvPr/>
        </p:nvGrpSpPr>
        <p:grpSpPr>
          <a:xfrm>
            <a:off x="1951387" y="2323426"/>
            <a:ext cx="1339198" cy="839313"/>
            <a:chOff x="653543" y="3546068"/>
            <a:chExt cx="1339198" cy="839313"/>
          </a:xfrm>
        </p:grpSpPr>
        <p:sp>
          <p:nvSpPr>
            <p:cNvPr id="25" name="Arrow: Left 24">
              <a:extLst>
                <a:ext uri="{FF2B5EF4-FFF2-40B4-BE49-F238E27FC236}">
                  <a16:creationId xmlns:a16="http://schemas.microsoft.com/office/drawing/2014/main" id="{3DB902D4-20D5-B27A-C233-98BA1751E253}"/>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b="1">
                <a:solidFill>
                  <a:srgbClr val="FFC000"/>
                </a:solidFill>
              </a:endParaRPr>
            </a:p>
          </p:txBody>
        </p:sp>
        <p:pic>
          <p:nvPicPr>
            <p:cNvPr id="26" name="Graphic 25" descr="Schoolhouse">
              <a:extLst>
                <a:ext uri="{FF2B5EF4-FFF2-40B4-BE49-F238E27FC236}">
                  <a16:creationId xmlns:a16="http://schemas.microsoft.com/office/drawing/2014/main" id="{FE4FC7A7-E7AE-F3CF-5821-3B06CAEC58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27" name="TextBox 26">
              <a:extLst>
                <a:ext uri="{FF2B5EF4-FFF2-40B4-BE49-F238E27FC236}">
                  <a16:creationId xmlns:a16="http://schemas.microsoft.com/office/drawing/2014/main" id="{EA6197B2-EF17-F8CF-042D-F77B282053AF}"/>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sp>
        <p:nvSpPr>
          <p:cNvPr id="30" name="Oval 29">
            <a:extLst>
              <a:ext uri="{FF2B5EF4-FFF2-40B4-BE49-F238E27FC236}">
                <a16:creationId xmlns:a16="http://schemas.microsoft.com/office/drawing/2014/main" id="{50B48884-D823-49F3-C79B-7E9D1252D447}"/>
              </a:ext>
            </a:extLst>
          </p:cNvPr>
          <p:cNvSpPr>
            <a:spLocks/>
          </p:cNvSpPr>
          <p:nvPr/>
        </p:nvSpPr>
        <p:spPr>
          <a:xfrm>
            <a:off x="1363604" y="233493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31" name="Group 30">
            <a:extLst>
              <a:ext uri="{FF2B5EF4-FFF2-40B4-BE49-F238E27FC236}">
                <a16:creationId xmlns:a16="http://schemas.microsoft.com/office/drawing/2014/main" id="{FC084030-55BF-AA91-E10C-2BBA4F77B828}"/>
              </a:ext>
            </a:extLst>
          </p:cNvPr>
          <p:cNvGrpSpPr/>
          <p:nvPr/>
        </p:nvGrpSpPr>
        <p:grpSpPr>
          <a:xfrm>
            <a:off x="3375057" y="2427988"/>
            <a:ext cx="1115997" cy="644954"/>
            <a:chOff x="983522" y="4634606"/>
            <a:chExt cx="1176051" cy="718768"/>
          </a:xfrm>
        </p:grpSpPr>
        <p:sp>
          <p:nvSpPr>
            <p:cNvPr id="224" name="Rectangle 223">
              <a:extLst>
                <a:ext uri="{FF2B5EF4-FFF2-40B4-BE49-F238E27FC236}">
                  <a16:creationId xmlns:a16="http://schemas.microsoft.com/office/drawing/2014/main" id="{ABD11E5A-42CF-8A24-46F9-B30223757A7F}"/>
                </a:ext>
              </a:extLst>
            </p:cNvPr>
            <p:cNvSpPr/>
            <p:nvPr/>
          </p:nvSpPr>
          <p:spPr>
            <a:xfrm>
              <a:off x="983522" y="4634606"/>
              <a:ext cx="1083780" cy="718768"/>
            </a:xfrm>
            <a:prstGeom prst="rect">
              <a:avLst/>
            </a:prstGeom>
            <a:solidFill>
              <a:schemeClr val="bg2"/>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Risk Analysis System</a:t>
              </a:r>
            </a:p>
          </p:txBody>
        </p:sp>
        <p:grpSp>
          <p:nvGrpSpPr>
            <p:cNvPr id="225" name="Group 224">
              <a:extLst>
                <a:ext uri="{FF2B5EF4-FFF2-40B4-BE49-F238E27FC236}">
                  <a16:creationId xmlns:a16="http://schemas.microsoft.com/office/drawing/2014/main" id="{9BB022DA-8FA0-F415-4562-82F1C10ED68A}"/>
                </a:ext>
              </a:extLst>
            </p:cNvPr>
            <p:cNvGrpSpPr/>
            <p:nvPr/>
          </p:nvGrpSpPr>
          <p:grpSpPr>
            <a:xfrm rot="4980616">
              <a:off x="1755548" y="4911717"/>
              <a:ext cx="407004" cy="401047"/>
              <a:chOff x="1749549" y="1370834"/>
              <a:chExt cx="547218" cy="539216"/>
            </a:xfrm>
          </p:grpSpPr>
          <p:sp>
            <p:nvSpPr>
              <p:cNvPr id="226" name="Oval 225">
                <a:extLst>
                  <a:ext uri="{FF2B5EF4-FFF2-40B4-BE49-F238E27FC236}">
                    <a16:creationId xmlns:a16="http://schemas.microsoft.com/office/drawing/2014/main" id="{F5EB6E18-4E1C-4280-2AAF-95DFEB851703}"/>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7E5DEA41-94BD-2CF3-A9EF-1B6DA15DA727}"/>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8" name="Graphic 227" descr="Gears">
                <a:extLst>
                  <a:ext uri="{FF2B5EF4-FFF2-40B4-BE49-F238E27FC236}">
                    <a16:creationId xmlns:a16="http://schemas.microsoft.com/office/drawing/2014/main" id="{D1A68B2B-4E7D-9EC2-6C54-739FB0378F3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931007" y="1544290"/>
                <a:ext cx="365760" cy="365760"/>
              </a:xfrm>
              <a:prstGeom prst="rect">
                <a:avLst/>
              </a:prstGeom>
            </p:spPr>
          </p:pic>
        </p:grpSp>
      </p:grpSp>
      <p:sp>
        <p:nvSpPr>
          <p:cNvPr id="24" name="TextBox 23">
            <a:extLst>
              <a:ext uri="{FF2B5EF4-FFF2-40B4-BE49-F238E27FC236}">
                <a16:creationId xmlns:a16="http://schemas.microsoft.com/office/drawing/2014/main" id="{73263A27-5E25-8126-320F-C71DC2877942}"/>
              </a:ext>
            </a:extLst>
          </p:cNvPr>
          <p:cNvSpPr txBox="1"/>
          <p:nvPr/>
        </p:nvSpPr>
        <p:spPr>
          <a:xfrm>
            <a:off x="3209660" y="4901950"/>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28" name="Rectangle: Diagonal Corners Rounded 27">
            <a:extLst>
              <a:ext uri="{FF2B5EF4-FFF2-40B4-BE49-F238E27FC236}">
                <a16:creationId xmlns:a16="http://schemas.microsoft.com/office/drawing/2014/main" id="{4C556A9B-F6C3-4B94-D978-36C2F3F80013}"/>
              </a:ext>
            </a:extLst>
          </p:cNvPr>
          <p:cNvSpPr/>
          <p:nvPr/>
        </p:nvSpPr>
        <p:spPr>
          <a:xfrm>
            <a:off x="880983" y="1463859"/>
            <a:ext cx="10412328" cy="63484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a:t>Following the submission, validation and registration of a pre-lodged declaration, SCI places a request to the National Risk Analysis System</a:t>
            </a:r>
            <a:r>
              <a:rPr lang="el-GR" spc="-1">
                <a:solidFill>
                  <a:schemeClr val="bg1"/>
                </a:solidFill>
                <a:latin typeface="Arial" panose="020B0604020202020204" pitchFamily="34" charset="0"/>
                <a:cs typeface="Arial" panose="020B0604020202020204" pitchFamily="34" charset="0"/>
              </a:rPr>
              <a:t>.</a:t>
            </a:r>
            <a:endParaRPr lang="en-US" spc="-1">
              <a:solidFill>
                <a:schemeClr val="bg1"/>
              </a:solidFill>
              <a:latin typeface="Arial" panose="020B0604020202020204" pitchFamily="34" charset="0"/>
              <a:cs typeface="Arial" panose="020B0604020202020204" pitchFamily="34" charset="0"/>
            </a:endParaRPr>
          </a:p>
        </p:txBody>
      </p:sp>
      <p:sp>
        <p:nvSpPr>
          <p:cNvPr id="17" name="Slide Number Placeholder 16">
            <a:extLst>
              <a:ext uri="{FF2B5EF4-FFF2-40B4-BE49-F238E27FC236}">
                <a16:creationId xmlns:a16="http://schemas.microsoft.com/office/drawing/2014/main" id="{5147683A-D460-FE59-DC4A-62F7CEC250D6}"/>
              </a:ext>
            </a:extLst>
          </p:cNvPr>
          <p:cNvSpPr>
            <a:spLocks noGrp="1"/>
          </p:cNvSpPr>
          <p:nvPr>
            <p:ph type="sldNum" sz="quarter" idx="12"/>
          </p:nvPr>
        </p:nvSpPr>
        <p:spPr/>
        <p:txBody>
          <a:bodyPr/>
          <a:lstStyle/>
          <a:p>
            <a:fld id="{F46C79FD-C571-418B-AB0F-5EE936C85276}" type="slidenum">
              <a:rPr lang="en-GB" smtClean="0"/>
              <a:t>37</a:t>
            </a:fld>
            <a:endParaRPr lang="en-GB"/>
          </a:p>
        </p:txBody>
      </p:sp>
    </p:spTree>
    <p:extLst>
      <p:ext uri="{BB962C8B-B14F-4D97-AF65-F5344CB8AC3E}">
        <p14:creationId xmlns:p14="http://schemas.microsoft.com/office/powerpoint/2010/main" val="2273768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62D3A-994D-42B1-A6E1-69CEE6DB0B90}"/>
              </a:ext>
            </a:extLst>
          </p:cNvPr>
          <p:cNvSpPr>
            <a:spLocks noGrp="1"/>
          </p:cNvSpPr>
          <p:nvPr>
            <p:ph type="title"/>
          </p:nvPr>
        </p:nvSpPr>
        <p:spPr/>
        <p:txBody>
          <a:bodyPr/>
          <a:lstStyle/>
          <a:p>
            <a:r>
              <a:rPr lang="en-GB" sz="3600"/>
              <a:t>Correction of pre-lodged declaration (1/2)</a:t>
            </a:r>
            <a:endParaRPr lang="en-US" sz="3600"/>
          </a:p>
        </p:txBody>
      </p:sp>
      <p:sp>
        <p:nvSpPr>
          <p:cNvPr id="32" name="Content Placeholder 1">
            <a:extLst>
              <a:ext uri="{FF2B5EF4-FFF2-40B4-BE49-F238E27FC236}">
                <a16:creationId xmlns:a16="http://schemas.microsoft.com/office/drawing/2014/main" id="{3E2BD998-67A2-488D-9075-669DC6C0687E}"/>
              </a:ext>
            </a:extLst>
          </p:cNvPr>
          <p:cNvSpPr txBox="1">
            <a:spLocks/>
          </p:cNvSpPr>
          <p:nvPr/>
        </p:nvSpPr>
        <p:spPr>
          <a:xfrm>
            <a:off x="4299941" y="3224478"/>
            <a:ext cx="2759055" cy="6179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validates the request and sends a validation request to PCI (IE403). </a:t>
            </a:r>
          </a:p>
        </p:txBody>
      </p:sp>
      <p:sp>
        <p:nvSpPr>
          <p:cNvPr id="2" name="Content Placeholder 1">
            <a:extLst>
              <a:ext uri="{FF2B5EF4-FFF2-40B4-BE49-F238E27FC236}">
                <a16:creationId xmlns:a16="http://schemas.microsoft.com/office/drawing/2014/main" id="{A21216F5-F8A6-E825-388C-9F300B17BB57}"/>
              </a:ext>
            </a:extLst>
          </p:cNvPr>
          <p:cNvSpPr txBox="1">
            <a:spLocks/>
          </p:cNvSpPr>
          <p:nvPr/>
        </p:nvSpPr>
        <p:spPr>
          <a:xfrm>
            <a:off x="1212863" y="3227808"/>
            <a:ext cx="2913264" cy="52890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Declarant decides to correct the pre-lodged declaration (IE413)</a:t>
            </a:r>
            <a:r>
              <a:rPr lang="en-GB" sz="1300"/>
              <a:t>.</a:t>
            </a:r>
          </a:p>
        </p:txBody>
      </p:sp>
      <p:sp>
        <p:nvSpPr>
          <p:cNvPr id="4" name="Oval 3">
            <a:extLst>
              <a:ext uri="{FF2B5EF4-FFF2-40B4-BE49-F238E27FC236}">
                <a16:creationId xmlns:a16="http://schemas.microsoft.com/office/drawing/2014/main" id="{E603D826-C87E-1DB5-B1CB-1EB57E29F98B}"/>
              </a:ext>
            </a:extLst>
          </p:cNvPr>
          <p:cNvSpPr>
            <a:spLocks/>
          </p:cNvSpPr>
          <p:nvPr/>
        </p:nvSpPr>
        <p:spPr>
          <a:xfrm>
            <a:off x="1220443" y="233469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3" name="Oval 12">
            <a:extLst>
              <a:ext uri="{FF2B5EF4-FFF2-40B4-BE49-F238E27FC236}">
                <a16:creationId xmlns:a16="http://schemas.microsoft.com/office/drawing/2014/main" id="{50D1AE39-ACDD-0605-4F00-0657A1E79F9D}"/>
              </a:ext>
            </a:extLst>
          </p:cNvPr>
          <p:cNvSpPr>
            <a:spLocks/>
          </p:cNvSpPr>
          <p:nvPr/>
        </p:nvSpPr>
        <p:spPr>
          <a:xfrm>
            <a:off x="4372879" y="234118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16" name="Group 15">
            <a:extLst>
              <a:ext uri="{FF2B5EF4-FFF2-40B4-BE49-F238E27FC236}">
                <a16:creationId xmlns:a16="http://schemas.microsoft.com/office/drawing/2014/main" id="{E00E16AB-9303-97AE-F995-FD7DAE5B0A85}"/>
              </a:ext>
            </a:extLst>
          </p:cNvPr>
          <p:cNvGrpSpPr/>
          <p:nvPr/>
        </p:nvGrpSpPr>
        <p:grpSpPr>
          <a:xfrm>
            <a:off x="1630447" y="2301318"/>
            <a:ext cx="2379245" cy="862429"/>
            <a:chOff x="1151449" y="20015"/>
            <a:chExt cx="2379245" cy="862429"/>
          </a:xfrm>
        </p:grpSpPr>
        <p:grpSp>
          <p:nvGrpSpPr>
            <p:cNvPr id="17" name="Group 16">
              <a:extLst>
                <a:ext uri="{FF2B5EF4-FFF2-40B4-BE49-F238E27FC236}">
                  <a16:creationId xmlns:a16="http://schemas.microsoft.com/office/drawing/2014/main" id="{B2F9A5C6-CCCD-6E74-71C1-2F6DA10199B3}"/>
                </a:ext>
              </a:extLst>
            </p:cNvPr>
            <p:cNvGrpSpPr/>
            <p:nvPr/>
          </p:nvGrpSpPr>
          <p:grpSpPr>
            <a:xfrm>
              <a:off x="1151449" y="20015"/>
              <a:ext cx="2379245" cy="862429"/>
              <a:chOff x="352896" y="2598967"/>
              <a:chExt cx="2379245" cy="862429"/>
            </a:xfrm>
          </p:grpSpPr>
          <p:pic>
            <p:nvPicPr>
              <p:cNvPr id="19" name="Graphic 18" descr="Envelope">
                <a:extLst>
                  <a:ext uri="{FF2B5EF4-FFF2-40B4-BE49-F238E27FC236}">
                    <a16:creationId xmlns:a16="http://schemas.microsoft.com/office/drawing/2014/main" id="{00C4778F-E45A-03C6-67D9-9148BB97F9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2739360"/>
                <a:ext cx="391940" cy="337858"/>
              </a:xfrm>
              <a:prstGeom prst="rect">
                <a:avLst/>
              </a:prstGeom>
            </p:spPr>
          </p:pic>
          <p:sp>
            <p:nvSpPr>
              <p:cNvPr id="20" name="Arrow: Left 19">
                <a:extLst>
                  <a:ext uri="{FF2B5EF4-FFF2-40B4-BE49-F238E27FC236}">
                    <a16:creationId xmlns:a16="http://schemas.microsoft.com/office/drawing/2014/main" id="{B5A90706-0ACE-9B25-23E7-62BE7A2BFD55}"/>
                  </a:ext>
                </a:extLst>
              </p:cNvPr>
              <p:cNvSpPr/>
              <p:nvPr/>
            </p:nvSpPr>
            <p:spPr>
              <a:xfrm flipH="1">
                <a:off x="1444086" y="302248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IE413</a:t>
                </a:r>
              </a:p>
            </p:txBody>
          </p:sp>
          <p:pic>
            <p:nvPicPr>
              <p:cNvPr id="21" name="Graphic 20" descr="User">
                <a:extLst>
                  <a:ext uri="{FF2B5EF4-FFF2-40B4-BE49-F238E27FC236}">
                    <a16:creationId xmlns:a16="http://schemas.microsoft.com/office/drawing/2014/main" id="{BDC56602-B441-13D8-B68B-F8EF776EE6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2896" y="2622083"/>
                <a:ext cx="777240" cy="777240"/>
              </a:xfrm>
              <a:prstGeom prst="rect">
                <a:avLst/>
              </a:prstGeom>
            </p:spPr>
          </p:pic>
          <p:pic>
            <p:nvPicPr>
              <p:cNvPr id="22" name="Graphic 21" descr="Schoolhouse">
                <a:extLst>
                  <a:ext uri="{FF2B5EF4-FFF2-40B4-BE49-F238E27FC236}">
                    <a16:creationId xmlns:a16="http://schemas.microsoft.com/office/drawing/2014/main" id="{D27214CD-1BDF-5A3F-5512-2D57C03CBA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2598967"/>
                <a:ext cx="777240" cy="777240"/>
              </a:xfrm>
              <a:prstGeom prst="rect">
                <a:avLst/>
              </a:prstGeom>
            </p:spPr>
          </p:pic>
          <p:sp>
            <p:nvSpPr>
              <p:cNvPr id="23" name="TextBox 22">
                <a:extLst>
                  <a:ext uri="{FF2B5EF4-FFF2-40B4-BE49-F238E27FC236}">
                    <a16:creationId xmlns:a16="http://schemas.microsoft.com/office/drawing/2014/main" id="{D9442D8D-4936-BCCC-F1BC-C3D4D8072813}"/>
                  </a:ext>
                </a:extLst>
              </p:cNvPr>
              <p:cNvSpPr txBox="1"/>
              <p:nvPr/>
            </p:nvSpPr>
            <p:spPr>
              <a:xfrm>
                <a:off x="1948925" y="3215175"/>
                <a:ext cx="783216" cy="246221"/>
              </a:xfrm>
              <a:prstGeom prst="rect">
                <a:avLst/>
              </a:prstGeom>
              <a:noFill/>
            </p:spPr>
            <p:txBody>
              <a:bodyPr wrap="square" rtlCol="0">
                <a:spAutoFit/>
              </a:bodyPr>
              <a:lstStyle/>
              <a:p>
                <a:pPr algn="ctr"/>
                <a:r>
                  <a:rPr lang="en-US" sz="1000" b="1">
                    <a:solidFill>
                      <a:schemeClr val="tx2"/>
                    </a:solidFill>
                  </a:rPr>
                  <a:t>SCI</a:t>
                </a:r>
              </a:p>
            </p:txBody>
          </p:sp>
        </p:grpSp>
        <p:pic>
          <p:nvPicPr>
            <p:cNvPr id="18" name="Graphic 17" descr="Document">
              <a:extLst>
                <a:ext uri="{FF2B5EF4-FFF2-40B4-BE49-F238E27FC236}">
                  <a16:creationId xmlns:a16="http://schemas.microsoft.com/office/drawing/2014/main" id="{83C8AEB1-0598-273C-02AD-9355738B4E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2790" y="177021"/>
              <a:ext cx="576994" cy="576994"/>
            </a:xfrm>
            <a:prstGeom prst="rect">
              <a:avLst/>
            </a:prstGeom>
          </p:spPr>
        </p:pic>
      </p:grpSp>
      <p:grpSp>
        <p:nvGrpSpPr>
          <p:cNvPr id="24" name="Group 23">
            <a:extLst>
              <a:ext uri="{FF2B5EF4-FFF2-40B4-BE49-F238E27FC236}">
                <a16:creationId xmlns:a16="http://schemas.microsoft.com/office/drawing/2014/main" id="{2E009F06-9DAD-2F03-5F63-C7D869DACC9B}"/>
              </a:ext>
            </a:extLst>
          </p:cNvPr>
          <p:cNvGrpSpPr/>
          <p:nvPr/>
        </p:nvGrpSpPr>
        <p:grpSpPr>
          <a:xfrm>
            <a:off x="4901925" y="2258723"/>
            <a:ext cx="2073135" cy="862429"/>
            <a:chOff x="653543" y="3522952"/>
            <a:chExt cx="2073135" cy="862429"/>
          </a:xfrm>
        </p:grpSpPr>
        <p:pic>
          <p:nvPicPr>
            <p:cNvPr id="25" name="Graphic 24" descr="Envelope">
              <a:extLst>
                <a:ext uri="{FF2B5EF4-FFF2-40B4-BE49-F238E27FC236}">
                  <a16:creationId xmlns:a16="http://schemas.microsoft.com/office/drawing/2014/main" id="{1DD2A64A-9D65-B310-AF07-2327D25CF0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26" name="Arrow: Left 25">
              <a:extLst>
                <a:ext uri="{FF2B5EF4-FFF2-40B4-BE49-F238E27FC236}">
                  <a16:creationId xmlns:a16="http://schemas.microsoft.com/office/drawing/2014/main" id="{D002952D-8F70-8B7B-E32B-9FE3CFDCB0F8}"/>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IE403</a:t>
              </a:r>
            </a:p>
          </p:txBody>
        </p:sp>
        <p:pic>
          <p:nvPicPr>
            <p:cNvPr id="27" name="Graphic 26" descr="Schoolhouse">
              <a:extLst>
                <a:ext uri="{FF2B5EF4-FFF2-40B4-BE49-F238E27FC236}">
                  <a16:creationId xmlns:a16="http://schemas.microsoft.com/office/drawing/2014/main" id="{BDBE350C-E6BE-80E6-814D-BC3C7A0488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28" name="TextBox 27">
              <a:extLst>
                <a:ext uri="{FF2B5EF4-FFF2-40B4-BE49-F238E27FC236}">
                  <a16:creationId xmlns:a16="http://schemas.microsoft.com/office/drawing/2014/main" id="{EF3FF7A6-28C0-2E42-F23B-80D727D47D17}"/>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9" name="Graphic 28" descr="Schoolhouse">
              <a:extLst>
                <a:ext uri="{FF2B5EF4-FFF2-40B4-BE49-F238E27FC236}">
                  <a16:creationId xmlns:a16="http://schemas.microsoft.com/office/drawing/2014/main" id="{265130AE-6A1E-78B8-E7B0-8614DD0D43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40" name="TextBox 39">
              <a:extLst>
                <a:ext uri="{FF2B5EF4-FFF2-40B4-BE49-F238E27FC236}">
                  <a16:creationId xmlns:a16="http://schemas.microsoft.com/office/drawing/2014/main" id="{2F082655-5926-F0F1-3A1E-B52E59A92372}"/>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67" name="Content Placeholder 1">
            <a:extLst>
              <a:ext uri="{FF2B5EF4-FFF2-40B4-BE49-F238E27FC236}">
                <a16:creationId xmlns:a16="http://schemas.microsoft.com/office/drawing/2014/main" id="{B21ED8BB-504A-ACDC-584F-430F8A235EC7}"/>
              </a:ext>
            </a:extLst>
          </p:cNvPr>
          <p:cNvSpPr txBox="1">
            <a:spLocks/>
          </p:cNvSpPr>
          <p:nvPr/>
        </p:nvSpPr>
        <p:spPr>
          <a:xfrm>
            <a:off x="7504108" y="3224478"/>
            <a:ext cx="2743200" cy="49986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sends the validation results to SCI (IE437). </a:t>
            </a:r>
          </a:p>
        </p:txBody>
      </p:sp>
      <p:sp>
        <p:nvSpPr>
          <p:cNvPr id="71" name="Oval 70">
            <a:extLst>
              <a:ext uri="{FF2B5EF4-FFF2-40B4-BE49-F238E27FC236}">
                <a16:creationId xmlns:a16="http://schemas.microsoft.com/office/drawing/2014/main" id="{FE2518EA-49F4-7BAD-0738-1BD8FF37ABDE}"/>
              </a:ext>
            </a:extLst>
          </p:cNvPr>
          <p:cNvSpPr>
            <a:spLocks/>
          </p:cNvSpPr>
          <p:nvPr/>
        </p:nvSpPr>
        <p:spPr>
          <a:xfrm>
            <a:off x="7577090" y="234310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72" name="Group 71">
            <a:extLst>
              <a:ext uri="{FF2B5EF4-FFF2-40B4-BE49-F238E27FC236}">
                <a16:creationId xmlns:a16="http://schemas.microsoft.com/office/drawing/2014/main" id="{8C1FE167-3F7B-F8F8-97D5-5045693FF487}"/>
              </a:ext>
            </a:extLst>
          </p:cNvPr>
          <p:cNvGrpSpPr/>
          <p:nvPr/>
        </p:nvGrpSpPr>
        <p:grpSpPr>
          <a:xfrm>
            <a:off x="8158486" y="2293619"/>
            <a:ext cx="2073135" cy="862429"/>
            <a:chOff x="653543" y="3522952"/>
            <a:chExt cx="2073135" cy="862429"/>
          </a:xfrm>
        </p:grpSpPr>
        <p:pic>
          <p:nvPicPr>
            <p:cNvPr id="73" name="Graphic 72" descr="Envelope">
              <a:extLst>
                <a:ext uri="{FF2B5EF4-FFF2-40B4-BE49-F238E27FC236}">
                  <a16:creationId xmlns:a16="http://schemas.microsoft.com/office/drawing/2014/main" id="{7D7C852D-EB52-529B-DB0B-989FBF625E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75" name="Arrow: Left 74">
              <a:extLst>
                <a:ext uri="{FF2B5EF4-FFF2-40B4-BE49-F238E27FC236}">
                  <a16:creationId xmlns:a16="http://schemas.microsoft.com/office/drawing/2014/main" id="{31026ADC-5832-8358-4667-42C410109426}"/>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IE437</a:t>
              </a:r>
            </a:p>
          </p:txBody>
        </p:sp>
        <p:pic>
          <p:nvPicPr>
            <p:cNvPr id="76" name="Graphic 75" descr="Schoolhouse">
              <a:extLst>
                <a:ext uri="{FF2B5EF4-FFF2-40B4-BE49-F238E27FC236}">
                  <a16:creationId xmlns:a16="http://schemas.microsoft.com/office/drawing/2014/main" id="{E3E9E143-8D9D-CDB2-1E5D-36034741431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77" name="TextBox 76">
              <a:extLst>
                <a:ext uri="{FF2B5EF4-FFF2-40B4-BE49-F238E27FC236}">
                  <a16:creationId xmlns:a16="http://schemas.microsoft.com/office/drawing/2014/main" id="{510A8926-8941-7AAF-509D-7AE8DBCA2C66}"/>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111" name="Graphic 110" descr="Schoolhouse">
              <a:extLst>
                <a:ext uri="{FF2B5EF4-FFF2-40B4-BE49-F238E27FC236}">
                  <a16:creationId xmlns:a16="http://schemas.microsoft.com/office/drawing/2014/main" id="{1823490F-AC2C-BC10-3117-E2091E033F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119" name="TextBox 118">
              <a:extLst>
                <a:ext uri="{FF2B5EF4-FFF2-40B4-BE49-F238E27FC236}">
                  <a16:creationId xmlns:a16="http://schemas.microsoft.com/office/drawing/2014/main" id="{B543CCBA-AFBC-7862-8F26-35988C39B94D}"/>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123" name="Content Placeholder 1">
            <a:extLst>
              <a:ext uri="{FF2B5EF4-FFF2-40B4-BE49-F238E27FC236}">
                <a16:creationId xmlns:a16="http://schemas.microsoft.com/office/drawing/2014/main" id="{58AB830A-FD58-DFB8-121D-428FA96D077D}"/>
              </a:ext>
            </a:extLst>
          </p:cNvPr>
          <p:cNvSpPr txBox="1">
            <a:spLocks/>
          </p:cNvSpPr>
          <p:nvPr/>
        </p:nvSpPr>
        <p:spPr>
          <a:xfrm>
            <a:off x="1254151" y="4926041"/>
            <a:ext cx="2743200" cy="8750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dirty="0"/>
              <a:t>The validation results are positive. When  the Customs Declaration is amended, SCI sends a notification to PCI (IE406). </a:t>
            </a:r>
          </a:p>
        </p:txBody>
      </p:sp>
      <p:sp>
        <p:nvSpPr>
          <p:cNvPr id="124" name="Oval 123">
            <a:extLst>
              <a:ext uri="{FF2B5EF4-FFF2-40B4-BE49-F238E27FC236}">
                <a16:creationId xmlns:a16="http://schemas.microsoft.com/office/drawing/2014/main" id="{A96E58FC-D414-48E2-E6BB-ED837342ED19}"/>
              </a:ext>
            </a:extLst>
          </p:cNvPr>
          <p:cNvSpPr>
            <a:spLocks/>
          </p:cNvSpPr>
          <p:nvPr/>
        </p:nvSpPr>
        <p:spPr>
          <a:xfrm>
            <a:off x="1254151" y="424640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nvGrpSpPr>
          <p:cNvPr id="125" name="Group 124">
            <a:extLst>
              <a:ext uri="{FF2B5EF4-FFF2-40B4-BE49-F238E27FC236}">
                <a16:creationId xmlns:a16="http://schemas.microsoft.com/office/drawing/2014/main" id="{D4D7E780-D9FB-37EC-4AE1-F2D6037D6076}"/>
              </a:ext>
            </a:extLst>
          </p:cNvPr>
          <p:cNvGrpSpPr/>
          <p:nvPr/>
        </p:nvGrpSpPr>
        <p:grpSpPr>
          <a:xfrm>
            <a:off x="1780982" y="4154685"/>
            <a:ext cx="2073135" cy="862429"/>
            <a:chOff x="653543" y="3522952"/>
            <a:chExt cx="2073135" cy="862429"/>
          </a:xfrm>
        </p:grpSpPr>
        <p:pic>
          <p:nvPicPr>
            <p:cNvPr id="126" name="Graphic 125" descr="Envelope">
              <a:extLst>
                <a:ext uri="{FF2B5EF4-FFF2-40B4-BE49-F238E27FC236}">
                  <a16:creationId xmlns:a16="http://schemas.microsoft.com/office/drawing/2014/main" id="{4BBB886D-6F05-C6E9-6093-CDEB5C4237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127" name="Arrow: Left 126">
              <a:extLst>
                <a:ext uri="{FF2B5EF4-FFF2-40B4-BE49-F238E27FC236}">
                  <a16:creationId xmlns:a16="http://schemas.microsoft.com/office/drawing/2014/main" id="{180B4604-4596-2605-9F36-CDC380B7C5BD}"/>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IE406</a:t>
              </a:r>
            </a:p>
          </p:txBody>
        </p:sp>
        <p:pic>
          <p:nvPicPr>
            <p:cNvPr id="128" name="Graphic 127" descr="Schoolhouse">
              <a:extLst>
                <a:ext uri="{FF2B5EF4-FFF2-40B4-BE49-F238E27FC236}">
                  <a16:creationId xmlns:a16="http://schemas.microsoft.com/office/drawing/2014/main" id="{A97F9CFC-6278-FFF9-D344-E3CC2BCFE3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129" name="TextBox 128">
              <a:extLst>
                <a:ext uri="{FF2B5EF4-FFF2-40B4-BE49-F238E27FC236}">
                  <a16:creationId xmlns:a16="http://schemas.microsoft.com/office/drawing/2014/main" id="{CE20E6AC-CC87-F561-FF12-70EADB36A96E}"/>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130" name="Graphic 129" descr="Schoolhouse">
              <a:extLst>
                <a:ext uri="{FF2B5EF4-FFF2-40B4-BE49-F238E27FC236}">
                  <a16:creationId xmlns:a16="http://schemas.microsoft.com/office/drawing/2014/main" id="{C88BF5D9-EA5D-368B-1615-8E34D126FB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131" name="TextBox 130">
              <a:extLst>
                <a:ext uri="{FF2B5EF4-FFF2-40B4-BE49-F238E27FC236}">
                  <a16:creationId xmlns:a16="http://schemas.microsoft.com/office/drawing/2014/main" id="{D6300C01-B02E-12C8-1C78-228ED57903A7}"/>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132" name="Rectangle 131">
            <a:extLst>
              <a:ext uri="{FF2B5EF4-FFF2-40B4-BE49-F238E27FC236}">
                <a16:creationId xmlns:a16="http://schemas.microsoft.com/office/drawing/2014/main" id="{804EA51D-E283-FD3A-01B3-57A7685ACA00}"/>
              </a:ext>
            </a:extLst>
          </p:cNvPr>
          <p:cNvSpPr/>
          <p:nvPr/>
        </p:nvSpPr>
        <p:spPr>
          <a:xfrm>
            <a:off x="4366650" y="4996576"/>
            <a:ext cx="2724955" cy="692497"/>
          </a:xfrm>
          <a:prstGeom prst="rect">
            <a:avLst/>
          </a:prstGeom>
        </p:spPr>
        <p:txBody>
          <a:bodyPr wrap="square">
            <a:spAutoFit/>
          </a:bodyPr>
          <a:lstStyle/>
          <a:p>
            <a:pPr algn="just"/>
            <a:r>
              <a:rPr lang="en-US" sz="1300"/>
              <a:t>SCI informs with a </a:t>
            </a:r>
            <a:r>
              <a:rPr lang="en-US" sz="1200" b="1">
                <a:solidFill>
                  <a:srgbClr val="00B050"/>
                </a:solidFill>
              </a:rPr>
              <a:t>positive</a:t>
            </a:r>
            <a:r>
              <a:rPr lang="en-US" sz="1200"/>
              <a:t> </a:t>
            </a:r>
            <a:r>
              <a:rPr lang="en-US" sz="1300"/>
              <a:t>notification (IE404) the Declarant that the correction is accepted.</a:t>
            </a:r>
            <a:endParaRPr lang="en-GB" sz="1200"/>
          </a:p>
        </p:txBody>
      </p:sp>
      <p:grpSp>
        <p:nvGrpSpPr>
          <p:cNvPr id="133" name="Group 132">
            <a:extLst>
              <a:ext uri="{FF2B5EF4-FFF2-40B4-BE49-F238E27FC236}">
                <a16:creationId xmlns:a16="http://schemas.microsoft.com/office/drawing/2014/main" id="{1E4DB5FD-E34E-3BE7-85A6-5320A8C5A6AD}"/>
              </a:ext>
            </a:extLst>
          </p:cNvPr>
          <p:cNvGrpSpPr/>
          <p:nvPr/>
        </p:nvGrpSpPr>
        <p:grpSpPr>
          <a:xfrm>
            <a:off x="4985861" y="4211404"/>
            <a:ext cx="2073135" cy="862429"/>
            <a:chOff x="653543" y="1698098"/>
            <a:chExt cx="2073135" cy="862429"/>
          </a:xfrm>
        </p:grpSpPr>
        <p:pic>
          <p:nvPicPr>
            <p:cNvPr id="134" name="Graphic 133" descr="Envelope">
              <a:extLst>
                <a:ext uri="{FF2B5EF4-FFF2-40B4-BE49-F238E27FC236}">
                  <a16:creationId xmlns:a16="http://schemas.microsoft.com/office/drawing/2014/main" id="{8D18B9A3-8106-6D84-C7E3-82E07047C0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135" name="Arrow: Left 134">
              <a:extLst>
                <a:ext uri="{FF2B5EF4-FFF2-40B4-BE49-F238E27FC236}">
                  <a16:creationId xmlns:a16="http://schemas.microsoft.com/office/drawing/2014/main" id="{B3340F12-B51C-2665-EED8-4769342796E1}"/>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IE404</a:t>
              </a:r>
            </a:p>
          </p:txBody>
        </p:sp>
        <p:pic>
          <p:nvPicPr>
            <p:cNvPr id="136" name="Graphic 135" descr="Schoolhouse">
              <a:extLst>
                <a:ext uri="{FF2B5EF4-FFF2-40B4-BE49-F238E27FC236}">
                  <a16:creationId xmlns:a16="http://schemas.microsoft.com/office/drawing/2014/main" id="{6A63F3C9-116D-D8BB-9CC3-819B6C43153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137" name="TextBox 136">
              <a:extLst>
                <a:ext uri="{FF2B5EF4-FFF2-40B4-BE49-F238E27FC236}">
                  <a16:creationId xmlns:a16="http://schemas.microsoft.com/office/drawing/2014/main" id="{02D6170E-1731-A722-CCF3-9A5913726D34}"/>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138" name="Graphic 137" descr="User with solid fill">
              <a:extLst>
                <a:ext uri="{FF2B5EF4-FFF2-40B4-BE49-F238E27FC236}">
                  <a16:creationId xmlns:a16="http://schemas.microsoft.com/office/drawing/2014/main" id="{31D32E54-CFFB-730D-6F9F-5E79EB9A50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49438" y="1698098"/>
              <a:ext cx="777240" cy="777240"/>
            </a:xfrm>
            <a:prstGeom prst="rect">
              <a:avLst/>
            </a:prstGeom>
          </p:spPr>
        </p:pic>
      </p:grpSp>
      <p:sp>
        <p:nvSpPr>
          <p:cNvPr id="139" name="Oval 138">
            <a:extLst>
              <a:ext uri="{FF2B5EF4-FFF2-40B4-BE49-F238E27FC236}">
                <a16:creationId xmlns:a16="http://schemas.microsoft.com/office/drawing/2014/main" id="{4BB58710-3B70-EC75-C2AF-53EE89DAA843}"/>
              </a:ext>
            </a:extLst>
          </p:cNvPr>
          <p:cNvSpPr>
            <a:spLocks/>
          </p:cNvSpPr>
          <p:nvPr/>
        </p:nvSpPr>
        <p:spPr>
          <a:xfrm>
            <a:off x="4405487" y="4245439"/>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pic>
        <p:nvPicPr>
          <p:cNvPr id="140" name="Graphic 139" descr="Checkmark">
            <a:extLst>
              <a:ext uri="{FF2B5EF4-FFF2-40B4-BE49-F238E27FC236}">
                <a16:creationId xmlns:a16="http://schemas.microsoft.com/office/drawing/2014/main" id="{BF294D69-5F2D-2EFD-8D10-3916CA2872A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2515" y="4300269"/>
            <a:ext cx="369332" cy="369332"/>
          </a:xfrm>
          <a:prstGeom prst="rect">
            <a:avLst/>
          </a:prstGeom>
        </p:spPr>
      </p:pic>
      <p:sp>
        <p:nvSpPr>
          <p:cNvPr id="141" name="Rectangle 140">
            <a:extLst>
              <a:ext uri="{FF2B5EF4-FFF2-40B4-BE49-F238E27FC236}">
                <a16:creationId xmlns:a16="http://schemas.microsoft.com/office/drawing/2014/main" id="{0918E927-4AA0-80E3-1151-5D7A145359B7}"/>
              </a:ext>
            </a:extLst>
          </p:cNvPr>
          <p:cNvSpPr/>
          <p:nvPr/>
        </p:nvSpPr>
        <p:spPr>
          <a:xfrm>
            <a:off x="1087964" y="4166254"/>
            <a:ext cx="6286376" cy="19130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75AB476-08A3-2F2F-C556-6EB0BFAB6730}"/>
              </a:ext>
            </a:extLst>
          </p:cNvPr>
          <p:cNvSpPr/>
          <p:nvPr/>
        </p:nvSpPr>
        <p:spPr>
          <a:xfrm>
            <a:off x="7609698" y="4959357"/>
            <a:ext cx="2748134" cy="1092607"/>
          </a:xfrm>
          <a:prstGeom prst="rect">
            <a:avLst/>
          </a:prstGeom>
        </p:spPr>
        <p:txBody>
          <a:bodyPr wrap="square">
            <a:spAutoFit/>
          </a:bodyPr>
          <a:lstStyle/>
          <a:p>
            <a:pPr algn="just"/>
            <a:r>
              <a:rPr lang="en-US" sz="1300"/>
              <a:t>The validation results are negative. SCI informs with a </a:t>
            </a:r>
            <a:r>
              <a:rPr lang="en-US" sz="1200" b="1">
                <a:solidFill>
                  <a:srgbClr val="FF0000"/>
                </a:solidFill>
              </a:rPr>
              <a:t>negative</a:t>
            </a:r>
            <a:r>
              <a:rPr lang="en-US" sz="1200"/>
              <a:t> </a:t>
            </a:r>
            <a:r>
              <a:rPr lang="en-US" sz="1300"/>
              <a:t>notification (IE456) the Declarant that the correction is rejected.</a:t>
            </a:r>
            <a:endParaRPr lang="en-GB" sz="1300"/>
          </a:p>
        </p:txBody>
      </p:sp>
      <p:grpSp>
        <p:nvGrpSpPr>
          <p:cNvPr id="143" name="Group 142">
            <a:extLst>
              <a:ext uri="{FF2B5EF4-FFF2-40B4-BE49-F238E27FC236}">
                <a16:creationId xmlns:a16="http://schemas.microsoft.com/office/drawing/2014/main" id="{30ED9282-F15F-BE3F-4A18-596D2ECC3848}"/>
              </a:ext>
            </a:extLst>
          </p:cNvPr>
          <p:cNvGrpSpPr/>
          <p:nvPr/>
        </p:nvGrpSpPr>
        <p:grpSpPr>
          <a:xfrm>
            <a:off x="8223513" y="4174185"/>
            <a:ext cx="2073135" cy="862429"/>
            <a:chOff x="653543" y="1698098"/>
            <a:chExt cx="2073135" cy="862429"/>
          </a:xfrm>
        </p:grpSpPr>
        <p:pic>
          <p:nvPicPr>
            <p:cNvPr id="144" name="Graphic 143" descr="Envelope">
              <a:extLst>
                <a:ext uri="{FF2B5EF4-FFF2-40B4-BE49-F238E27FC236}">
                  <a16:creationId xmlns:a16="http://schemas.microsoft.com/office/drawing/2014/main" id="{8E762DF5-5D7C-A7C9-EF2F-4A2CB38E4C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145" name="Arrow: Left 144">
              <a:extLst>
                <a:ext uri="{FF2B5EF4-FFF2-40B4-BE49-F238E27FC236}">
                  <a16:creationId xmlns:a16="http://schemas.microsoft.com/office/drawing/2014/main" id="{6B083106-57C1-EB22-9561-7C7BB1B4DE41}"/>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IE456</a:t>
              </a:r>
            </a:p>
          </p:txBody>
        </p:sp>
        <p:pic>
          <p:nvPicPr>
            <p:cNvPr id="146" name="Graphic 145" descr="Schoolhouse">
              <a:extLst>
                <a:ext uri="{FF2B5EF4-FFF2-40B4-BE49-F238E27FC236}">
                  <a16:creationId xmlns:a16="http://schemas.microsoft.com/office/drawing/2014/main" id="{1F242BAA-B601-A0CD-F3A6-0C7B4DA501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147" name="TextBox 146">
              <a:extLst>
                <a:ext uri="{FF2B5EF4-FFF2-40B4-BE49-F238E27FC236}">
                  <a16:creationId xmlns:a16="http://schemas.microsoft.com/office/drawing/2014/main" id="{BE294099-8104-A773-CF8B-65A4C6C1162D}"/>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148" name="Graphic 147" descr="User with solid fill">
              <a:extLst>
                <a:ext uri="{FF2B5EF4-FFF2-40B4-BE49-F238E27FC236}">
                  <a16:creationId xmlns:a16="http://schemas.microsoft.com/office/drawing/2014/main" id="{5971A5E8-B56D-F1A8-1E30-6CE5C26BF9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49438" y="1698098"/>
              <a:ext cx="777240" cy="777240"/>
            </a:xfrm>
            <a:prstGeom prst="rect">
              <a:avLst/>
            </a:prstGeom>
          </p:spPr>
        </p:pic>
      </p:grpSp>
      <p:sp>
        <p:nvSpPr>
          <p:cNvPr id="149" name="Oval 148">
            <a:extLst>
              <a:ext uri="{FF2B5EF4-FFF2-40B4-BE49-F238E27FC236}">
                <a16:creationId xmlns:a16="http://schemas.microsoft.com/office/drawing/2014/main" id="{39A3FA34-01DF-8AB9-1F64-4D436F4AD520}"/>
              </a:ext>
            </a:extLst>
          </p:cNvPr>
          <p:cNvSpPr>
            <a:spLocks/>
          </p:cNvSpPr>
          <p:nvPr/>
        </p:nvSpPr>
        <p:spPr>
          <a:xfrm>
            <a:off x="7636614" y="422625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a:solidFill>
                  <a:schemeClr val="accent5"/>
                </a:solidFill>
              </a:rPr>
              <a:t>4</a:t>
            </a:r>
            <a:endParaRPr lang="en-US" sz="2000" b="1">
              <a:solidFill>
                <a:schemeClr val="accent5"/>
              </a:solidFill>
            </a:endParaRPr>
          </a:p>
        </p:txBody>
      </p:sp>
      <p:pic>
        <p:nvPicPr>
          <p:cNvPr id="153" name="Graphic 152" descr="Close">
            <a:extLst>
              <a:ext uri="{FF2B5EF4-FFF2-40B4-BE49-F238E27FC236}">
                <a16:creationId xmlns:a16="http://schemas.microsoft.com/office/drawing/2014/main" id="{7D5A9457-5968-3E7E-A990-59FEF6D4D24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9042996" y="4293371"/>
            <a:ext cx="369332" cy="369332"/>
          </a:xfrm>
          <a:prstGeom prst="rect">
            <a:avLst/>
          </a:prstGeom>
        </p:spPr>
      </p:pic>
      <p:pic>
        <p:nvPicPr>
          <p:cNvPr id="5" name="Graphic 4" descr="Checkmark">
            <a:extLst>
              <a:ext uri="{FF2B5EF4-FFF2-40B4-BE49-F238E27FC236}">
                <a16:creationId xmlns:a16="http://schemas.microsoft.com/office/drawing/2014/main" id="{9EF1C0EC-6B75-65B1-91FF-D22013609E5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33389" y="4244475"/>
            <a:ext cx="369332" cy="369332"/>
          </a:xfrm>
          <a:prstGeom prst="rect">
            <a:avLst/>
          </a:prstGeom>
        </p:spPr>
      </p:pic>
      <p:sp>
        <p:nvSpPr>
          <p:cNvPr id="6" name="Rectangle 5">
            <a:extLst>
              <a:ext uri="{FF2B5EF4-FFF2-40B4-BE49-F238E27FC236}">
                <a16:creationId xmlns:a16="http://schemas.microsoft.com/office/drawing/2014/main" id="{0B0004EA-4A19-9753-AFE9-D1EF51DEE63C}"/>
              </a:ext>
            </a:extLst>
          </p:cNvPr>
          <p:cNvSpPr/>
          <p:nvPr/>
        </p:nvSpPr>
        <p:spPr>
          <a:xfrm>
            <a:off x="7458812" y="4166254"/>
            <a:ext cx="3169746" cy="1893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2EB3F3-E4FA-8A1D-AE57-4EA5FED5A5A4}"/>
              </a:ext>
            </a:extLst>
          </p:cNvPr>
          <p:cNvSpPr txBox="1"/>
          <p:nvPr/>
        </p:nvSpPr>
        <p:spPr>
          <a:xfrm>
            <a:off x="1619276" y="2943458"/>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8" name="TextBox 7">
            <a:extLst>
              <a:ext uri="{FF2B5EF4-FFF2-40B4-BE49-F238E27FC236}">
                <a16:creationId xmlns:a16="http://schemas.microsoft.com/office/drawing/2014/main" id="{26C69D87-4D19-608A-936F-67CDA1AB9C0C}"/>
              </a:ext>
            </a:extLst>
          </p:cNvPr>
          <p:cNvSpPr txBox="1"/>
          <p:nvPr/>
        </p:nvSpPr>
        <p:spPr>
          <a:xfrm>
            <a:off x="6271021" y="4818076"/>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9" name="TextBox 8">
            <a:extLst>
              <a:ext uri="{FF2B5EF4-FFF2-40B4-BE49-F238E27FC236}">
                <a16:creationId xmlns:a16="http://schemas.microsoft.com/office/drawing/2014/main" id="{365FBE32-5288-8960-C5DF-F73BE4694FEF}"/>
              </a:ext>
            </a:extLst>
          </p:cNvPr>
          <p:cNvSpPr txBox="1"/>
          <p:nvPr/>
        </p:nvSpPr>
        <p:spPr>
          <a:xfrm>
            <a:off x="9513841" y="4799222"/>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2" name="Rectangle: Diagonal Corners Rounded 11">
            <a:extLst>
              <a:ext uri="{FF2B5EF4-FFF2-40B4-BE49-F238E27FC236}">
                <a16:creationId xmlns:a16="http://schemas.microsoft.com/office/drawing/2014/main" id="{728EC095-1961-2428-A1F4-993466F44B61}"/>
              </a:ext>
            </a:extLst>
          </p:cNvPr>
          <p:cNvSpPr/>
          <p:nvPr/>
        </p:nvSpPr>
        <p:spPr>
          <a:xfrm>
            <a:off x="880983" y="1426150"/>
            <a:ext cx="10412328" cy="64909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a:t>Declarant is allowed to correct the data initially submitted in a pre-lodged declaration, by sending an IE413 to SCI before its acceptance.</a:t>
            </a:r>
          </a:p>
        </p:txBody>
      </p:sp>
      <p:sp>
        <p:nvSpPr>
          <p:cNvPr id="10" name="Slide Number Placeholder 9">
            <a:extLst>
              <a:ext uri="{FF2B5EF4-FFF2-40B4-BE49-F238E27FC236}">
                <a16:creationId xmlns:a16="http://schemas.microsoft.com/office/drawing/2014/main" id="{666DC32D-04EC-44E8-CF2D-5438E02303D4}"/>
              </a:ext>
            </a:extLst>
          </p:cNvPr>
          <p:cNvSpPr>
            <a:spLocks noGrp="1"/>
          </p:cNvSpPr>
          <p:nvPr>
            <p:ph type="sldNum" sz="quarter" idx="12"/>
          </p:nvPr>
        </p:nvSpPr>
        <p:spPr/>
        <p:txBody>
          <a:bodyPr/>
          <a:lstStyle/>
          <a:p>
            <a:fld id="{F46C79FD-C571-418B-AB0F-5EE936C85276}" type="slidenum">
              <a:rPr lang="en-GB" smtClean="0"/>
              <a:t>38</a:t>
            </a:fld>
            <a:endParaRPr lang="en-GB"/>
          </a:p>
        </p:txBody>
      </p:sp>
    </p:spTree>
    <p:extLst>
      <p:ext uri="{BB962C8B-B14F-4D97-AF65-F5344CB8AC3E}">
        <p14:creationId xmlns:p14="http://schemas.microsoft.com/office/powerpoint/2010/main" val="181717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5ADBB7-B818-4762-8DB8-E231DD1ACF67}"/>
              </a:ext>
            </a:extLst>
          </p:cNvPr>
          <p:cNvSpPr>
            <a:spLocks noGrp="1"/>
          </p:cNvSpPr>
          <p:nvPr>
            <p:ph type="title"/>
          </p:nvPr>
        </p:nvSpPr>
        <p:spPr/>
        <p:txBody>
          <a:bodyPr/>
          <a:lstStyle/>
          <a:p>
            <a:r>
              <a:rPr lang="en-GB" sz="3600"/>
              <a:t>Correction of pre-lodged declaration (2/2)</a:t>
            </a:r>
            <a:endParaRPr lang="en-US" sz="3600"/>
          </a:p>
        </p:txBody>
      </p:sp>
      <p:sp>
        <p:nvSpPr>
          <p:cNvPr id="40" name="Content Placeholder 1">
            <a:extLst>
              <a:ext uri="{FF2B5EF4-FFF2-40B4-BE49-F238E27FC236}">
                <a16:creationId xmlns:a16="http://schemas.microsoft.com/office/drawing/2014/main" id="{96B2257D-58C0-49BF-B6E2-EE8B66C0C006}"/>
              </a:ext>
            </a:extLst>
          </p:cNvPr>
          <p:cNvSpPr>
            <a:spLocks noGrp="1"/>
          </p:cNvSpPr>
          <p:nvPr>
            <p:ph idx="1"/>
          </p:nvPr>
        </p:nvSpPr>
        <p:spPr>
          <a:xfrm>
            <a:off x="821358" y="1372111"/>
            <a:ext cx="10664964" cy="3048969"/>
          </a:xfrm>
          <a:prstGeom prst="roundRect">
            <a:avLst/>
          </a:prstGeom>
          <a:solidFill>
            <a:schemeClr val="bg2"/>
          </a:solidFill>
        </p:spPr>
        <p:txBody>
          <a:bodyPr/>
          <a:lstStyle/>
          <a:p>
            <a:pPr marL="0" indent="0" algn="just">
              <a:spcAft>
                <a:spcPts val="0"/>
              </a:spcAft>
              <a:buClr>
                <a:schemeClr val="tx2">
                  <a:lumMod val="75000"/>
                </a:schemeClr>
              </a:buClr>
              <a:buNone/>
            </a:pPr>
            <a:r>
              <a:rPr lang="en-US" sz="1800" dirty="0"/>
              <a:t>Declarant may always lodge </a:t>
            </a:r>
            <a:r>
              <a:rPr lang="en-US" sz="1800" b="1" dirty="0"/>
              <a:t>a new pre-lodged declaration </a:t>
            </a:r>
            <a:r>
              <a:rPr lang="en-US" sz="1800" dirty="0"/>
              <a:t>with the correct data to SCI. </a:t>
            </a:r>
          </a:p>
          <a:p>
            <a:pPr marL="457200" lvl="1" indent="0" algn="just">
              <a:spcAft>
                <a:spcPts val="1200"/>
              </a:spcAft>
              <a:buClr>
                <a:schemeClr val="tx2">
                  <a:lumMod val="75000"/>
                </a:schemeClr>
              </a:buClr>
              <a:buNone/>
            </a:pPr>
            <a:r>
              <a:rPr lang="en-US" sz="1800" dirty="0"/>
              <a:t>For the previous pre-lodged declaration, he can submit a </a:t>
            </a:r>
            <a:r>
              <a:rPr lang="en-US" sz="1800" b="1" dirty="0"/>
              <a:t>cancelation request </a:t>
            </a:r>
            <a:r>
              <a:rPr lang="en-US" sz="1800" dirty="0"/>
              <a:t>(IE414) or after  expiration of the time limit for presentation of goods (30 days) it will be </a:t>
            </a:r>
            <a:r>
              <a:rPr lang="en-US" sz="1800" b="1" dirty="0"/>
              <a:t>rejected automatically</a:t>
            </a:r>
            <a:r>
              <a:rPr lang="en-US" sz="1800" dirty="0"/>
              <a:t>.</a:t>
            </a:r>
            <a:endParaRPr lang="el-GR" sz="1800" dirty="0"/>
          </a:p>
          <a:p>
            <a:pPr marL="0" indent="0" algn="just">
              <a:spcAft>
                <a:spcPts val="1200"/>
              </a:spcAft>
              <a:buClr>
                <a:schemeClr val="tx2">
                  <a:lumMod val="75000"/>
                </a:schemeClr>
              </a:buClr>
              <a:buNone/>
            </a:pPr>
            <a:r>
              <a:rPr lang="en-US" sz="1800" b="1" dirty="0"/>
              <a:t>Correction</a:t>
            </a:r>
            <a:r>
              <a:rPr lang="en-US" sz="1800" dirty="0"/>
              <a:t> of a pre-lodged declaration can be initiated </a:t>
            </a:r>
            <a:r>
              <a:rPr lang="en-US" sz="1800" b="1" dirty="0"/>
              <a:t>at any time prior its acceptance</a:t>
            </a:r>
            <a:r>
              <a:rPr lang="en-US" sz="1800" dirty="0"/>
              <a:t>, even if the AEO has been informed about the </a:t>
            </a:r>
            <a:r>
              <a:rPr lang="en-US" sz="1800" b="1" dirty="0"/>
              <a:t>intention to potentially control the goods</a:t>
            </a:r>
            <a:r>
              <a:rPr lang="en-US" sz="1800" dirty="0"/>
              <a:t>.</a:t>
            </a:r>
          </a:p>
          <a:p>
            <a:pPr marL="457200" lvl="1" indent="0" algn="just">
              <a:spcAft>
                <a:spcPts val="600"/>
              </a:spcAft>
              <a:buClr>
                <a:schemeClr val="tx2">
                  <a:lumMod val="75000"/>
                </a:schemeClr>
              </a:buClr>
              <a:buNone/>
            </a:pPr>
            <a:r>
              <a:rPr lang="en-US" sz="1800" b="1" dirty="0"/>
              <a:t>Amendment</a:t>
            </a:r>
            <a:r>
              <a:rPr lang="en-US" sz="1800" dirty="0"/>
              <a:t> of the accepted customs declaration </a:t>
            </a:r>
            <a:r>
              <a:rPr lang="en-US" sz="1800" b="1" dirty="0"/>
              <a:t>is not allowed</a:t>
            </a:r>
            <a:r>
              <a:rPr lang="en-US" sz="1800" dirty="0"/>
              <a:t>, when customs authorities have informed Declarant that they </a:t>
            </a:r>
            <a:r>
              <a:rPr lang="en-US" sz="1800" b="1" dirty="0"/>
              <a:t>intend to examine the goods</a:t>
            </a:r>
            <a:r>
              <a:rPr lang="en-US" sz="1800" dirty="0"/>
              <a:t>.</a:t>
            </a:r>
          </a:p>
        </p:txBody>
      </p:sp>
      <p:grpSp>
        <p:nvGrpSpPr>
          <p:cNvPr id="4" name="Group 3">
            <a:extLst>
              <a:ext uri="{FF2B5EF4-FFF2-40B4-BE49-F238E27FC236}">
                <a16:creationId xmlns:a16="http://schemas.microsoft.com/office/drawing/2014/main" id="{831F9E1D-0421-A1AE-12ED-C9EBB289F4EB}"/>
              </a:ext>
            </a:extLst>
          </p:cNvPr>
          <p:cNvGrpSpPr/>
          <p:nvPr/>
        </p:nvGrpSpPr>
        <p:grpSpPr>
          <a:xfrm>
            <a:off x="821358" y="4800599"/>
            <a:ext cx="4810010" cy="1096673"/>
            <a:chOff x="2075093" y="5289337"/>
            <a:chExt cx="5120523" cy="471096"/>
          </a:xfrm>
        </p:grpSpPr>
        <p:sp>
          <p:nvSpPr>
            <p:cNvPr id="5" name="Rectangle 4">
              <a:extLst>
                <a:ext uri="{FF2B5EF4-FFF2-40B4-BE49-F238E27FC236}">
                  <a16:creationId xmlns:a16="http://schemas.microsoft.com/office/drawing/2014/main" id="{987AF706-1765-8904-A70E-DE34B4B50999}"/>
                </a:ext>
              </a:extLst>
            </p:cNvPr>
            <p:cNvSpPr/>
            <p:nvPr/>
          </p:nvSpPr>
          <p:spPr>
            <a:xfrm>
              <a:off x="2075093" y="5289337"/>
              <a:ext cx="562322"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6" name="Rectangle 5">
              <a:extLst>
                <a:ext uri="{FF2B5EF4-FFF2-40B4-BE49-F238E27FC236}">
                  <a16:creationId xmlns:a16="http://schemas.microsoft.com/office/drawing/2014/main" id="{5336AFA3-3B6A-9DCD-E9AF-38F37159DB49}"/>
                </a:ext>
              </a:extLst>
            </p:cNvPr>
            <p:cNvSpPr/>
            <p:nvPr/>
          </p:nvSpPr>
          <p:spPr>
            <a:xfrm>
              <a:off x="2609558" y="5289337"/>
              <a:ext cx="4586058"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i="1">
                  <a:solidFill>
                    <a:schemeClr val="tx1"/>
                  </a:solidFill>
                </a:rPr>
                <a:t>The message (IE413) foreseen for the correction is the same with the one used for the amendment of the Customs Declaration, but the process is different. Any correction of a Customs Declaration before its acceptance is not treated as an amendment.</a:t>
              </a:r>
            </a:p>
          </p:txBody>
        </p:sp>
      </p:grpSp>
      <p:grpSp>
        <p:nvGrpSpPr>
          <p:cNvPr id="7" name="Group 6">
            <a:extLst>
              <a:ext uri="{FF2B5EF4-FFF2-40B4-BE49-F238E27FC236}">
                <a16:creationId xmlns:a16="http://schemas.microsoft.com/office/drawing/2014/main" id="{357315F0-893A-2F03-CF73-87ADB8BDC8C9}"/>
              </a:ext>
            </a:extLst>
          </p:cNvPr>
          <p:cNvGrpSpPr/>
          <p:nvPr/>
        </p:nvGrpSpPr>
        <p:grpSpPr>
          <a:xfrm>
            <a:off x="5910563" y="4800600"/>
            <a:ext cx="4958024" cy="1096666"/>
            <a:chOff x="2075093" y="5289337"/>
            <a:chExt cx="4730461" cy="471096"/>
          </a:xfrm>
        </p:grpSpPr>
        <p:sp>
          <p:nvSpPr>
            <p:cNvPr id="8" name="Rectangle 7">
              <a:extLst>
                <a:ext uri="{FF2B5EF4-FFF2-40B4-BE49-F238E27FC236}">
                  <a16:creationId xmlns:a16="http://schemas.microsoft.com/office/drawing/2014/main" id="{E65E21F3-2775-8D2F-CD6D-6C15D0DAB78D}"/>
                </a:ext>
              </a:extLst>
            </p:cNvPr>
            <p:cNvSpPr/>
            <p:nvPr/>
          </p:nvSpPr>
          <p:spPr>
            <a:xfrm>
              <a:off x="2075093" y="5289337"/>
              <a:ext cx="457200"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9" name="Rectangle 8">
              <a:extLst>
                <a:ext uri="{FF2B5EF4-FFF2-40B4-BE49-F238E27FC236}">
                  <a16:creationId xmlns:a16="http://schemas.microsoft.com/office/drawing/2014/main" id="{FFDC4B9B-AEB4-9557-85D8-A674F27F2512}"/>
                </a:ext>
              </a:extLst>
            </p:cNvPr>
            <p:cNvSpPr/>
            <p:nvPr/>
          </p:nvSpPr>
          <p:spPr>
            <a:xfrm>
              <a:off x="2532293" y="5289337"/>
              <a:ext cx="4273261"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i="1">
                  <a:solidFill>
                    <a:schemeClr val="tx1"/>
                  </a:solidFill>
                </a:rPr>
                <a:t>Declarant can send more than one IE413 to correct all the data of a pre-lodged declaration; there are no limitations and conditions. CCI will store the latest dataset of the pre-lodged declaration.</a:t>
              </a:r>
            </a:p>
          </p:txBody>
        </p:sp>
      </p:grpSp>
      <p:pic>
        <p:nvPicPr>
          <p:cNvPr id="2" name="Content Placeholder 8" descr="Warning">
            <a:extLst>
              <a:ext uri="{FF2B5EF4-FFF2-40B4-BE49-F238E27FC236}">
                <a16:creationId xmlns:a16="http://schemas.microsoft.com/office/drawing/2014/main" id="{C6FE0343-5727-45AD-F780-1865BF04F6C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6937" y="3353965"/>
            <a:ext cx="457200" cy="457200"/>
          </a:xfrm>
          <a:prstGeom prst="rect">
            <a:avLst/>
          </a:prstGeom>
          <a:scene3d>
            <a:camera prst="perspectiveAbove"/>
            <a:lightRig rig="freezing" dir="t"/>
          </a:scene3d>
          <a:sp3d prstMaterial="softEdge"/>
        </p:spPr>
      </p:pic>
      <p:pic>
        <p:nvPicPr>
          <p:cNvPr id="10" name="Graphic 9" descr="Arrow Slight curve">
            <a:extLst>
              <a:ext uri="{FF2B5EF4-FFF2-40B4-BE49-F238E27FC236}">
                <a16:creationId xmlns:a16="http://schemas.microsoft.com/office/drawing/2014/main" id="{3DB05F2E-124C-3BEF-F401-2AF05625F0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0088" y="1872053"/>
            <a:ext cx="474813" cy="474813"/>
          </a:xfrm>
          <a:prstGeom prst="rect">
            <a:avLst/>
          </a:prstGeom>
        </p:spPr>
      </p:pic>
      <p:sp>
        <p:nvSpPr>
          <p:cNvPr id="11" name="Slide Number Placeholder 10">
            <a:extLst>
              <a:ext uri="{FF2B5EF4-FFF2-40B4-BE49-F238E27FC236}">
                <a16:creationId xmlns:a16="http://schemas.microsoft.com/office/drawing/2014/main" id="{0533C1B3-0070-60CD-35DE-DFE888E989E5}"/>
              </a:ext>
            </a:extLst>
          </p:cNvPr>
          <p:cNvSpPr>
            <a:spLocks noGrp="1"/>
          </p:cNvSpPr>
          <p:nvPr>
            <p:ph type="sldNum" sz="quarter" idx="12"/>
          </p:nvPr>
        </p:nvSpPr>
        <p:spPr/>
        <p:txBody>
          <a:bodyPr/>
          <a:lstStyle/>
          <a:p>
            <a:fld id="{F46C79FD-C571-418B-AB0F-5EE936C85276}" type="slidenum">
              <a:rPr lang="en-GB" smtClean="0"/>
              <a:t>39</a:t>
            </a:fld>
            <a:endParaRPr lang="en-GB"/>
          </a:p>
        </p:txBody>
      </p:sp>
    </p:spTree>
    <p:extLst>
      <p:ext uri="{BB962C8B-B14F-4D97-AF65-F5344CB8AC3E}">
        <p14:creationId xmlns:p14="http://schemas.microsoft.com/office/powerpoint/2010/main" val="269867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BB7B4EF1-BA76-A1E9-E67B-FA39979031DC}"/>
              </a:ext>
            </a:extLst>
          </p:cNvPr>
          <p:cNvSpPr>
            <a:spLocks noGrp="1"/>
          </p:cNvSpPr>
          <p:nvPr>
            <p:ph idx="1"/>
          </p:nvPr>
        </p:nvSpPr>
        <p:spPr>
          <a:xfrm>
            <a:off x="1032384" y="5176493"/>
            <a:ext cx="10430610" cy="954793"/>
          </a:xfrm>
        </p:spPr>
        <p:txBody>
          <a:bodyPr vert="horz" lIns="91440" tIns="45720" rIns="91440" bIns="45720" rtlCol="0" anchor="t">
            <a:noAutofit/>
          </a:bodyPr>
          <a:lstStyle/>
          <a:p>
            <a:pPr marL="0" indent="0" algn="just">
              <a:spcAft>
                <a:spcPts val="1200"/>
              </a:spcAft>
              <a:buNone/>
            </a:pPr>
            <a:r>
              <a:rPr lang="en-GB" sz="1800" dirty="0"/>
              <a:t>With </a:t>
            </a:r>
            <a:r>
              <a:rPr lang="en-GB" sz="1800" dirty="0">
                <a:effectLst/>
                <a:ea typeface="Times New Roman" panose="02020603050405020304" pitchFamily="18" charset="0"/>
              </a:rPr>
              <a:t>CCI, an </a:t>
            </a:r>
            <a:r>
              <a:rPr lang="en-GB" sz="1800" b="1" dirty="0">
                <a:effectLst/>
                <a:ea typeface="Times New Roman" panose="02020603050405020304" pitchFamily="18" charset="0"/>
              </a:rPr>
              <a:t>AEOC</a:t>
            </a:r>
            <a:r>
              <a:rPr lang="en-GB" sz="1800" dirty="0">
                <a:effectLst/>
                <a:ea typeface="Times New Roman" panose="02020603050405020304" pitchFamily="18" charset="0"/>
              </a:rPr>
              <a:t> who is a holder of </a:t>
            </a:r>
            <a:r>
              <a:rPr lang="en-GB" sz="1800" b="1" dirty="0">
                <a:effectLst/>
                <a:ea typeface="Times New Roman" panose="02020603050405020304" pitchFamily="18" charset="0"/>
              </a:rPr>
              <a:t>CCI authorisation </a:t>
            </a:r>
            <a:r>
              <a:rPr lang="en-GB" sz="1800" dirty="0">
                <a:effectLst/>
                <a:ea typeface="Times New Roman" panose="02020603050405020304" pitchFamily="18" charset="0"/>
              </a:rPr>
              <a:t>will be able to </a:t>
            </a:r>
            <a:r>
              <a:rPr lang="en-GB" sz="1800" b="1" dirty="0">
                <a:effectLst/>
                <a:ea typeface="Times New Roman" panose="02020603050405020304" pitchFamily="18" charset="0"/>
              </a:rPr>
              <a:t>lodge customs declarations</a:t>
            </a:r>
            <a:r>
              <a:rPr lang="en-GB" sz="1800" dirty="0">
                <a:effectLst/>
                <a:ea typeface="Times New Roman" panose="02020603050405020304" pitchFamily="18" charset="0"/>
              </a:rPr>
              <a:t> and place goods under a customs procedure in a MS, where </a:t>
            </a:r>
            <a:r>
              <a:rPr lang="en-GB" sz="1800" dirty="0">
                <a:ea typeface="Times New Roman" panose="02020603050405020304" pitchFamily="18" charset="0"/>
              </a:rPr>
              <a:t>he is established and</a:t>
            </a:r>
            <a:r>
              <a:rPr lang="en-GB" sz="1800" dirty="0">
                <a:effectLst/>
                <a:ea typeface="Times New Roman" panose="02020603050405020304" pitchFamily="18" charset="0"/>
              </a:rPr>
              <a:t> </a:t>
            </a:r>
            <a:r>
              <a:rPr lang="en-GB" sz="1800" b="1" dirty="0">
                <a:effectLst/>
                <a:ea typeface="Times New Roman" panose="02020603050405020304" pitchFamily="18" charset="0"/>
              </a:rPr>
              <a:t>SCI </a:t>
            </a:r>
            <a:r>
              <a:rPr lang="en-GB" sz="1800" dirty="0">
                <a:effectLst/>
                <a:ea typeface="Times New Roman" panose="02020603050405020304" pitchFamily="18" charset="0"/>
              </a:rPr>
              <a:t>is situated, while the </a:t>
            </a:r>
            <a:r>
              <a:rPr lang="en-GB" sz="1800" b="1" dirty="0">
                <a:effectLst/>
                <a:ea typeface="Times New Roman" panose="02020603050405020304" pitchFamily="18" charset="0"/>
              </a:rPr>
              <a:t>goods can be presented physically in another MS</a:t>
            </a:r>
            <a:r>
              <a:rPr lang="en-GB" sz="1800" dirty="0">
                <a:effectLst/>
                <a:ea typeface="Times New Roman" panose="02020603050405020304" pitchFamily="18" charset="0"/>
              </a:rPr>
              <a:t>, where the </a:t>
            </a:r>
            <a:r>
              <a:rPr lang="en-GB" sz="1800" b="1" dirty="0">
                <a:effectLst/>
                <a:ea typeface="Times New Roman" panose="02020603050405020304" pitchFamily="18" charset="0"/>
              </a:rPr>
              <a:t>PCI</a:t>
            </a:r>
            <a:r>
              <a:rPr lang="en-GB" sz="1800" dirty="0">
                <a:effectLst/>
                <a:ea typeface="Times New Roman" panose="02020603050405020304" pitchFamily="18" charset="0"/>
              </a:rPr>
              <a:t> is situated.</a:t>
            </a:r>
            <a:endParaRPr lang="en-GB" sz="1800" dirty="0">
              <a:effectLst/>
              <a:ea typeface="Times New Roman" panose="02020603050405020304" pitchFamily="18" charset="0"/>
              <a:cs typeface="Arial"/>
            </a:endParaRPr>
          </a:p>
        </p:txBody>
      </p:sp>
      <p:grpSp>
        <p:nvGrpSpPr>
          <p:cNvPr id="43" name="Group 42">
            <a:extLst>
              <a:ext uri="{FF2B5EF4-FFF2-40B4-BE49-F238E27FC236}">
                <a16:creationId xmlns:a16="http://schemas.microsoft.com/office/drawing/2014/main" id="{3FA61171-3CB7-16B4-768C-CC54F69033AC}"/>
              </a:ext>
            </a:extLst>
          </p:cNvPr>
          <p:cNvGrpSpPr/>
          <p:nvPr/>
        </p:nvGrpSpPr>
        <p:grpSpPr>
          <a:xfrm>
            <a:off x="8882160" y="3757399"/>
            <a:ext cx="2439431" cy="1017646"/>
            <a:chOff x="2075093" y="5303230"/>
            <a:chExt cx="2450827" cy="457203"/>
          </a:xfrm>
        </p:grpSpPr>
        <p:sp>
          <p:nvSpPr>
            <p:cNvPr id="44" name="Rectangle 43">
              <a:extLst>
                <a:ext uri="{FF2B5EF4-FFF2-40B4-BE49-F238E27FC236}">
                  <a16:creationId xmlns:a16="http://schemas.microsoft.com/office/drawing/2014/main" id="{2B6F7873-B38E-7318-8ECE-7B34B8CF879E}"/>
                </a:ext>
              </a:extLst>
            </p:cNvPr>
            <p:cNvSpPr/>
            <p:nvPr/>
          </p:nvSpPr>
          <p:spPr>
            <a:xfrm>
              <a:off x="2075093" y="5303233"/>
              <a:ext cx="365497" cy="457200"/>
            </a:xfrm>
            <a:prstGeom prst="rect">
              <a:avLst/>
            </a:prstGeom>
            <a:solidFill>
              <a:schemeClr val="tx2">
                <a:lumMod val="7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latin typeface="FrankRuehl" panose="020E0503060101010101" pitchFamily="34" charset="-79"/>
                  <a:cs typeface="FrankRuehl" panose="020E0503060101010101" pitchFamily="34" charset="-79"/>
                </a:rPr>
                <a:t>i</a:t>
              </a:r>
              <a:endParaRPr lang="en-US" sz="2800" b="1">
                <a:latin typeface="FrankRuehl" panose="020E0503060101010101" pitchFamily="34" charset="-79"/>
                <a:cs typeface="FrankRuehl" panose="020E0503060101010101" pitchFamily="34" charset="-79"/>
              </a:endParaRPr>
            </a:p>
          </p:txBody>
        </p:sp>
        <p:sp>
          <p:nvSpPr>
            <p:cNvPr id="46" name="Rectangle 45">
              <a:extLst>
                <a:ext uri="{FF2B5EF4-FFF2-40B4-BE49-F238E27FC236}">
                  <a16:creationId xmlns:a16="http://schemas.microsoft.com/office/drawing/2014/main" id="{A0EFE771-473F-0AC6-7394-327BF12F1D70}"/>
                </a:ext>
              </a:extLst>
            </p:cNvPr>
            <p:cNvSpPr/>
            <p:nvPr/>
          </p:nvSpPr>
          <p:spPr>
            <a:xfrm>
              <a:off x="2440591" y="5303230"/>
              <a:ext cx="2085329" cy="457200"/>
            </a:xfrm>
            <a:prstGeom prst="rect">
              <a:avLst/>
            </a:prstGeom>
            <a:solidFill>
              <a:schemeClr val="bg1">
                <a:alpha val="0"/>
              </a:schemeClr>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tx1"/>
                  </a:solidFill>
                </a:rPr>
                <a:t>The Declarant communicates only with the SCI as single point of contact!</a:t>
              </a:r>
              <a:endParaRPr lang="el-GR" sz="1400" i="1" dirty="0">
                <a:solidFill>
                  <a:schemeClr val="tx1"/>
                </a:solidFill>
              </a:endParaRPr>
            </a:p>
          </p:txBody>
        </p:sp>
      </p:grpSp>
      <p:sp>
        <p:nvSpPr>
          <p:cNvPr id="2" name="Slide Number Placeholder 1">
            <a:extLst>
              <a:ext uri="{FF2B5EF4-FFF2-40B4-BE49-F238E27FC236}">
                <a16:creationId xmlns:a16="http://schemas.microsoft.com/office/drawing/2014/main" id="{F5E2C7E0-E4BF-8BC8-CA77-CBCEF24AAE94}"/>
              </a:ext>
            </a:extLst>
          </p:cNvPr>
          <p:cNvSpPr>
            <a:spLocks noGrp="1"/>
          </p:cNvSpPr>
          <p:nvPr>
            <p:ph type="sldNum" sz="quarter" idx="12"/>
          </p:nvPr>
        </p:nvSpPr>
        <p:spPr/>
        <p:txBody>
          <a:bodyPr/>
          <a:lstStyle/>
          <a:p>
            <a:fld id="{F46C79FD-C571-418B-AB0F-5EE936C85276}" type="slidenum">
              <a:rPr lang="en-GB" smtClean="0"/>
              <a:t>4</a:t>
            </a:fld>
            <a:endParaRPr lang="en-GB"/>
          </a:p>
        </p:txBody>
      </p:sp>
      <p:sp>
        <p:nvSpPr>
          <p:cNvPr id="4" name="Title 2">
            <a:extLst>
              <a:ext uri="{FF2B5EF4-FFF2-40B4-BE49-F238E27FC236}">
                <a16:creationId xmlns:a16="http://schemas.microsoft.com/office/drawing/2014/main" id="{6ECE89CA-ABA2-B206-0EE7-01574711A22E}"/>
              </a:ext>
            </a:extLst>
          </p:cNvPr>
          <p:cNvSpPr>
            <a:spLocks noGrp="1"/>
          </p:cNvSpPr>
          <p:nvPr>
            <p:ph type="title"/>
          </p:nvPr>
        </p:nvSpPr>
        <p:spPr>
          <a:xfrm>
            <a:off x="928289" y="217012"/>
            <a:ext cx="10997758" cy="782357"/>
          </a:xfrm>
        </p:spPr>
        <p:txBody>
          <a:bodyPr/>
          <a:lstStyle/>
          <a:p>
            <a:r>
              <a:rPr lang="en-US" dirty="0">
                <a:effectLst/>
                <a:ea typeface="Calibri" panose="020F0502020204030204" pitchFamily="34" charset="0"/>
              </a:rPr>
              <a:t>UCC CCI System</a:t>
            </a:r>
            <a:endParaRPr lang="en-US" dirty="0"/>
          </a:p>
        </p:txBody>
      </p:sp>
      <p:sp>
        <p:nvSpPr>
          <p:cNvPr id="5" name="TextBox 4">
            <a:extLst>
              <a:ext uri="{FF2B5EF4-FFF2-40B4-BE49-F238E27FC236}">
                <a16:creationId xmlns:a16="http://schemas.microsoft.com/office/drawing/2014/main" id="{88C98F7F-C661-1EAB-577D-4F42D3C587F1}"/>
              </a:ext>
            </a:extLst>
          </p:cNvPr>
          <p:cNvSpPr txBox="1"/>
          <p:nvPr/>
        </p:nvSpPr>
        <p:spPr>
          <a:xfrm>
            <a:off x="928290" y="1101213"/>
            <a:ext cx="10231324" cy="981747"/>
          </a:xfrm>
          <a:prstGeom prst="rect">
            <a:avLst/>
          </a:prstGeom>
        </p:spPr>
        <p:txBody>
          <a:bodyPr vert="horz" wrap="square" lIns="91440" tIns="45720" rIns="91440" bIns="45720" rtlCol="0">
            <a:noAutofit/>
          </a:bodyPr>
          <a:lstStyle/>
          <a:p>
            <a:pPr algn="just"/>
            <a:r>
              <a:rPr lang="en-GB" dirty="0"/>
              <a:t>Centralised Clearance </a:t>
            </a:r>
            <a:r>
              <a:rPr lang="en-US" dirty="0"/>
              <a:t>is a simplification related to the placement of goods under a customs procedure. </a:t>
            </a:r>
            <a:r>
              <a:rPr lang="en-GB" dirty="0"/>
              <a:t>It aims to coordinate the communication between relevant customs offices for processing the customs declarations and decision to release goods.</a:t>
            </a:r>
          </a:p>
          <a:p>
            <a:pPr marL="0" indent="0" algn="just">
              <a:buNone/>
            </a:pPr>
            <a:endParaRPr lang="en-US" sz="1100" dirty="0"/>
          </a:p>
        </p:txBody>
      </p:sp>
      <p:pic>
        <p:nvPicPr>
          <p:cNvPr id="3" name="Graphic 1" descr="A map of europe with different colored circles and lines&#10;&#10;Description automatically generated">
            <a:extLst>
              <a:ext uri="{FF2B5EF4-FFF2-40B4-BE49-F238E27FC236}">
                <a16:creationId xmlns:a16="http://schemas.microsoft.com/office/drawing/2014/main" id="{A5FE16A8-2649-8340-92E3-4D35D57541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28" t="18809" r="1957" b="13247"/>
          <a:stretch/>
        </p:blipFill>
        <p:spPr bwMode="auto">
          <a:xfrm>
            <a:off x="1032385" y="2082960"/>
            <a:ext cx="7849773" cy="3093533"/>
          </a:xfrm>
          <a:prstGeom prst="rect">
            <a:avLst/>
          </a:prstGeom>
          <a:noFill/>
          <a:ln>
            <a:noFill/>
          </a:ln>
        </p:spPr>
      </p:pic>
    </p:spTree>
    <p:extLst>
      <p:ext uri="{BB962C8B-B14F-4D97-AF65-F5344CB8AC3E}">
        <p14:creationId xmlns:p14="http://schemas.microsoft.com/office/powerpoint/2010/main" val="2669170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a:t>Cancellation of pre-lodged declaration</a:t>
            </a:r>
          </a:p>
        </p:txBody>
      </p:sp>
      <p:sp>
        <p:nvSpPr>
          <p:cNvPr id="70" name="Content Placeholder 1">
            <a:extLst>
              <a:ext uri="{FF2B5EF4-FFF2-40B4-BE49-F238E27FC236}">
                <a16:creationId xmlns:a16="http://schemas.microsoft.com/office/drawing/2014/main" id="{B12D200A-94B0-4204-AF1E-EC8EE5E84517}"/>
              </a:ext>
            </a:extLst>
          </p:cNvPr>
          <p:cNvSpPr txBox="1">
            <a:spLocks/>
          </p:cNvSpPr>
          <p:nvPr/>
        </p:nvSpPr>
        <p:spPr>
          <a:xfrm>
            <a:off x="4306432" y="3479222"/>
            <a:ext cx="3072579" cy="99243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registers the decision that the Customs Declaration can be cancelled. A notification of the </a:t>
            </a:r>
            <a:r>
              <a:rPr lang="en-US" sz="1300" b="1">
                <a:solidFill>
                  <a:srgbClr val="00B050"/>
                </a:solidFill>
              </a:rPr>
              <a:t>acceptance</a:t>
            </a:r>
            <a:r>
              <a:rPr lang="en-US" sz="1300"/>
              <a:t> of cancellation is sent to PCI (IE449). </a:t>
            </a:r>
            <a:endParaRPr lang="en-GB" sz="1300"/>
          </a:p>
        </p:txBody>
      </p:sp>
      <p:grpSp>
        <p:nvGrpSpPr>
          <p:cNvPr id="231" name="Group 230">
            <a:extLst>
              <a:ext uri="{FF2B5EF4-FFF2-40B4-BE49-F238E27FC236}">
                <a16:creationId xmlns:a16="http://schemas.microsoft.com/office/drawing/2014/main" id="{0C3C3C96-8A61-420C-87D7-BC256C336508}"/>
              </a:ext>
            </a:extLst>
          </p:cNvPr>
          <p:cNvGrpSpPr/>
          <p:nvPr/>
        </p:nvGrpSpPr>
        <p:grpSpPr>
          <a:xfrm>
            <a:off x="5038801" y="2557240"/>
            <a:ext cx="2073135" cy="862429"/>
            <a:chOff x="653543" y="3522952"/>
            <a:chExt cx="2073135" cy="862429"/>
          </a:xfrm>
        </p:grpSpPr>
        <p:pic>
          <p:nvPicPr>
            <p:cNvPr id="232" name="Graphic 231" descr="Envelope">
              <a:extLst>
                <a:ext uri="{FF2B5EF4-FFF2-40B4-BE49-F238E27FC236}">
                  <a16:creationId xmlns:a16="http://schemas.microsoft.com/office/drawing/2014/main" id="{62E2F5CC-5CD9-479F-9563-2EDB254E0B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233" name="Arrow: Left 232">
              <a:extLst>
                <a:ext uri="{FF2B5EF4-FFF2-40B4-BE49-F238E27FC236}">
                  <a16:creationId xmlns:a16="http://schemas.microsoft.com/office/drawing/2014/main" id="{CD6987EC-CD8F-498C-9B8D-EC56FF0E0C0D}"/>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IE449</a:t>
              </a:r>
            </a:p>
          </p:txBody>
        </p:sp>
        <p:pic>
          <p:nvPicPr>
            <p:cNvPr id="234" name="Graphic 233" descr="Schoolhouse">
              <a:extLst>
                <a:ext uri="{FF2B5EF4-FFF2-40B4-BE49-F238E27FC236}">
                  <a16:creationId xmlns:a16="http://schemas.microsoft.com/office/drawing/2014/main" id="{C9134526-F132-420B-9150-2B32753B99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235" name="TextBox 234">
              <a:extLst>
                <a:ext uri="{FF2B5EF4-FFF2-40B4-BE49-F238E27FC236}">
                  <a16:creationId xmlns:a16="http://schemas.microsoft.com/office/drawing/2014/main" id="{61DDA1CF-F9DA-449E-9439-DB841DB3AA6C}"/>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36" name="Graphic 235" descr="Schoolhouse">
              <a:extLst>
                <a:ext uri="{FF2B5EF4-FFF2-40B4-BE49-F238E27FC236}">
                  <a16:creationId xmlns:a16="http://schemas.microsoft.com/office/drawing/2014/main" id="{531E45AD-74EA-4A11-8DB5-A0CADBD2E9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237" name="TextBox 236">
              <a:extLst>
                <a:ext uri="{FF2B5EF4-FFF2-40B4-BE49-F238E27FC236}">
                  <a16:creationId xmlns:a16="http://schemas.microsoft.com/office/drawing/2014/main" id="{F97EA46E-846A-4D2C-8688-F38CA733CC1D}"/>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38" name="Oval 237">
            <a:extLst>
              <a:ext uri="{FF2B5EF4-FFF2-40B4-BE49-F238E27FC236}">
                <a16:creationId xmlns:a16="http://schemas.microsoft.com/office/drawing/2014/main" id="{216B9EAF-F729-4CF8-9F62-B9EEE469E8A7}"/>
              </a:ext>
            </a:extLst>
          </p:cNvPr>
          <p:cNvSpPr>
            <a:spLocks/>
          </p:cNvSpPr>
          <p:nvPr/>
        </p:nvSpPr>
        <p:spPr>
          <a:xfrm>
            <a:off x="4451018" y="259186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2" name="Rectangle 11">
            <a:extLst>
              <a:ext uri="{FF2B5EF4-FFF2-40B4-BE49-F238E27FC236}">
                <a16:creationId xmlns:a16="http://schemas.microsoft.com/office/drawing/2014/main" id="{ECB17B5D-390C-EDA1-F889-B0D909CCA7FB}"/>
              </a:ext>
            </a:extLst>
          </p:cNvPr>
          <p:cNvSpPr/>
          <p:nvPr/>
        </p:nvSpPr>
        <p:spPr>
          <a:xfrm>
            <a:off x="7663531" y="3439388"/>
            <a:ext cx="2873740" cy="692497"/>
          </a:xfrm>
          <a:prstGeom prst="rect">
            <a:avLst/>
          </a:prstGeom>
        </p:spPr>
        <p:txBody>
          <a:bodyPr wrap="square">
            <a:spAutoFit/>
          </a:bodyPr>
          <a:lstStyle/>
          <a:p>
            <a:pPr algn="just"/>
            <a:r>
              <a:rPr lang="en-US" sz="1300"/>
              <a:t>A notification of the </a:t>
            </a:r>
            <a:r>
              <a:rPr lang="en-US" sz="1300" b="1">
                <a:solidFill>
                  <a:srgbClr val="00B050"/>
                </a:solidFill>
              </a:rPr>
              <a:t>acceptance</a:t>
            </a:r>
            <a:r>
              <a:rPr lang="en-US" sz="1300"/>
              <a:t> of cancellation is sent to Declarant (IE410).</a:t>
            </a:r>
            <a:endParaRPr lang="en-GB" sz="1300"/>
          </a:p>
        </p:txBody>
      </p:sp>
      <p:grpSp>
        <p:nvGrpSpPr>
          <p:cNvPr id="13" name="Group 12">
            <a:extLst>
              <a:ext uri="{FF2B5EF4-FFF2-40B4-BE49-F238E27FC236}">
                <a16:creationId xmlns:a16="http://schemas.microsoft.com/office/drawing/2014/main" id="{289F3FB1-2045-804A-48FF-C8D0BB85B2B0}"/>
              </a:ext>
            </a:extLst>
          </p:cNvPr>
          <p:cNvGrpSpPr/>
          <p:nvPr/>
        </p:nvGrpSpPr>
        <p:grpSpPr>
          <a:xfrm>
            <a:off x="8232540" y="2564510"/>
            <a:ext cx="2073135" cy="862429"/>
            <a:chOff x="653543" y="1698098"/>
            <a:chExt cx="2073135" cy="862429"/>
          </a:xfrm>
        </p:grpSpPr>
        <p:pic>
          <p:nvPicPr>
            <p:cNvPr id="14" name="Graphic 13" descr="Envelope">
              <a:extLst>
                <a:ext uri="{FF2B5EF4-FFF2-40B4-BE49-F238E27FC236}">
                  <a16:creationId xmlns:a16="http://schemas.microsoft.com/office/drawing/2014/main" id="{317953F7-FF16-6134-152A-B536383BB5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15" name="Arrow: Left 14">
              <a:extLst>
                <a:ext uri="{FF2B5EF4-FFF2-40B4-BE49-F238E27FC236}">
                  <a16:creationId xmlns:a16="http://schemas.microsoft.com/office/drawing/2014/main" id="{69AD507E-D9FF-F447-7616-10F0625B9AAE}"/>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IE410</a:t>
              </a:r>
            </a:p>
          </p:txBody>
        </p:sp>
        <p:pic>
          <p:nvPicPr>
            <p:cNvPr id="16" name="Graphic 15" descr="Schoolhouse">
              <a:extLst>
                <a:ext uri="{FF2B5EF4-FFF2-40B4-BE49-F238E27FC236}">
                  <a16:creationId xmlns:a16="http://schemas.microsoft.com/office/drawing/2014/main" id="{C5B26244-647F-9D7A-44F4-036486A327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1721214"/>
              <a:ext cx="777240" cy="777240"/>
            </a:xfrm>
            <a:prstGeom prst="rect">
              <a:avLst/>
            </a:prstGeom>
          </p:spPr>
        </p:pic>
        <p:sp>
          <p:nvSpPr>
            <p:cNvPr id="18" name="TextBox 17">
              <a:extLst>
                <a:ext uri="{FF2B5EF4-FFF2-40B4-BE49-F238E27FC236}">
                  <a16:creationId xmlns:a16="http://schemas.microsoft.com/office/drawing/2014/main" id="{F5E44FF5-4FBA-B795-C9C5-3C172A654689}"/>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19" name="Graphic 18" descr="User with solid fill">
              <a:extLst>
                <a:ext uri="{FF2B5EF4-FFF2-40B4-BE49-F238E27FC236}">
                  <a16:creationId xmlns:a16="http://schemas.microsoft.com/office/drawing/2014/main" id="{BEF31A52-B90B-330F-9C22-243E76B1C0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20" name="Oval 19">
            <a:extLst>
              <a:ext uri="{FF2B5EF4-FFF2-40B4-BE49-F238E27FC236}">
                <a16:creationId xmlns:a16="http://schemas.microsoft.com/office/drawing/2014/main" id="{2E397FAE-671E-D87E-5020-C6A3596C2087}"/>
              </a:ext>
            </a:extLst>
          </p:cNvPr>
          <p:cNvSpPr>
            <a:spLocks/>
          </p:cNvSpPr>
          <p:nvPr/>
        </p:nvSpPr>
        <p:spPr>
          <a:xfrm>
            <a:off x="7666843" y="259674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21" name="Group 20">
            <a:extLst>
              <a:ext uri="{FF2B5EF4-FFF2-40B4-BE49-F238E27FC236}">
                <a16:creationId xmlns:a16="http://schemas.microsoft.com/office/drawing/2014/main" id="{95A94DC1-67BF-219C-655B-16EC3142BD9D}"/>
              </a:ext>
            </a:extLst>
          </p:cNvPr>
          <p:cNvGrpSpPr/>
          <p:nvPr/>
        </p:nvGrpSpPr>
        <p:grpSpPr>
          <a:xfrm>
            <a:off x="880983" y="4706256"/>
            <a:ext cx="3399100" cy="1236474"/>
            <a:chOff x="2075092" y="5289337"/>
            <a:chExt cx="4634005" cy="471096"/>
          </a:xfrm>
        </p:grpSpPr>
        <p:sp>
          <p:nvSpPr>
            <p:cNvPr id="22" name="Rectangle 21">
              <a:extLst>
                <a:ext uri="{FF2B5EF4-FFF2-40B4-BE49-F238E27FC236}">
                  <a16:creationId xmlns:a16="http://schemas.microsoft.com/office/drawing/2014/main" id="{9747666A-2BB2-46A7-FE61-2D19C809DF65}"/>
                </a:ext>
              </a:extLst>
            </p:cNvPr>
            <p:cNvSpPr/>
            <p:nvPr/>
          </p:nvSpPr>
          <p:spPr>
            <a:xfrm>
              <a:off x="2075092" y="5289337"/>
              <a:ext cx="754328"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3" name="Rectangle 22">
              <a:extLst>
                <a:ext uri="{FF2B5EF4-FFF2-40B4-BE49-F238E27FC236}">
                  <a16:creationId xmlns:a16="http://schemas.microsoft.com/office/drawing/2014/main" id="{8DBB0081-DB50-B94F-89F7-2AB84E91820E}"/>
                </a:ext>
              </a:extLst>
            </p:cNvPr>
            <p:cNvSpPr/>
            <p:nvPr/>
          </p:nvSpPr>
          <p:spPr>
            <a:xfrm>
              <a:off x="2829420" y="5289337"/>
              <a:ext cx="3879677"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i="1">
                  <a:solidFill>
                    <a:schemeClr val="tx1"/>
                  </a:solidFill>
                </a:rPr>
                <a:t>For cancellation, the message exchanges take place before the acceptance, while for invalidation of customs declaration the message exchanges occur after the acceptance. </a:t>
              </a:r>
            </a:p>
          </p:txBody>
        </p:sp>
      </p:grpSp>
      <p:sp>
        <p:nvSpPr>
          <p:cNvPr id="5" name="Content Placeholder 1">
            <a:extLst>
              <a:ext uri="{FF2B5EF4-FFF2-40B4-BE49-F238E27FC236}">
                <a16:creationId xmlns:a16="http://schemas.microsoft.com/office/drawing/2014/main" id="{1D36C1C9-7182-1119-898D-4240E28FA422}"/>
              </a:ext>
            </a:extLst>
          </p:cNvPr>
          <p:cNvSpPr txBox="1">
            <a:spLocks/>
          </p:cNvSpPr>
          <p:nvPr/>
        </p:nvSpPr>
        <p:spPr>
          <a:xfrm>
            <a:off x="1299395" y="3479222"/>
            <a:ext cx="2913264" cy="6530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Declarant requests the cancellation of a pre-lodged declaration (IE414)</a:t>
            </a:r>
            <a:r>
              <a:rPr lang="en-GB" sz="1300"/>
              <a:t>.</a:t>
            </a:r>
          </a:p>
        </p:txBody>
      </p:sp>
      <p:sp>
        <p:nvSpPr>
          <p:cNvPr id="10" name="Oval 9">
            <a:extLst>
              <a:ext uri="{FF2B5EF4-FFF2-40B4-BE49-F238E27FC236}">
                <a16:creationId xmlns:a16="http://schemas.microsoft.com/office/drawing/2014/main" id="{E81C3AA4-DD11-5E95-E988-FCA841D8FAEE}"/>
              </a:ext>
            </a:extLst>
          </p:cNvPr>
          <p:cNvSpPr>
            <a:spLocks/>
          </p:cNvSpPr>
          <p:nvPr/>
        </p:nvSpPr>
        <p:spPr>
          <a:xfrm>
            <a:off x="1346214" y="259674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25" name="Group 24">
            <a:extLst>
              <a:ext uri="{FF2B5EF4-FFF2-40B4-BE49-F238E27FC236}">
                <a16:creationId xmlns:a16="http://schemas.microsoft.com/office/drawing/2014/main" id="{A3222127-D22D-4FA8-E45D-2F993F66D6BA}"/>
              </a:ext>
            </a:extLst>
          </p:cNvPr>
          <p:cNvGrpSpPr/>
          <p:nvPr/>
        </p:nvGrpSpPr>
        <p:grpSpPr>
          <a:xfrm>
            <a:off x="1751927" y="2530185"/>
            <a:ext cx="2008199" cy="887448"/>
            <a:chOff x="352896" y="2622083"/>
            <a:chExt cx="2008199" cy="887448"/>
          </a:xfrm>
        </p:grpSpPr>
        <p:pic>
          <p:nvPicPr>
            <p:cNvPr id="27" name="Graphic 26" descr="Envelope">
              <a:extLst>
                <a:ext uri="{FF2B5EF4-FFF2-40B4-BE49-F238E27FC236}">
                  <a16:creationId xmlns:a16="http://schemas.microsoft.com/office/drawing/2014/main" id="{CFCAC2D7-4BA7-7A78-4F5D-1C43FDE678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141" y="2716181"/>
              <a:ext cx="391940" cy="337858"/>
            </a:xfrm>
            <a:prstGeom prst="rect">
              <a:avLst/>
            </a:prstGeom>
          </p:spPr>
        </p:pic>
        <p:sp>
          <p:nvSpPr>
            <p:cNvPr id="28" name="Arrow: Left 27">
              <a:extLst>
                <a:ext uri="{FF2B5EF4-FFF2-40B4-BE49-F238E27FC236}">
                  <a16:creationId xmlns:a16="http://schemas.microsoft.com/office/drawing/2014/main" id="{98D50DC3-6184-EDB4-864C-5E3ABEF96688}"/>
                </a:ext>
              </a:extLst>
            </p:cNvPr>
            <p:cNvSpPr/>
            <p:nvPr/>
          </p:nvSpPr>
          <p:spPr>
            <a:xfrm flipH="1">
              <a:off x="1037846" y="301070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IE414</a:t>
              </a:r>
            </a:p>
          </p:txBody>
        </p:sp>
        <p:pic>
          <p:nvPicPr>
            <p:cNvPr id="29" name="Graphic 28" descr="User">
              <a:extLst>
                <a:ext uri="{FF2B5EF4-FFF2-40B4-BE49-F238E27FC236}">
                  <a16:creationId xmlns:a16="http://schemas.microsoft.com/office/drawing/2014/main" id="{049E5240-1AD1-43BE-ADB3-D7765F8509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52896" y="2622083"/>
              <a:ext cx="777240" cy="777240"/>
            </a:xfrm>
            <a:prstGeom prst="rect">
              <a:avLst/>
            </a:prstGeom>
          </p:spPr>
        </p:pic>
        <p:pic>
          <p:nvPicPr>
            <p:cNvPr id="30" name="Graphic 29" descr="Schoolhouse">
              <a:extLst>
                <a:ext uri="{FF2B5EF4-FFF2-40B4-BE49-F238E27FC236}">
                  <a16:creationId xmlns:a16="http://schemas.microsoft.com/office/drawing/2014/main" id="{62D8C86C-6DD3-6ECA-74C7-28145C865F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83855" y="2665970"/>
              <a:ext cx="777240" cy="777240"/>
            </a:xfrm>
            <a:prstGeom prst="rect">
              <a:avLst/>
            </a:prstGeom>
          </p:spPr>
        </p:pic>
        <p:sp>
          <p:nvSpPr>
            <p:cNvPr id="31" name="TextBox 30">
              <a:extLst>
                <a:ext uri="{FF2B5EF4-FFF2-40B4-BE49-F238E27FC236}">
                  <a16:creationId xmlns:a16="http://schemas.microsoft.com/office/drawing/2014/main" id="{8DCD5D1C-9E62-1B2E-77D1-6E7ADA269859}"/>
                </a:ext>
              </a:extLst>
            </p:cNvPr>
            <p:cNvSpPr txBox="1"/>
            <p:nvPr/>
          </p:nvSpPr>
          <p:spPr>
            <a:xfrm>
              <a:off x="1571237" y="3263310"/>
              <a:ext cx="783216" cy="246221"/>
            </a:xfrm>
            <a:prstGeom prst="rect">
              <a:avLst/>
            </a:prstGeom>
            <a:noFill/>
          </p:spPr>
          <p:txBody>
            <a:bodyPr wrap="square" rtlCol="0">
              <a:spAutoFit/>
            </a:bodyPr>
            <a:lstStyle/>
            <a:p>
              <a:pPr algn="ctr"/>
              <a:r>
                <a:rPr lang="en-US" sz="1000" b="1">
                  <a:solidFill>
                    <a:schemeClr val="tx2"/>
                  </a:solidFill>
                </a:rPr>
                <a:t>SCI</a:t>
              </a:r>
            </a:p>
          </p:txBody>
        </p:sp>
      </p:grpSp>
      <p:grpSp>
        <p:nvGrpSpPr>
          <p:cNvPr id="33" name="Group 32">
            <a:extLst>
              <a:ext uri="{FF2B5EF4-FFF2-40B4-BE49-F238E27FC236}">
                <a16:creationId xmlns:a16="http://schemas.microsoft.com/office/drawing/2014/main" id="{D953F953-6985-F206-7847-0F54EEF63BFE}"/>
              </a:ext>
            </a:extLst>
          </p:cNvPr>
          <p:cNvGrpSpPr/>
          <p:nvPr/>
        </p:nvGrpSpPr>
        <p:grpSpPr>
          <a:xfrm>
            <a:off x="4402262" y="4706242"/>
            <a:ext cx="3387476" cy="1236494"/>
            <a:chOff x="8582024" y="4499261"/>
            <a:chExt cx="3256723" cy="1454122"/>
          </a:xfrm>
        </p:grpSpPr>
        <p:sp>
          <p:nvSpPr>
            <p:cNvPr id="3" name="Rectangle 2">
              <a:extLst>
                <a:ext uri="{FF2B5EF4-FFF2-40B4-BE49-F238E27FC236}">
                  <a16:creationId xmlns:a16="http://schemas.microsoft.com/office/drawing/2014/main" id="{8090646E-5222-9FC8-1D05-309BA2E9841E}"/>
                </a:ext>
              </a:extLst>
            </p:cNvPr>
            <p:cNvSpPr/>
            <p:nvPr/>
          </p:nvSpPr>
          <p:spPr>
            <a:xfrm>
              <a:off x="8582024" y="4499261"/>
              <a:ext cx="588264" cy="1454122"/>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4" name="Rectangle 3">
              <a:extLst>
                <a:ext uri="{FF2B5EF4-FFF2-40B4-BE49-F238E27FC236}">
                  <a16:creationId xmlns:a16="http://schemas.microsoft.com/office/drawing/2014/main" id="{511809BB-051F-3181-7517-82FBCE6DB6DE}"/>
                </a:ext>
              </a:extLst>
            </p:cNvPr>
            <p:cNvSpPr/>
            <p:nvPr/>
          </p:nvSpPr>
          <p:spPr>
            <a:xfrm>
              <a:off x="9170288" y="4499270"/>
              <a:ext cx="2668459" cy="1454112"/>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i="1">
                  <a:solidFill>
                    <a:schemeClr val="tx1"/>
                  </a:solidFill>
                </a:rPr>
                <a:t>Message (IE414) foreseen for the cancellation is the same with the one used for the invalidation of a Customs Declaration, but the legal framework and the process is different.</a:t>
              </a:r>
            </a:p>
          </p:txBody>
        </p:sp>
      </p:grpSp>
      <p:sp>
        <p:nvSpPr>
          <p:cNvPr id="227" name="TextBox 226">
            <a:extLst>
              <a:ext uri="{FF2B5EF4-FFF2-40B4-BE49-F238E27FC236}">
                <a16:creationId xmlns:a16="http://schemas.microsoft.com/office/drawing/2014/main" id="{29EF6651-4DE5-EF6A-717E-2DC82B4E2404}"/>
              </a:ext>
            </a:extLst>
          </p:cNvPr>
          <p:cNvSpPr txBox="1"/>
          <p:nvPr/>
        </p:nvSpPr>
        <p:spPr>
          <a:xfrm>
            <a:off x="9496935" y="3216480"/>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pic>
        <p:nvPicPr>
          <p:cNvPr id="229" name="Graphic 228" descr="Checkmark">
            <a:extLst>
              <a:ext uri="{FF2B5EF4-FFF2-40B4-BE49-F238E27FC236}">
                <a16:creationId xmlns:a16="http://schemas.microsoft.com/office/drawing/2014/main" id="{7F17FD67-B0F3-364A-6079-6B6A515CD3C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11334" y="2644301"/>
            <a:ext cx="369332" cy="369332"/>
          </a:xfrm>
          <a:prstGeom prst="rect">
            <a:avLst/>
          </a:prstGeom>
        </p:spPr>
      </p:pic>
      <p:pic>
        <p:nvPicPr>
          <p:cNvPr id="230" name="Graphic 229" descr="Checkmark">
            <a:extLst>
              <a:ext uri="{FF2B5EF4-FFF2-40B4-BE49-F238E27FC236}">
                <a16:creationId xmlns:a16="http://schemas.microsoft.com/office/drawing/2014/main" id="{CB29E736-8AE0-451D-17E7-138352D851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03571" y="2673401"/>
            <a:ext cx="369332" cy="369332"/>
          </a:xfrm>
          <a:prstGeom prst="rect">
            <a:avLst/>
          </a:prstGeom>
        </p:spPr>
      </p:pic>
      <p:sp>
        <p:nvSpPr>
          <p:cNvPr id="32" name="TextBox 31">
            <a:extLst>
              <a:ext uri="{FF2B5EF4-FFF2-40B4-BE49-F238E27FC236}">
                <a16:creationId xmlns:a16="http://schemas.microsoft.com/office/drawing/2014/main" id="{40C91BF2-AC25-D08A-F0F2-252F36CD9007}"/>
              </a:ext>
            </a:extLst>
          </p:cNvPr>
          <p:cNvSpPr txBox="1"/>
          <p:nvPr/>
        </p:nvSpPr>
        <p:spPr>
          <a:xfrm>
            <a:off x="1734336" y="3157048"/>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36" name="Rectangle: Diagonal Corners Rounded 35">
            <a:extLst>
              <a:ext uri="{FF2B5EF4-FFF2-40B4-BE49-F238E27FC236}">
                <a16:creationId xmlns:a16="http://schemas.microsoft.com/office/drawing/2014/main" id="{EDD41418-8C4A-011F-BB53-50067E2707B9}"/>
              </a:ext>
            </a:extLst>
          </p:cNvPr>
          <p:cNvSpPr/>
          <p:nvPr/>
        </p:nvSpPr>
        <p:spPr>
          <a:xfrm>
            <a:off x="880983" y="1445004"/>
            <a:ext cx="10412328" cy="653011"/>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a:t>Declarant can request the cancellation of a pre-lodged declaration by sending a IE414 to SCI before its acceptance. There is no need for double validation of the cancellation request. </a:t>
            </a:r>
          </a:p>
        </p:txBody>
      </p:sp>
      <p:sp>
        <p:nvSpPr>
          <p:cNvPr id="6" name="Slide Number Placeholder 5">
            <a:extLst>
              <a:ext uri="{FF2B5EF4-FFF2-40B4-BE49-F238E27FC236}">
                <a16:creationId xmlns:a16="http://schemas.microsoft.com/office/drawing/2014/main" id="{9F423634-C7E4-217C-9EE2-29C788CEE631}"/>
              </a:ext>
            </a:extLst>
          </p:cNvPr>
          <p:cNvSpPr>
            <a:spLocks noGrp="1"/>
          </p:cNvSpPr>
          <p:nvPr>
            <p:ph type="sldNum" sz="quarter" idx="12"/>
          </p:nvPr>
        </p:nvSpPr>
        <p:spPr/>
        <p:txBody>
          <a:bodyPr/>
          <a:lstStyle/>
          <a:p>
            <a:fld id="{F46C79FD-C571-418B-AB0F-5EE936C85276}" type="slidenum">
              <a:rPr lang="en-GB" smtClean="0"/>
              <a:t>40</a:t>
            </a:fld>
            <a:endParaRPr lang="en-GB"/>
          </a:p>
        </p:txBody>
      </p:sp>
      <p:grpSp>
        <p:nvGrpSpPr>
          <p:cNvPr id="24" name="Group 23">
            <a:extLst>
              <a:ext uri="{FF2B5EF4-FFF2-40B4-BE49-F238E27FC236}">
                <a16:creationId xmlns:a16="http://schemas.microsoft.com/office/drawing/2014/main" id="{4C726ECB-E077-9B7E-F864-769BB6A84EC6}"/>
              </a:ext>
            </a:extLst>
          </p:cNvPr>
          <p:cNvGrpSpPr/>
          <p:nvPr/>
        </p:nvGrpSpPr>
        <p:grpSpPr>
          <a:xfrm>
            <a:off x="7878000" y="4706242"/>
            <a:ext cx="3387476" cy="1236494"/>
            <a:chOff x="8582024" y="4499261"/>
            <a:chExt cx="3256723" cy="1454122"/>
          </a:xfrm>
        </p:grpSpPr>
        <p:sp>
          <p:nvSpPr>
            <p:cNvPr id="26" name="Rectangle 25">
              <a:extLst>
                <a:ext uri="{FF2B5EF4-FFF2-40B4-BE49-F238E27FC236}">
                  <a16:creationId xmlns:a16="http://schemas.microsoft.com/office/drawing/2014/main" id="{A986021D-7568-3FB3-CF4A-C5BE30CED059}"/>
                </a:ext>
              </a:extLst>
            </p:cNvPr>
            <p:cNvSpPr/>
            <p:nvPr/>
          </p:nvSpPr>
          <p:spPr>
            <a:xfrm>
              <a:off x="8582024" y="4499261"/>
              <a:ext cx="588264" cy="1454122"/>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34" name="Rectangle 33">
              <a:extLst>
                <a:ext uri="{FF2B5EF4-FFF2-40B4-BE49-F238E27FC236}">
                  <a16:creationId xmlns:a16="http://schemas.microsoft.com/office/drawing/2014/main" id="{74E17A91-F51F-DD43-9439-4DB4AC5FA468}"/>
                </a:ext>
              </a:extLst>
            </p:cNvPr>
            <p:cNvSpPr/>
            <p:nvPr/>
          </p:nvSpPr>
          <p:spPr>
            <a:xfrm>
              <a:off x="9170288" y="4499270"/>
              <a:ext cx="2668459" cy="1454112"/>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i="1" dirty="0">
                  <a:solidFill>
                    <a:schemeClr val="tx1"/>
                  </a:solidFill>
                </a:rPr>
                <a:t>A Customs Declaration can reach the state “</a:t>
              </a:r>
              <a:r>
                <a:rPr lang="en-US" sz="1200" b="1" i="1" dirty="0">
                  <a:solidFill>
                    <a:schemeClr val="tx1"/>
                  </a:solidFill>
                </a:rPr>
                <a:t>Cancelled</a:t>
              </a:r>
              <a:r>
                <a:rPr lang="en-US" sz="1200" i="1" dirty="0">
                  <a:solidFill>
                    <a:schemeClr val="tx1"/>
                  </a:solidFill>
                </a:rPr>
                <a:t>” directly when being in the “</a:t>
              </a:r>
              <a:r>
                <a:rPr lang="en-US" sz="1200" b="1" i="1" dirty="0">
                  <a:solidFill>
                    <a:schemeClr val="tx1"/>
                  </a:solidFill>
                </a:rPr>
                <a:t>Registered</a:t>
              </a:r>
              <a:r>
                <a:rPr lang="en-US" sz="1200" i="1" dirty="0">
                  <a:solidFill>
                    <a:schemeClr val="tx1"/>
                  </a:solidFill>
                </a:rPr>
                <a:t>“</a:t>
              </a:r>
              <a:r>
                <a:rPr lang="en-US" sz="1200" b="1" i="1" dirty="0">
                  <a:solidFill>
                    <a:schemeClr val="tx1"/>
                  </a:solidFill>
                </a:rPr>
                <a:t> and “Waiting for Presentation of Goods</a:t>
              </a:r>
              <a:r>
                <a:rPr lang="en-US" sz="1200" i="1" dirty="0">
                  <a:solidFill>
                    <a:schemeClr val="tx1"/>
                  </a:solidFill>
                </a:rPr>
                <a:t>” state, after the receipt of the Invalidation Request (IE414).</a:t>
              </a:r>
            </a:p>
          </p:txBody>
        </p:sp>
      </p:grpSp>
    </p:spTree>
    <p:extLst>
      <p:ext uri="{BB962C8B-B14F-4D97-AF65-F5344CB8AC3E}">
        <p14:creationId xmlns:p14="http://schemas.microsoft.com/office/powerpoint/2010/main" val="1774750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Presentation Notification (pre-lodged declaration) (1/3)</a:t>
            </a:r>
          </a:p>
        </p:txBody>
      </p:sp>
      <p:sp>
        <p:nvSpPr>
          <p:cNvPr id="5" name="Content Placeholder 1">
            <a:extLst>
              <a:ext uri="{FF2B5EF4-FFF2-40B4-BE49-F238E27FC236}">
                <a16:creationId xmlns:a16="http://schemas.microsoft.com/office/drawing/2014/main" id="{1D36C1C9-7182-1119-898D-4240E28FA422}"/>
              </a:ext>
            </a:extLst>
          </p:cNvPr>
          <p:cNvSpPr txBox="1">
            <a:spLocks/>
          </p:cNvSpPr>
          <p:nvPr/>
        </p:nvSpPr>
        <p:spPr>
          <a:xfrm>
            <a:off x="1347376" y="3343053"/>
            <a:ext cx="2913264" cy="5486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Declarant submits the PN (IE432) at SCI.</a:t>
            </a:r>
            <a:endParaRPr lang="en-GB" sz="1300"/>
          </a:p>
        </p:txBody>
      </p:sp>
      <p:sp>
        <p:nvSpPr>
          <p:cNvPr id="10" name="Oval 9">
            <a:extLst>
              <a:ext uri="{FF2B5EF4-FFF2-40B4-BE49-F238E27FC236}">
                <a16:creationId xmlns:a16="http://schemas.microsoft.com/office/drawing/2014/main" id="{E81C3AA4-DD11-5E95-E988-FCA841D8FAEE}"/>
              </a:ext>
            </a:extLst>
          </p:cNvPr>
          <p:cNvSpPr>
            <a:spLocks/>
          </p:cNvSpPr>
          <p:nvPr/>
        </p:nvSpPr>
        <p:spPr>
          <a:xfrm>
            <a:off x="1347376" y="2468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25" name="Group 24">
            <a:extLst>
              <a:ext uri="{FF2B5EF4-FFF2-40B4-BE49-F238E27FC236}">
                <a16:creationId xmlns:a16="http://schemas.microsoft.com/office/drawing/2014/main" id="{A3222127-D22D-4FA8-E45D-2F993F66D6BA}"/>
              </a:ext>
            </a:extLst>
          </p:cNvPr>
          <p:cNvGrpSpPr/>
          <p:nvPr/>
        </p:nvGrpSpPr>
        <p:grpSpPr>
          <a:xfrm>
            <a:off x="1753089" y="2421667"/>
            <a:ext cx="2008199" cy="859167"/>
            <a:chOff x="352896" y="2622083"/>
            <a:chExt cx="2008199" cy="859167"/>
          </a:xfrm>
        </p:grpSpPr>
        <p:pic>
          <p:nvPicPr>
            <p:cNvPr id="27" name="Graphic 26" descr="Envelope">
              <a:extLst>
                <a:ext uri="{FF2B5EF4-FFF2-40B4-BE49-F238E27FC236}">
                  <a16:creationId xmlns:a16="http://schemas.microsoft.com/office/drawing/2014/main" id="{CFCAC2D7-4BA7-7A78-4F5D-1C43FDE678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141" y="2716181"/>
              <a:ext cx="391940" cy="337858"/>
            </a:xfrm>
            <a:prstGeom prst="rect">
              <a:avLst/>
            </a:prstGeom>
          </p:spPr>
        </p:pic>
        <p:sp>
          <p:nvSpPr>
            <p:cNvPr id="28" name="Arrow: Left 27">
              <a:extLst>
                <a:ext uri="{FF2B5EF4-FFF2-40B4-BE49-F238E27FC236}">
                  <a16:creationId xmlns:a16="http://schemas.microsoft.com/office/drawing/2014/main" id="{98D50DC3-6184-EDB4-864C-5E3ABEF96688}"/>
                </a:ext>
              </a:extLst>
            </p:cNvPr>
            <p:cNvSpPr/>
            <p:nvPr/>
          </p:nvSpPr>
          <p:spPr>
            <a:xfrm flipH="1">
              <a:off x="1037846" y="301070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IE432</a:t>
              </a:r>
            </a:p>
          </p:txBody>
        </p:sp>
        <p:pic>
          <p:nvPicPr>
            <p:cNvPr id="29" name="Graphic 28" descr="User">
              <a:extLst>
                <a:ext uri="{FF2B5EF4-FFF2-40B4-BE49-F238E27FC236}">
                  <a16:creationId xmlns:a16="http://schemas.microsoft.com/office/drawing/2014/main" id="{049E5240-1AD1-43BE-ADB3-D7765F8509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2896" y="2622083"/>
              <a:ext cx="777240" cy="777240"/>
            </a:xfrm>
            <a:prstGeom prst="rect">
              <a:avLst/>
            </a:prstGeom>
          </p:spPr>
        </p:pic>
        <p:pic>
          <p:nvPicPr>
            <p:cNvPr id="30" name="Graphic 29" descr="Schoolhouse">
              <a:extLst>
                <a:ext uri="{FF2B5EF4-FFF2-40B4-BE49-F238E27FC236}">
                  <a16:creationId xmlns:a16="http://schemas.microsoft.com/office/drawing/2014/main" id="{62D8C86C-6DD3-6ECA-74C7-28145C865F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583855" y="2647116"/>
              <a:ext cx="777240" cy="777240"/>
            </a:xfrm>
            <a:prstGeom prst="rect">
              <a:avLst/>
            </a:prstGeom>
          </p:spPr>
        </p:pic>
        <p:sp>
          <p:nvSpPr>
            <p:cNvPr id="31" name="TextBox 30">
              <a:extLst>
                <a:ext uri="{FF2B5EF4-FFF2-40B4-BE49-F238E27FC236}">
                  <a16:creationId xmlns:a16="http://schemas.microsoft.com/office/drawing/2014/main" id="{8DCD5D1C-9E62-1B2E-77D1-6E7ADA269859}"/>
                </a:ext>
              </a:extLst>
            </p:cNvPr>
            <p:cNvSpPr txBox="1"/>
            <p:nvPr/>
          </p:nvSpPr>
          <p:spPr>
            <a:xfrm>
              <a:off x="1571237" y="3235029"/>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226" name="Content Placeholder 1">
            <a:extLst>
              <a:ext uri="{FF2B5EF4-FFF2-40B4-BE49-F238E27FC236}">
                <a16:creationId xmlns:a16="http://schemas.microsoft.com/office/drawing/2014/main" id="{2AC06CAD-7BC3-F031-DC2B-8633A4148A4E}"/>
              </a:ext>
            </a:extLst>
          </p:cNvPr>
          <p:cNvSpPr txBox="1">
            <a:spLocks/>
          </p:cNvSpPr>
          <p:nvPr/>
        </p:nvSpPr>
        <p:spPr>
          <a:xfrm>
            <a:off x="4463124" y="3341556"/>
            <a:ext cx="2910999" cy="8820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validates again the Customs Declaration and after successful validation, sends a notification for validation to PCI (IE401). </a:t>
            </a:r>
            <a:endParaRPr lang="en-GB" sz="1300"/>
          </a:p>
        </p:txBody>
      </p:sp>
      <p:grpSp>
        <p:nvGrpSpPr>
          <p:cNvPr id="227" name="Group 226">
            <a:extLst>
              <a:ext uri="{FF2B5EF4-FFF2-40B4-BE49-F238E27FC236}">
                <a16:creationId xmlns:a16="http://schemas.microsoft.com/office/drawing/2014/main" id="{C943B7AD-FEE2-09C5-1F76-27718EB431DF}"/>
              </a:ext>
            </a:extLst>
          </p:cNvPr>
          <p:cNvGrpSpPr/>
          <p:nvPr/>
        </p:nvGrpSpPr>
        <p:grpSpPr>
          <a:xfrm>
            <a:off x="5019241" y="2397748"/>
            <a:ext cx="2073135" cy="862429"/>
            <a:chOff x="653543" y="3522952"/>
            <a:chExt cx="2073135" cy="862429"/>
          </a:xfrm>
        </p:grpSpPr>
        <p:pic>
          <p:nvPicPr>
            <p:cNvPr id="228" name="Graphic 227" descr="Envelope">
              <a:extLst>
                <a:ext uri="{FF2B5EF4-FFF2-40B4-BE49-F238E27FC236}">
                  <a16:creationId xmlns:a16="http://schemas.microsoft.com/office/drawing/2014/main" id="{FD84BB7E-4736-B15C-A8E8-73BE1FF5CB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229" name="Arrow: Left 228">
              <a:extLst>
                <a:ext uri="{FF2B5EF4-FFF2-40B4-BE49-F238E27FC236}">
                  <a16:creationId xmlns:a16="http://schemas.microsoft.com/office/drawing/2014/main" id="{B7287AC6-3B23-6B41-16A5-541D51A5AE44}"/>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IE401</a:t>
              </a:r>
            </a:p>
          </p:txBody>
        </p:sp>
        <p:pic>
          <p:nvPicPr>
            <p:cNvPr id="230" name="Graphic 229" descr="Schoolhouse">
              <a:extLst>
                <a:ext uri="{FF2B5EF4-FFF2-40B4-BE49-F238E27FC236}">
                  <a16:creationId xmlns:a16="http://schemas.microsoft.com/office/drawing/2014/main" id="{46F9C9E2-D681-2451-8644-D57CE463E57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4555" y="3546068"/>
              <a:ext cx="777240" cy="777240"/>
            </a:xfrm>
            <a:prstGeom prst="rect">
              <a:avLst/>
            </a:prstGeom>
          </p:spPr>
        </p:pic>
        <p:sp>
          <p:nvSpPr>
            <p:cNvPr id="239" name="TextBox 238">
              <a:extLst>
                <a:ext uri="{FF2B5EF4-FFF2-40B4-BE49-F238E27FC236}">
                  <a16:creationId xmlns:a16="http://schemas.microsoft.com/office/drawing/2014/main" id="{050C90A5-9802-AC24-1424-10D11D0967BB}"/>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40" name="Graphic 239" descr="Schoolhouse">
              <a:extLst>
                <a:ext uri="{FF2B5EF4-FFF2-40B4-BE49-F238E27FC236}">
                  <a16:creationId xmlns:a16="http://schemas.microsoft.com/office/drawing/2014/main" id="{CBF9A25B-19D8-178D-08B6-D21F7F5FE4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241" name="TextBox 240">
              <a:extLst>
                <a:ext uri="{FF2B5EF4-FFF2-40B4-BE49-F238E27FC236}">
                  <a16:creationId xmlns:a16="http://schemas.microsoft.com/office/drawing/2014/main" id="{802B59D4-C6CA-D9BB-2679-0789053A428A}"/>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42" name="Oval 241">
            <a:extLst>
              <a:ext uri="{FF2B5EF4-FFF2-40B4-BE49-F238E27FC236}">
                <a16:creationId xmlns:a16="http://schemas.microsoft.com/office/drawing/2014/main" id="{1EA31EDA-9150-F2D4-E2C0-A377FC138C9E}"/>
              </a:ext>
            </a:extLst>
          </p:cNvPr>
          <p:cNvSpPr>
            <a:spLocks/>
          </p:cNvSpPr>
          <p:nvPr/>
        </p:nvSpPr>
        <p:spPr>
          <a:xfrm>
            <a:off x="4430382" y="246174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243" name="Content Placeholder 1">
            <a:extLst>
              <a:ext uri="{FF2B5EF4-FFF2-40B4-BE49-F238E27FC236}">
                <a16:creationId xmlns:a16="http://schemas.microsoft.com/office/drawing/2014/main" id="{EEE0F8D1-96D0-5F7C-80CA-006D91DEB362}"/>
              </a:ext>
            </a:extLst>
          </p:cNvPr>
          <p:cNvSpPr txBox="1">
            <a:spLocks/>
          </p:cNvSpPr>
          <p:nvPr/>
        </p:nvSpPr>
        <p:spPr>
          <a:xfrm>
            <a:off x="7609689" y="3341556"/>
            <a:ext cx="2910998" cy="108843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Font typeface="Arial" panose="020B0604020202020204" pitchFamily="34" charset="0"/>
              <a:buNone/>
            </a:pPr>
            <a:r>
              <a:rPr lang="en-GB" sz="1300"/>
              <a:t>PCI validates the declaration and informs SCI (IE402). </a:t>
            </a:r>
            <a:r>
              <a:rPr lang="en-US" sz="1300"/>
              <a:t>In this scenario, the validation results are positive.</a:t>
            </a:r>
            <a:endParaRPr lang="en-GB" sz="1300"/>
          </a:p>
        </p:txBody>
      </p:sp>
      <p:grpSp>
        <p:nvGrpSpPr>
          <p:cNvPr id="244" name="Group 243">
            <a:extLst>
              <a:ext uri="{FF2B5EF4-FFF2-40B4-BE49-F238E27FC236}">
                <a16:creationId xmlns:a16="http://schemas.microsoft.com/office/drawing/2014/main" id="{E3733BDF-8714-3E52-65B4-CEB814C8BD2C}"/>
              </a:ext>
            </a:extLst>
          </p:cNvPr>
          <p:cNvGrpSpPr/>
          <p:nvPr/>
        </p:nvGrpSpPr>
        <p:grpSpPr>
          <a:xfrm>
            <a:off x="8197909" y="2376382"/>
            <a:ext cx="2073135" cy="862429"/>
            <a:chOff x="653543" y="3522952"/>
            <a:chExt cx="2073135" cy="862429"/>
          </a:xfrm>
        </p:grpSpPr>
        <p:pic>
          <p:nvPicPr>
            <p:cNvPr id="245" name="Graphic 244" descr="Envelope">
              <a:extLst>
                <a:ext uri="{FF2B5EF4-FFF2-40B4-BE49-F238E27FC236}">
                  <a16:creationId xmlns:a16="http://schemas.microsoft.com/office/drawing/2014/main" id="{6C5D39C4-0D48-3437-E9F5-0B691A05F9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246" name="Arrow: Left 245">
              <a:extLst>
                <a:ext uri="{FF2B5EF4-FFF2-40B4-BE49-F238E27FC236}">
                  <a16:creationId xmlns:a16="http://schemas.microsoft.com/office/drawing/2014/main" id="{437AA38C-C4A9-5A5E-C790-EC0CD28CEB86}"/>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IE402</a:t>
              </a:r>
            </a:p>
          </p:txBody>
        </p:sp>
        <p:pic>
          <p:nvPicPr>
            <p:cNvPr id="247" name="Graphic 246" descr="Schoolhouse">
              <a:extLst>
                <a:ext uri="{FF2B5EF4-FFF2-40B4-BE49-F238E27FC236}">
                  <a16:creationId xmlns:a16="http://schemas.microsoft.com/office/drawing/2014/main" id="{BED26910-74BE-84D4-DF71-107FFB98D3A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4555" y="3546068"/>
              <a:ext cx="777240" cy="777240"/>
            </a:xfrm>
            <a:prstGeom prst="rect">
              <a:avLst/>
            </a:prstGeom>
          </p:spPr>
        </p:pic>
        <p:sp>
          <p:nvSpPr>
            <p:cNvPr id="248" name="TextBox 247">
              <a:extLst>
                <a:ext uri="{FF2B5EF4-FFF2-40B4-BE49-F238E27FC236}">
                  <a16:creationId xmlns:a16="http://schemas.microsoft.com/office/drawing/2014/main" id="{9E51D4AB-E7B6-A242-5533-8DD0A5916175}"/>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249" name="Graphic 248" descr="Schoolhouse">
              <a:extLst>
                <a:ext uri="{FF2B5EF4-FFF2-40B4-BE49-F238E27FC236}">
                  <a16:creationId xmlns:a16="http://schemas.microsoft.com/office/drawing/2014/main" id="{210A67C6-0172-2134-FC80-191D5F5077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250" name="TextBox 249">
              <a:extLst>
                <a:ext uri="{FF2B5EF4-FFF2-40B4-BE49-F238E27FC236}">
                  <a16:creationId xmlns:a16="http://schemas.microsoft.com/office/drawing/2014/main" id="{8FB69546-CADE-F2D0-44E0-64A1BF616216}"/>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251" name="Oval 250">
            <a:extLst>
              <a:ext uri="{FF2B5EF4-FFF2-40B4-BE49-F238E27FC236}">
                <a16:creationId xmlns:a16="http://schemas.microsoft.com/office/drawing/2014/main" id="{D09A3FA0-BE58-E832-3878-5AAA3BBD7295}"/>
              </a:ext>
            </a:extLst>
          </p:cNvPr>
          <p:cNvSpPr>
            <a:spLocks/>
          </p:cNvSpPr>
          <p:nvPr/>
        </p:nvSpPr>
        <p:spPr>
          <a:xfrm>
            <a:off x="7608038" y="2468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sp>
        <p:nvSpPr>
          <p:cNvPr id="252" name="Rectangle 251">
            <a:extLst>
              <a:ext uri="{FF2B5EF4-FFF2-40B4-BE49-F238E27FC236}">
                <a16:creationId xmlns:a16="http://schemas.microsoft.com/office/drawing/2014/main" id="{4EDFEE3E-03C1-325F-85EF-950C906419BE}"/>
              </a:ext>
            </a:extLst>
          </p:cNvPr>
          <p:cNvSpPr/>
          <p:nvPr/>
        </p:nvSpPr>
        <p:spPr>
          <a:xfrm>
            <a:off x="1306683" y="5107327"/>
            <a:ext cx="2913264" cy="1092607"/>
          </a:xfrm>
          <a:prstGeom prst="rect">
            <a:avLst/>
          </a:prstGeom>
        </p:spPr>
        <p:txBody>
          <a:bodyPr wrap="square">
            <a:spAutoFit/>
          </a:bodyPr>
          <a:lstStyle/>
          <a:p>
            <a:pPr algn="just"/>
            <a:r>
              <a:rPr lang="en-US" sz="1300"/>
              <a:t>SCI assigns an MRN to the Customs Declaration and communicates a notification of acceptance of the Customs Declaration to Declarant (IE428)</a:t>
            </a:r>
            <a:r>
              <a:rPr lang="en-US" sz="1300">
                <a:solidFill>
                  <a:srgbClr val="000000"/>
                </a:solidFill>
              </a:rPr>
              <a:t>.</a:t>
            </a:r>
            <a:endParaRPr lang="en-GB" sz="1300">
              <a:solidFill>
                <a:srgbClr val="000000"/>
              </a:solidFill>
            </a:endParaRPr>
          </a:p>
        </p:txBody>
      </p:sp>
      <p:grpSp>
        <p:nvGrpSpPr>
          <p:cNvPr id="253" name="Group 252">
            <a:extLst>
              <a:ext uri="{FF2B5EF4-FFF2-40B4-BE49-F238E27FC236}">
                <a16:creationId xmlns:a16="http://schemas.microsoft.com/office/drawing/2014/main" id="{5D357A10-1DF6-FE5E-0628-1FAAB4F29524}"/>
              </a:ext>
            </a:extLst>
          </p:cNvPr>
          <p:cNvGrpSpPr/>
          <p:nvPr/>
        </p:nvGrpSpPr>
        <p:grpSpPr>
          <a:xfrm>
            <a:off x="1913073" y="4289599"/>
            <a:ext cx="2073135" cy="862429"/>
            <a:chOff x="653543" y="1698098"/>
            <a:chExt cx="2073135" cy="862429"/>
          </a:xfrm>
        </p:grpSpPr>
        <p:pic>
          <p:nvPicPr>
            <p:cNvPr id="254" name="Graphic 253" descr="Envelope">
              <a:extLst>
                <a:ext uri="{FF2B5EF4-FFF2-40B4-BE49-F238E27FC236}">
                  <a16:creationId xmlns:a16="http://schemas.microsoft.com/office/drawing/2014/main" id="{E9ECBABE-1EBC-C5CB-38FD-AC3D3CA499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255" name="Arrow: Left 254">
              <a:extLst>
                <a:ext uri="{FF2B5EF4-FFF2-40B4-BE49-F238E27FC236}">
                  <a16:creationId xmlns:a16="http://schemas.microsoft.com/office/drawing/2014/main" id="{2315415C-22C7-0B20-005E-1789FFB468F3}"/>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IE428</a:t>
              </a:r>
            </a:p>
          </p:txBody>
        </p:sp>
        <p:pic>
          <p:nvPicPr>
            <p:cNvPr id="64" name="Graphic 63" descr="Schoolhouse">
              <a:extLst>
                <a:ext uri="{FF2B5EF4-FFF2-40B4-BE49-F238E27FC236}">
                  <a16:creationId xmlns:a16="http://schemas.microsoft.com/office/drawing/2014/main" id="{A76C95FB-2631-718B-F44C-A72A5C245A9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4555" y="1721214"/>
              <a:ext cx="777240" cy="777240"/>
            </a:xfrm>
            <a:prstGeom prst="rect">
              <a:avLst/>
            </a:prstGeom>
          </p:spPr>
        </p:pic>
        <p:sp>
          <p:nvSpPr>
            <p:cNvPr id="65" name="TextBox 64">
              <a:extLst>
                <a:ext uri="{FF2B5EF4-FFF2-40B4-BE49-F238E27FC236}">
                  <a16:creationId xmlns:a16="http://schemas.microsoft.com/office/drawing/2014/main" id="{11AABAD6-A83B-5F12-A094-584BF2D75DD1}"/>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6" name="Graphic 65" descr="User with solid fill">
              <a:extLst>
                <a:ext uri="{FF2B5EF4-FFF2-40B4-BE49-F238E27FC236}">
                  <a16:creationId xmlns:a16="http://schemas.microsoft.com/office/drawing/2014/main" id="{3225B2CC-1768-CAF0-7813-D980FBC7FE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49438" y="1698098"/>
              <a:ext cx="777240" cy="777240"/>
            </a:xfrm>
            <a:prstGeom prst="rect">
              <a:avLst/>
            </a:prstGeom>
          </p:spPr>
        </p:pic>
      </p:grpSp>
      <p:sp>
        <p:nvSpPr>
          <p:cNvPr id="67" name="Oval 66">
            <a:extLst>
              <a:ext uri="{FF2B5EF4-FFF2-40B4-BE49-F238E27FC236}">
                <a16:creationId xmlns:a16="http://schemas.microsoft.com/office/drawing/2014/main" id="{7DCE7BC2-C34C-7508-7588-9F5D34EE14EF}"/>
              </a:ext>
            </a:extLst>
          </p:cNvPr>
          <p:cNvSpPr>
            <a:spLocks/>
          </p:cNvSpPr>
          <p:nvPr/>
        </p:nvSpPr>
        <p:spPr>
          <a:xfrm>
            <a:off x="1347376" y="432183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sp>
        <p:nvSpPr>
          <p:cNvPr id="78" name="Content Placeholder 1">
            <a:extLst>
              <a:ext uri="{FF2B5EF4-FFF2-40B4-BE49-F238E27FC236}">
                <a16:creationId xmlns:a16="http://schemas.microsoft.com/office/drawing/2014/main" id="{94713702-35DA-5B40-FB96-2EF96351159A}"/>
              </a:ext>
            </a:extLst>
          </p:cNvPr>
          <p:cNvSpPr txBox="1">
            <a:spLocks/>
          </p:cNvSpPr>
          <p:nvPr/>
        </p:nvSpPr>
        <p:spPr>
          <a:xfrm>
            <a:off x="4446787" y="5103751"/>
            <a:ext cx="2910999" cy="8429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notifies PCI for acceptance of the Customs Declaration (IE427). </a:t>
            </a:r>
            <a:endParaRPr lang="en-GB" sz="1300"/>
          </a:p>
        </p:txBody>
      </p:sp>
      <p:grpSp>
        <p:nvGrpSpPr>
          <p:cNvPr id="79" name="Group 78">
            <a:extLst>
              <a:ext uri="{FF2B5EF4-FFF2-40B4-BE49-F238E27FC236}">
                <a16:creationId xmlns:a16="http://schemas.microsoft.com/office/drawing/2014/main" id="{45863949-A354-DEEB-FA94-4035E1AC0FDA}"/>
              </a:ext>
            </a:extLst>
          </p:cNvPr>
          <p:cNvGrpSpPr/>
          <p:nvPr/>
        </p:nvGrpSpPr>
        <p:grpSpPr>
          <a:xfrm>
            <a:off x="5036834" y="4243006"/>
            <a:ext cx="2073135" cy="862429"/>
            <a:chOff x="653543" y="3522952"/>
            <a:chExt cx="2073135" cy="862429"/>
          </a:xfrm>
        </p:grpSpPr>
        <p:pic>
          <p:nvPicPr>
            <p:cNvPr id="80" name="Graphic 79" descr="Envelope">
              <a:extLst>
                <a:ext uri="{FF2B5EF4-FFF2-40B4-BE49-F238E27FC236}">
                  <a16:creationId xmlns:a16="http://schemas.microsoft.com/office/drawing/2014/main" id="{8EB5C9AF-FD34-C1DA-937D-2A9A73319B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81" name="Arrow: Left 80">
              <a:extLst>
                <a:ext uri="{FF2B5EF4-FFF2-40B4-BE49-F238E27FC236}">
                  <a16:creationId xmlns:a16="http://schemas.microsoft.com/office/drawing/2014/main" id="{855E9682-BC17-BE85-07B9-C16927D36987}"/>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IE427</a:t>
              </a:r>
            </a:p>
          </p:txBody>
        </p:sp>
        <p:pic>
          <p:nvPicPr>
            <p:cNvPr id="82" name="Graphic 81" descr="Schoolhouse">
              <a:extLst>
                <a:ext uri="{FF2B5EF4-FFF2-40B4-BE49-F238E27FC236}">
                  <a16:creationId xmlns:a16="http://schemas.microsoft.com/office/drawing/2014/main" id="{90B396AA-A0D0-C35A-5A5F-3A99DBE2F7D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4555" y="3546068"/>
              <a:ext cx="777240" cy="777240"/>
            </a:xfrm>
            <a:prstGeom prst="rect">
              <a:avLst/>
            </a:prstGeom>
          </p:spPr>
        </p:pic>
        <p:sp>
          <p:nvSpPr>
            <p:cNvPr id="83" name="TextBox 82">
              <a:extLst>
                <a:ext uri="{FF2B5EF4-FFF2-40B4-BE49-F238E27FC236}">
                  <a16:creationId xmlns:a16="http://schemas.microsoft.com/office/drawing/2014/main" id="{A3406186-B0E9-A465-79EC-BB60293BF3D2}"/>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84" name="Graphic 83" descr="Schoolhouse">
              <a:extLst>
                <a:ext uri="{FF2B5EF4-FFF2-40B4-BE49-F238E27FC236}">
                  <a16:creationId xmlns:a16="http://schemas.microsoft.com/office/drawing/2014/main" id="{4933FDF6-8CBD-B49B-E674-5FE6B1290B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85" name="TextBox 84">
              <a:extLst>
                <a:ext uri="{FF2B5EF4-FFF2-40B4-BE49-F238E27FC236}">
                  <a16:creationId xmlns:a16="http://schemas.microsoft.com/office/drawing/2014/main" id="{D1AC34A6-D7F5-C5E1-B251-F13065C722B2}"/>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86" name="Oval 85">
            <a:extLst>
              <a:ext uri="{FF2B5EF4-FFF2-40B4-BE49-F238E27FC236}">
                <a16:creationId xmlns:a16="http://schemas.microsoft.com/office/drawing/2014/main" id="{E81E3D18-9165-A782-CD3E-D7909B64DFB4}"/>
              </a:ext>
            </a:extLst>
          </p:cNvPr>
          <p:cNvSpPr>
            <a:spLocks/>
          </p:cNvSpPr>
          <p:nvPr/>
        </p:nvSpPr>
        <p:spPr>
          <a:xfrm>
            <a:off x="4430382" y="432590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sp>
        <p:nvSpPr>
          <p:cNvPr id="3" name="TextBox 2">
            <a:extLst>
              <a:ext uri="{FF2B5EF4-FFF2-40B4-BE49-F238E27FC236}">
                <a16:creationId xmlns:a16="http://schemas.microsoft.com/office/drawing/2014/main" id="{235E849B-B696-8C12-EFDF-F7D8955655FA}"/>
              </a:ext>
            </a:extLst>
          </p:cNvPr>
          <p:cNvSpPr txBox="1"/>
          <p:nvPr/>
        </p:nvSpPr>
        <p:spPr>
          <a:xfrm>
            <a:off x="3209660" y="4901947"/>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4" name="TextBox 3">
            <a:extLst>
              <a:ext uri="{FF2B5EF4-FFF2-40B4-BE49-F238E27FC236}">
                <a16:creationId xmlns:a16="http://schemas.microsoft.com/office/drawing/2014/main" id="{65979B51-4F54-2BAD-BFBE-9778D7187A43}"/>
              </a:ext>
            </a:extLst>
          </p:cNvPr>
          <p:cNvSpPr txBox="1"/>
          <p:nvPr/>
        </p:nvSpPr>
        <p:spPr>
          <a:xfrm>
            <a:off x="1729654" y="3035442"/>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6" name="Rectangle: Diagonal Corners Rounded 5">
            <a:extLst>
              <a:ext uri="{FF2B5EF4-FFF2-40B4-BE49-F238E27FC236}">
                <a16:creationId xmlns:a16="http://schemas.microsoft.com/office/drawing/2014/main" id="{08C42CB7-9315-9F19-24FF-728E3885D923}"/>
              </a:ext>
            </a:extLst>
          </p:cNvPr>
          <p:cNvSpPr/>
          <p:nvPr/>
        </p:nvSpPr>
        <p:spPr>
          <a:xfrm>
            <a:off x="880983" y="1474824"/>
            <a:ext cx="10412328" cy="63318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a:t>Following the registration of the pre-lodged declaration, Declarant notifies SCI that goods declared are physically presented at PCI and are available for customs controls, if needed.</a:t>
            </a:r>
          </a:p>
        </p:txBody>
      </p:sp>
      <p:sp>
        <p:nvSpPr>
          <p:cNvPr id="7" name="Slide Number Placeholder 6">
            <a:extLst>
              <a:ext uri="{FF2B5EF4-FFF2-40B4-BE49-F238E27FC236}">
                <a16:creationId xmlns:a16="http://schemas.microsoft.com/office/drawing/2014/main" id="{80F0432E-EDCC-9CCC-8279-FE9247657AA7}"/>
              </a:ext>
            </a:extLst>
          </p:cNvPr>
          <p:cNvSpPr>
            <a:spLocks noGrp="1"/>
          </p:cNvSpPr>
          <p:nvPr>
            <p:ph type="sldNum" sz="quarter" idx="12"/>
          </p:nvPr>
        </p:nvSpPr>
        <p:spPr/>
        <p:txBody>
          <a:bodyPr/>
          <a:lstStyle/>
          <a:p>
            <a:fld id="{F46C79FD-C571-418B-AB0F-5EE936C85276}" type="slidenum">
              <a:rPr lang="en-GB" smtClean="0"/>
              <a:t>41</a:t>
            </a:fld>
            <a:endParaRPr lang="en-GB"/>
          </a:p>
        </p:txBody>
      </p:sp>
      <p:grpSp>
        <p:nvGrpSpPr>
          <p:cNvPr id="8" name="Group 7">
            <a:extLst>
              <a:ext uri="{FF2B5EF4-FFF2-40B4-BE49-F238E27FC236}">
                <a16:creationId xmlns:a16="http://schemas.microsoft.com/office/drawing/2014/main" id="{7CD120B1-05E6-9672-37B3-AC6BAE60ABC1}"/>
              </a:ext>
            </a:extLst>
          </p:cNvPr>
          <p:cNvGrpSpPr/>
          <p:nvPr/>
        </p:nvGrpSpPr>
        <p:grpSpPr>
          <a:xfrm>
            <a:off x="7454412" y="4123397"/>
            <a:ext cx="4707544" cy="1888280"/>
            <a:chOff x="2075093" y="5289337"/>
            <a:chExt cx="5333392" cy="471096"/>
          </a:xfrm>
        </p:grpSpPr>
        <p:sp>
          <p:nvSpPr>
            <p:cNvPr id="9" name="Rectangle 8">
              <a:extLst>
                <a:ext uri="{FF2B5EF4-FFF2-40B4-BE49-F238E27FC236}">
                  <a16:creationId xmlns:a16="http://schemas.microsoft.com/office/drawing/2014/main" id="{4DFF10E0-6F32-70DC-52F5-82353245B015}"/>
                </a:ext>
              </a:extLst>
            </p:cNvPr>
            <p:cNvSpPr/>
            <p:nvPr/>
          </p:nvSpPr>
          <p:spPr>
            <a:xfrm>
              <a:off x="2075093" y="5289337"/>
              <a:ext cx="476354"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1" name="Rectangle 10">
              <a:extLst>
                <a:ext uri="{FF2B5EF4-FFF2-40B4-BE49-F238E27FC236}">
                  <a16:creationId xmlns:a16="http://schemas.microsoft.com/office/drawing/2014/main" id="{EE81CEC2-5D2E-ABE4-6927-469C61FBF054}"/>
                </a:ext>
              </a:extLst>
            </p:cNvPr>
            <p:cNvSpPr/>
            <p:nvPr/>
          </p:nvSpPr>
          <p:spPr>
            <a:xfrm>
              <a:off x="2551447" y="5289337"/>
              <a:ext cx="4857038" cy="471096"/>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i="1" dirty="0">
                  <a:solidFill>
                    <a:schemeClr val="tx1"/>
                  </a:solidFill>
                </a:rPr>
                <a:t>The process flow continues with the second Customs Declaration Notification to PCI (IE401) where the completed location of goods is sent by SCΙ, where the Presentation Notification is received and successfully re-validated by the system, after the code defined for the Additional Declaration Type has been updated  to:</a:t>
              </a:r>
            </a:p>
            <a:p>
              <a:pPr algn="just"/>
              <a:r>
                <a:rPr lang="en-US" sz="1200" i="1" dirty="0">
                  <a:solidFill>
                    <a:schemeClr val="tx1"/>
                  </a:solidFill>
                </a:rPr>
                <a:t>‘A’ - if value of the corresponding pre-lodged declaration was ‘D’ (standard declaration)</a:t>
              </a:r>
            </a:p>
            <a:p>
              <a:pPr algn="just"/>
              <a:r>
                <a:rPr lang="en-US" sz="1200" i="1" dirty="0">
                  <a:solidFill>
                    <a:schemeClr val="tx1"/>
                  </a:solidFill>
                </a:rPr>
                <a:t>‘C’ - if value of the corresponding pre-lodged declaration was ‘F’ (simplified declaration)</a:t>
              </a:r>
            </a:p>
          </p:txBody>
        </p:sp>
      </p:grpSp>
    </p:spTree>
    <p:extLst>
      <p:ext uri="{BB962C8B-B14F-4D97-AF65-F5344CB8AC3E}">
        <p14:creationId xmlns:p14="http://schemas.microsoft.com/office/powerpoint/2010/main" val="3457673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Presentation Notification (pre-lodged declaration) (2/3)</a:t>
            </a:r>
          </a:p>
        </p:txBody>
      </p:sp>
      <p:grpSp>
        <p:nvGrpSpPr>
          <p:cNvPr id="21" name="Group 20">
            <a:extLst>
              <a:ext uri="{FF2B5EF4-FFF2-40B4-BE49-F238E27FC236}">
                <a16:creationId xmlns:a16="http://schemas.microsoft.com/office/drawing/2014/main" id="{95A94DC1-67BF-219C-655B-16EC3142BD9D}"/>
              </a:ext>
            </a:extLst>
          </p:cNvPr>
          <p:cNvGrpSpPr/>
          <p:nvPr/>
        </p:nvGrpSpPr>
        <p:grpSpPr>
          <a:xfrm>
            <a:off x="828674" y="4610101"/>
            <a:ext cx="8229601" cy="1104900"/>
            <a:chOff x="2075093" y="4965277"/>
            <a:chExt cx="7487697" cy="795154"/>
          </a:xfrm>
        </p:grpSpPr>
        <p:sp>
          <p:nvSpPr>
            <p:cNvPr id="22" name="Rectangle 21">
              <a:extLst>
                <a:ext uri="{FF2B5EF4-FFF2-40B4-BE49-F238E27FC236}">
                  <a16:creationId xmlns:a16="http://schemas.microsoft.com/office/drawing/2014/main" id="{9747666A-2BB2-46A7-FE61-2D19C809DF65}"/>
                </a:ext>
              </a:extLst>
            </p:cNvPr>
            <p:cNvSpPr/>
            <p:nvPr/>
          </p:nvSpPr>
          <p:spPr>
            <a:xfrm>
              <a:off x="2075093" y="4965278"/>
              <a:ext cx="457200" cy="795153"/>
            </a:xfrm>
            <a:prstGeom prst="rect">
              <a:avLst/>
            </a:prstGeom>
            <a:solidFill>
              <a:srgbClr val="1C58A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3" name="Rectangle 22">
              <a:extLst>
                <a:ext uri="{FF2B5EF4-FFF2-40B4-BE49-F238E27FC236}">
                  <a16:creationId xmlns:a16="http://schemas.microsoft.com/office/drawing/2014/main" id="{8DBB0081-DB50-B94F-89F7-2AB84E91820E}"/>
                </a:ext>
              </a:extLst>
            </p:cNvPr>
            <p:cNvSpPr/>
            <p:nvPr/>
          </p:nvSpPr>
          <p:spPr>
            <a:xfrm>
              <a:off x="2532293" y="4965277"/>
              <a:ext cx="7030497" cy="79515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400" i="1">
                  <a:solidFill>
                    <a:schemeClr val="tx1"/>
                  </a:solidFill>
                </a:rPr>
                <a:t>Partial presentation of goods is not possible in CCI.</a:t>
              </a:r>
            </a:p>
            <a:p>
              <a:r>
                <a:rPr lang="en-US" sz="1400" i="1">
                  <a:solidFill>
                    <a:schemeClr val="tx1"/>
                  </a:solidFill>
                </a:rPr>
                <a:t>In case Declarant wants to present only a part of the goods declared, he/she can correct the pre-lodged declaration, before presenting the goods or lodge a new Customs Declaration to declare the goods he/she will be able to present.</a:t>
              </a:r>
            </a:p>
          </p:txBody>
        </p:sp>
      </p:grpSp>
      <p:sp>
        <p:nvSpPr>
          <p:cNvPr id="3" name="TextBox 2">
            <a:extLst>
              <a:ext uri="{FF2B5EF4-FFF2-40B4-BE49-F238E27FC236}">
                <a16:creationId xmlns:a16="http://schemas.microsoft.com/office/drawing/2014/main" id="{774A22BF-7939-24E6-1A22-BC0FD6D63FD8}"/>
              </a:ext>
            </a:extLst>
          </p:cNvPr>
          <p:cNvSpPr txBox="1"/>
          <p:nvPr/>
        </p:nvSpPr>
        <p:spPr>
          <a:xfrm>
            <a:off x="828674" y="1388576"/>
            <a:ext cx="10753725" cy="2587943"/>
          </a:xfrm>
          <a:prstGeom prst="roundRect">
            <a:avLst/>
          </a:prstGeom>
          <a:solidFill>
            <a:schemeClr val="bg2"/>
          </a:solidFill>
        </p:spPr>
        <p:txBody>
          <a:bodyPr wrap="square" rtlCol="0">
            <a:spAutoFit/>
          </a:bodyPr>
          <a:lstStyle/>
          <a:p>
            <a:pPr algn="just">
              <a:spcAft>
                <a:spcPts val="1200"/>
              </a:spcAft>
            </a:pPr>
            <a:r>
              <a:rPr lang="en-US"/>
              <a:t>The </a:t>
            </a:r>
            <a:r>
              <a:rPr lang="en-US" b="1"/>
              <a:t>PN </a:t>
            </a:r>
            <a:r>
              <a:rPr lang="en-US"/>
              <a:t>(IE432) is sent by Declarant always </a:t>
            </a:r>
            <a:r>
              <a:rPr lang="en-US" b="1"/>
              <a:t>to SCI</a:t>
            </a:r>
            <a:r>
              <a:rPr lang="en-US"/>
              <a:t>. When the PN is received and successfully validated within the time limit of </a:t>
            </a:r>
            <a:r>
              <a:rPr lang="en-US" b="1"/>
              <a:t>30 days</a:t>
            </a:r>
            <a:r>
              <a:rPr lang="en-US"/>
              <a:t>, the pre-lodged declaration is re-validated, to ensure that its data is </a:t>
            </a:r>
            <a:r>
              <a:rPr lang="en-US" b="1"/>
              <a:t>still valid </a:t>
            </a:r>
            <a:r>
              <a:rPr lang="en-US"/>
              <a:t>at the time of presentation of goods.  </a:t>
            </a:r>
          </a:p>
          <a:p>
            <a:pPr algn="just">
              <a:spcAft>
                <a:spcPts val="1200"/>
              </a:spcAft>
            </a:pPr>
            <a:r>
              <a:rPr lang="en-US"/>
              <a:t>If IE432 is not received within this </a:t>
            </a:r>
            <a:r>
              <a:rPr lang="en-US" b="1"/>
              <a:t>deadline</a:t>
            </a:r>
            <a:r>
              <a:rPr lang="en-US"/>
              <a:t>, IE456 is sent to Declarant to inform him/her for the </a:t>
            </a:r>
            <a:r>
              <a:rPr lang="en-US" b="1"/>
              <a:t>rejection</a:t>
            </a:r>
            <a:r>
              <a:rPr lang="en-US"/>
              <a:t> of the pre-lodged declaration. PCI is notified for the rejection with IE434. </a:t>
            </a:r>
          </a:p>
          <a:p>
            <a:pPr lvl="1" algn="just"/>
            <a:r>
              <a:rPr lang="en-US" b="1"/>
              <a:t>Customs debt </a:t>
            </a:r>
            <a:r>
              <a:rPr lang="en-US"/>
              <a:t>arises at the moment of </a:t>
            </a:r>
            <a:r>
              <a:rPr lang="en-US" b="1"/>
              <a:t>acceptance</a:t>
            </a:r>
            <a:r>
              <a:rPr lang="en-US"/>
              <a:t> of the Customs Declaration; thus should be checked it is correctly calculated at this point.</a:t>
            </a:r>
          </a:p>
        </p:txBody>
      </p:sp>
      <p:pic>
        <p:nvPicPr>
          <p:cNvPr id="4" name="Picture 3">
            <a:extLst>
              <a:ext uri="{FF2B5EF4-FFF2-40B4-BE49-F238E27FC236}">
                <a16:creationId xmlns:a16="http://schemas.microsoft.com/office/drawing/2014/main" id="{273F2C53-99DB-24A5-61E7-A6EE30E08172}"/>
              </a:ext>
            </a:extLst>
          </p:cNvPr>
          <p:cNvPicPr>
            <a:picLocks noChangeAspect="1"/>
          </p:cNvPicPr>
          <p:nvPr/>
        </p:nvPicPr>
        <p:blipFill>
          <a:blip r:embed="rId3"/>
          <a:stretch>
            <a:fillRect/>
          </a:stretch>
        </p:blipFill>
        <p:spPr>
          <a:xfrm>
            <a:off x="924947" y="3244957"/>
            <a:ext cx="487722" cy="463336"/>
          </a:xfrm>
          <a:prstGeom prst="rect">
            <a:avLst/>
          </a:prstGeom>
        </p:spPr>
      </p:pic>
      <p:sp>
        <p:nvSpPr>
          <p:cNvPr id="5" name="Slide Number Placeholder 4">
            <a:extLst>
              <a:ext uri="{FF2B5EF4-FFF2-40B4-BE49-F238E27FC236}">
                <a16:creationId xmlns:a16="http://schemas.microsoft.com/office/drawing/2014/main" id="{3F5054DE-43B1-75F3-559F-FECA461CC98F}"/>
              </a:ext>
            </a:extLst>
          </p:cNvPr>
          <p:cNvSpPr>
            <a:spLocks noGrp="1"/>
          </p:cNvSpPr>
          <p:nvPr>
            <p:ph type="sldNum" sz="quarter" idx="12"/>
          </p:nvPr>
        </p:nvSpPr>
        <p:spPr/>
        <p:txBody>
          <a:bodyPr/>
          <a:lstStyle/>
          <a:p>
            <a:fld id="{F46C79FD-C571-418B-AB0F-5EE936C85276}" type="slidenum">
              <a:rPr lang="en-GB" smtClean="0"/>
              <a:t>42</a:t>
            </a:fld>
            <a:endParaRPr lang="en-GB"/>
          </a:p>
        </p:txBody>
      </p:sp>
    </p:spTree>
    <p:extLst>
      <p:ext uri="{BB962C8B-B14F-4D97-AF65-F5344CB8AC3E}">
        <p14:creationId xmlns:p14="http://schemas.microsoft.com/office/powerpoint/2010/main" val="3535127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Presentation Notification (pre-lodged declaration) (3/3)</a:t>
            </a:r>
          </a:p>
        </p:txBody>
      </p:sp>
      <p:sp>
        <p:nvSpPr>
          <p:cNvPr id="17" name="TextBox 16">
            <a:extLst>
              <a:ext uri="{FF2B5EF4-FFF2-40B4-BE49-F238E27FC236}">
                <a16:creationId xmlns:a16="http://schemas.microsoft.com/office/drawing/2014/main" id="{94BEBC8B-E476-8786-4DBB-AF4645C5ED6D}"/>
              </a:ext>
            </a:extLst>
          </p:cNvPr>
          <p:cNvSpPr txBox="1"/>
          <p:nvPr/>
        </p:nvSpPr>
        <p:spPr>
          <a:xfrm>
            <a:off x="829559" y="1392818"/>
            <a:ext cx="10743315" cy="646331"/>
          </a:xfrm>
          <a:prstGeom prst="rect">
            <a:avLst/>
          </a:prstGeom>
          <a:noFill/>
        </p:spPr>
        <p:txBody>
          <a:bodyPr wrap="square" rtlCol="0">
            <a:spAutoFit/>
          </a:bodyPr>
          <a:lstStyle/>
          <a:p>
            <a:pPr algn="just"/>
            <a:r>
              <a:rPr lang="en-US"/>
              <a:t>Specific DEs included in the PN (IE432) </a:t>
            </a:r>
            <a:r>
              <a:rPr lang="en-US" b="1"/>
              <a:t>must be the same </a:t>
            </a:r>
            <a:r>
              <a:rPr lang="en-US"/>
              <a:t>as the ones of the pre-lodged declaration, while some DEs can be different.</a:t>
            </a:r>
          </a:p>
        </p:txBody>
      </p:sp>
      <p:sp>
        <p:nvSpPr>
          <p:cNvPr id="4" name="Freeform: Shape 3">
            <a:extLst>
              <a:ext uri="{FF2B5EF4-FFF2-40B4-BE49-F238E27FC236}">
                <a16:creationId xmlns:a16="http://schemas.microsoft.com/office/drawing/2014/main" id="{496A0D97-7E7D-B0AB-3DB8-8F4F9A9A1A71}"/>
              </a:ext>
            </a:extLst>
          </p:cNvPr>
          <p:cNvSpPr/>
          <p:nvPr/>
        </p:nvSpPr>
        <p:spPr>
          <a:xfrm>
            <a:off x="1825663" y="2062772"/>
            <a:ext cx="2776497" cy="1208958"/>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marL="0" lvl="0" indent="0" algn="ctr" defTabSz="800100">
              <a:lnSpc>
                <a:spcPct val="90000"/>
              </a:lnSpc>
              <a:spcBef>
                <a:spcPct val="0"/>
              </a:spcBef>
              <a:spcAft>
                <a:spcPct val="35000"/>
              </a:spcAft>
              <a:buNone/>
            </a:pPr>
            <a:r>
              <a:rPr lang="en-US" sz="1600" b="1" kern="1200"/>
              <a:t>DEs that cannot be different in PN</a:t>
            </a:r>
            <a:endParaRPr lang="en-US" sz="1600" kern="1200"/>
          </a:p>
        </p:txBody>
      </p:sp>
      <p:grpSp>
        <p:nvGrpSpPr>
          <p:cNvPr id="6" name="Group 5">
            <a:extLst>
              <a:ext uri="{FF2B5EF4-FFF2-40B4-BE49-F238E27FC236}">
                <a16:creationId xmlns:a16="http://schemas.microsoft.com/office/drawing/2014/main" id="{3E488106-9FBE-3066-0707-558F0CD3D999}"/>
              </a:ext>
            </a:extLst>
          </p:cNvPr>
          <p:cNvGrpSpPr/>
          <p:nvPr/>
        </p:nvGrpSpPr>
        <p:grpSpPr>
          <a:xfrm>
            <a:off x="2294899" y="3241899"/>
            <a:ext cx="2806613" cy="2996315"/>
            <a:chOff x="1324025" y="2773869"/>
            <a:chExt cx="2806613" cy="2996315"/>
          </a:xfrm>
        </p:grpSpPr>
        <p:sp>
          <p:nvSpPr>
            <p:cNvPr id="7" name="Freeform: Shape 6">
              <a:extLst>
                <a:ext uri="{FF2B5EF4-FFF2-40B4-BE49-F238E27FC236}">
                  <a16:creationId xmlns:a16="http://schemas.microsoft.com/office/drawing/2014/main" id="{2E53A12C-8DC1-8B88-AC7C-31C885F6AE49}"/>
                </a:ext>
              </a:extLst>
            </p:cNvPr>
            <p:cNvSpPr/>
            <p:nvPr/>
          </p:nvSpPr>
          <p:spPr>
            <a:xfrm>
              <a:off x="1324025" y="2773869"/>
              <a:ext cx="229254" cy="404565"/>
            </a:xfrm>
            <a:custGeom>
              <a:avLst/>
              <a:gdLst/>
              <a:ahLst/>
              <a:cxnLst/>
              <a:rect l="0" t="0" r="0" b="0"/>
              <a:pathLst>
                <a:path>
                  <a:moveTo>
                    <a:pt x="0" y="0"/>
                  </a:moveTo>
                  <a:lnTo>
                    <a:pt x="0" y="404565"/>
                  </a:lnTo>
                  <a:lnTo>
                    <a:pt x="229254" y="4045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31AF375A-D792-3DC2-86A2-C8F079716C69}"/>
                </a:ext>
              </a:extLst>
            </p:cNvPr>
            <p:cNvSpPr/>
            <p:nvPr/>
          </p:nvSpPr>
          <p:spPr>
            <a:xfrm>
              <a:off x="1553279" y="2927865"/>
              <a:ext cx="2577359" cy="50113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lvl="0" indent="0" algn="l" defTabSz="622300">
                <a:lnSpc>
                  <a:spcPct val="90000"/>
                </a:lnSpc>
                <a:spcBef>
                  <a:spcPct val="0"/>
                </a:spcBef>
                <a:spcAft>
                  <a:spcPct val="35000"/>
                </a:spcAft>
                <a:buNone/>
              </a:pPr>
              <a:r>
                <a:rPr lang="en-US" sz="1400" b="1" kern="1200"/>
                <a:t>LRN</a:t>
              </a:r>
              <a:endParaRPr lang="en-US" sz="1400" kern="1200"/>
            </a:p>
          </p:txBody>
        </p:sp>
        <p:sp>
          <p:nvSpPr>
            <p:cNvPr id="9" name="Freeform: Shape 8">
              <a:extLst>
                <a:ext uri="{FF2B5EF4-FFF2-40B4-BE49-F238E27FC236}">
                  <a16:creationId xmlns:a16="http://schemas.microsoft.com/office/drawing/2014/main" id="{2FE86ABD-ACE6-DAEF-C29D-2A5E932246A5}"/>
                </a:ext>
              </a:extLst>
            </p:cNvPr>
            <p:cNvSpPr/>
            <p:nvPr/>
          </p:nvSpPr>
          <p:spPr>
            <a:xfrm>
              <a:off x="1324025" y="2773869"/>
              <a:ext cx="229254" cy="1173484"/>
            </a:xfrm>
            <a:custGeom>
              <a:avLst/>
              <a:gdLst/>
              <a:ahLst/>
              <a:cxnLst/>
              <a:rect l="0" t="0" r="0" b="0"/>
              <a:pathLst>
                <a:path>
                  <a:moveTo>
                    <a:pt x="0" y="0"/>
                  </a:moveTo>
                  <a:lnTo>
                    <a:pt x="0" y="1173484"/>
                  </a:lnTo>
                  <a:lnTo>
                    <a:pt x="229254" y="1173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E32C0099-F016-00F3-82DD-85CA21D0299E}"/>
                </a:ext>
              </a:extLst>
            </p:cNvPr>
            <p:cNvSpPr/>
            <p:nvPr/>
          </p:nvSpPr>
          <p:spPr>
            <a:xfrm>
              <a:off x="1553279" y="3696784"/>
              <a:ext cx="2577359" cy="50113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lvl="0" indent="0" algn="l" defTabSz="622300">
                <a:lnSpc>
                  <a:spcPct val="90000"/>
                </a:lnSpc>
                <a:spcBef>
                  <a:spcPct val="0"/>
                </a:spcBef>
                <a:spcAft>
                  <a:spcPct val="35000"/>
                </a:spcAft>
                <a:buNone/>
              </a:pPr>
              <a:r>
                <a:rPr lang="en-US" sz="1400" b="1" kern="1200"/>
                <a:t>Declarant</a:t>
              </a:r>
              <a:endParaRPr lang="en-US" sz="1400" kern="1200"/>
            </a:p>
          </p:txBody>
        </p:sp>
        <p:sp>
          <p:nvSpPr>
            <p:cNvPr id="24" name="Freeform: Shape 23">
              <a:extLst>
                <a:ext uri="{FF2B5EF4-FFF2-40B4-BE49-F238E27FC236}">
                  <a16:creationId xmlns:a16="http://schemas.microsoft.com/office/drawing/2014/main" id="{6859DA1E-4696-0CD2-F08E-18088C0589C6}"/>
                </a:ext>
              </a:extLst>
            </p:cNvPr>
            <p:cNvSpPr/>
            <p:nvPr/>
          </p:nvSpPr>
          <p:spPr>
            <a:xfrm>
              <a:off x="1324025" y="2773869"/>
              <a:ext cx="229254" cy="1965707"/>
            </a:xfrm>
            <a:custGeom>
              <a:avLst/>
              <a:gdLst/>
              <a:ahLst/>
              <a:cxnLst/>
              <a:rect l="0" t="0" r="0" b="0"/>
              <a:pathLst>
                <a:path>
                  <a:moveTo>
                    <a:pt x="0" y="0"/>
                  </a:moveTo>
                  <a:lnTo>
                    <a:pt x="0" y="1965707"/>
                  </a:lnTo>
                  <a:lnTo>
                    <a:pt x="229254" y="19657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Freeform: Shape 25">
              <a:extLst>
                <a:ext uri="{FF2B5EF4-FFF2-40B4-BE49-F238E27FC236}">
                  <a16:creationId xmlns:a16="http://schemas.microsoft.com/office/drawing/2014/main" id="{DC1B6426-DEF1-01FD-44FF-77319EA6A8CB}"/>
                </a:ext>
              </a:extLst>
            </p:cNvPr>
            <p:cNvSpPr/>
            <p:nvPr/>
          </p:nvSpPr>
          <p:spPr>
            <a:xfrm>
              <a:off x="1553279" y="4489007"/>
              <a:ext cx="2577359" cy="50113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lvl="0" indent="0" algn="l" defTabSz="622300">
                <a:lnSpc>
                  <a:spcPct val="90000"/>
                </a:lnSpc>
                <a:spcBef>
                  <a:spcPct val="0"/>
                </a:spcBef>
                <a:spcAft>
                  <a:spcPct val="35000"/>
                </a:spcAft>
                <a:buNone/>
              </a:pPr>
              <a:r>
                <a:rPr lang="en-US" sz="1400" b="1" kern="1200"/>
                <a:t>Representative</a:t>
              </a:r>
              <a:endParaRPr lang="en-US" sz="1400" kern="1200"/>
            </a:p>
          </p:txBody>
        </p:sp>
        <p:sp>
          <p:nvSpPr>
            <p:cNvPr id="224" name="Freeform: Shape 223">
              <a:extLst>
                <a:ext uri="{FF2B5EF4-FFF2-40B4-BE49-F238E27FC236}">
                  <a16:creationId xmlns:a16="http://schemas.microsoft.com/office/drawing/2014/main" id="{C7E22CBA-7B6E-824E-6BE9-3A9133371094}"/>
                </a:ext>
              </a:extLst>
            </p:cNvPr>
            <p:cNvSpPr/>
            <p:nvPr/>
          </p:nvSpPr>
          <p:spPr>
            <a:xfrm>
              <a:off x="1324025" y="2773869"/>
              <a:ext cx="220289" cy="2745747"/>
            </a:xfrm>
            <a:custGeom>
              <a:avLst/>
              <a:gdLst/>
              <a:ahLst/>
              <a:cxnLst/>
              <a:rect l="0" t="0" r="0" b="0"/>
              <a:pathLst>
                <a:path>
                  <a:moveTo>
                    <a:pt x="0" y="0"/>
                  </a:moveTo>
                  <a:lnTo>
                    <a:pt x="0" y="2745747"/>
                  </a:lnTo>
                  <a:lnTo>
                    <a:pt x="220289" y="274574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5" name="Freeform: Shape 224">
              <a:extLst>
                <a:ext uri="{FF2B5EF4-FFF2-40B4-BE49-F238E27FC236}">
                  <a16:creationId xmlns:a16="http://schemas.microsoft.com/office/drawing/2014/main" id="{F947A8D1-1681-36AF-6DE7-593E2EDDF887}"/>
                </a:ext>
              </a:extLst>
            </p:cNvPr>
            <p:cNvSpPr/>
            <p:nvPr/>
          </p:nvSpPr>
          <p:spPr>
            <a:xfrm>
              <a:off x="1544314" y="5269047"/>
              <a:ext cx="2577359" cy="50113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lvl="0" indent="0" algn="l" defTabSz="622300">
                <a:lnSpc>
                  <a:spcPct val="90000"/>
                </a:lnSpc>
                <a:spcBef>
                  <a:spcPct val="0"/>
                </a:spcBef>
                <a:spcAft>
                  <a:spcPct val="35000"/>
                </a:spcAft>
                <a:buNone/>
              </a:pPr>
              <a:r>
                <a:rPr lang="en-US" sz="1400" b="1" kern="1200"/>
                <a:t>PCI</a:t>
              </a:r>
              <a:endParaRPr lang="en-US" sz="1400" kern="1200"/>
            </a:p>
          </p:txBody>
        </p:sp>
      </p:grpSp>
      <p:sp>
        <p:nvSpPr>
          <p:cNvPr id="12" name="Freeform: Shape 11">
            <a:extLst>
              <a:ext uri="{FF2B5EF4-FFF2-40B4-BE49-F238E27FC236}">
                <a16:creationId xmlns:a16="http://schemas.microsoft.com/office/drawing/2014/main" id="{36C91D83-93F6-B114-DD2C-EE23260EB2BC}"/>
              </a:ext>
            </a:extLst>
          </p:cNvPr>
          <p:cNvSpPr/>
          <p:nvPr/>
        </p:nvSpPr>
        <p:spPr>
          <a:xfrm>
            <a:off x="6155573" y="2043830"/>
            <a:ext cx="2776497" cy="1208958"/>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rgbClr val="1C58A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marL="0" lvl="0" indent="0" algn="ctr" defTabSz="800100">
              <a:lnSpc>
                <a:spcPct val="90000"/>
              </a:lnSpc>
              <a:spcBef>
                <a:spcPct val="0"/>
              </a:spcBef>
              <a:spcAft>
                <a:spcPct val="35000"/>
              </a:spcAft>
              <a:buNone/>
            </a:pPr>
            <a:r>
              <a:rPr lang="en-US" sz="1600" b="1" kern="1200"/>
              <a:t>DEs that can be different in PN</a:t>
            </a:r>
            <a:endParaRPr lang="en-US" sz="1600" kern="1200"/>
          </a:p>
        </p:txBody>
      </p:sp>
      <p:grpSp>
        <p:nvGrpSpPr>
          <p:cNvPr id="13" name="Group 12">
            <a:extLst>
              <a:ext uri="{FF2B5EF4-FFF2-40B4-BE49-F238E27FC236}">
                <a16:creationId xmlns:a16="http://schemas.microsoft.com/office/drawing/2014/main" id="{417355C7-66D3-8739-7C39-B1909A5FB69E}"/>
              </a:ext>
            </a:extLst>
          </p:cNvPr>
          <p:cNvGrpSpPr/>
          <p:nvPr/>
        </p:nvGrpSpPr>
        <p:grpSpPr>
          <a:xfrm>
            <a:off x="6624809" y="3222957"/>
            <a:ext cx="2806613" cy="1424052"/>
            <a:chOff x="1324025" y="2773869"/>
            <a:chExt cx="2806613" cy="1424052"/>
          </a:xfrm>
        </p:grpSpPr>
        <p:sp>
          <p:nvSpPr>
            <p:cNvPr id="14" name="Freeform: Shape 13">
              <a:extLst>
                <a:ext uri="{FF2B5EF4-FFF2-40B4-BE49-F238E27FC236}">
                  <a16:creationId xmlns:a16="http://schemas.microsoft.com/office/drawing/2014/main" id="{8463F774-6595-AE8A-108B-C2A82666381A}"/>
                </a:ext>
              </a:extLst>
            </p:cNvPr>
            <p:cNvSpPr/>
            <p:nvPr/>
          </p:nvSpPr>
          <p:spPr>
            <a:xfrm>
              <a:off x="1324025" y="2773869"/>
              <a:ext cx="229254" cy="404565"/>
            </a:xfrm>
            <a:custGeom>
              <a:avLst/>
              <a:gdLst/>
              <a:ahLst/>
              <a:cxnLst/>
              <a:rect l="0" t="0" r="0" b="0"/>
              <a:pathLst>
                <a:path>
                  <a:moveTo>
                    <a:pt x="0" y="0"/>
                  </a:moveTo>
                  <a:lnTo>
                    <a:pt x="0" y="404565"/>
                  </a:lnTo>
                  <a:lnTo>
                    <a:pt x="229254" y="4045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5218D8F8-0C7E-3CEA-35C6-4E5715CE46EE}"/>
                </a:ext>
              </a:extLst>
            </p:cNvPr>
            <p:cNvSpPr/>
            <p:nvPr/>
          </p:nvSpPr>
          <p:spPr>
            <a:xfrm>
              <a:off x="1553279" y="2927865"/>
              <a:ext cx="2577359" cy="50113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lvl="0" indent="0" algn="l" defTabSz="622300">
                <a:lnSpc>
                  <a:spcPct val="90000"/>
                </a:lnSpc>
                <a:spcBef>
                  <a:spcPct val="0"/>
                </a:spcBef>
                <a:spcAft>
                  <a:spcPct val="35000"/>
                </a:spcAft>
                <a:buNone/>
              </a:pPr>
              <a:r>
                <a:rPr lang="en-US" sz="1400" b="1" kern="1200"/>
                <a:t>Location of goods</a:t>
              </a:r>
              <a:endParaRPr lang="en-US" sz="1400" kern="1200"/>
            </a:p>
          </p:txBody>
        </p:sp>
        <p:sp>
          <p:nvSpPr>
            <p:cNvPr id="16" name="Freeform: Shape 15">
              <a:extLst>
                <a:ext uri="{FF2B5EF4-FFF2-40B4-BE49-F238E27FC236}">
                  <a16:creationId xmlns:a16="http://schemas.microsoft.com/office/drawing/2014/main" id="{19929622-2E3B-C6DB-7F1E-B548814EF441}"/>
                </a:ext>
              </a:extLst>
            </p:cNvPr>
            <p:cNvSpPr/>
            <p:nvPr/>
          </p:nvSpPr>
          <p:spPr>
            <a:xfrm>
              <a:off x="1324025" y="2773869"/>
              <a:ext cx="229254" cy="1173484"/>
            </a:xfrm>
            <a:custGeom>
              <a:avLst/>
              <a:gdLst/>
              <a:ahLst/>
              <a:cxnLst/>
              <a:rect l="0" t="0" r="0" b="0"/>
              <a:pathLst>
                <a:path>
                  <a:moveTo>
                    <a:pt x="0" y="0"/>
                  </a:moveTo>
                  <a:lnTo>
                    <a:pt x="0" y="1173484"/>
                  </a:lnTo>
                  <a:lnTo>
                    <a:pt x="229254" y="1173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DA30FD31-5975-C63B-1DB3-B38A371AFB36}"/>
                </a:ext>
              </a:extLst>
            </p:cNvPr>
            <p:cNvSpPr/>
            <p:nvPr/>
          </p:nvSpPr>
          <p:spPr>
            <a:xfrm>
              <a:off x="1553279" y="3696784"/>
              <a:ext cx="2577359" cy="50113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lvl="0" indent="0" algn="l" defTabSz="622300">
                <a:lnSpc>
                  <a:spcPct val="90000"/>
                </a:lnSpc>
                <a:spcBef>
                  <a:spcPct val="0"/>
                </a:spcBef>
                <a:spcAft>
                  <a:spcPct val="35000"/>
                </a:spcAft>
                <a:buNone/>
              </a:pPr>
              <a:r>
                <a:rPr lang="en-US" sz="1400" b="1" kern="1200"/>
                <a:t>Transport equipment</a:t>
              </a:r>
              <a:endParaRPr lang="en-US" sz="1400" kern="1200"/>
            </a:p>
          </p:txBody>
        </p:sp>
      </p:grpSp>
      <p:grpSp>
        <p:nvGrpSpPr>
          <p:cNvPr id="228" name="Group 227">
            <a:extLst>
              <a:ext uri="{FF2B5EF4-FFF2-40B4-BE49-F238E27FC236}">
                <a16:creationId xmlns:a16="http://schemas.microsoft.com/office/drawing/2014/main" id="{773602F1-89CA-7894-8C14-335219284939}"/>
              </a:ext>
            </a:extLst>
          </p:cNvPr>
          <p:cNvGrpSpPr/>
          <p:nvPr/>
        </p:nvGrpSpPr>
        <p:grpSpPr>
          <a:xfrm>
            <a:off x="5610805" y="5140162"/>
            <a:ext cx="5290974" cy="847484"/>
            <a:chOff x="1910921" y="5289337"/>
            <a:chExt cx="5899988" cy="471096"/>
          </a:xfrm>
        </p:grpSpPr>
        <p:sp>
          <p:nvSpPr>
            <p:cNvPr id="229" name="Rectangle 228">
              <a:extLst>
                <a:ext uri="{FF2B5EF4-FFF2-40B4-BE49-F238E27FC236}">
                  <a16:creationId xmlns:a16="http://schemas.microsoft.com/office/drawing/2014/main" id="{04A1B416-5A58-5B14-3438-C3D75BF94A5E}"/>
                </a:ext>
              </a:extLst>
            </p:cNvPr>
            <p:cNvSpPr/>
            <p:nvPr/>
          </p:nvSpPr>
          <p:spPr>
            <a:xfrm>
              <a:off x="1910921" y="5289337"/>
              <a:ext cx="621373" cy="471096"/>
            </a:xfrm>
            <a:prstGeom prst="rect">
              <a:avLst/>
            </a:prstGeom>
            <a:solidFill>
              <a:srgbClr val="1C58A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30" name="Rectangle 229">
              <a:extLst>
                <a:ext uri="{FF2B5EF4-FFF2-40B4-BE49-F238E27FC236}">
                  <a16:creationId xmlns:a16="http://schemas.microsoft.com/office/drawing/2014/main" id="{BB7AAFB0-DE53-01F7-5BA0-28BFF7752CC8}"/>
                </a:ext>
              </a:extLst>
            </p:cNvPr>
            <p:cNvSpPr/>
            <p:nvPr/>
          </p:nvSpPr>
          <p:spPr>
            <a:xfrm>
              <a:off x="2532293" y="5289337"/>
              <a:ext cx="5278616"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1">
                  <a:solidFill>
                    <a:schemeClr val="tx1"/>
                  </a:solidFill>
                </a:rPr>
                <a:t>In case the Location of goods in IE432 is not within the jurisdiction of PCI, a new IE415 must be lodged, since PCI cannot be different</a:t>
              </a:r>
              <a:r>
                <a:rPr lang="en-US" sz="1200" i="1">
                  <a:solidFill>
                    <a:schemeClr val="tx1"/>
                  </a:solidFill>
                </a:rPr>
                <a:t>.</a:t>
              </a:r>
            </a:p>
          </p:txBody>
        </p:sp>
      </p:grpSp>
      <p:sp>
        <p:nvSpPr>
          <p:cNvPr id="3" name="Slide Number Placeholder 2">
            <a:extLst>
              <a:ext uri="{FF2B5EF4-FFF2-40B4-BE49-F238E27FC236}">
                <a16:creationId xmlns:a16="http://schemas.microsoft.com/office/drawing/2014/main" id="{526A7942-CBC5-FE1D-7402-D77F888D55CB}"/>
              </a:ext>
            </a:extLst>
          </p:cNvPr>
          <p:cNvSpPr>
            <a:spLocks noGrp="1"/>
          </p:cNvSpPr>
          <p:nvPr>
            <p:ph type="sldNum" sz="quarter" idx="12"/>
          </p:nvPr>
        </p:nvSpPr>
        <p:spPr/>
        <p:txBody>
          <a:bodyPr/>
          <a:lstStyle/>
          <a:p>
            <a:fld id="{F46C79FD-C571-418B-AB0F-5EE936C85276}" type="slidenum">
              <a:rPr lang="en-GB" smtClean="0"/>
              <a:t>43</a:t>
            </a:fld>
            <a:endParaRPr lang="en-GB"/>
          </a:p>
        </p:txBody>
      </p:sp>
    </p:spTree>
    <p:extLst>
      <p:ext uri="{BB962C8B-B14F-4D97-AF65-F5344CB8AC3E}">
        <p14:creationId xmlns:p14="http://schemas.microsoft.com/office/powerpoint/2010/main" val="576775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EF29A-A450-4865-A5CB-D326701B495B}"/>
              </a:ext>
            </a:extLst>
          </p:cNvPr>
          <p:cNvSpPr>
            <a:spLocks noGrp="1"/>
          </p:cNvSpPr>
          <p:nvPr>
            <p:ph type="title"/>
          </p:nvPr>
        </p:nvSpPr>
        <p:spPr/>
        <p:txBody>
          <a:bodyPr/>
          <a:lstStyle/>
          <a:p>
            <a:r>
              <a:rPr lang="en-US" sz="3600"/>
              <a:t>Presentation Notification - Timer</a:t>
            </a:r>
          </a:p>
        </p:txBody>
      </p:sp>
      <p:graphicFrame>
        <p:nvGraphicFramePr>
          <p:cNvPr id="4" name="Table 4">
            <a:extLst>
              <a:ext uri="{FF2B5EF4-FFF2-40B4-BE49-F238E27FC236}">
                <a16:creationId xmlns:a16="http://schemas.microsoft.com/office/drawing/2014/main" id="{70DAF151-745A-4CD5-8AB7-6370251DAF8D}"/>
              </a:ext>
            </a:extLst>
          </p:cNvPr>
          <p:cNvGraphicFramePr>
            <a:graphicFrameLocks noGrp="1"/>
          </p:cNvGraphicFramePr>
          <p:nvPr>
            <p:extLst>
              <p:ext uri="{D42A27DB-BD31-4B8C-83A1-F6EECF244321}">
                <p14:modId xmlns:p14="http://schemas.microsoft.com/office/powerpoint/2010/main" val="174840675"/>
              </p:ext>
            </p:extLst>
          </p:nvPr>
        </p:nvGraphicFramePr>
        <p:xfrm>
          <a:off x="1031649" y="2227275"/>
          <a:ext cx="10128701" cy="2391892"/>
        </p:xfrm>
        <a:graphic>
          <a:graphicData uri="http://schemas.openxmlformats.org/drawingml/2006/table">
            <a:tbl>
              <a:tblPr firstRow="1" bandRow="1">
                <a:tableStyleId>{35758FB7-9AC5-4552-8A53-C91805E547FA}</a:tableStyleId>
              </a:tblPr>
              <a:tblGrid>
                <a:gridCol w="1254690">
                  <a:extLst>
                    <a:ext uri="{9D8B030D-6E8A-4147-A177-3AD203B41FA5}">
                      <a16:colId xmlns:a16="http://schemas.microsoft.com/office/drawing/2014/main" val="1839619893"/>
                    </a:ext>
                  </a:extLst>
                </a:gridCol>
                <a:gridCol w="1793454">
                  <a:extLst>
                    <a:ext uri="{9D8B030D-6E8A-4147-A177-3AD203B41FA5}">
                      <a16:colId xmlns:a16="http://schemas.microsoft.com/office/drawing/2014/main" val="1607255235"/>
                    </a:ext>
                  </a:extLst>
                </a:gridCol>
                <a:gridCol w="1119535">
                  <a:extLst>
                    <a:ext uri="{9D8B030D-6E8A-4147-A177-3AD203B41FA5}">
                      <a16:colId xmlns:a16="http://schemas.microsoft.com/office/drawing/2014/main" val="2514938316"/>
                    </a:ext>
                  </a:extLst>
                </a:gridCol>
                <a:gridCol w="1635486">
                  <a:extLst>
                    <a:ext uri="{9D8B030D-6E8A-4147-A177-3AD203B41FA5}">
                      <a16:colId xmlns:a16="http://schemas.microsoft.com/office/drawing/2014/main" val="1555186124"/>
                    </a:ext>
                  </a:extLst>
                </a:gridCol>
                <a:gridCol w="1739652">
                  <a:extLst>
                    <a:ext uri="{9D8B030D-6E8A-4147-A177-3AD203B41FA5}">
                      <a16:colId xmlns:a16="http://schemas.microsoft.com/office/drawing/2014/main" val="3045388359"/>
                    </a:ext>
                  </a:extLst>
                </a:gridCol>
                <a:gridCol w="799028">
                  <a:extLst>
                    <a:ext uri="{9D8B030D-6E8A-4147-A177-3AD203B41FA5}">
                      <a16:colId xmlns:a16="http://schemas.microsoft.com/office/drawing/2014/main" val="2329775628"/>
                    </a:ext>
                  </a:extLst>
                </a:gridCol>
                <a:gridCol w="1786856">
                  <a:extLst>
                    <a:ext uri="{9D8B030D-6E8A-4147-A177-3AD203B41FA5}">
                      <a16:colId xmlns:a16="http://schemas.microsoft.com/office/drawing/2014/main" val="4002429000"/>
                    </a:ext>
                  </a:extLst>
                </a:gridCol>
              </a:tblGrid>
              <a:tr h="319454">
                <a:tc rowSpan="2">
                  <a:txBody>
                    <a:bodyPr/>
                    <a:lstStyle/>
                    <a:p>
                      <a:pPr algn="l"/>
                      <a:r>
                        <a:rPr lang="en-US" sz="1500">
                          <a:solidFill>
                            <a:schemeClr val="tx2"/>
                          </a:solidFill>
                        </a:rPr>
                        <a:t>Timer name</a:t>
                      </a:r>
                    </a:p>
                  </a:txBody>
                  <a:tcPr/>
                </a:tc>
                <a:tc rowSpan="2">
                  <a:txBody>
                    <a:bodyPr/>
                    <a:lstStyle/>
                    <a:p>
                      <a:pPr algn="l"/>
                      <a:r>
                        <a:rPr lang="en-US" sz="1500">
                          <a:solidFill>
                            <a:schemeClr val="tx2"/>
                          </a:solidFill>
                        </a:rPr>
                        <a:t>Description</a:t>
                      </a:r>
                    </a:p>
                  </a:txBody>
                  <a:tcPr/>
                </a:tc>
                <a:tc rowSpan="2">
                  <a:txBody>
                    <a:bodyPr/>
                    <a:lstStyle/>
                    <a:p>
                      <a:pPr algn="l"/>
                      <a:r>
                        <a:rPr lang="en-US" sz="1500">
                          <a:solidFill>
                            <a:schemeClr val="tx2"/>
                          </a:solidFill>
                        </a:rPr>
                        <a:t>Duration</a:t>
                      </a:r>
                    </a:p>
                  </a:txBody>
                  <a:tcPr/>
                </a:tc>
                <a:tc gridSpan="3">
                  <a:txBody>
                    <a:bodyPr/>
                    <a:lstStyle/>
                    <a:p>
                      <a:pPr algn="l"/>
                      <a:r>
                        <a:rPr lang="en-US" sz="1500">
                          <a:solidFill>
                            <a:schemeClr val="tx2"/>
                          </a:solidFill>
                        </a:rPr>
                        <a:t>Timer Actions</a:t>
                      </a:r>
                    </a:p>
                  </a:txBody>
                  <a:tcPr/>
                </a:tc>
                <a:tc hMerge="1">
                  <a:txBody>
                    <a:bodyPr/>
                    <a:lstStyle/>
                    <a:p>
                      <a:endParaRPr lang="en-US">
                        <a:solidFill>
                          <a:schemeClr val="tx2"/>
                        </a:solidFill>
                      </a:endParaRPr>
                    </a:p>
                  </a:txBody>
                  <a:tcPr/>
                </a:tc>
                <a:tc hMerge="1">
                  <a:txBody>
                    <a:bodyPr/>
                    <a:lstStyle/>
                    <a:p>
                      <a:endParaRPr lang="en-US">
                        <a:solidFill>
                          <a:schemeClr val="tx2"/>
                        </a:solidFill>
                      </a:endParaRPr>
                    </a:p>
                  </a:txBody>
                  <a:tcPr/>
                </a:tc>
                <a:tc rowSpan="2">
                  <a:txBody>
                    <a:bodyPr/>
                    <a:lstStyle/>
                    <a:p>
                      <a:pPr algn="l"/>
                      <a:r>
                        <a:rPr lang="en-US" sz="1500">
                          <a:solidFill>
                            <a:schemeClr val="tx2"/>
                          </a:solidFill>
                        </a:rPr>
                        <a:t>Event following Expiration</a:t>
                      </a:r>
                    </a:p>
                  </a:txBody>
                  <a:tcPr/>
                </a:tc>
                <a:extLst>
                  <a:ext uri="{0D108BD9-81ED-4DB2-BD59-A6C34878D82A}">
                    <a16:rowId xmlns:a16="http://schemas.microsoft.com/office/drawing/2014/main" val="3244965499"/>
                  </a:ext>
                </a:extLst>
              </a:tr>
              <a:tr h="2890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r>
                        <a:rPr lang="en-US" sz="1300" b="1">
                          <a:solidFill>
                            <a:schemeClr val="tx2"/>
                          </a:solidFill>
                        </a:rPr>
                        <a:t>Start</a:t>
                      </a:r>
                    </a:p>
                  </a:txBody>
                  <a:tcPr/>
                </a:tc>
                <a:tc>
                  <a:txBody>
                    <a:bodyPr/>
                    <a:lstStyle/>
                    <a:p>
                      <a:pPr algn="l"/>
                      <a:r>
                        <a:rPr lang="en-US" sz="1300" b="1">
                          <a:solidFill>
                            <a:schemeClr val="tx2"/>
                          </a:solidFill>
                        </a:rPr>
                        <a:t>Stop</a:t>
                      </a:r>
                    </a:p>
                  </a:txBody>
                  <a:tcPr/>
                </a:tc>
                <a:tc>
                  <a:txBody>
                    <a:bodyPr/>
                    <a:lstStyle/>
                    <a:p>
                      <a:pPr algn="l"/>
                      <a:r>
                        <a:rPr lang="en-US" sz="1300" b="1">
                          <a:solidFill>
                            <a:schemeClr val="tx2"/>
                          </a:solidFill>
                        </a:rPr>
                        <a:t>Reset</a:t>
                      </a:r>
                    </a:p>
                  </a:txBody>
                  <a:tcPr/>
                </a:tc>
                <a:tc vMerge="1">
                  <a:txBody>
                    <a:bodyPr/>
                    <a:lstStyle/>
                    <a:p>
                      <a:endParaRPr lang="en-US"/>
                    </a:p>
                  </a:txBody>
                  <a:tcPr/>
                </a:tc>
                <a:extLst>
                  <a:ext uri="{0D108BD9-81ED-4DB2-BD59-A6C34878D82A}">
                    <a16:rowId xmlns:a16="http://schemas.microsoft.com/office/drawing/2014/main" val="462887982"/>
                  </a:ext>
                </a:extLst>
              </a:tr>
              <a:tr h="1782292">
                <a:tc>
                  <a:txBody>
                    <a:bodyPr/>
                    <a:lstStyle/>
                    <a:p>
                      <a:pPr marL="0" marR="0" algn="l" rtl="0" eaLnBrk="1" latinLnBrk="0" hangingPunct="1">
                        <a:spcBef>
                          <a:spcPts val="0"/>
                        </a:spcBef>
                        <a:spcAft>
                          <a:spcPts val="0"/>
                        </a:spcAft>
                      </a:pPr>
                      <a:r>
                        <a:rPr lang="en-US" sz="1200" b="1" kern="1200" dirty="0">
                          <a:solidFill>
                            <a:schemeClr val="tx2"/>
                          </a:solidFill>
                          <a:latin typeface="+mn-lt"/>
                          <a:ea typeface="+mn-ea"/>
                          <a:cs typeface="+mn-cs"/>
                        </a:rPr>
                        <a:t>Timer Awaiting for Presentation Notification </a:t>
                      </a:r>
                    </a:p>
                  </a:txBody>
                  <a:tcPr marL="68580" marR="68580" marT="0" marB="0"/>
                </a:tc>
                <a:tc>
                  <a:txBody>
                    <a:bodyPr/>
                    <a:lstStyle/>
                    <a:p>
                      <a:pPr marL="0" marR="0" algn="l">
                        <a:spcBef>
                          <a:spcPts val="0"/>
                        </a:spcBef>
                        <a:spcAft>
                          <a:spcPts val="0"/>
                        </a:spcAft>
                      </a:pPr>
                      <a:r>
                        <a:rPr lang="en-US" sz="1200" kern="1200">
                          <a:solidFill>
                            <a:schemeClr val="tx2"/>
                          </a:solidFill>
                          <a:latin typeface="+mn-lt"/>
                          <a:ea typeface="+mn-ea"/>
                          <a:cs typeface="+mn-cs"/>
                        </a:rPr>
                        <a:t>Defines the time limit for receiving a ‘Presentation Notification’ (IE432) from the Declarant.</a:t>
                      </a:r>
                    </a:p>
                  </a:txBody>
                  <a:tcPr marL="68580" marR="68580" marT="0" marB="0"/>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tx2"/>
                          </a:solidFill>
                          <a:latin typeface="+mn-lt"/>
                          <a:ea typeface="+mn-ea"/>
                          <a:cs typeface="+mn-cs"/>
                        </a:rPr>
                        <a:t>30 days </a:t>
                      </a:r>
                      <a:endParaRPr lang="en-US" sz="1200" kern="1200">
                        <a:solidFill>
                          <a:schemeClr val="tx2"/>
                        </a:solidFill>
                        <a:latin typeface="+mn-lt"/>
                        <a:ea typeface="+mn-ea"/>
                        <a:cs typeface="+mn-cs"/>
                      </a:endParaRPr>
                    </a:p>
                    <a:p>
                      <a:pPr marL="0" marR="0" algn="l">
                        <a:spcBef>
                          <a:spcPts val="0"/>
                        </a:spcBef>
                        <a:spcAft>
                          <a:spcPts val="0"/>
                        </a:spcAft>
                      </a:pPr>
                      <a:endParaRPr lang="en-US" sz="1200" kern="1200">
                        <a:solidFill>
                          <a:schemeClr val="tx2"/>
                        </a:solidFill>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Successful validation of pre-lodged Customs Declaration (Receive_IE415).</a:t>
                      </a:r>
                    </a:p>
                  </a:txBody>
                  <a:tcPr marL="68580" marR="68580" marT="0" marB="0"/>
                </a:tc>
                <a:tc>
                  <a:txBody>
                    <a:bodyPr/>
                    <a:lstStyle/>
                    <a:p>
                      <a:pPr marL="0" marR="0" lvl="0" indent="0" algn="l">
                        <a:lnSpc>
                          <a:spcPct val="115000"/>
                        </a:lnSpc>
                        <a:spcBef>
                          <a:spcPts val="0"/>
                        </a:spcBef>
                        <a:spcAft>
                          <a:spcPts val="0"/>
                        </a:spcAft>
                        <a:buFont typeface="Symbol" panose="05050102010706020507" pitchFamily="18" charset="2"/>
                        <a:buNone/>
                      </a:pPr>
                      <a:r>
                        <a:rPr lang="en-US" sz="1200" kern="1200">
                          <a:solidFill>
                            <a:schemeClr val="tx2"/>
                          </a:solidFill>
                          <a:latin typeface="+mn-lt"/>
                          <a:ea typeface="+mn-ea"/>
                          <a:cs typeface="+mn-cs"/>
                        </a:rPr>
                        <a:t>Successful validation of Presentation Notification (Receive_IE432).</a:t>
                      </a:r>
                    </a:p>
                  </a:txBody>
                  <a:tcPr marL="68580" marR="68580" marT="0" marB="0"/>
                </a:tc>
                <a:tc>
                  <a:txBody>
                    <a:bodyPr/>
                    <a:lstStyle/>
                    <a:p>
                      <a:pPr marL="0" marR="0" algn="l">
                        <a:spcBef>
                          <a:spcPts val="0"/>
                        </a:spcBef>
                        <a:spcAft>
                          <a:spcPts val="0"/>
                        </a:spcAft>
                      </a:pPr>
                      <a:r>
                        <a:rPr lang="en-US" sz="1200" kern="1200">
                          <a:solidFill>
                            <a:schemeClr val="tx2"/>
                          </a:solidFill>
                          <a:latin typeface="+mn-lt"/>
                          <a:ea typeface="+mn-ea"/>
                          <a:cs typeface="+mn-cs"/>
                        </a:rPr>
                        <a:t>-</a:t>
                      </a:r>
                    </a:p>
                  </a:txBody>
                  <a:tcPr marL="68580" marR="68580" marT="0" marB="0"/>
                </a:tc>
                <a:tc>
                  <a:txBody>
                    <a:bodyPr/>
                    <a:lstStyle/>
                    <a:p>
                      <a:pPr marL="0" marR="0" lvl="0" indent="0" algn="l">
                        <a:lnSpc>
                          <a:spcPct val="115000"/>
                        </a:lnSpc>
                        <a:spcBef>
                          <a:spcPts val="0"/>
                        </a:spcBef>
                        <a:spcAft>
                          <a:spcPts val="0"/>
                        </a:spcAft>
                        <a:buFont typeface="Symbol" panose="05050102010706020507" pitchFamily="18" charset="2"/>
                        <a:buNone/>
                      </a:pPr>
                      <a:r>
                        <a:rPr lang="en-US" sz="1200" kern="1200" dirty="0">
                          <a:solidFill>
                            <a:schemeClr val="tx2"/>
                          </a:solidFill>
                          <a:latin typeface="+mn-lt"/>
                          <a:ea typeface="+mn-ea"/>
                          <a:cs typeface="+mn-cs"/>
                        </a:rPr>
                        <a:t>SCI rejects the pre-lodged Customs Declaration if no valid Presentation Notification has been received in the time limit (Send_IE434, Send_IE456).</a:t>
                      </a:r>
                    </a:p>
                  </a:txBody>
                  <a:tcPr marL="68580" marR="68580" marT="0" marB="0"/>
                </a:tc>
                <a:extLst>
                  <a:ext uri="{0D108BD9-81ED-4DB2-BD59-A6C34878D82A}">
                    <a16:rowId xmlns:a16="http://schemas.microsoft.com/office/drawing/2014/main" val="3219598884"/>
                  </a:ext>
                </a:extLst>
              </a:tr>
            </a:tbl>
          </a:graphicData>
        </a:graphic>
      </p:graphicFrame>
      <p:pic>
        <p:nvPicPr>
          <p:cNvPr id="6" name="Graphic 5" descr="Stopwatch">
            <a:extLst>
              <a:ext uri="{FF2B5EF4-FFF2-40B4-BE49-F238E27FC236}">
                <a16:creationId xmlns:a16="http://schemas.microsoft.com/office/drawing/2014/main" id="{AD092AEB-65F3-4078-BF72-8ECA3F56C8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413" y="2227275"/>
            <a:ext cx="639309" cy="639309"/>
          </a:xfrm>
          <a:prstGeom prst="rect">
            <a:avLst/>
          </a:prstGeom>
        </p:spPr>
      </p:pic>
      <p:sp>
        <p:nvSpPr>
          <p:cNvPr id="2" name="Slide Number Placeholder 1">
            <a:extLst>
              <a:ext uri="{FF2B5EF4-FFF2-40B4-BE49-F238E27FC236}">
                <a16:creationId xmlns:a16="http://schemas.microsoft.com/office/drawing/2014/main" id="{A2B191BA-428F-D01A-90D4-3D2B9FDE48A1}"/>
              </a:ext>
            </a:extLst>
          </p:cNvPr>
          <p:cNvSpPr>
            <a:spLocks noGrp="1"/>
          </p:cNvSpPr>
          <p:nvPr>
            <p:ph type="sldNum" sz="quarter" idx="12"/>
          </p:nvPr>
        </p:nvSpPr>
        <p:spPr/>
        <p:txBody>
          <a:bodyPr/>
          <a:lstStyle/>
          <a:p>
            <a:fld id="{F46C79FD-C571-418B-AB0F-5EE936C85276}" type="slidenum">
              <a:rPr lang="en-GB" smtClean="0"/>
              <a:t>44</a:t>
            </a:fld>
            <a:endParaRPr lang="en-GB"/>
          </a:p>
        </p:txBody>
      </p:sp>
    </p:spTree>
    <p:extLst>
      <p:ext uri="{BB962C8B-B14F-4D97-AF65-F5344CB8AC3E}">
        <p14:creationId xmlns:p14="http://schemas.microsoft.com/office/powerpoint/2010/main" val="410915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99BF35A9-1322-0649-B912-7D15BE5584AF}"/>
              </a:ext>
            </a:extLst>
          </p:cNvPr>
          <p:cNvGrpSpPr/>
          <p:nvPr/>
        </p:nvGrpSpPr>
        <p:grpSpPr>
          <a:xfrm>
            <a:off x="9139509" y="3926523"/>
            <a:ext cx="2636657" cy="2074783"/>
            <a:chOff x="8306688" y="1597262"/>
            <a:chExt cx="3370070" cy="1550633"/>
          </a:xfrm>
        </p:grpSpPr>
        <p:sp>
          <p:nvSpPr>
            <p:cNvPr id="6" name="object 5">
              <a:extLst>
                <a:ext uri="{FF2B5EF4-FFF2-40B4-BE49-F238E27FC236}">
                  <a16:creationId xmlns:a16="http://schemas.microsoft.com/office/drawing/2014/main" id="{AE8CE82A-AA15-1106-8533-7F4AA4509187}"/>
                </a:ext>
              </a:extLst>
            </p:cNvPr>
            <p:cNvSpPr/>
            <p:nvPr/>
          </p:nvSpPr>
          <p:spPr>
            <a:xfrm>
              <a:off x="8307322" y="1861360"/>
              <a:ext cx="3368042" cy="1286535"/>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a:extLst>
                <a:ext uri="{FF2B5EF4-FFF2-40B4-BE49-F238E27FC236}">
                  <a16:creationId xmlns:a16="http://schemas.microsoft.com/office/drawing/2014/main" id="{695BFB56-3FC9-27A4-A730-ED02D7460D4D}"/>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a:extLst>
                <a:ext uri="{FF2B5EF4-FFF2-40B4-BE49-F238E27FC236}">
                  <a16:creationId xmlns:a16="http://schemas.microsoft.com/office/drawing/2014/main" id="{9B8CA9DE-0F4C-13A9-87AA-58137547EDA2}"/>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a:extLst>
                <a:ext uri="{FF2B5EF4-FFF2-40B4-BE49-F238E27FC236}">
                  <a16:creationId xmlns:a16="http://schemas.microsoft.com/office/drawing/2014/main" id="{EA52853C-B726-569F-A19B-5F9C7AA6E70D}"/>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a:extLst>
                <a:ext uri="{FF2B5EF4-FFF2-40B4-BE49-F238E27FC236}">
                  <a16:creationId xmlns:a16="http://schemas.microsoft.com/office/drawing/2014/main" id="{D0560AD7-329F-57CA-2040-9FF9F20B36FD}"/>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grpSp>
        <p:nvGrpSpPr>
          <p:cNvPr id="85" name="object 4">
            <a:extLst>
              <a:ext uri="{FF2B5EF4-FFF2-40B4-BE49-F238E27FC236}">
                <a16:creationId xmlns:a16="http://schemas.microsoft.com/office/drawing/2014/main" id="{6772EB99-B684-E02A-B36A-9AF7FB886AD4}"/>
              </a:ext>
            </a:extLst>
          </p:cNvPr>
          <p:cNvGrpSpPr/>
          <p:nvPr/>
        </p:nvGrpSpPr>
        <p:grpSpPr>
          <a:xfrm>
            <a:off x="6395574" y="3924789"/>
            <a:ext cx="2631076" cy="2461224"/>
            <a:chOff x="8306688" y="1597262"/>
            <a:chExt cx="3370070" cy="1835597"/>
          </a:xfrm>
        </p:grpSpPr>
        <p:sp>
          <p:nvSpPr>
            <p:cNvPr id="86" name="object 5">
              <a:extLst>
                <a:ext uri="{FF2B5EF4-FFF2-40B4-BE49-F238E27FC236}">
                  <a16:creationId xmlns:a16="http://schemas.microsoft.com/office/drawing/2014/main" id="{A1A754CA-1221-F69B-06DB-7D0860EB5ECC}"/>
                </a:ext>
              </a:extLst>
            </p:cNvPr>
            <p:cNvSpPr/>
            <p:nvPr/>
          </p:nvSpPr>
          <p:spPr>
            <a:xfrm>
              <a:off x="8307322" y="1861359"/>
              <a:ext cx="3368041" cy="1571500"/>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7" name="object 7">
              <a:extLst>
                <a:ext uri="{FF2B5EF4-FFF2-40B4-BE49-F238E27FC236}">
                  <a16:creationId xmlns:a16="http://schemas.microsoft.com/office/drawing/2014/main" id="{D8555BEC-1CD4-7027-CED7-09EF167B4C0A}"/>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8" name="object 8">
              <a:extLst>
                <a:ext uri="{FF2B5EF4-FFF2-40B4-BE49-F238E27FC236}">
                  <a16:creationId xmlns:a16="http://schemas.microsoft.com/office/drawing/2014/main" id="{F0F47A9C-8FE3-F59A-AD98-58ADA083BA62}"/>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9" name="object 9">
              <a:extLst>
                <a:ext uri="{FF2B5EF4-FFF2-40B4-BE49-F238E27FC236}">
                  <a16:creationId xmlns:a16="http://schemas.microsoft.com/office/drawing/2014/main" id="{811638A3-6B8B-1CD6-BA7C-88CD9F05C513}"/>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0" name="object 10">
              <a:extLst>
                <a:ext uri="{FF2B5EF4-FFF2-40B4-BE49-F238E27FC236}">
                  <a16:creationId xmlns:a16="http://schemas.microsoft.com/office/drawing/2014/main" id="{1CD6EBD1-F6CE-3B86-0A27-CBCC6D44F6F4}"/>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p:txBody>
          <a:bodyPr/>
          <a:lstStyle/>
          <a:p>
            <a:r>
              <a:rPr lang="en-GB" sz="3600"/>
              <a:t>Key Information Exchanges</a:t>
            </a:r>
          </a:p>
        </p:txBody>
      </p:sp>
      <p:grpSp>
        <p:nvGrpSpPr>
          <p:cNvPr id="92" name="object 4">
            <a:extLst>
              <a:ext uri="{FF2B5EF4-FFF2-40B4-BE49-F238E27FC236}">
                <a16:creationId xmlns:a16="http://schemas.microsoft.com/office/drawing/2014/main" id="{DCDADD94-FA75-4933-B5F1-F79813AE89B7}"/>
              </a:ext>
            </a:extLst>
          </p:cNvPr>
          <p:cNvGrpSpPr/>
          <p:nvPr/>
        </p:nvGrpSpPr>
        <p:grpSpPr>
          <a:xfrm>
            <a:off x="892647" y="1437239"/>
            <a:ext cx="2641413" cy="2427484"/>
            <a:chOff x="8306688" y="1597261"/>
            <a:chExt cx="3370070" cy="1581133"/>
          </a:xfrm>
        </p:grpSpPr>
        <p:sp>
          <p:nvSpPr>
            <p:cNvPr id="93" name="object 5">
              <a:extLst>
                <a:ext uri="{FF2B5EF4-FFF2-40B4-BE49-F238E27FC236}">
                  <a16:creationId xmlns:a16="http://schemas.microsoft.com/office/drawing/2014/main" id="{C5D6AA5D-5D53-400D-BBF2-C455E93F6864}"/>
                </a:ext>
              </a:extLst>
            </p:cNvPr>
            <p:cNvSpPr/>
            <p:nvPr/>
          </p:nvSpPr>
          <p:spPr>
            <a:xfrm>
              <a:off x="8307322" y="1861359"/>
              <a:ext cx="3368040" cy="1317035"/>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5" name="object 7">
              <a:extLst>
                <a:ext uri="{FF2B5EF4-FFF2-40B4-BE49-F238E27FC236}">
                  <a16:creationId xmlns:a16="http://schemas.microsoft.com/office/drawing/2014/main" id="{9C038111-BDF2-43D1-A99D-563889E68590}"/>
                </a:ext>
              </a:extLst>
            </p:cNvPr>
            <p:cNvSpPr/>
            <p:nvPr/>
          </p:nvSpPr>
          <p:spPr>
            <a:xfrm>
              <a:off x="8307322" y="1597261"/>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6" name="object 8">
              <a:extLst>
                <a:ext uri="{FF2B5EF4-FFF2-40B4-BE49-F238E27FC236}">
                  <a16:creationId xmlns:a16="http://schemas.microsoft.com/office/drawing/2014/main" id="{5A986A78-5AAC-40C1-8596-9E25CF607E25}"/>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7" name="object 9">
              <a:extLst>
                <a:ext uri="{FF2B5EF4-FFF2-40B4-BE49-F238E27FC236}">
                  <a16:creationId xmlns:a16="http://schemas.microsoft.com/office/drawing/2014/main" id="{06A2F0A9-D0A6-4E7B-97CA-71173221122D}"/>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8" name="object 10">
              <a:extLst>
                <a:ext uri="{FF2B5EF4-FFF2-40B4-BE49-F238E27FC236}">
                  <a16:creationId xmlns:a16="http://schemas.microsoft.com/office/drawing/2014/main" id="{C5BECD58-C780-4AC5-A8D9-AA4DF67265C6}"/>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99" name="TextBox 98">
            <a:extLst>
              <a:ext uri="{FF2B5EF4-FFF2-40B4-BE49-F238E27FC236}">
                <a16:creationId xmlns:a16="http://schemas.microsoft.com/office/drawing/2014/main" id="{23AE9A4A-A9DC-4FEF-BCD0-0B792D59B728}"/>
              </a:ext>
            </a:extLst>
          </p:cNvPr>
          <p:cNvSpPr txBox="1"/>
          <p:nvPr/>
        </p:nvSpPr>
        <p:spPr>
          <a:xfrm>
            <a:off x="999219" y="2337300"/>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100" name="TextBox 99">
            <a:extLst>
              <a:ext uri="{FF2B5EF4-FFF2-40B4-BE49-F238E27FC236}">
                <a16:creationId xmlns:a16="http://schemas.microsoft.com/office/drawing/2014/main" id="{217AF490-6146-46CB-A2E5-5065F445AAAA}"/>
              </a:ext>
            </a:extLst>
          </p:cNvPr>
          <p:cNvSpPr txBox="1"/>
          <p:nvPr/>
        </p:nvSpPr>
        <p:spPr>
          <a:xfrm>
            <a:off x="888140" y="2865622"/>
            <a:ext cx="2639821" cy="1142289"/>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Submits pre-lodged declaration by declaring the appropriate “Additional declaration type”</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a:t>
            </a:r>
            <a:r>
              <a:rPr lang="en-US" sz="1200" b="1">
                <a:solidFill>
                  <a:schemeClr val="tx2"/>
                </a:solidFill>
              </a:rPr>
              <a:t>LRN</a:t>
            </a:r>
            <a:endParaRPr lang="en-US" sz="1200">
              <a:solidFill>
                <a:schemeClr val="tx2"/>
              </a:solidFill>
            </a:endParaRPr>
          </a:p>
        </p:txBody>
      </p:sp>
      <p:sp>
        <p:nvSpPr>
          <p:cNvPr id="101" name="TextBox 100">
            <a:extLst>
              <a:ext uri="{FF2B5EF4-FFF2-40B4-BE49-F238E27FC236}">
                <a16:creationId xmlns:a16="http://schemas.microsoft.com/office/drawing/2014/main" id="{1B1DA428-3756-43A4-AE4B-1209A800D0C8}"/>
              </a:ext>
            </a:extLst>
          </p:cNvPr>
          <p:cNvSpPr txBox="1"/>
          <p:nvPr/>
        </p:nvSpPr>
        <p:spPr>
          <a:xfrm>
            <a:off x="894522" y="1447232"/>
            <a:ext cx="2639822" cy="292388"/>
          </a:xfrm>
          <a:prstGeom prst="rect">
            <a:avLst/>
          </a:prstGeom>
          <a:solidFill>
            <a:srgbClr val="1C58AC"/>
          </a:solidFill>
        </p:spPr>
        <p:txBody>
          <a:bodyPr wrap="square" rtlCol="0">
            <a:spAutoFit/>
          </a:bodyPr>
          <a:lstStyle/>
          <a:p>
            <a:pPr algn="ctr"/>
            <a:r>
              <a:rPr lang="en-US" sz="1300" b="1">
                <a:solidFill>
                  <a:schemeClr val="accent5"/>
                </a:solidFill>
              </a:rPr>
              <a:t>Customs Declaration (IE415)</a:t>
            </a:r>
          </a:p>
        </p:txBody>
      </p:sp>
      <p:grpSp>
        <p:nvGrpSpPr>
          <p:cNvPr id="261" name="object 4">
            <a:extLst>
              <a:ext uri="{FF2B5EF4-FFF2-40B4-BE49-F238E27FC236}">
                <a16:creationId xmlns:a16="http://schemas.microsoft.com/office/drawing/2014/main" id="{E450286D-798D-468F-A02E-5A4C648CA855}"/>
              </a:ext>
            </a:extLst>
          </p:cNvPr>
          <p:cNvGrpSpPr/>
          <p:nvPr/>
        </p:nvGrpSpPr>
        <p:grpSpPr>
          <a:xfrm>
            <a:off x="3652925" y="1437237"/>
            <a:ext cx="2641415" cy="2415092"/>
            <a:chOff x="8306688" y="1597265"/>
            <a:chExt cx="3370072" cy="1586117"/>
          </a:xfrm>
        </p:grpSpPr>
        <p:sp>
          <p:nvSpPr>
            <p:cNvPr id="269" name="object 5">
              <a:extLst>
                <a:ext uri="{FF2B5EF4-FFF2-40B4-BE49-F238E27FC236}">
                  <a16:creationId xmlns:a16="http://schemas.microsoft.com/office/drawing/2014/main" id="{8B0DBB38-9CD4-4959-8DD2-D0C944292659}"/>
                </a:ext>
              </a:extLst>
            </p:cNvPr>
            <p:cNvSpPr/>
            <p:nvPr/>
          </p:nvSpPr>
          <p:spPr>
            <a:xfrm>
              <a:off x="8307323" y="1891283"/>
              <a:ext cx="3368040" cy="1292099"/>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0" name="object 7">
              <a:extLst>
                <a:ext uri="{FF2B5EF4-FFF2-40B4-BE49-F238E27FC236}">
                  <a16:creationId xmlns:a16="http://schemas.microsoft.com/office/drawing/2014/main" id="{758FA8C7-E9D4-4987-9021-DC83C4B0D4A0}"/>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1" name="object 8">
              <a:extLst>
                <a:ext uri="{FF2B5EF4-FFF2-40B4-BE49-F238E27FC236}">
                  <a16:creationId xmlns:a16="http://schemas.microsoft.com/office/drawing/2014/main" id="{1B2CF2D9-D265-4485-93EA-CD024229194F}"/>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2" name="object 9">
              <a:extLst>
                <a:ext uri="{FF2B5EF4-FFF2-40B4-BE49-F238E27FC236}">
                  <a16:creationId xmlns:a16="http://schemas.microsoft.com/office/drawing/2014/main" id="{14A462E5-CA99-4A44-B3BC-769D1FFBB5EA}"/>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3" name="object 10">
              <a:extLst>
                <a:ext uri="{FF2B5EF4-FFF2-40B4-BE49-F238E27FC236}">
                  <a16:creationId xmlns:a16="http://schemas.microsoft.com/office/drawing/2014/main" id="{5BE83ACA-0E01-446E-B6DA-2B71A321C6A8}"/>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62" name="TextBox 261">
            <a:extLst>
              <a:ext uri="{FF2B5EF4-FFF2-40B4-BE49-F238E27FC236}">
                <a16:creationId xmlns:a16="http://schemas.microsoft.com/office/drawing/2014/main" id="{3DD90A3D-0B12-400B-B75B-AD8B05634A52}"/>
              </a:ext>
            </a:extLst>
          </p:cNvPr>
          <p:cNvSpPr txBox="1"/>
          <p:nvPr/>
        </p:nvSpPr>
        <p:spPr>
          <a:xfrm>
            <a:off x="3710903" y="2337300"/>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63" name="TextBox 262">
            <a:extLst>
              <a:ext uri="{FF2B5EF4-FFF2-40B4-BE49-F238E27FC236}">
                <a16:creationId xmlns:a16="http://schemas.microsoft.com/office/drawing/2014/main" id="{127EA3BC-9425-4359-B3ED-DB4441D53E21}"/>
              </a:ext>
            </a:extLst>
          </p:cNvPr>
          <p:cNvSpPr txBox="1"/>
          <p:nvPr/>
        </p:nvSpPr>
        <p:spPr>
          <a:xfrm>
            <a:off x="3600917" y="2858940"/>
            <a:ext cx="2544056" cy="85171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a:t>
            </a:r>
            <a:r>
              <a:rPr lang="en-US" sz="1200" b="1">
                <a:solidFill>
                  <a:schemeClr val="tx2"/>
                </a:solidFill>
              </a:rPr>
              <a:t>CRN</a:t>
            </a:r>
            <a:endParaRPr lang="en-US" sz="1200">
              <a:solidFill>
                <a:schemeClr val="tx2"/>
              </a:solidFill>
            </a:endParaRP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PCI for the validation of Customs Declaration</a:t>
            </a:r>
          </a:p>
        </p:txBody>
      </p:sp>
      <p:sp>
        <p:nvSpPr>
          <p:cNvPr id="264" name="TextBox 263">
            <a:extLst>
              <a:ext uri="{FF2B5EF4-FFF2-40B4-BE49-F238E27FC236}">
                <a16:creationId xmlns:a16="http://schemas.microsoft.com/office/drawing/2014/main" id="{5CE031C4-3E75-4D3A-BD47-BE3461A5F8EA}"/>
              </a:ext>
            </a:extLst>
          </p:cNvPr>
          <p:cNvSpPr txBox="1"/>
          <p:nvPr/>
        </p:nvSpPr>
        <p:spPr>
          <a:xfrm>
            <a:off x="3605921" y="1419882"/>
            <a:ext cx="2639822" cy="492443"/>
          </a:xfrm>
          <a:prstGeom prst="rect">
            <a:avLst/>
          </a:prstGeom>
          <a:noFill/>
        </p:spPr>
        <p:txBody>
          <a:bodyPr wrap="square" rtlCol="0">
            <a:spAutoFit/>
          </a:bodyPr>
          <a:lstStyle/>
          <a:p>
            <a:pPr algn="ctr"/>
            <a:r>
              <a:rPr lang="en-US" sz="1300" b="1">
                <a:solidFill>
                  <a:schemeClr val="accent5"/>
                </a:solidFill>
              </a:rPr>
              <a:t>Customs Declaration Notification to PCI (IE401)</a:t>
            </a:r>
          </a:p>
        </p:txBody>
      </p:sp>
      <p:grpSp>
        <p:nvGrpSpPr>
          <p:cNvPr id="275" name="object 4">
            <a:extLst>
              <a:ext uri="{FF2B5EF4-FFF2-40B4-BE49-F238E27FC236}">
                <a16:creationId xmlns:a16="http://schemas.microsoft.com/office/drawing/2014/main" id="{12F2BBC7-2064-49CA-9C06-17B89ACC1C7F}"/>
              </a:ext>
            </a:extLst>
          </p:cNvPr>
          <p:cNvGrpSpPr/>
          <p:nvPr/>
        </p:nvGrpSpPr>
        <p:grpSpPr>
          <a:xfrm>
            <a:off x="6388251" y="1437237"/>
            <a:ext cx="2641415" cy="2418615"/>
            <a:chOff x="8306688" y="1597265"/>
            <a:chExt cx="3370072" cy="1531716"/>
          </a:xfrm>
        </p:grpSpPr>
        <p:sp>
          <p:nvSpPr>
            <p:cNvPr id="283" name="object 5">
              <a:extLst>
                <a:ext uri="{FF2B5EF4-FFF2-40B4-BE49-F238E27FC236}">
                  <a16:creationId xmlns:a16="http://schemas.microsoft.com/office/drawing/2014/main" id="{D3E8675B-892B-4A3B-BB8B-D40212700958}"/>
                </a:ext>
              </a:extLst>
            </p:cNvPr>
            <p:cNvSpPr/>
            <p:nvPr/>
          </p:nvSpPr>
          <p:spPr>
            <a:xfrm>
              <a:off x="8307323" y="1891285"/>
              <a:ext cx="3368040" cy="1237696"/>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4" name="object 7">
              <a:extLst>
                <a:ext uri="{FF2B5EF4-FFF2-40B4-BE49-F238E27FC236}">
                  <a16:creationId xmlns:a16="http://schemas.microsoft.com/office/drawing/2014/main" id="{BE45DB27-C982-485F-A522-13136BDB8ECE}"/>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5" name="object 8">
              <a:extLst>
                <a:ext uri="{FF2B5EF4-FFF2-40B4-BE49-F238E27FC236}">
                  <a16:creationId xmlns:a16="http://schemas.microsoft.com/office/drawing/2014/main" id="{691638E4-C2DD-45CC-95E2-F1B7695EE4E5}"/>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6" name="object 9">
              <a:extLst>
                <a:ext uri="{FF2B5EF4-FFF2-40B4-BE49-F238E27FC236}">
                  <a16:creationId xmlns:a16="http://schemas.microsoft.com/office/drawing/2014/main" id="{63B9A1A4-09AD-4B04-99D9-2E7F60468A8D}"/>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7" name="object 10">
              <a:extLst>
                <a:ext uri="{FF2B5EF4-FFF2-40B4-BE49-F238E27FC236}">
                  <a16:creationId xmlns:a16="http://schemas.microsoft.com/office/drawing/2014/main" id="{03F95BA2-0D85-4705-80FD-5999CF9EAB51}"/>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76" name="TextBox 275">
            <a:extLst>
              <a:ext uri="{FF2B5EF4-FFF2-40B4-BE49-F238E27FC236}">
                <a16:creationId xmlns:a16="http://schemas.microsoft.com/office/drawing/2014/main" id="{1B807FCD-9CDD-47BE-9627-A044CA9E5C3B}"/>
              </a:ext>
            </a:extLst>
          </p:cNvPr>
          <p:cNvSpPr txBox="1"/>
          <p:nvPr/>
        </p:nvSpPr>
        <p:spPr>
          <a:xfrm>
            <a:off x="6493729" y="2337300"/>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77" name="TextBox 276">
            <a:extLst>
              <a:ext uri="{FF2B5EF4-FFF2-40B4-BE49-F238E27FC236}">
                <a16:creationId xmlns:a16="http://schemas.microsoft.com/office/drawing/2014/main" id="{345056A5-5297-46B9-9EEE-BBE32F10C461}"/>
              </a:ext>
            </a:extLst>
          </p:cNvPr>
          <p:cNvSpPr txBox="1"/>
          <p:nvPr/>
        </p:nvSpPr>
        <p:spPr>
          <a:xfrm>
            <a:off x="6401342" y="2852622"/>
            <a:ext cx="2572978" cy="981974"/>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 for </a:t>
            </a:r>
            <a:r>
              <a:rPr lang="en-US" sz="1200" b="1">
                <a:solidFill>
                  <a:schemeClr val="tx2"/>
                </a:solidFill>
              </a:rPr>
              <a:t>cancellation</a:t>
            </a:r>
            <a:r>
              <a:rPr lang="en-US" sz="1200">
                <a:solidFill>
                  <a:schemeClr val="tx2"/>
                </a:solidFill>
              </a:rPr>
              <a:t> of pre-lodged declaration, prior its acceptance</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 need of double validation of cancellation request</a:t>
            </a:r>
          </a:p>
        </p:txBody>
      </p:sp>
      <p:sp>
        <p:nvSpPr>
          <p:cNvPr id="278" name="TextBox 277">
            <a:extLst>
              <a:ext uri="{FF2B5EF4-FFF2-40B4-BE49-F238E27FC236}">
                <a16:creationId xmlns:a16="http://schemas.microsoft.com/office/drawing/2014/main" id="{5FBC78F1-DBF3-4B83-A65B-727515984B28}"/>
              </a:ext>
            </a:extLst>
          </p:cNvPr>
          <p:cNvSpPr txBox="1"/>
          <p:nvPr/>
        </p:nvSpPr>
        <p:spPr>
          <a:xfrm>
            <a:off x="6388749" y="1447232"/>
            <a:ext cx="2639822" cy="292388"/>
          </a:xfrm>
          <a:prstGeom prst="rect">
            <a:avLst/>
          </a:prstGeom>
          <a:noFill/>
        </p:spPr>
        <p:txBody>
          <a:bodyPr wrap="square" rtlCol="0">
            <a:spAutoFit/>
          </a:bodyPr>
          <a:lstStyle/>
          <a:p>
            <a:pPr algn="ctr"/>
            <a:r>
              <a:rPr lang="en-US" sz="1300" b="1">
                <a:solidFill>
                  <a:schemeClr val="accent5"/>
                </a:solidFill>
              </a:rPr>
              <a:t>Invalidation Request (IE414)</a:t>
            </a:r>
          </a:p>
        </p:txBody>
      </p:sp>
      <p:grpSp>
        <p:nvGrpSpPr>
          <p:cNvPr id="289" name="object 4">
            <a:extLst>
              <a:ext uri="{FF2B5EF4-FFF2-40B4-BE49-F238E27FC236}">
                <a16:creationId xmlns:a16="http://schemas.microsoft.com/office/drawing/2014/main" id="{FFF32F88-E148-49E8-8323-75206A7B077A}"/>
              </a:ext>
            </a:extLst>
          </p:cNvPr>
          <p:cNvGrpSpPr/>
          <p:nvPr/>
        </p:nvGrpSpPr>
        <p:grpSpPr>
          <a:xfrm>
            <a:off x="9135846" y="1437237"/>
            <a:ext cx="2641415" cy="2414462"/>
            <a:chOff x="8306688" y="1597265"/>
            <a:chExt cx="3370072" cy="1529085"/>
          </a:xfrm>
        </p:grpSpPr>
        <p:sp>
          <p:nvSpPr>
            <p:cNvPr id="297" name="object 5">
              <a:extLst>
                <a:ext uri="{FF2B5EF4-FFF2-40B4-BE49-F238E27FC236}">
                  <a16:creationId xmlns:a16="http://schemas.microsoft.com/office/drawing/2014/main" id="{1E3036CE-98DC-4D21-BFDF-6DBA8025AD6B}"/>
                </a:ext>
              </a:extLst>
            </p:cNvPr>
            <p:cNvSpPr/>
            <p:nvPr/>
          </p:nvSpPr>
          <p:spPr>
            <a:xfrm>
              <a:off x="8307323" y="1891285"/>
              <a:ext cx="3368040" cy="1235065"/>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8" name="object 7">
              <a:extLst>
                <a:ext uri="{FF2B5EF4-FFF2-40B4-BE49-F238E27FC236}">
                  <a16:creationId xmlns:a16="http://schemas.microsoft.com/office/drawing/2014/main" id="{121F1F80-B3E2-401C-8266-2DE14AE1C8AA}"/>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9" name="object 8">
              <a:extLst>
                <a:ext uri="{FF2B5EF4-FFF2-40B4-BE49-F238E27FC236}">
                  <a16:creationId xmlns:a16="http://schemas.microsoft.com/office/drawing/2014/main" id="{340686DF-3906-4808-897E-65E45F7F0D59}"/>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0" name="object 9">
              <a:extLst>
                <a:ext uri="{FF2B5EF4-FFF2-40B4-BE49-F238E27FC236}">
                  <a16:creationId xmlns:a16="http://schemas.microsoft.com/office/drawing/2014/main" id="{B503F91A-9417-4795-9290-ECAC01B37C32}"/>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1" name="object 10">
              <a:extLst>
                <a:ext uri="{FF2B5EF4-FFF2-40B4-BE49-F238E27FC236}">
                  <a16:creationId xmlns:a16="http://schemas.microsoft.com/office/drawing/2014/main" id="{B4D62C84-49D2-451C-8738-C5D300294BF0}"/>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90" name="TextBox 289">
            <a:extLst>
              <a:ext uri="{FF2B5EF4-FFF2-40B4-BE49-F238E27FC236}">
                <a16:creationId xmlns:a16="http://schemas.microsoft.com/office/drawing/2014/main" id="{DDC1E87C-10CC-4E11-B29A-2AE5D0FC4A14}"/>
              </a:ext>
            </a:extLst>
          </p:cNvPr>
          <p:cNvSpPr txBox="1"/>
          <p:nvPr/>
        </p:nvSpPr>
        <p:spPr>
          <a:xfrm>
            <a:off x="9242419" y="2337300"/>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91" name="TextBox 290">
            <a:extLst>
              <a:ext uri="{FF2B5EF4-FFF2-40B4-BE49-F238E27FC236}">
                <a16:creationId xmlns:a16="http://schemas.microsoft.com/office/drawing/2014/main" id="{252B54A1-D45A-4DE3-98AF-C546C4BA989E}"/>
              </a:ext>
            </a:extLst>
          </p:cNvPr>
          <p:cNvSpPr txBox="1"/>
          <p:nvPr/>
        </p:nvSpPr>
        <p:spPr>
          <a:xfrm>
            <a:off x="9089408" y="2856745"/>
            <a:ext cx="2686758" cy="96110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ts val="200"/>
              </a:spcAft>
              <a:buFont typeface="Arial" panose="020B0604020202020204" pitchFamily="34" charset="0"/>
              <a:buChar char="•"/>
            </a:pPr>
            <a:r>
              <a:rPr lang="en-US" sz="1200">
                <a:solidFill>
                  <a:schemeClr val="tx2"/>
                </a:solidFill>
              </a:rPr>
              <a:t>Notifies Declarant of customs authorities’ intention to perform controls</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Sent unless it may jeopardise the controls or their results</a:t>
            </a:r>
            <a:endParaRPr lang="el-GR" sz="1200">
              <a:solidFill>
                <a:schemeClr val="tx2"/>
              </a:solidFill>
            </a:endParaRPr>
          </a:p>
        </p:txBody>
      </p:sp>
      <p:sp>
        <p:nvSpPr>
          <p:cNvPr id="292" name="TextBox 291">
            <a:extLst>
              <a:ext uri="{FF2B5EF4-FFF2-40B4-BE49-F238E27FC236}">
                <a16:creationId xmlns:a16="http://schemas.microsoft.com/office/drawing/2014/main" id="{014F2862-7F0A-405D-BEB8-72C2D841A69C}"/>
              </a:ext>
            </a:extLst>
          </p:cNvPr>
          <p:cNvSpPr txBox="1"/>
          <p:nvPr/>
        </p:nvSpPr>
        <p:spPr>
          <a:xfrm>
            <a:off x="9136629" y="1419882"/>
            <a:ext cx="2639822" cy="661720"/>
          </a:xfrm>
          <a:prstGeom prst="rect">
            <a:avLst/>
          </a:prstGeom>
          <a:noFill/>
        </p:spPr>
        <p:txBody>
          <a:bodyPr wrap="square" rtlCol="0">
            <a:spAutoFit/>
          </a:bodyPr>
          <a:lstStyle/>
          <a:p>
            <a:pPr algn="ctr"/>
            <a:r>
              <a:rPr lang="en-US" sz="1300" b="1">
                <a:solidFill>
                  <a:schemeClr val="accent5"/>
                </a:solidFill>
              </a:rPr>
              <a:t>Import Control Decision Notification (IE460)</a:t>
            </a:r>
          </a:p>
          <a:p>
            <a:pPr algn="ctr"/>
            <a:endParaRPr lang="en-US" sz="1100" b="1">
              <a:solidFill>
                <a:schemeClr val="accent5"/>
              </a:solidFill>
            </a:endParaRPr>
          </a:p>
        </p:txBody>
      </p:sp>
      <p:grpSp>
        <p:nvGrpSpPr>
          <p:cNvPr id="326" name="Group 325">
            <a:extLst>
              <a:ext uri="{FF2B5EF4-FFF2-40B4-BE49-F238E27FC236}">
                <a16:creationId xmlns:a16="http://schemas.microsoft.com/office/drawing/2014/main" id="{4439C05F-EAAC-48D0-92AC-E7BEEAB0E8A1}"/>
              </a:ext>
            </a:extLst>
          </p:cNvPr>
          <p:cNvGrpSpPr/>
          <p:nvPr/>
        </p:nvGrpSpPr>
        <p:grpSpPr>
          <a:xfrm>
            <a:off x="1367290" y="2129420"/>
            <a:ext cx="1681520" cy="741671"/>
            <a:chOff x="7279019" y="3474003"/>
            <a:chExt cx="1681520" cy="741671"/>
          </a:xfrm>
        </p:grpSpPr>
        <p:sp>
          <p:nvSpPr>
            <p:cNvPr id="328" name="TextBox 327">
              <a:extLst>
                <a:ext uri="{FF2B5EF4-FFF2-40B4-BE49-F238E27FC236}">
                  <a16:creationId xmlns:a16="http://schemas.microsoft.com/office/drawing/2014/main" id="{B96ABB45-FE51-405C-BFF1-99CFA7543750}"/>
                </a:ext>
              </a:extLst>
            </p:cNvPr>
            <p:cNvSpPr txBox="1"/>
            <p:nvPr/>
          </p:nvSpPr>
          <p:spPr>
            <a:xfrm>
              <a:off x="7279019" y="3969453"/>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329" name="Graphic 328" descr="Schoolhouse">
              <a:extLst>
                <a:ext uri="{FF2B5EF4-FFF2-40B4-BE49-F238E27FC236}">
                  <a16:creationId xmlns:a16="http://schemas.microsoft.com/office/drawing/2014/main" id="{B5EFE1C2-C995-402D-A29D-CB0C4472B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330" name="TextBox 329">
              <a:extLst>
                <a:ext uri="{FF2B5EF4-FFF2-40B4-BE49-F238E27FC236}">
                  <a16:creationId xmlns:a16="http://schemas.microsoft.com/office/drawing/2014/main" id="{B7FBC50A-20F2-42B9-BDC4-AE14D9D82FF4}"/>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331" name="Straight Arrow Connector 330">
              <a:extLst>
                <a:ext uri="{FF2B5EF4-FFF2-40B4-BE49-F238E27FC236}">
                  <a16:creationId xmlns:a16="http://schemas.microsoft.com/office/drawing/2014/main" id="{8BA8CBA4-04C0-479F-B0D7-67D5F4BC8013}"/>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2" name="Group 331">
            <a:extLst>
              <a:ext uri="{FF2B5EF4-FFF2-40B4-BE49-F238E27FC236}">
                <a16:creationId xmlns:a16="http://schemas.microsoft.com/office/drawing/2014/main" id="{4CE1F887-1C96-42A6-977F-0C98E6E45EF5}"/>
              </a:ext>
            </a:extLst>
          </p:cNvPr>
          <p:cNvGrpSpPr/>
          <p:nvPr/>
        </p:nvGrpSpPr>
        <p:grpSpPr>
          <a:xfrm>
            <a:off x="4075329" y="2128343"/>
            <a:ext cx="1681520" cy="739027"/>
            <a:chOff x="7279019" y="3474003"/>
            <a:chExt cx="1681520" cy="739027"/>
          </a:xfrm>
        </p:grpSpPr>
        <p:pic>
          <p:nvPicPr>
            <p:cNvPr id="333" name="Graphic 332" descr="Schoolhouse">
              <a:extLst>
                <a:ext uri="{FF2B5EF4-FFF2-40B4-BE49-F238E27FC236}">
                  <a16:creationId xmlns:a16="http://schemas.microsoft.com/office/drawing/2014/main" id="{99DEF7BB-78B4-4F01-A309-2D5B24D73F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5276" y="3474919"/>
              <a:ext cx="640080" cy="640080"/>
            </a:xfrm>
            <a:prstGeom prst="rect">
              <a:avLst/>
            </a:prstGeom>
          </p:spPr>
        </p:pic>
        <p:sp>
          <p:nvSpPr>
            <p:cNvPr id="334" name="TextBox 333">
              <a:extLst>
                <a:ext uri="{FF2B5EF4-FFF2-40B4-BE49-F238E27FC236}">
                  <a16:creationId xmlns:a16="http://schemas.microsoft.com/office/drawing/2014/main" id="{C1480377-ACED-4701-A990-57744B93DA59}"/>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335" name="Graphic 334" descr="Schoolhouse">
              <a:extLst>
                <a:ext uri="{FF2B5EF4-FFF2-40B4-BE49-F238E27FC236}">
                  <a16:creationId xmlns:a16="http://schemas.microsoft.com/office/drawing/2014/main" id="{0DC96F67-C8C3-4BE2-860D-177E6949D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336" name="TextBox 335">
              <a:extLst>
                <a:ext uri="{FF2B5EF4-FFF2-40B4-BE49-F238E27FC236}">
                  <a16:creationId xmlns:a16="http://schemas.microsoft.com/office/drawing/2014/main" id="{1F0D0B43-CF2A-48E4-A5C8-9EB1F5708607}"/>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337" name="Straight Arrow Connector 336">
              <a:extLst>
                <a:ext uri="{FF2B5EF4-FFF2-40B4-BE49-F238E27FC236}">
                  <a16:creationId xmlns:a16="http://schemas.microsoft.com/office/drawing/2014/main" id="{E9BC0836-569A-4F7C-B6E3-F8D6E91AC45B}"/>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Graphic 2" descr="User">
            <a:extLst>
              <a:ext uri="{FF2B5EF4-FFF2-40B4-BE49-F238E27FC236}">
                <a16:creationId xmlns:a16="http://schemas.microsoft.com/office/drawing/2014/main" id="{C3D6D804-33C8-4F11-42B0-077236745B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44797" y="2131657"/>
            <a:ext cx="632065" cy="626498"/>
          </a:xfrm>
          <a:prstGeom prst="rect">
            <a:avLst/>
          </a:prstGeom>
        </p:spPr>
      </p:pic>
      <p:grpSp>
        <p:nvGrpSpPr>
          <p:cNvPr id="17" name="object 4">
            <a:extLst>
              <a:ext uri="{FF2B5EF4-FFF2-40B4-BE49-F238E27FC236}">
                <a16:creationId xmlns:a16="http://schemas.microsoft.com/office/drawing/2014/main" id="{35058150-F605-BCC4-4EFF-E2D533CF88CD}"/>
              </a:ext>
            </a:extLst>
          </p:cNvPr>
          <p:cNvGrpSpPr/>
          <p:nvPr/>
        </p:nvGrpSpPr>
        <p:grpSpPr>
          <a:xfrm>
            <a:off x="889548" y="3932186"/>
            <a:ext cx="2641413" cy="2472645"/>
            <a:chOff x="8306688" y="1597262"/>
            <a:chExt cx="3370070" cy="1848838"/>
          </a:xfrm>
        </p:grpSpPr>
        <p:sp>
          <p:nvSpPr>
            <p:cNvPr id="18" name="object 5">
              <a:extLst>
                <a:ext uri="{FF2B5EF4-FFF2-40B4-BE49-F238E27FC236}">
                  <a16:creationId xmlns:a16="http://schemas.microsoft.com/office/drawing/2014/main" id="{4D34D50C-2298-9B5B-66FA-DB8D415653D1}"/>
                </a:ext>
              </a:extLst>
            </p:cNvPr>
            <p:cNvSpPr/>
            <p:nvPr/>
          </p:nvSpPr>
          <p:spPr>
            <a:xfrm>
              <a:off x="8307322" y="1861359"/>
              <a:ext cx="3368041" cy="1584741"/>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7">
              <a:extLst>
                <a:ext uri="{FF2B5EF4-FFF2-40B4-BE49-F238E27FC236}">
                  <a16:creationId xmlns:a16="http://schemas.microsoft.com/office/drawing/2014/main" id="{9D324879-8B7C-5BAA-32A8-CF2E4694F417}"/>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8">
              <a:extLst>
                <a:ext uri="{FF2B5EF4-FFF2-40B4-BE49-F238E27FC236}">
                  <a16:creationId xmlns:a16="http://schemas.microsoft.com/office/drawing/2014/main" id="{29A62DBC-66F7-84FC-7F9B-1DECAD1B3E46}"/>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9">
              <a:extLst>
                <a:ext uri="{FF2B5EF4-FFF2-40B4-BE49-F238E27FC236}">
                  <a16:creationId xmlns:a16="http://schemas.microsoft.com/office/drawing/2014/main" id="{F128828A-39E3-0E78-44D8-B64ACD170FB7}"/>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10">
              <a:extLst>
                <a:ext uri="{FF2B5EF4-FFF2-40B4-BE49-F238E27FC236}">
                  <a16:creationId xmlns:a16="http://schemas.microsoft.com/office/drawing/2014/main" id="{A7486E70-98D1-AA1C-B1B6-AD51EF4BBE5C}"/>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3" name="TextBox 22">
            <a:extLst>
              <a:ext uri="{FF2B5EF4-FFF2-40B4-BE49-F238E27FC236}">
                <a16:creationId xmlns:a16="http://schemas.microsoft.com/office/drawing/2014/main" id="{B4C4C71F-F144-08E0-93CE-55F4219D5AC3}"/>
              </a:ext>
            </a:extLst>
          </p:cNvPr>
          <p:cNvSpPr txBox="1"/>
          <p:nvPr/>
        </p:nvSpPr>
        <p:spPr>
          <a:xfrm>
            <a:off x="996120" y="4832248"/>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4" name="TextBox 23">
            <a:extLst>
              <a:ext uri="{FF2B5EF4-FFF2-40B4-BE49-F238E27FC236}">
                <a16:creationId xmlns:a16="http://schemas.microsoft.com/office/drawing/2014/main" id="{48FA2AA9-2F89-2B1C-F246-3EDE80D07EB3}"/>
              </a:ext>
            </a:extLst>
          </p:cNvPr>
          <p:cNvSpPr txBox="1"/>
          <p:nvPr/>
        </p:nvSpPr>
        <p:spPr>
          <a:xfrm>
            <a:off x="888140" y="5193667"/>
            <a:ext cx="2671754" cy="116591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SCI that the goods declared are physically presented at PCI</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D.G.s ‘Location of goods’ and ‘Transport equipment’ can be modified via IE432</a:t>
            </a:r>
          </a:p>
        </p:txBody>
      </p:sp>
      <p:sp>
        <p:nvSpPr>
          <p:cNvPr id="25" name="TextBox 24">
            <a:extLst>
              <a:ext uri="{FF2B5EF4-FFF2-40B4-BE49-F238E27FC236}">
                <a16:creationId xmlns:a16="http://schemas.microsoft.com/office/drawing/2014/main" id="{CE3E319D-7257-7DB9-C90F-7CAA36CFE3C9}"/>
              </a:ext>
            </a:extLst>
          </p:cNvPr>
          <p:cNvSpPr txBox="1"/>
          <p:nvPr/>
        </p:nvSpPr>
        <p:spPr>
          <a:xfrm>
            <a:off x="894522" y="3904786"/>
            <a:ext cx="2639822" cy="492443"/>
          </a:xfrm>
          <a:prstGeom prst="rect">
            <a:avLst/>
          </a:prstGeom>
          <a:noFill/>
        </p:spPr>
        <p:txBody>
          <a:bodyPr wrap="square" rtlCol="0">
            <a:spAutoFit/>
          </a:bodyPr>
          <a:lstStyle/>
          <a:p>
            <a:pPr algn="ctr"/>
            <a:r>
              <a:rPr lang="en-US" sz="1300" b="1">
                <a:solidFill>
                  <a:schemeClr val="accent5"/>
                </a:solidFill>
              </a:rPr>
              <a:t>Presentation Notification (IE432</a:t>
            </a:r>
            <a:r>
              <a:rPr lang="en-US" sz="1200" b="1">
                <a:solidFill>
                  <a:schemeClr val="accent5"/>
                </a:solidFill>
              </a:rPr>
              <a:t>)</a:t>
            </a:r>
          </a:p>
        </p:txBody>
      </p:sp>
      <p:grpSp>
        <p:nvGrpSpPr>
          <p:cNvPr id="26" name="Group 25">
            <a:extLst>
              <a:ext uri="{FF2B5EF4-FFF2-40B4-BE49-F238E27FC236}">
                <a16:creationId xmlns:a16="http://schemas.microsoft.com/office/drawing/2014/main" id="{5167E713-F25E-02C7-B599-2AAD80D11DB2}"/>
              </a:ext>
            </a:extLst>
          </p:cNvPr>
          <p:cNvGrpSpPr/>
          <p:nvPr/>
        </p:nvGrpSpPr>
        <p:grpSpPr>
          <a:xfrm>
            <a:off x="1298017" y="4463818"/>
            <a:ext cx="1681520" cy="741671"/>
            <a:chOff x="7279019" y="3474003"/>
            <a:chExt cx="1681520" cy="741671"/>
          </a:xfrm>
        </p:grpSpPr>
        <p:sp>
          <p:nvSpPr>
            <p:cNvPr id="27" name="TextBox 26">
              <a:extLst>
                <a:ext uri="{FF2B5EF4-FFF2-40B4-BE49-F238E27FC236}">
                  <a16:creationId xmlns:a16="http://schemas.microsoft.com/office/drawing/2014/main" id="{D79A2FD2-8635-2A1D-9FF9-45734939D9BF}"/>
                </a:ext>
              </a:extLst>
            </p:cNvPr>
            <p:cNvSpPr txBox="1"/>
            <p:nvPr/>
          </p:nvSpPr>
          <p:spPr>
            <a:xfrm>
              <a:off x="7279019" y="3969453"/>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28" name="Graphic 27" descr="Schoolhouse">
              <a:extLst>
                <a:ext uri="{FF2B5EF4-FFF2-40B4-BE49-F238E27FC236}">
                  <a16:creationId xmlns:a16="http://schemas.microsoft.com/office/drawing/2014/main" id="{6FDD00AF-8824-0D25-42FE-8367D12E5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29" name="TextBox 28">
              <a:extLst>
                <a:ext uri="{FF2B5EF4-FFF2-40B4-BE49-F238E27FC236}">
                  <a16:creationId xmlns:a16="http://schemas.microsoft.com/office/drawing/2014/main" id="{635BDB98-065F-DD19-6E9D-01172D021A95}"/>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30" name="Straight Arrow Connector 29">
              <a:extLst>
                <a:ext uri="{FF2B5EF4-FFF2-40B4-BE49-F238E27FC236}">
                  <a16:creationId xmlns:a16="http://schemas.microsoft.com/office/drawing/2014/main" id="{4A75BC6B-E9C6-7129-3F09-E35A10481451}"/>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Graphic 30" descr="User">
            <a:extLst>
              <a:ext uri="{FF2B5EF4-FFF2-40B4-BE49-F238E27FC236}">
                <a16:creationId xmlns:a16="http://schemas.microsoft.com/office/drawing/2014/main" id="{905A77D0-61A6-192E-9A24-9D7256FC39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75524" y="4466055"/>
            <a:ext cx="632065" cy="626498"/>
          </a:xfrm>
          <a:prstGeom prst="rect">
            <a:avLst/>
          </a:prstGeom>
        </p:spPr>
      </p:pic>
      <p:grpSp>
        <p:nvGrpSpPr>
          <p:cNvPr id="256" name="Group 255">
            <a:extLst>
              <a:ext uri="{FF2B5EF4-FFF2-40B4-BE49-F238E27FC236}">
                <a16:creationId xmlns:a16="http://schemas.microsoft.com/office/drawing/2014/main" id="{54D38F8E-2C7D-EE9E-16A2-A3C90CB7887D}"/>
              </a:ext>
            </a:extLst>
          </p:cNvPr>
          <p:cNvGrpSpPr/>
          <p:nvPr/>
        </p:nvGrpSpPr>
        <p:grpSpPr>
          <a:xfrm>
            <a:off x="6914500" y="2141895"/>
            <a:ext cx="1681520" cy="748573"/>
            <a:chOff x="7279019" y="3511388"/>
            <a:chExt cx="1681520" cy="748573"/>
          </a:xfrm>
        </p:grpSpPr>
        <p:sp>
          <p:nvSpPr>
            <p:cNvPr id="258" name="TextBox 257">
              <a:extLst>
                <a:ext uri="{FF2B5EF4-FFF2-40B4-BE49-F238E27FC236}">
                  <a16:creationId xmlns:a16="http://schemas.microsoft.com/office/drawing/2014/main" id="{F7316EB5-B847-B2BB-F3D4-6B72C8F274A4}"/>
                </a:ext>
              </a:extLst>
            </p:cNvPr>
            <p:cNvSpPr txBox="1"/>
            <p:nvPr/>
          </p:nvSpPr>
          <p:spPr>
            <a:xfrm>
              <a:off x="7279019" y="4004909"/>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259" name="Graphic 258" descr="Schoolhouse">
              <a:extLst>
                <a:ext uri="{FF2B5EF4-FFF2-40B4-BE49-F238E27FC236}">
                  <a16:creationId xmlns:a16="http://schemas.microsoft.com/office/drawing/2014/main" id="{996BD79F-03DE-9947-CB19-9AA097DE21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4979" y="3511388"/>
              <a:ext cx="640080" cy="640080"/>
            </a:xfrm>
            <a:prstGeom prst="rect">
              <a:avLst/>
            </a:prstGeom>
          </p:spPr>
        </p:pic>
        <p:sp>
          <p:nvSpPr>
            <p:cNvPr id="260" name="TextBox 259">
              <a:extLst>
                <a:ext uri="{FF2B5EF4-FFF2-40B4-BE49-F238E27FC236}">
                  <a16:creationId xmlns:a16="http://schemas.microsoft.com/office/drawing/2014/main" id="{F696A9BD-C689-5850-B213-1808220A328B}"/>
                </a:ext>
              </a:extLst>
            </p:cNvPr>
            <p:cNvSpPr txBox="1"/>
            <p:nvPr/>
          </p:nvSpPr>
          <p:spPr>
            <a:xfrm>
              <a:off x="8177323" y="4013740"/>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265" name="Straight Arrow Connector 264">
              <a:extLst>
                <a:ext uri="{FF2B5EF4-FFF2-40B4-BE49-F238E27FC236}">
                  <a16:creationId xmlns:a16="http://schemas.microsoft.com/office/drawing/2014/main" id="{6209C00B-5799-B3C0-25F7-BAF7482B0932}"/>
                </a:ext>
              </a:extLst>
            </p:cNvPr>
            <p:cNvCxnSpPr>
              <a:cxnSpLocks/>
            </p:cNvCxnSpPr>
            <p:nvPr/>
          </p:nvCxnSpPr>
          <p:spPr>
            <a:xfrm>
              <a:off x="7973003" y="3906441"/>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object 4">
            <a:extLst>
              <a:ext uri="{FF2B5EF4-FFF2-40B4-BE49-F238E27FC236}">
                <a16:creationId xmlns:a16="http://schemas.microsoft.com/office/drawing/2014/main" id="{85D1ED47-1B08-E898-E544-ABEA560F6DA4}"/>
              </a:ext>
            </a:extLst>
          </p:cNvPr>
          <p:cNvGrpSpPr/>
          <p:nvPr/>
        </p:nvGrpSpPr>
        <p:grpSpPr>
          <a:xfrm>
            <a:off x="3654469" y="3934023"/>
            <a:ext cx="2626018" cy="2446837"/>
            <a:chOff x="8306688" y="1597262"/>
            <a:chExt cx="3370070" cy="1830705"/>
          </a:xfrm>
        </p:grpSpPr>
        <p:sp>
          <p:nvSpPr>
            <p:cNvPr id="71" name="object 5">
              <a:extLst>
                <a:ext uri="{FF2B5EF4-FFF2-40B4-BE49-F238E27FC236}">
                  <a16:creationId xmlns:a16="http://schemas.microsoft.com/office/drawing/2014/main" id="{C3845C78-06D3-0BA8-4249-CF503A4276D8}"/>
                </a:ext>
              </a:extLst>
            </p:cNvPr>
            <p:cNvSpPr/>
            <p:nvPr/>
          </p:nvSpPr>
          <p:spPr>
            <a:xfrm>
              <a:off x="8307322" y="1861359"/>
              <a:ext cx="3368041" cy="1566608"/>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2" name="object 7">
              <a:extLst>
                <a:ext uri="{FF2B5EF4-FFF2-40B4-BE49-F238E27FC236}">
                  <a16:creationId xmlns:a16="http://schemas.microsoft.com/office/drawing/2014/main" id="{B971AA21-9463-3358-11CF-B3F822DA8979}"/>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3" name="object 8">
              <a:extLst>
                <a:ext uri="{FF2B5EF4-FFF2-40B4-BE49-F238E27FC236}">
                  <a16:creationId xmlns:a16="http://schemas.microsoft.com/office/drawing/2014/main" id="{773B8153-9DF5-58FF-5B28-1171ECF54DBA}"/>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4" name="object 9">
              <a:extLst>
                <a:ext uri="{FF2B5EF4-FFF2-40B4-BE49-F238E27FC236}">
                  <a16:creationId xmlns:a16="http://schemas.microsoft.com/office/drawing/2014/main" id="{787B9EBF-01F7-9E15-DF4F-C3309CA5DCD5}"/>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5" name="object 10">
              <a:extLst>
                <a:ext uri="{FF2B5EF4-FFF2-40B4-BE49-F238E27FC236}">
                  <a16:creationId xmlns:a16="http://schemas.microsoft.com/office/drawing/2014/main" id="{51B10D91-E0CC-3DF1-F3C2-7D738336607B}"/>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76" name="TextBox 75">
            <a:extLst>
              <a:ext uri="{FF2B5EF4-FFF2-40B4-BE49-F238E27FC236}">
                <a16:creationId xmlns:a16="http://schemas.microsoft.com/office/drawing/2014/main" id="{900B3EC1-859D-D7B0-3727-4AC6FAD71B70}"/>
              </a:ext>
            </a:extLst>
          </p:cNvPr>
          <p:cNvSpPr txBox="1"/>
          <p:nvPr/>
        </p:nvSpPr>
        <p:spPr>
          <a:xfrm>
            <a:off x="3761040" y="4834086"/>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77" name="TextBox 76">
            <a:extLst>
              <a:ext uri="{FF2B5EF4-FFF2-40B4-BE49-F238E27FC236}">
                <a16:creationId xmlns:a16="http://schemas.microsoft.com/office/drawing/2014/main" id="{9BF515DF-0324-239C-2366-1FE22F7E116D}"/>
              </a:ext>
            </a:extLst>
          </p:cNvPr>
          <p:cNvSpPr txBox="1"/>
          <p:nvPr/>
        </p:nvSpPr>
        <p:spPr>
          <a:xfrm>
            <a:off x="6396916" y="5187079"/>
            <a:ext cx="2639821" cy="1024027"/>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the </a:t>
            </a:r>
            <a:r>
              <a:rPr lang="en-US" sz="1200" b="1">
                <a:solidFill>
                  <a:schemeClr val="tx2"/>
                </a:solidFill>
              </a:rPr>
              <a:t>results</a:t>
            </a:r>
            <a:r>
              <a:rPr lang="en-US" sz="1200">
                <a:solidFill>
                  <a:schemeClr val="tx2"/>
                </a:solidFill>
              </a:rPr>
              <a:t> of Customs Declaration validation by PCI</a:t>
            </a:r>
          </a:p>
        </p:txBody>
      </p:sp>
      <p:sp>
        <p:nvSpPr>
          <p:cNvPr id="78" name="TextBox 77">
            <a:extLst>
              <a:ext uri="{FF2B5EF4-FFF2-40B4-BE49-F238E27FC236}">
                <a16:creationId xmlns:a16="http://schemas.microsoft.com/office/drawing/2014/main" id="{E198F202-E598-7FAA-8F40-8C8C0B2A4B72}"/>
              </a:ext>
            </a:extLst>
          </p:cNvPr>
          <p:cNvSpPr txBox="1"/>
          <p:nvPr/>
        </p:nvSpPr>
        <p:spPr>
          <a:xfrm>
            <a:off x="3656343" y="3896176"/>
            <a:ext cx="2759103" cy="492443"/>
          </a:xfrm>
          <a:prstGeom prst="rect">
            <a:avLst/>
          </a:prstGeom>
          <a:noFill/>
        </p:spPr>
        <p:txBody>
          <a:bodyPr wrap="square" rtlCol="0">
            <a:spAutoFit/>
          </a:bodyPr>
          <a:lstStyle/>
          <a:p>
            <a:pPr algn="ctr"/>
            <a:r>
              <a:rPr lang="en-US" sz="1300" b="1">
                <a:solidFill>
                  <a:schemeClr val="accent5"/>
                </a:solidFill>
              </a:rPr>
              <a:t>Customs Declaration Amendment (IE413)</a:t>
            </a:r>
          </a:p>
        </p:txBody>
      </p:sp>
      <p:grpSp>
        <p:nvGrpSpPr>
          <p:cNvPr id="79" name="Group 78">
            <a:extLst>
              <a:ext uri="{FF2B5EF4-FFF2-40B4-BE49-F238E27FC236}">
                <a16:creationId xmlns:a16="http://schemas.microsoft.com/office/drawing/2014/main" id="{ABDF934F-75E3-4E04-A445-F89CA352D507}"/>
              </a:ext>
            </a:extLst>
          </p:cNvPr>
          <p:cNvGrpSpPr/>
          <p:nvPr/>
        </p:nvGrpSpPr>
        <p:grpSpPr>
          <a:xfrm>
            <a:off x="4063263" y="4485432"/>
            <a:ext cx="1681520" cy="741671"/>
            <a:chOff x="7279019" y="3474003"/>
            <a:chExt cx="1681520" cy="741671"/>
          </a:xfrm>
        </p:grpSpPr>
        <p:sp>
          <p:nvSpPr>
            <p:cNvPr id="80" name="TextBox 79">
              <a:extLst>
                <a:ext uri="{FF2B5EF4-FFF2-40B4-BE49-F238E27FC236}">
                  <a16:creationId xmlns:a16="http://schemas.microsoft.com/office/drawing/2014/main" id="{B3F499B6-F58A-0473-AF7D-FC9CD71897DA}"/>
                </a:ext>
              </a:extLst>
            </p:cNvPr>
            <p:cNvSpPr txBox="1"/>
            <p:nvPr/>
          </p:nvSpPr>
          <p:spPr>
            <a:xfrm>
              <a:off x="7279019" y="3969453"/>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81" name="Graphic 80" descr="Schoolhouse">
              <a:extLst>
                <a:ext uri="{FF2B5EF4-FFF2-40B4-BE49-F238E27FC236}">
                  <a16:creationId xmlns:a16="http://schemas.microsoft.com/office/drawing/2014/main" id="{8A124E0A-18A8-ACBD-423C-6F43CC3F92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82" name="TextBox 81">
              <a:extLst>
                <a:ext uri="{FF2B5EF4-FFF2-40B4-BE49-F238E27FC236}">
                  <a16:creationId xmlns:a16="http://schemas.microsoft.com/office/drawing/2014/main" id="{68F6D2FD-804E-76C2-1665-61EBBE7F8677}"/>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83" name="Straight Arrow Connector 82">
              <a:extLst>
                <a:ext uri="{FF2B5EF4-FFF2-40B4-BE49-F238E27FC236}">
                  <a16:creationId xmlns:a16="http://schemas.microsoft.com/office/drawing/2014/main" id="{D4137883-81A2-3193-2570-74D149AE5D8E}"/>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84" name="Graphic 83" descr="User">
            <a:extLst>
              <a:ext uri="{FF2B5EF4-FFF2-40B4-BE49-F238E27FC236}">
                <a16:creationId xmlns:a16="http://schemas.microsoft.com/office/drawing/2014/main" id="{FE74918D-36DE-0F43-B365-59F67105A4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140770" y="4487669"/>
            <a:ext cx="632065" cy="626498"/>
          </a:xfrm>
          <a:prstGeom prst="rect">
            <a:avLst/>
          </a:prstGeom>
        </p:spPr>
      </p:pic>
      <p:sp>
        <p:nvSpPr>
          <p:cNvPr id="91" name="TextBox 90">
            <a:extLst>
              <a:ext uri="{FF2B5EF4-FFF2-40B4-BE49-F238E27FC236}">
                <a16:creationId xmlns:a16="http://schemas.microsoft.com/office/drawing/2014/main" id="{3D57037A-503F-A869-A113-FE0338E3C4BA}"/>
              </a:ext>
            </a:extLst>
          </p:cNvPr>
          <p:cNvSpPr txBox="1"/>
          <p:nvPr/>
        </p:nvSpPr>
        <p:spPr>
          <a:xfrm>
            <a:off x="6502146" y="4824852"/>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94" name="TextBox 93">
            <a:extLst>
              <a:ext uri="{FF2B5EF4-FFF2-40B4-BE49-F238E27FC236}">
                <a16:creationId xmlns:a16="http://schemas.microsoft.com/office/drawing/2014/main" id="{25C71067-0F6A-ED7A-41F7-95FD4321D7C9}"/>
              </a:ext>
            </a:extLst>
          </p:cNvPr>
          <p:cNvSpPr txBox="1"/>
          <p:nvPr/>
        </p:nvSpPr>
        <p:spPr>
          <a:xfrm>
            <a:off x="6396068" y="3881846"/>
            <a:ext cx="2639822" cy="492443"/>
          </a:xfrm>
          <a:prstGeom prst="rect">
            <a:avLst/>
          </a:prstGeom>
          <a:noFill/>
        </p:spPr>
        <p:txBody>
          <a:bodyPr wrap="square" rtlCol="0">
            <a:spAutoFit/>
          </a:bodyPr>
          <a:lstStyle/>
          <a:p>
            <a:pPr algn="ctr"/>
            <a:r>
              <a:rPr lang="en-US" sz="1300" b="1">
                <a:solidFill>
                  <a:schemeClr val="accent5"/>
                </a:solidFill>
              </a:rPr>
              <a:t>Validation Results of Customs Declaration (IE402)</a:t>
            </a:r>
          </a:p>
        </p:txBody>
      </p:sp>
      <p:sp>
        <p:nvSpPr>
          <p:cNvPr id="309" name="TextBox 308">
            <a:extLst>
              <a:ext uri="{FF2B5EF4-FFF2-40B4-BE49-F238E27FC236}">
                <a16:creationId xmlns:a16="http://schemas.microsoft.com/office/drawing/2014/main" id="{5962ACF0-2767-C6FD-1A1A-E2426A1217DB}"/>
              </a:ext>
            </a:extLst>
          </p:cNvPr>
          <p:cNvSpPr txBox="1"/>
          <p:nvPr/>
        </p:nvSpPr>
        <p:spPr>
          <a:xfrm>
            <a:off x="9247800" y="4826586"/>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112" name="TextBox 111">
            <a:extLst>
              <a:ext uri="{FF2B5EF4-FFF2-40B4-BE49-F238E27FC236}">
                <a16:creationId xmlns:a16="http://schemas.microsoft.com/office/drawing/2014/main" id="{1C0F9C47-651E-59EB-3726-087AD8C6A6DB}"/>
              </a:ext>
            </a:extLst>
          </p:cNvPr>
          <p:cNvSpPr txBox="1"/>
          <p:nvPr/>
        </p:nvSpPr>
        <p:spPr>
          <a:xfrm>
            <a:off x="3628772" y="5213958"/>
            <a:ext cx="2671754" cy="1024027"/>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 for </a:t>
            </a:r>
            <a:r>
              <a:rPr lang="en-US" sz="1200" b="1">
                <a:solidFill>
                  <a:schemeClr val="tx2"/>
                </a:solidFill>
              </a:rPr>
              <a:t>correction</a:t>
            </a:r>
            <a:r>
              <a:rPr lang="en-US" sz="1200">
                <a:solidFill>
                  <a:schemeClr val="tx2"/>
                </a:solidFill>
              </a:rPr>
              <a:t> of pre-lodged declaration</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 limitations/conditions for the correction of a pre-lodged declaration, prior its acceptance</a:t>
            </a:r>
          </a:p>
        </p:txBody>
      </p:sp>
      <p:pic>
        <p:nvPicPr>
          <p:cNvPr id="119" name="Graphic 118" descr="User">
            <a:extLst>
              <a:ext uri="{FF2B5EF4-FFF2-40B4-BE49-F238E27FC236}">
                <a16:creationId xmlns:a16="http://schemas.microsoft.com/office/drawing/2014/main" id="{F8A17589-2EFB-0C27-55BC-E9FAA7004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013602" y="2127970"/>
            <a:ext cx="632065" cy="625376"/>
          </a:xfrm>
          <a:prstGeom prst="rect">
            <a:avLst/>
          </a:prstGeom>
        </p:spPr>
      </p:pic>
      <p:sp>
        <p:nvSpPr>
          <p:cNvPr id="32" name="TextBox 31">
            <a:extLst>
              <a:ext uri="{FF2B5EF4-FFF2-40B4-BE49-F238E27FC236}">
                <a16:creationId xmlns:a16="http://schemas.microsoft.com/office/drawing/2014/main" id="{C4517A1E-04C5-7B6D-14F9-594DBC8AFB12}"/>
              </a:ext>
            </a:extLst>
          </p:cNvPr>
          <p:cNvSpPr txBox="1"/>
          <p:nvPr/>
        </p:nvSpPr>
        <p:spPr>
          <a:xfrm>
            <a:off x="9091846" y="5188813"/>
            <a:ext cx="2639821" cy="956475"/>
          </a:xfrm>
          <a:prstGeom prst="rect">
            <a:avLst/>
          </a:prstGeom>
        </p:spPr>
        <p:txBody>
          <a:bodyPr vert="horz" wrap="square" lIns="91440" tIns="45720" rIns="91440" bIns="45720" rtlCol="0">
            <a:noAutofit/>
          </a:bodyPr>
          <a:lstStyle/>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Declarant for </a:t>
            </a:r>
            <a:r>
              <a:rPr lang="en-US" sz="1200" b="1">
                <a:solidFill>
                  <a:schemeClr val="tx2"/>
                </a:solidFill>
              </a:rPr>
              <a:t>acceptance </a:t>
            </a:r>
            <a:r>
              <a:rPr lang="en-US" sz="1200">
                <a:solidFill>
                  <a:schemeClr val="tx2"/>
                </a:solidFill>
              </a:rPr>
              <a:t>of the Customs Declaration</a:t>
            </a:r>
          </a:p>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a:t>
            </a:r>
            <a:r>
              <a:rPr lang="en-US" sz="1200" b="1">
                <a:solidFill>
                  <a:schemeClr val="tx2"/>
                </a:solidFill>
              </a:rPr>
              <a:t>MRN</a:t>
            </a:r>
          </a:p>
        </p:txBody>
      </p:sp>
      <p:sp>
        <p:nvSpPr>
          <p:cNvPr id="33" name="TextBox 32">
            <a:extLst>
              <a:ext uri="{FF2B5EF4-FFF2-40B4-BE49-F238E27FC236}">
                <a16:creationId xmlns:a16="http://schemas.microsoft.com/office/drawing/2014/main" id="{E76451A9-6996-0131-B913-518A68851FF8}"/>
              </a:ext>
            </a:extLst>
          </p:cNvPr>
          <p:cNvSpPr txBox="1"/>
          <p:nvPr/>
        </p:nvSpPr>
        <p:spPr>
          <a:xfrm>
            <a:off x="6721221" y="4977252"/>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34" name="TextBox 33">
            <a:extLst>
              <a:ext uri="{FF2B5EF4-FFF2-40B4-BE49-F238E27FC236}">
                <a16:creationId xmlns:a16="http://schemas.microsoft.com/office/drawing/2014/main" id="{D67863BE-6852-72FE-EE4B-295C65F3D792}"/>
              </a:ext>
            </a:extLst>
          </p:cNvPr>
          <p:cNvSpPr txBox="1"/>
          <p:nvPr/>
        </p:nvSpPr>
        <p:spPr>
          <a:xfrm>
            <a:off x="9129124" y="3874834"/>
            <a:ext cx="2639822" cy="492443"/>
          </a:xfrm>
          <a:prstGeom prst="rect">
            <a:avLst/>
          </a:prstGeom>
          <a:noFill/>
        </p:spPr>
        <p:txBody>
          <a:bodyPr wrap="square" rtlCol="0">
            <a:spAutoFit/>
          </a:bodyPr>
          <a:lstStyle/>
          <a:p>
            <a:pPr algn="ctr"/>
            <a:r>
              <a:rPr lang="en-US" sz="1300" b="1">
                <a:solidFill>
                  <a:schemeClr val="accent5"/>
                </a:solidFill>
              </a:rPr>
              <a:t>Acceptance of Customs Declaration (IE428)</a:t>
            </a:r>
          </a:p>
        </p:txBody>
      </p:sp>
      <p:grpSp>
        <p:nvGrpSpPr>
          <p:cNvPr id="51" name="Group 50">
            <a:extLst>
              <a:ext uri="{FF2B5EF4-FFF2-40B4-BE49-F238E27FC236}">
                <a16:creationId xmlns:a16="http://schemas.microsoft.com/office/drawing/2014/main" id="{BD1E39DF-F127-1266-AFEF-BC97FFB6E438}"/>
              </a:ext>
            </a:extLst>
          </p:cNvPr>
          <p:cNvGrpSpPr/>
          <p:nvPr/>
        </p:nvGrpSpPr>
        <p:grpSpPr>
          <a:xfrm>
            <a:off x="9457722" y="4429625"/>
            <a:ext cx="1681520" cy="804920"/>
            <a:chOff x="7279019" y="3474919"/>
            <a:chExt cx="1681520" cy="738111"/>
          </a:xfrm>
        </p:grpSpPr>
        <p:pic>
          <p:nvPicPr>
            <p:cNvPr id="52" name="Graphic 51" descr="Schoolhouse">
              <a:extLst>
                <a:ext uri="{FF2B5EF4-FFF2-40B4-BE49-F238E27FC236}">
                  <a16:creationId xmlns:a16="http://schemas.microsoft.com/office/drawing/2014/main" id="{ECE1180D-39E7-6CE6-C2FE-05E9000544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5276" y="3474919"/>
              <a:ext cx="640080" cy="640080"/>
            </a:xfrm>
            <a:prstGeom prst="rect">
              <a:avLst/>
            </a:prstGeom>
          </p:spPr>
        </p:pic>
        <p:sp>
          <p:nvSpPr>
            <p:cNvPr id="53" name="TextBox 52">
              <a:extLst>
                <a:ext uri="{FF2B5EF4-FFF2-40B4-BE49-F238E27FC236}">
                  <a16:creationId xmlns:a16="http://schemas.microsoft.com/office/drawing/2014/main" id="{5AE3F0CA-3FED-84EA-7306-C20F38223488}"/>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endParaRPr lang="en-US" b="1">
                <a:solidFill>
                  <a:schemeClr val="tx2"/>
                </a:solidFill>
              </a:endParaRPr>
            </a:p>
          </p:txBody>
        </p:sp>
        <p:sp>
          <p:nvSpPr>
            <p:cNvPr id="54" name="TextBox 53">
              <a:extLst>
                <a:ext uri="{FF2B5EF4-FFF2-40B4-BE49-F238E27FC236}">
                  <a16:creationId xmlns:a16="http://schemas.microsoft.com/office/drawing/2014/main" id="{72879B4D-1E86-4211-0F6C-702C31E680DC}"/>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Declarant</a:t>
              </a:r>
            </a:p>
          </p:txBody>
        </p:sp>
        <p:cxnSp>
          <p:nvCxnSpPr>
            <p:cNvPr id="55" name="Straight Arrow Connector 54">
              <a:extLst>
                <a:ext uri="{FF2B5EF4-FFF2-40B4-BE49-F238E27FC236}">
                  <a16:creationId xmlns:a16="http://schemas.microsoft.com/office/drawing/2014/main" id="{A55636CD-AB9A-C1A7-6590-F4DEC594AB11}"/>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56" name="Graphic 55" descr="User">
            <a:extLst>
              <a:ext uri="{FF2B5EF4-FFF2-40B4-BE49-F238E27FC236}">
                <a16:creationId xmlns:a16="http://schemas.microsoft.com/office/drawing/2014/main" id="{CF309649-53FF-3632-D945-9AA05D55A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40238" y="4480341"/>
            <a:ext cx="632065" cy="632065"/>
          </a:xfrm>
          <a:prstGeom prst="rect">
            <a:avLst/>
          </a:prstGeom>
        </p:spPr>
      </p:pic>
      <p:grpSp>
        <p:nvGrpSpPr>
          <p:cNvPr id="57" name="Group 56">
            <a:extLst>
              <a:ext uri="{FF2B5EF4-FFF2-40B4-BE49-F238E27FC236}">
                <a16:creationId xmlns:a16="http://schemas.microsoft.com/office/drawing/2014/main" id="{5DD97A52-A85D-4BB4-9CC7-CCF2236E129B}"/>
              </a:ext>
            </a:extLst>
          </p:cNvPr>
          <p:cNvGrpSpPr/>
          <p:nvPr/>
        </p:nvGrpSpPr>
        <p:grpSpPr>
          <a:xfrm>
            <a:off x="7071675" y="4498663"/>
            <a:ext cx="1681520" cy="739027"/>
            <a:chOff x="7279019" y="3474003"/>
            <a:chExt cx="1681520" cy="739027"/>
          </a:xfrm>
        </p:grpSpPr>
        <p:pic>
          <p:nvPicPr>
            <p:cNvPr id="58" name="Graphic 57" descr="Schoolhouse">
              <a:extLst>
                <a:ext uri="{FF2B5EF4-FFF2-40B4-BE49-F238E27FC236}">
                  <a16:creationId xmlns:a16="http://schemas.microsoft.com/office/drawing/2014/main" id="{9EC64BFF-D126-683D-3A4F-305E7F6099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5276" y="3474919"/>
              <a:ext cx="640080" cy="640080"/>
            </a:xfrm>
            <a:prstGeom prst="rect">
              <a:avLst/>
            </a:prstGeom>
          </p:spPr>
        </p:pic>
        <p:sp>
          <p:nvSpPr>
            <p:cNvPr id="59" name="TextBox 58">
              <a:extLst>
                <a:ext uri="{FF2B5EF4-FFF2-40B4-BE49-F238E27FC236}">
                  <a16:creationId xmlns:a16="http://schemas.microsoft.com/office/drawing/2014/main" id="{2599EC00-89F4-0E7B-4BAC-3F7E7E953E8E}"/>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60" name="Graphic 59" descr="Schoolhouse">
              <a:extLst>
                <a:ext uri="{FF2B5EF4-FFF2-40B4-BE49-F238E27FC236}">
                  <a16:creationId xmlns:a16="http://schemas.microsoft.com/office/drawing/2014/main" id="{41B7D00A-EFD8-BC72-4B08-8AF81367E8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61" name="TextBox 60">
              <a:extLst>
                <a:ext uri="{FF2B5EF4-FFF2-40B4-BE49-F238E27FC236}">
                  <a16:creationId xmlns:a16="http://schemas.microsoft.com/office/drawing/2014/main" id="{59B1EFE2-EFAC-DCFC-235A-0C1D57C16E52}"/>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62" name="Straight Arrow Connector 61">
              <a:extLst>
                <a:ext uri="{FF2B5EF4-FFF2-40B4-BE49-F238E27FC236}">
                  <a16:creationId xmlns:a16="http://schemas.microsoft.com/office/drawing/2014/main" id="{892E514E-EC89-4ACD-CA9F-3F28E19C48B4}"/>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FB620F6F-604B-FEA3-4C1F-E4766DAC044D}"/>
              </a:ext>
            </a:extLst>
          </p:cNvPr>
          <p:cNvGrpSpPr/>
          <p:nvPr/>
        </p:nvGrpSpPr>
        <p:grpSpPr>
          <a:xfrm>
            <a:off x="9589810" y="2095259"/>
            <a:ext cx="1681519" cy="822833"/>
            <a:chOff x="7279019" y="3458416"/>
            <a:chExt cx="1681519" cy="754614"/>
          </a:xfrm>
        </p:grpSpPr>
        <p:pic>
          <p:nvPicPr>
            <p:cNvPr id="11" name="Graphic 10" descr="Schoolhouse">
              <a:extLst>
                <a:ext uri="{FF2B5EF4-FFF2-40B4-BE49-F238E27FC236}">
                  <a16:creationId xmlns:a16="http://schemas.microsoft.com/office/drawing/2014/main" id="{2BAE2E0A-214D-81B6-667D-C5291E5BB7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4574" y="3458416"/>
              <a:ext cx="640080" cy="640080"/>
            </a:xfrm>
            <a:prstGeom prst="rect">
              <a:avLst/>
            </a:prstGeom>
          </p:spPr>
        </p:pic>
        <p:sp>
          <p:nvSpPr>
            <p:cNvPr id="12" name="TextBox 11">
              <a:extLst>
                <a:ext uri="{FF2B5EF4-FFF2-40B4-BE49-F238E27FC236}">
                  <a16:creationId xmlns:a16="http://schemas.microsoft.com/office/drawing/2014/main" id="{4DD665A2-0722-3B3B-9E17-0D4BB8B7FD76}"/>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endParaRPr lang="en-US" b="1">
                <a:solidFill>
                  <a:schemeClr val="tx2"/>
                </a:solidFill>
              </a:endParaRPr>
            </a:p>
          </p:txBody>
        </p:sp>
        <p:sp>
          <p:nvSpPr>
            <p:cNvPr id="13" name="TextBox 12">
              <a:extLst>
                <a:ext uri="{FF2B5EF4-FFF2-40B4-BE49-F238E27FC236}">
                  <a16:creationId xmlns:a16="http://schemas.microsoft.com/office/drawing/2014/main" id="{F33CBE2E-18B8-17F1-9F7A-9FFB08582AEF}"/>
                </a:ext>
              </a:extLst>
            </p:cNvPr>
            <p:cNvSpPr txBox="1"/>
            <p:nvPr/>
          </p:nvSpPr>
          <p:spPr>
            <a:xfrm>
              <a:off x="8177322" y="3957915"/>
              <a:ext cx="783216" cy="246221"/>
            </a:xfrm>
            <a:prstGeom prst="rect">
              <a:avLst/>
            </a:prstGeom>
            <a:noFill/>
          </p:spPr>
          <p:txBody>
            <a:bodyPr wrap="square" rtlCol="0">
              <a:spAutoFit/>
            </a:bodyPr>
            <a:lstStyle/>
            <a:p>
              <a:pPr algn="ctr"/>
              <a:r>
                <a:rPr lang="en-US" sz="1000" b="1">
                  <a:solidFill>
                    <a:schemeClr val="tx2"/>
                  </a:solidFill>
                </a:rPr>
                <a:t>Declarant</a:t>
              </a:r>
            </a:p>
          </p:txBody>
        </p:sp>
        <p:cxnSp>
          <p:nvCxnSpPr>
            <p:cNvPr id="14" name="Straight Arrow Connector 13">
              <a:extLst>
                <a:ext uri="{FF2B5EF4-FFF2-40B4-BE49-F238E27FC236}">
                  <a16:creationId xmlns:a16="http://schemas.microsoft.com/office/drawing/2014/main" id="{E3A82031-54D9-C202-C8D9-9FE087DB7A6C}"/>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484A2EC2-FC68-6347-14BD-0F80CECF65E8}"/>
              </a:ext>
            </a:extLst>
          </p:cNvPr>
          <p:cNvPicPr>
            <a:picLocks noChangeAspect="1"/>
          </p:cNvPicPr>
          <p:nvPr/>
        </p:nvPicPr>
        <p:blipFill>
          <a:blip r:embed="rId8"/>
          <a:stretch>
            <a:fillRect/>
          </a:stretch>
        </p:blipFill>
        <p:spPr>
          <a:xfrm>
            <a:off x="10562702" y="2121294"/>
            <a:ext cx="634039" cy="627942"/>
          </a:xfrm>
          <a:prstGeom prst="rect">
            <a:avLst/>
          </a:prstGeom>
        </p:spPr>
      </p:pic>
      <p:sp>
        <p:nvSpPr>
          <p:cNvPr id="15" name="Slide Number Placeholder 14">
            <a:extLst>
              <a:ext uri="{FF2B5EF4-FFF2-40B4-BE49-F238E27FC236}">
                <a16:creationId xmlns:a16="http://schemas.microsoft.com/office/drawing/2014/main" id="{FD64E1DC-DB0D-20D8-1258-F7D2931E79E2}"/>
              </a:ext>
            </a:extLst>
          </p:cNvPr>
          <p:cNvSpPr>
            <a:spLocks noGrp="1"/>
          </p:cNvSpPr>
          <p:nvPr>
            <p:ph type="sldNum" sz="quarter" idx="12"/>
          </p:nvPr>
        </p:nvSpPr>
        <p:spPr/>
        <p:txBody>
          <a:bodyPr/>
          <a:lstStyle/>
          <a:p>
            <a:fld id="{F46C79FD-C571-418B-AB0F-5EE936C85276}" type="slidenum">
              <a:rPr lang="en-GB" smtClean="0"/>
              <a:t>45</a:t>
            </a:fld>
            <a:endParaRPr lang="en-GB"/>
          </a:p>
        </p:txBody>
      </p:sp>
    </p:spTree>
    <p:extLst>
      <p:ext uri="{BB962C8B-B14F-4D97-AF65-F5344CB8AC3E}">
        <p14:creationId xmlns:p14="http://schemas.microsoft.com/office/powerpoint/2010/main" val="4027730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dirty="0"/>
              <a:t>CCI Customs Declaration – Submission upon presentation</a:t>
            </a:r>
            <a:endParaRPr lang="en-US" dirty="0"/>
          </a:p>
        </p:txBody>
      </p:sp>
      <p:sp>
        <p:nvSpPr>
          <p:cNvPr id="3" name="Slide Number Placeholder 2">
            <a:extLst>
              <a:ext uri="{FF2B5EF4-FFF2-40B4-BE49-F238E27FC236}">
                <a16:creationId xmlns:a16="http://schemas.microsoft.com/office/drawing/2014/main" id="{E89ECC09-04EF-92E0-4B72-9F18167C777F}"/>
              </a:ext>
            </a:extLst>
          </p:cNvPr>
          <p:cNvSpPr>
            <a:spLocks noGrp="1"/>
          </p:cNvSpPr>
          <p:nvPr>
            <p:ph type="sldNum" sz="quarter" idx="12"/>
          </p:nvPr>
        </p:nvSpPr>
        <p:spPr/>
        <p:txBody>
          <a:bodyPr/>
          <a:lstStyle/>
          <a:p>
            <a:fld id="{F46C79FD-C571-418B-AB0F-5EE936C85276}" type="slidenum">
              <a:rPr lang="en-GB" smtClean="0"/>
              <a:pPr/>
              <a:t>46</a:t>
            </a:fld>
            <a:endParaRPr lang="en-GB"/>
          </a:p>
        </p:txBody>
      </p:sp>
    </p:spTree>
    <p:extLst>
      <p:ext uri="{BB962C8B-B14F-4D97-AF65-F5344CB8AC3E}">
        <p14:creationId xmlns:p14="http://schemas.microsoft.com/office/powerpoint/2010/main" val="266954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730FD2-6C8F-9FAA-C7F4-24B9C20E9B78}"/>
              </a:ext>
            </a:extLst>
          </p:cNvPr>
          <p:cNvSpPr>
            <a:spLocks noGrp="1"/>
          </p:cNvSpPr>
          <p:nvPr>
            <p:ph type="title"/>
          </p:nvPr>
        </p:nvSpPr>
        <p:spPr/>
        <p:txBody>
          <a:bodyPr/>
          <a:lstStyle/>
          <a:p>
            <a:r>
              <a:rPr lang="en-US"/>
              <a:t>Validation and Registration of Customs Declaration</a:t>
            </a:r>
            <a:endParaRPr lang="el-GR"/>
          </a:p>
        </p:txBody>
      </p:sp>
      <p:sp>
        <p:nvSpPr>
          <p:cNvPr id="4" name="Oval 3">
            <a:extLst>
              <a:ext uri="{FF2B5EF4-FFF2-40B4-BE49-F238E27FC236}">
                <a16:creationId xmlns:a16="http://schemas.microsoft.com/office/drawing/2014/main" id="{6667BC75-7989-6614-DF24-6E04C12D8268}"/>
              </a:ext>
            </a:extLst>
          </p:cNvPr>
          <p:cNvSpPr>
            <a:spLocks/>
          </p:cNvSpPr>
          <p:nvPr/>
        </p:nvSpPr>
        <p:spPr>
          <a:xfrm>
            <a:off x="1066276" y="240733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5" name="Group 4">
            <a:extLst>
              <a:ext uri="{FF2B5EF4-FFF2-40B4-BE49-F238E27FC236}">
                <a16:creationId xmlns:a16="http://schemas.microsoft.com/office/drawing/2014/main" id="{9BF4621C-F9B0-FA86-6A40-7E048BC9CAD9}"/>
              </a:ext>
            </a:extLst>
          </p:cNvPr>
          <p:cNvGrpSpPr/>
          <p:nvPr/>
        </p:nvGrpSpPr>
        <p:grpSpPr>
          <a:xfrm>
            <a:off x="1589100" y="2401073"/>
            <a:ext cx="2379245" cy="862429"/>
            <a:chOff x="1151449" y="20015"/>
            <a:chExt cx="2379245" cy="862429"/>
          </a:xfrm>
        </p:grpSpPr>
        <p:grpSp>
          <p:nvGrpSpPr>
            <p:cNvPr id="6" name="Group 5">
              <a:extLst>
                <a:ext uri="{FF2B5EF4-FFF2-40B4-BE49-F238E27FC236}">
                  <a16:creationId xmlns:a16="http://schemas.microsoft.com/office/drawing/2014/main" id="{FFD82790-2DDB-829D-8949-DD9D1FFBB9DE}"/>
                </a:ext>
              </a:extLst>
            </p:cNvPr>
            <p:cNvGrpSpPr/>
            <p:nvPr/>
          </p:nvGrpSpPr>
          <p:grpSpPr>
            <a:xfrm>
              <a:off x="1151449" y="20015"/>
              <a:ext cx="2379245" cy="862429"/>
              <a:chOff x="352896" y="2598967"/>
              <a:chExt cx="2379245" cy="862429"/>
            </a:xfrm>
          </p:grpSpPr>
          <p:pic>
            <p:nvPicPr>
              <p:cNvPr id="8" name="Graphic 7" descr="Envelope">
                <a:extLst>
                  <a:ext uri="{FF2B5EF4-FFF2-40B4-BE49-F238E27FC236}">
                    <a16:creationId xmlns:a16="http://schemas.microsoft.com/office/drawing/2014/main" id="{2C90D6D0-0972-A872-7B27-DCA2EB7A0C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2739360"/>
                <a:ext cx="391940" cy="337858"/>
              </a:xfrm>
              <a:prstGeom prst="rect">
                <a:avLst/>
              </a:prstGeom>
            </p:spPr>
          </p:pic>
          <p:sp>
            <p:nvSpPr>
              <p:cNvPr id="9" name="Arrow: Left 8">
                <a:extLst>
                  <a:ext uri="{FF2B5EF4-FFF2-40B4-BE49-F238E27FC236}">
                    <a16:creationId xmlns:a16="http://schemas.microsoft.com/office/drawing/2014/main" id="{2CFF7968-FE28-C22E-A1A4-D15A47C29C48}"/>
                  </a:ext>
                </a:extLst>
              </p:cNvPr>
              <p:cNvSpPr/>
              <p:nvPr/>
            </p:nvSpPr>
            <p:spPr>
              <a:xfrm flipH="1">
                <a:off x="1444086" y="302248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IE415</a:t>
                </a:r>
              </a:p>
            </p:txBody>
          </p:sp>
          <p:pic>
            <p:nvPicPr>
              <p:cNvPr id="10" name="Graphic 9" descr="User">
                <a:extLst>
                  <a:ext uri="{FF2B5EF4-FFF2-40B4-BE49-F238E27FC236}">
                    <a16:creationId xmlns:a16="http://schemas.microsoft.com/office/drawing/2014/main" id="{E856DBC9-4A1B-27DA-A6C6-A183982C03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2896" y="2622083"/>
                <a:ext cx="777240" cy="777240"/>
              </a:xfrm>
              <a:prstGeom prst="rect">
                <a:avLst/>
              </a:prstGeom>
            </p:spPr>
          </p:pic>
          <p:pic>
            <p:nvPicPr>
              <p:cNvPr id="11" name="Graphic 10" descr="Schoolhouse">
                <a:extLst>
                  <a:ext uri="{FF2B5EF4-FFF2-40B4-BE49-F238E27FC236}">
                    <a16:creationId xmlns:a16="http://schemas.microsoft.com/office/drawing/2014/main" id="{C14C76B3-3ACE-60AF-549B-F1A49242B4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2598967"/>
                <a:ext cx="777240" cy="777240"/>
              </a:xfrm>
              <a:prstGeom prst="rect">
                <a:avLst/>
              </a:prstGeom>
            </p:spPr>
          </p:pic>
          <p:sp>
            <p:nvSpPr>
              <p:cNvPr id="12" name="TextBox 11">
                <a:extLst>
                  <a:ext uri="{FF2B5EF4-FFF2-40B4-BE49-F238E27FC236}">
                    <a16:creationId xmlns:a16="http://schemas.microsoft.com/office/drawing/2014/main" id="{3730DF41-A9F1-143D-FC0A-E076DD76D233}"/>
                  </a:ext>
                </a:extLst>
              </p:cNvPr>
              <p:cNvSpPr txBox="1"/>
              <p:nvPr/>
            </p:nvSpPr>
            <p:spPr>
              <a:xfrm>
                <a:off x="1948925" y="3215175"/>
                <a:ext cx="783216" cy="246221"/>
              </a:xfrm>
              <a:prstGeom prst="rect">
                <a:avLst/>
              </a:prstGeom>
              <a:noFill/>
            </p:spPr>
            <p:txBody>
              <a:bodyPr wrap="square" rtlCol="0">
                <a:spAutoFit/>
              </a:bodyPr>
              <a:lstStyle/>
              <a:p>
                <a:pPr algn="ctr"/>
                <a:r>
                  <a:rPr lang="en-US" sz="1000" b="1">
                    <a:solidFill>
                      <a:schemeClr val="tx2"/>
                    </a:solidFill>
                  </a:rPr>
                  <a:t>SCI</a:t>
                </a:r>
              </a:p>
            </p:txBody>
          </p:sp>
        </p:grpSp>
        <p:pic>
          <p:nvPicPr>
            <p:cNvPr id="7" name="Graphic 6" descr="Document">
              <a:extLst>
                <a:ext uri="{FF2B5EF4-FFF2-40B4-BE49-F238E27FC236}">
                  <a16:creationId xmlns:a16="http://schemas.microsoft.com/office/drawing/2014/main" id="{BFF22D06-46BD-7CE6-BBC4-96B0D0FB25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2790" y="177021"/>
              <a:ext cx="576994" cy="576994"/>
            </a:xfrm>
            <a:prstGeom prst="rect">
              <a:avLst/>
            </a:prstGeom>
          </p:spPr>
        </p:pic>
      </p:grpSp>
      <p:sp>
        <p:nvSpPr>
          <p:cNvPr id="14" name="TextBox 13">
            <a:extLst>
              <a:ext uri="{FF2B5EF4-FFF2-40B4-BE49-F238E27FC236}">
                <a16:creationId xmlns:a16="http://schemas.microsoft.com/office/drawing/2014/main" id="{22BE6530-54DD-3660-EC7B-E74610DA477B}"/>
              </a:ext>
            </a:extLst>
          </p:cNvPr>
          <p:cNvSpPr txBox="1"/>
          <p:nvPr/>
        </p:nvSpPr>
        <p:spPr>
          <a:xfrm>
            <a:off x="1061149" y="3260461"/>
            <a:ext cx="3210305" cy="692497"/>
          </a:xfrm>
          <a:prstGeom prst="rect">
            <a:avLst/>
          </a:prstGeom>
          <a:noFill/>
        </p:spPr>
        <p:txBody>
          <a:bodyPr wrap="square" lIns="91440" tIns="45720" rIns="91440" bIns="45720" anchor="t">
            <a:spAutoFit/>
          </a:bodyPr>
          <a:lstStyle/>
          <a:p>
            <a:pPr algn="just"/>
            <a:r>
              <a:rPr lang="en-GB" sz="1300"/>
              <a:t>Declarant lodges Customs Declaration (IE415) at SCI upon the physical presentation of goods to PCI.</a:t>
            </a:r>
          </a:p>
        </p:txBody>
      </p:sp>
      <p:sp>
        <p:nvSpPr>
          <p:cNvPr id="15" name="Oval 14">
            <a:extLst>
              <a:ext uri="{FF2B5EF4-FFF2-40B4-BE49-F238E27FC236}">
                <a16:creationId xmlns:a16="http://schemas.microsoft.com/office/drawing/2014/main" id="{A9E6EEEF-88FF-DD94-4975-88CEF8362302}"/>
              </a:ext>
            </a:extLst>
          </p:cNvPr>
          <p:cNvSpPr>
            <a:spLocks/>
          </p:cNvSpPr>
          <p:nvPr/>
        </p:nvSpPr>
        <p:spPr>
          <a:xfrm>
            <a:off x="4733517" y="240635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16" name="Group 15">
            <a:extLst>
              <a:ext uri="{FF2B5EF4-FFF2-40B4-BE49-F238E27FC236}">
                <a16:creationId xmlns:a16="http://schemas.microsoft.com/office/drawing/2014/main" id="{0F27BB6D-6972-195D-37BC-C3AC82B9EB53}"/>
              </a:ext>
            </a:extLst>
          </p:cNvPr>
          <p:cNvGrpSpPr/>
          <p:nvPr/>
        </p:nvGrpSpPr>
        <p:grpSpPr>
          <a:xfrm>
            <a:off x="5359732" y="2402752"/>
            <a:ext cx="2073135" cy="862429"/>
            <a:chOff x="653543" y="3522952"/>
            <a:chExt cx="2073135" cy="862429"/>
          </a:xfrm>
        </p:grpSpPr>
        <p:pic>
          <p:nvPicPr>
            <p:cNvPr id="17" name="Graphic 16" descr="Envelope">
              <a:extLst>
                <a:ext uri="{FF2B5EF4-FFF2-40B4-BE49-F238E27FC236}">
                  <a16:creationId xmlns:a16="http://schemas.microsoft.com/office/drawing/2014/main" id="{1D0C650A-89A1-BE58-7529-34683FE711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18" name="Arrow: Left 17">
              <a:extLst>
                <a:ext uri="{FF2B5EF4-FFF2-40B4-BE49-F238E27FC236}">
                  <a16:creationId xmlns:a16="http://schemas.microsoft.com/office/drawing/2014/main" id="{9A403D61-DAED-B655-EACD-DE238F5D986F}"/>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IE401</a:t>
              </a:r>
            </a:p>
          </p:txBody>
        </p:sp>
        <p:pic>
          <p:nvPicPr>
            <p:cNvPr id="19" name="Graphic 18" descr="Schoolhouse">
              <a:extLst>
                <a:ext uri="{FF2B5EF4-FFF2-40B4-BE49-F238E27FC236}">
                  <a16:creationId xmlns:a16="http://schemas.microsoft.com/office/drawing/2014/main" id="{4763043E-541F-91F8-2C3B-AA1E46DDD17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3546068"/>
              <a:ext cx="777240" cy="777240"/>
            </a:xfrm>
            <a:prstGeom prst="rect">
              <a:avLst/>
            </a:prstGeom>
          </p:spPr>
        </p:pic>
        <p:sp>
          <p:nvSpPr>
            <p:cNvPr id="20" name="TextBox 19">
              <a:extLst>
                <a:ext uri="{FF2B5EF4-FFF2-40B4-BE49-F238E27FC236}">
                  <a16:creationId xmlns:a16="http://schemas.microsoft.com/office/drawing/2014/main" id="{CC387B43-D49C-F5AF-777A-EFFCB5A7C68D}"/>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1" name="Graphic 20" descr="Schoolhouse">
              <a:extLst>
                <a:ext uri="{FF2B5EF4-FFF2-40B4-BE49-F238E27FC236}">
                  <a16:creationId xmlns:a16="http://schemas.microsoft.com/office/drawing/2014/main" id="{21E0A5C3-4390-6AE4-85D8-17ED1B47FB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22" name="TextBox 21">
              <a:extLst>
                <a:ext uri="{FF2B5EF4-FFF2-40B4-BE49-F238E27FC236}">
                  <a16:creationId xmlns:a16="http://schemas.microsoft.com/office/drawing/2014/main" id="{26E9BB89-B12F-F71C-F5FD-C72C02FE6598}"/>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4" name="TextBox 23">
            <a:extLst>
              <a:ext uri="{FF2B5EF4-FFF2-40B4-BE49-F238E27FC236}">
                <a16:creationId xmlns:a16="http://schemas.microsoft.com/office/drawing/2014/main" id="{6C7EC591-6EFB-1516-6FE8-7F65CF2BA5CE}"/>
              </a:ext>
            </a:extLst>
          </p:cNvPr>
          <p:cNvSpPr txBox="1"/>
          <p:nvPr/>
        </p:nvSpPr>
        <p:spPr>
          <a:xfrm>
            <a:off x="4674064" y="3223552"/>
            <a:ext cx="2952000" cy="692497"/>
          </a:xfrm>
          <a:prstGeom prst="rect">
            <a:avLst/>
          </a:prstGeom>
          <a:noFill/>
        </p:spPr>
        <p:txBody>
          <a:bodyPr wrap="square" lIns="91440" tIns="45720" rIns="91440" bIns="45720" anchor="t">
            <a:spAutoFit/>
          </a:bodyPr>
          <a:lstStyle/>
          <a:p>
            <a:pPr algn="just"/>
            <a:r>
              <a:rPr lang="en-US" sz="1300"/>
              <a:t>After successful validation of the Customs Declaration, SCI </a:t>
            </a:r>
            <a:r>
              <a:rPr lang="en-GB" sz="1300"/>
              <a:t>assigns a CRN and notifies PCI (IE401). </a:t>
            </a:r>
          </a:p>
        </p:txBody>
      </p:sp>
      <p:sp>
        <p:nvSpPr>
          <p:cNvPr id="25" name="Oval 24">
            <a:extLst>
              <a:ext uri="{FF2B5EF4-FFF2-40B4-BE49-F238E27FC236}">
                <a16:creationId xmlns:a16="http://schemas.microsoft.com/office/drawing/2014/main" id="{C61BADCE-C610-6D4B-2DF4-C1DA9B9817CC}"/>
              </a:ext>
            </a:extLst>
          </p:cNvPr>
          <p:cNvSpPr>
            <a:spLocks/>
          </p:cNvSpPr>
          <p:nvPr/>
        </p:nvSpPr>
        <p:spPr>
          <a:xfrm>
            <a:off x="8088595" y="240635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26" name="Group 25">
            <a:extLst>
              <a:ext uri="{FF2B5EF4-FFF2-40B4-BE49-F238E27FC236}">
                <a16:creationId xmlns:a16="http://schemas.microsoft.com/office/drawing/2014/main" id="{924BEB49-734A-7F0F-B9EC-4E6146BED3AA}"/>
              </a:ext>
            </a:extLst>
          </p:cNvPr>
          <p:cNvGrpSpPr/>
          <p:nvPr/>
        </p:nvGrpSpPr>
        <p:grpSpPr>
          <a:xfrm>
            <a:off x="8713499" y="2402752"/>
            <a:ext cx="2073135" cy="862429"/>
            <a:chOff x="653543" y="3522952"/>
            <a:chExt cx="2073135" cy="862429"/>
          </a:xfrm>
        </p:grpSpPr>
        <p:pic>
          <p:nvPicPr>
            <p:cNvPr id="27" name="Graphic 26" descr="Envelope">
              <a:extLst>
                <a:ext uri="{FF2B5EF4-FFF2-40B4-BE49-F238E27FC236}">
                  <a16:creationId xmlns:a16="http://schemas.microsoft.com/office/drawing/2014/main" id="{499E500F-97EC-7BE8-991A-99D8623079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28" name="Arrow: Left 27">
              <a:extLst>
                <a:ext uri="{FF2B5EF4-FFF2-40B4-BE49-F238E27FC236}">
                  <a16:creationId xmlns:a16="http://schemas.microsoft.com/office/drawing/2014/main" id="{3CAF7A51-93B1-9EB1-E2A6-404393BB4B64}"/>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IE402</a:t>
              </a:r>
            </a:p>
          </p:txBody>
        </p:sp>
        <p:pic>
          <p:nvPicPr>
            <p:cNvPr id="29" name="Graphic 28" descr="Schoolhouse">
              <a:extLst>
                <a:ext uri="{FF2B5EF4-FFF2-40B4-BE49-F238E27FC236}">
                  <a16:creationId xmlns:a16="http://schemas.microsoft.com/office/drawing/2014/main" id="{24BC5098-2E62-7DD9-4ED0-7701ADD845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3546068"/>
              <a:ext cx="777240" cy="777240"/>
            </a:xfrm>
            <a:prstGeom prst="rect">
              <a:avLst/>
            </a:prstGeom>
          </p:spPr>
        </p:pic>
        <p:sp>
          <p:nvSpPr>
            <p:cNvPr id="30" name="TextBox 29">
              <a:extLst>
                <a:ext uri="{FF2B5EF4-FFF2-40B4-BE49-F238E27FC236}">
                  <a16:creationId xmlns:a16="http://schemas.microsoft.com/office/drawing/2014/main" id="{384CE331-C28B-D253-F48D-F62D3C90B14A}"/>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31" name="Graphic 30" descr="Schoolhouse">
              <a:extLst>
                <a:ext uri="{FF2B5EF4-FFF2-40B4-BE49-F238E27FC236}">
                  <a16:creationId xmlns:a16="http://schemas.microsoft.com/office/drawing/2014/main" id="{07789DC2-E03D-9BEF-A1EF-D21E826332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32" name="TextBox 31">
              <a:extLst>
                <a:ext uri="{FF2B5EF4-FFF2-40B4-BE49-F238E27FC236}">
                  <a16:creationId xmlns:a16="http://schemas.microsoft.com/office/drawing/2014/main" id="{C6365415-3A5C-9984-614A-B2BCC121CF03}"/>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34" name="TextBox 33">
            <a:extLst>
              <a:ext uri="{FF2B5EF4-FFF2-40B4-BE49-F238E27FC236}">
                <a16:creationId xmlns:a16="http://schemas.microsoft.com/office/drawing/2014/main" id="{8C88B258-0401-2E6F-0545-F334A8FB9035}"/>
              </a:ext>
            </a:extLst>
          </p:cNvPr>
          <p:cNvSpPr txBox="1"/>
          <p:nvPr/>
        </p:nvSpPr>
        <p:spPr>
          <a:xfrm>
            <a:off x="8088595" y="3223552"/>
            <a:ext cx="2952000" cy="892552"/>
          </a:xfrm>
          <a:prstGeom prst="rect">
            <a:avLst/>
          </a:prstGeom>
          <a:noFill/>
        </p:spPr>
        <p:txBody>
          <a:bodyPr wrap="square">
            <a:spAutoFit/>
          </a:bodyPr>
          <a:lstStyle/>
          <a:p>
            <a:pPr marL="0" indent="0" algn="just">
              <a:buFont typeface="Arial" panose="020B0604020202020204" pitchFamily="34" charset="0"/>
              <a:buNone/>
            </a:pPr>
            <a:r>
              <a:rPr lang="en-GB" sz="1300"/>
              <a:t>PCI validates the Customs Declaration and informs SCI (IE402). </a:t>
            </a:r>
            <a:r>
              <a:rPr lang="en-US" sz="1300"/>
              <a:t>In this scenario, the validation results are positive.</a:t>
            </a:r>
            <a:endParaRPr lang="en-GB" sz="1300"/>
          </a:p>
        </p:txBody>
      </p:sp>
      <p:sp>
        <p:nvSpPr>
          <p:cNvPr id="2" name="Rectangle 1">
            <a:extLst>
              <a:ext uri="{FF2B5EF4-FFF2-40B4-BE49-F238E27FC236}">
                <a16:creationId xmlns:a16="http://schemas.microsoft.com/office/drawing/2014/main" id="{05DE4B68-EB02-F6B2-7101-21C2A916D932}"/>
              </a:ext>
            </a:extLst>
          </p:cNvPr>
          <p:cNvSpPr/>
          <p:nvPr/>
        </p:nvSpPr>
        <p:spPr>
          <a:xfrm>
            <a:off x="1022345" y="5188774"/>
            <a:ext cx="3352953" cy="692497"/>
          </a:xfrm>
          <a:prstGeom prst="rect">
            <a:avLst/>
          </a:prstGeom>
        </p:spPr>
        <p:txBody>
          <a:bodyPr wrap="square">
            <a:spAutoFit/>
          </a:bodyPr>
          <a:lstStyle/>
          <a:p>
            <a:pPr algn="just"/>
            <a:r>
              <a:rPr lang="en-GB" sz="1300"/>
              <a:t>SCI registers the Customs Declaration and identifies it was submitted upon goods physical presentation to PCI.</a:t>
            </a:r>
          </a:p>
        </p:txBody>
      </p:sp>
      <p:grpSp>
        <p:nvGrpSpPr>
          <p:cNvPr id="13" name="Group 12">
            <a:extLst>
              <a:ext uri="{FF2B5EF4-FFF2-40B4-BE49-F238E27FC236}">
                <a16:creationId xmlns:a16="http://schemas.microsoft.com/office/drawing/2014/main" id="{AC8DFF33-6E53-0668-12D5-EDA658BE1C4C}"/>
              </a:ext>
            </a:extLst>
          </p:cNvPr>
          <p:cNvGrpSpPr/>
          <p:nvPr/>
        </p:nvGrpSpPr>
        <p:grpSpPr>
          <a:xfrm>
            <a:off x="2229938" y="4354309"/>
            <a:ext cx="783216" cy="839313"/>
            <a:chOff x="653543" y="3546068"/>
            <a:chExt cx="783216" cy="839313"/>
          </a:xfrm>
        </p:grpSpPr>
        <p:pic>
          <p:nvPicPr>
            <p:cNvPr id="23" name="Graphic 22" descr="Schoolhouse">
              <a:extLst>
                <a:ext uri="{FF2B5EF4-FFF2-40B4-BE49-F238E27FC236}">
                  <a16:creationId xmlns:a16="http://schemas.microsoft.com/office/drawing/2014/main" id="{4EC022B9-D2F2-8452-ECDD-8614EA5D4C4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3546068"/>
              <a:ext cx="777240" cy="777240"/>
            </a:xfrm>
            <a:prstGeom prst="rect">
              <a:avLst/>
            </a:prstGeom>
          </p:spPr>
        </p:pic>
        <p:sp>
          <p:nvSpPr>
            <p:cNvPr id="33" name="TextBox 32">
              <a:extLst>
                <a:ext uri="{FF2B5EF4-FFF2-40B4-BE49-F238E27FC236}">
                  <a16:creationId xmlns:a16="http://schemas.microsoft.com/office/drawing/2014/main" id="{373BD430-5A83-34DE-415C-DBADCD955B0E}"/>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sp>
        <p:nvSpPr>
          <p:cNvPr id="35" name="Oval 34">
            <a:extLst>
              <a:ext uri="{FF2B5EF4-FFF2-40B4-BE49-F238E27FC236}">
                <a16:creationId xmlns:a16="http://schemas.microsoft.com/office/drawing/2014/main" id="{B95CB1E4-01AC-EAD4-1478-7E10C426AE96}"/>
              </a:ext>
            </a:extLst>
          </p:cNvPr>
          <p:cNvSpPr>
            <a:spLocks/>
          </p:cNvSpPr>
          <p:nvPr/>
        </p:nvSpPr>
        <p:spPr>
          <a:xfrm>
            <a:off x="1061149" y="435582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nvGrpSpPr>
          <p:cNvPr id="38" name="Group 37">
            <a:extLst>
              <a:ext uri="{FF2B5EF4-FFF2-40B4-BE49-F238E27FC236}">
                <a16:creationId xmlns:a16="http://schemas.microsoft.com/office/drawing/2014/main" id="{A676C0BA-89CA-6D4F-461A-AF13896C329A}"/>
              </a:ext>
            </a:extLst>
          </p:cNvPr>
          <p:cNvGrpSpPr/>
          <p:nvPr/>
        </p:nvGrpSpPr>
        <p:grpSpPr>
          <a:xfrm>
            <a:off x="4973708" y="5023964"/>
            <a:ext cx="5981703" cy="765988"/>
            <a:chOff x="2075093" y="5289337"/>
            <a:chExt cx="5278354" cy="471096"/>
          </a:xfrm>
        </p:grpSpPr>
        <p:sp>
          <p:nvSpPr>
            <p:cNvPr id="39" name="Rectangle 38">
              <a:extLst>
                <a:ext uri="{FF2B5EF4-FFF2-40B4-BE49-F238E27FC236}">
                  <a16:creationId xmlns:a16="http://schemas.microsoft.com/office/drawing/2014/main" id="{4606A731-26CD-416F-3CC1-4926803A4EA2}"/>
                </a:ext>
              </a:extLst>
            </p:cNvPr>
            <p:cNvSpPr/>
            <p:nvPr/>
          </p:nvSpPr>
          <p:spPr>
            <a:xfrm>
              <a:off x="2075093" y="5289337"/>
              <a:ext cx="633546"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40" name="Rectangle 39">
              <a:extLst>
                <a:ext uri="{FF2B5EF4-FFF2-40B4-BE49-F238E27FC236}">
                  <a16:creationId xmlns:a16="http://schemas.microsoft.com/office/drawing/2014/main" id="{8269EA92-7CD7-0A76-F7D4-DBBD03A62294}"/>
                </a:ext>
              </a:extLst>
            </p:cNvPr>
            <p:cNvSpPr/>
            <p:nvPr/>
          </p:nvSpPr>
          <p:spPr>
            <a:xfrm>
              <a:off x="2713195" y="5289338"/>
              <a:ext cx="4640252"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1">
                  <a:solidFill>
                    <a:schemeClr val="tx1"/>
                  </a:solidFill>
                </a:rPr>
                <a:t>When the Customs Declaration is lodged upon presentation of goods the value of the ‘Additional Declaration Type’ is equal to “A” or “C”. </a:t>
              </a:r>
            </a:p>
          </p:txBody>
        </p:sp>
      </p:grpSp>
      <p:sp>
        <p:nvSpPr>
          <p:cNvPr id="36" name="TextBox 35">
            <a:extLst>
              <a:ext uri="{FF2B5EF4-FFF2-40B4-BE49-F238E27FC236}">
                <a16:creationId xmlns:a16="http://schemas.microsoft.com/office/drawing/2014/main" id="{B5A615F0-1AC3-6CF7-ED39-084F393B9479}"/>
              </a:ext>
            </a:extLst>
          </p:cNvPr>
          <p:cNvSpPr txBox="1"/>
          <p:nvPr/>
        </p:nvSpPr>
        <p:spPr>
          <a:xfrm>
            <a:off x="1561059" y="3034644"/>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43" name="Rectangle: Diagonal Corners Rounded 42">
            <a:extLst>
              <a:ext uri="{FF2B5EF4-FFF2-40B4-BE49-F238E27FC236}">
                <a16:creationId xmlns:a16="http://schemas.microsoft.com/office/drawing/2014/main" id="{4E7CA55A-0C41-AC99-2D29-6D70A5D58125}"/>
              </a:ext>
            </a:extLst>
          </p:cNvPr>
          <p:cNvSpPr/>
          <p:nvPr/>
        </p:nvSpPr>
        <p:spPr>
          <a:xfrm>
            <a:off x="880983" y="1468885"/>
            <a:ext cx="10419808" cy="509002"/>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a:t>Standard CCI process is lodgment of Customs Declaration upon  presentation of goods to Customs. </a:t>
            </a:r>
          </a:p>
        </p:txBody>
      </p:sp>
      <p:sp>
        <p:nvSpPr>
          <p:cNvPr id="37" name="Slide Number Placeholder 36">
            <a:extLst>
              <a:ext uri="{FF2B5EF4-FFF2-40B4-BE49-F238E27FC236}">
                <a16:creationId xmlns:a16="http://schemas.microsoft.com/office/drawing/2014/main" id="{CD174B9C-1330-961E-9BC3-FB9E36468355}"/>
              </a:ext>
            </a:extLst>
          </p:cNvPr>
          <p:cNvSpPr>
            <a:spLocks noGrp="1"/>
          </p:cNvSpPr>
          <p:nvPr>
            <p:ph type="sldNum" sz="quarter" idx="12"/>
          </p:nvPr>
        </p:nvSpPr>
        <p:spPr/>
        <p:txBody>
          <a:bodyPr/>
          <a:lstStyle/>
          <a:p>
            <a:fld id="{F46C79FD-C571-418B-AB0F-5EE936C85276}" type="slidenum">
              <a:rPr lang="en-GB" smtClean="0"/>
              <a:t>47</a:t>
            </a:fld>
            <a:endParaRPr lang="en-GB"/>
          </a:p>
        </p:txBody>
      </p:sp>
    </p:spTree>
    <p:extLst>
      <p:ext uri="{BB962C8B-B14F-4D97-AF65-F5344CB8AC3E}">
        <p14:creationId xmlns:p14="http://schemas.microsoft.com/office/powerpoint/2010/main" val="3071294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3DB43C-51C4-E3A9-1B91-D3C89328C0BE}"/>
              </a:ext>
            </a:extLst>
          </p:cNvPr>
          <p:cNvSpPr>
            <a:spLocks noGrp="1"/>
          </p:cNvSpPr>
          <p:nvPr>
            <p:ph type="title"/>
          </p:nvPr>
        </p:nvSpPr>
        <p:spPr/>
        <p:txBody>
          <a:bodyPr/>
          <a:lstStyle/>
          <a:p>
            <a:r>
              <a:rPr lang="en-US"/>
              <a:t>Acceptance of Customs Declaration</a:t>
            </a:r>
            <a:endParaRPr lang="el-GR"/>
          </a:p>
        </p:txBody>
      </p:sp>
      <p:sp>
        <p:nvSpPr>
          <p:cNvPr id="4" name="Oval 3">
            <a:extLst>
              <a:ext uri="{FF2B5EF4-FFF2-40B4-BE49-F238E27FC236}">
                <a16:creationId xmlns:a16="http://schemas.microsoft.com/office/drawing/2014/main" id="{5F31D58E-08A6-5DB6-0CCB-AEF27C59E8B8}"/>
              </a:ext>
            </a:extLst>
          </p:cNvPr>
          <p:cNvSpPr>
            <a:spLocks/>
          </p:cNvSpPr>
          <p:nvPr/>
        </p:nvSpPr>
        <p:spPr>
          <a:xfrm>
            <a:off x="1192112" y="2450379"/>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4" name="Oval 13">
            <a:extLst>
              <a:ext uri="{FF2B5EF4-FFF2-40B4-BE49-F238E27FC236}">
                <a16:creationId xmlns:a16="http://schemas.microsoft.com/office/drawing/2014/main" id="{1ADFFEA6-8E03-583A-E0A8-3B17D7CD0B48}"/>
              </a:ext>
            </a:extLst>
          </p:cNvPr>
          <p:cNvSpPr>
            <a:spLocks/>
          </p:cNvSpPr>
          <p:nvPr/>
        </p:nvSpPr>
        <p:spPr>
          <a:xfrm>
            <a:off x="4426320" y="244893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38" name="Group 37">
            <a:extLst>
              <a:ext uri="{FF2B5EF4-FFF2-40B4-BE49-F238E27FC236}">
                <a16:creationId xmlns:a16="http://schemas.microsoft.com/office/drawing/2014/main" id="{A50F8A6D-36F9-B296-F15E-88CB90DC2F93}"/>
              </a:ext>
            </a:extLst>
          </p:cNvPr>
          <p:cNvGrpSpPr/>
          <p:nvPr/>
        </p:nvGrpSpPr>
        <p:grpSpPr>
          <a:xfrm>
            <a:off x="5059432" y="2430932"/>
            <a:ext cx="2073135" cy="862429"/>
            <a:chOff x="653543" y="1698098"/>
            <a:chExt cx="2073135" cy="862429"/>
          </a:xfrm>
        </p:grpSpPr>
        <p:pic>
          <p:nvPicPr>
            <p:cNvPr id="39" name="Graphic 38" descr="Envelope">
              <a:extLst>
                <a:ext uri="{FF2B5EF4-FFF2-40B4-BE49-F238E27FC236}">
                  <a16:creationId xmlns:a16="http://schemas.microsoft.com/office/drawing/2014/main" id="{7EF181E8-1532-363B-4A5C-E6BB711E6B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40" name="Arrow: Left 39">
              <a:extLst>
                <a:ext uri="{FF2B5EF4-FFF2-40B4-BE49-F238E27FC236}">
                  <a16:creationId xmlns:a16="http://schemas.microsoft.com/office/drawing/2014/main" id="{5C0FB682-C22E-88E2-E896-B16434561CF9}"/>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IE428</a:t>
              </a:r>
            </a:p>
          </p:txBody>
        </p:sp>
        <p:pic>
          <p:nvPicPr>
            <p:cNvPr id="41" name="Graphic 40" descr="Schoolhouse">
              <a:extLst>
                <a:ext uri="{FF2B5EF4-FFF2-40B4-BE49-F238E27FC236}">
                  <a16:creationId xmlns:a16="http://schemas.microsoft.com/office/drawing/2014/main" id="{0E6E888B-B88D-B099-B631-8A1A640462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1721214"/>
              <a:ext cx="777240" cy="777240"/>
            </a:xfrm>
            <a:prstGeom prst="rect">
              <a:avLst/>
            </a:prstGeom>
          </p:spPr>
        </p:pic>
        <p:sp>
          <p:nvSpPr>
            <p:cNvPr id="42" name="TextBox 41">
              <a:extLst>
                <a:ext uri="{FF2B5EF4-FFF2-40B4-BE49-F238E27FC236}">
                  <a16:creationId xmlns:a16="http://schemas.microsoft.com/office/drawing/2014/main" id="{4BDED75C-D6E5-6B8B-D559-030C9C3A8196}"/>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43" name="Graphic 42" descr="User with solid fill">
              <a:extLst>
                <a:ext uri="{FF2B5EF4-FFF2-40B4-BE49-F238E27FC236}">
                  <a16:creationId xmlns:a16="http://schemas.microsoft.com/office/drawing/2014/main" id="{7C7C50C9-3531-F7E1-022B-1376E588778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9438" y="1698098"/>
              <a:ext cx="777240" cy="777240"/>
            </a:xfrm>
            <a:prstGeom prst="rect">
              <a:avLst/>
            </a:prstGeom>
          </p:spPr>
        </p:pic>
      </p:grpSp>
      <p:grpSp>
        <p:nvGrpSpPr>
          <p:cNvPr id="45" name="Group 44">
            <a:extLst>
              <a:ext uri="{FF2B5EF4-FFF2-40B4-BE49-F238E27FC236}">
                <a16:creationId xmlns:a16="http://schemas.microsoft.com/office/drawing/2014/main" id="{E238C4BC-4203-8A16-A5E4-0143CE79F32C}"/>
              </a:ext>
            </a:extLst>
          </p:cNvPr>
          <p:cNvGrpSpPr/>
          <p:nvPr/>
        </p:nvGrpSpPr>
        <p:grpSpPr>
          <a:xfrm>
            <a:off x="8573744" y="2430932"/>
            <a:ext cx="2073135" cy="862429"/>
            <a:chOff x="653543" y="3522952"/>
            <a:chExt cx="2073135" cy="862429"/>
          </a:xfrm>
        </p:grpSpPr>
        <p:pic>
          <p:nvPicPr>
            <p:cNvPr id="46" name="Graphic 45" descr="Envelope">
              <a:extLst>
                <a:ext uri="{FF2B5EF4-FFF2-40B4-BE49-F238E27FC236}">
                  <a16:creationId xmlns:a16="http://schemas.microsoft.com/office/drawing/2014/main" id="{AAE1D43B-508B-DACC-B8B2-B30A2C63D0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47" name="Arrow: Left 46">
              <a:extLst>
                <a:ext uri="{FF2B5EF4-FFF2-40B4-BE49-F238E27FC236}">
                  <a16:creationId xmlns:a16="http://schemas.microsoft.com/office/drawing/2014/main" id="{D163AF41-8064-FBCA-7A00-747D11F04CCB}"/>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IE427</a:t>
              </a:r>
            </a:p>
          </p:txBody>
        </p:sp>
        <p:pic>
          <p:nvPicPr>
            <p:cNvPr id="48" name="Graphic 47" descr="Schoolhouse">
              <a:extLst>
                <a:ext uri="{FF2B5EF4-FFF2-40B4-BE49-F238E27FC236}">
                  <a16:creationId xmlns:a16="http://schemas.microsoft.com/office/drawing/2014/main" id="{CC99F0DC-6AA8-BFF0-8919-1A38715263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49" name="TextBox 48">
              <a:extLst>
                <a:ext uri="{FF2B5EF4-FFF2-40B4-BE49-F238E27FC236}">
                  <a16:creationId xmlns:a16="http://schemas.microsoft.com/office/drawing/2014/main" id="{69B4F2F9-547C-776A-C24C-F324BEC70E41}"/>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50" name="Graphic 49" descr="Schoolhouse">
              <a:extLst>
                <a:ext uri="{FF2B5EF4-FFF2-40B4-BE49-F238E27FC236}">
                  <a16:creationId xmlns:a16="http://schemas.microsoft.com/office/drawing/2014/main" id="{42C9A05E-487A-A740-CCD8-DB93AA7516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51" name="TextBox 50">
              <a:extLst>
                <a:ext uri="{FF2B5EF4-FFF2-40B4-BE49-F238E27FC236}">
                  <a16:creationId xmlns:a16="http://schemas.microsoft.com/office/drawing/2014/main" id="{771C47AA-D2F5-66DF-64F0-7414046A41BE}"/>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52" name="Rectangle 51">
            <a:extLst>
              <a:ext uri="{FF2B5EF4-FFF2-40B4-BE49-F238E27FC236}">
                <a16:creationId xmlns:a16="http://schemas.microsoft.com/office/drawing/2014/main" id="{2BF20C33-173E-2E13-E89C-35065FE5B701}"/>
              </a:ext>
            </a:extLst>
          </p:cNvPr>
          <p:cNvSpPr/>
          <p:nvPr/>
        </p:nvSpPr>
        <p:spPr>
          <a:xfrm>
            <a:off x="4382185" y="3227004"/>
            <a:ext cx="2910998" cy="692497"/>
          </a:xfrm>
          <a:prstGeom prst="rect">
            <a:avLst/>
          </a:prstGeom>
        </p:spPr>
        <p:txBody>
          <a:bodyPr wrap="square">
            <a:spAutoFit/>
          </a:bodyPr>
          <a:lstStyle/>
          <a:p>
            <a:pPr algn="just"/>
            <a:r>
              <a:rPr lang="en-US" sz="1300"/>
              <a:t>SCI notifies (IE428) the Declarant about the acceptance of the Customs Declaration.</a:t>
            </a:r>
            <a:endParaRPr lang="en-GB" sz="1300"/>
          </a:p>
        </p:txBody>
      </p:sp>
      <p:sp>
        <p:nvSpPr>
          <p:cNvPr id="53" name="Content Placeholder 1">
            <a:extLst>
              <a:ext uri="{FF2B5EF4-FFF2-40B4-BE49-F238E27FC236}">
                <a16:creationId xmlns:a16="http://schemas.microsoft.com/office/drawing/2014/main" id="{BA763A07-FE79-CB7E-AC7E-DEC47824ABF5}"/>
              </a:ext>
            </a:extLst>
          </p:cNvPr>
          <p:cNvSpPr txBox="1">
            <a:spLocks/>
          </p:cNvSpPr>
          <p:nvPr/>
        </p:nvSpPr>
        <p:spPr>
          <a:xfrm>
            <a:off x="7809732" y="3227004"/>
            <a:ext cx="2910999" cy="5454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SCI notifies (IE427) the PCI about the acceptance of the Customs Declaration.</a:t>
            </a:r>
          </a:p>
          <a:p>
            <a:pPr marL="0" indent="0" algn="just">
              <a:buFont typeface="Arial" panose="020B0604020202020204" pitchFamily="34" charset="0"/>
              <a:buNone/>
            </a:pPr>
            <a:endParaRPr lang="en-GB" sz="1200"/>
          </a:p>
        </p:txBody>
      </p:sp>
      <p:grpSp>
        <p:nvGrpSpPr>
          <p:cNvPr id="54" name="Group 53">
            <a:extLst>
              <a:ext uri="{FF2B5EF4-FFF2-40B4-BE49-F238E27FC236}">
                <a16:creationId xmlns:a16="http://schemas.microsoft.com/office/drawing/2014/main" id="{1239B528-9882-203A-75FA-66DC21B39601}"/>
              </a:ext>
            </a:extLst>
          </p:cNvPr>
          <p:cNvGrpSpPr/>
          <p:nvPr/>
        </p:nvGrpSpPr>
        <p:grpSpPr>
          <a:xfrm>
            <a:off x="2056802" y="2430446"/>
            <a:ext cx="783216" cy="839313"/>
            <a:chOff x="653543" y="3546068"/>
            <a:chExt cx="783216" cy="839313"/>
          </a:xfrm>
        </p:grpSpPr>
        <p:pic>
          <p:nvPicPr>
            <p:cNvPr id="55" name="Graphic 54" descr="Schoolhouse">
              <a:extLst>
                <a:ext uri="{FF2B5EF4-FFF2-40B4-BE49-F238E27FC236}">
                  <a16:creationId xmlns:a16="http://schemas.microsoft.com/office/drawing/2014/main" id="{E96C28E1-42B6-DC51-5D8E-AE5B5D5305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56" name="TextBox 55">
              <a:extLst>
                <a:ext uri="{FF2B5EF4-FFF2-40B4-BE49-F238E27FC236}">
                  <a16:creationId xmlns:a16="http://schemas.microsoft.com/office/drawing/2014/main" id="{601C26C3-1D1E-043C-8784-447C0E5828C9}"/>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sp>
        <p:nvSpPr>
          <p:cNvPr id="57" name="Oval 56">
            <a:extLst>
              <a:ext uri="{FF2B5EF4-FFF2-40B4-BE49-F238E27FC236}">
                <a16:creationId xmlns:a16="http://schemas.microsoft.com/office/drawing/2014/main" id="{775FFAE4-96D3-6828-4D67-BCED0EEE905E}"/>
              </a:ext>
            </a:extLst>
          </p:cNvPr>
          <p:cNvSpPr>
            <a:spLocks/>
          </p:cNvSpPr>
          <p:nvPr/>
        </p:nvSpPr>
        <p:spPr>
          <a:xfrm>
            <a:off x="7953698" y="244893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sp>
        <p:nvSpPr>
          <p:cNvPr id="58" name="TextBox 57">
            <a:extLst>
              <a:ext uri="{FF2B5EF4-FFF2-40B4-BE49-F238E27FC236}">
                <a16:creationId xmlns:a16="http://schemas.microsoft.com/office/drawing/2014/main" id="{09BCA988-58BF-A1FE-E19E-142ED9DBF195}"/>
              </a:ext>
            </a:extLst>
          </p:cNvPr>
          <p:cNvSpPr txBox="1"/>
          <p:nvPr/>
        </p:nvSpPr>
        <p:spPr>
          <a:xfrm>
            <a:off x="845585" y="3225928"/>
            <a:ext cx="3020051" cy="777240"/>
          </a:xfrm>
          <a:prstGeom prst="rect">
            <a:avLst/>
          </a:prstGeom>
        </p:spPr>
        <p:txBody>
          <a:bodyPr vert="horz" wrap="square" lIns="91440" tIns="45720" rIns="91440" bIns="45720" rtlCol="0">
            <a:noAutofit/>
          </a:bodyPr>
          <a:lstStyle/>
          <a:p>
            <a:pPr marL="0" indent="0" algn="just">
              <a:buNone/>
            </a:pPr>
            <a:r>
              <a:rPr lang="en-GB" sz="1300">
                <a:effectLst/>
                <a:ea typeface="Times New Roman" panose="02020603050405020304" pitchFamily="18" charset="0"/>
              </a:rPr>
              <a:t>SCI identifies that the goods are presented to the PCI. </a:t>
            </a:r>
            <a:r>
              <a:rPr lang="en-US" sz="1300">
                <a:ea typeface="Times New Roman" panose="02020603050405020304" pitchFamily="18" charset="0"/>
              </a:rPr>
              <a:t>The Customs Declaration is accepted and a</a:t>
            </a:r>
            <a:r>
              <a:rPr lang="en-GB" sz="1300">
                <a:effectLst/>
                <a:ea typeface="Times New Roman" panose="02020603050405020304" pitchFamily="18" charset="0"/>
              </a:rPr>
              <a:t>n MRN is assigned to </a:t>
            </a:r>
            <a:r>
              <a:rPr lang="en-GB" sz="1300">
                <a:ea typeface="Times New Roman" panose="02020603050405020304" pitchFamily="18" charset="0"/>
              </a:rPr>
              <a:t>it</a:t>
            </a:r>
            <a:r>
              <a:rPr lang="en-GB" sz="1300">
                <a:effectLst/>
                <a:ea typeface="Times New Roman" panose="02020603050405020304" pitchFamily="18" charset="0"/>
              </a:rPr>
              <a:t>.</a:t>
            </a:r>
            <a:endParaRPr lang="el-GR" sz="1300"/>
          </a:p>
        </p:txBody>
      </p:sp>
      <p:grpSp>
        <p:nvGrpSpPr>
          <p:cNvPr id="7" name="Group 6">
            <a:extLst>
              <a:ext uri="{FF2B5EF4-FFF2-40B4-BE49-F238E27FC236}">
                <a16:creationId xmlns:a16="http://schemas.microsoft.com/office/drawing/2014/main" id="{F8FBD1B9-33B5-C4A2-30B7-063937DBF3BF}"/>
              </a:ext>
            </a:extLst>
          </p:cNvPr>
          <p:cNvGrpSpPr/>
          <p:nvPr/>
        </p:nvGrpSpPr>
        <p:grpSpPr>
          <a:xfrm>
            <a:off x="971548" y="4857074"/>
            <a:ext cx="6689881" cy="765988"/>
            <a:chOff x="2075093" y="5289337"/>
            <a:chExt cx="5278355" cy="471096"/>
          </a:xfrm>
        </p:grpSpPr>
        <p:sp>
          <p:nvSpPr>
            <p:cNvPr id="8" name="Rectangle 7">
              <a:extLst>
                <a:ext uri="{FF2B5EF4-FFF2-40B4-BE49-F238E27FC236}">
                  <a16:creationId xmlns:a16="http://schemas.microsoft.com/office/drawing/2014/main" id="{304260A8-FB16-2DB1-E578-580A7C9AD2C2}"/>
                </a:ext>
              </a:extLst>
            </p:cNvPr>
            <p:cNvSpPr/>
            <p:nvPr/>
          </p:nvSpPr>
          <p:spPr>
            <a:xfrm>
              <a:off x="2075093" y="5289337"/>
              <a:ext cx="545875"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9" name="Rectangle 8">
              <a:extLst>
                <a:ext uri="{FF2B5EF4-FFF2-40B4-BE49-F238E27FC236}">
                  <a16:creationId xmlns:a16="http://schemas.microsoft.com/office/drawing/2014/main" id="{DD20035E-A20A-5F3C-7108-BE77825C6659}"/>
                </a:ext>
              </a:extLst>
            </p:cNvPr>
            <p:cNvSpPr/>
            <p:nvPr/>
          </p:nvSpPr>
          <p:spPr>
            <a:xfrm>
              <a:off x="2620968" y="5289338"/>
              <a:ext cx="4732480"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1">
                  <a:solidFill>
                    <a:schemeClr val="tx1"/>
                  </a:solidFill>
                </a:rPr>
                <a:t>The date of Customs Declaration’s acceptance, shall be used for the application of provisions governing the customs procedure for which goods are declared and for all other import formalities.</a:t>
              </a:r>
            </a:p>
          </p:txBody>
        </p:sp>
      </p:grpSp>
      <p:sp>
        <p:nvSpPr>
          <p:cNvPr id="5" name="TextBox 4">
            <a:extLst>
              <a:ext uri="{FF2B5EF4-FFF2-40B4-BE49-F238E27FC236}">
                <a16:creationId xmlns:a16="http://schemas.microsoft.com/office/drawing/2014/main" id="{FA305361-4FBF-953E-C757-6CB906074B2F}"/>
              </a:ext>
            </a:extLst>
          </p:cNvPr>
          <p:cNvSpPr txBox="1"/>
          <p:nvPr/>
        </p:nvSpPr>
        <p:spPr>
          <a:xfrm>
            <a:off x="6340069" y="3036841"/>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6" name="Rectangle: Diagonal Corners Rounded 5">
            <a:extLst>
              <a:ext uri="{FF2B5EF4-FFF2-40B4-BE49-F238E27FC236}">
                <a16:creationId xmlns:a16="http://schemas.microsoft.com/office/drawing/2014/main" id="{C2B8E1E1-FE3D-736E-BB8B-9EB7556B73B2}"/>
              </a:ext>
            </a:extLst>
          </p:cNvPr>
          <p:cNvSpPr/>
          <p:nvPr/>
        </p:nvSpPr>
        <p:spPr>
          <a:xfrm>
            <a:off x="880983" y="1474824"/>
            <a:ext cx="10412328" cy="692498"/>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1800"/>
              </a:spcAft>
            </a:pPr>
            <a:r>
              <a:rPr lang="en-US"/>
              <a:t>After successful validation of the Customs Declaration lodged upon presentation of goods (both by SCI and PCI), and verification that goods have been presented to PCI, SCI accepts the declaration.</a:t>
            </a:r>
          </a:p>
        </p:txBody>
      </p:sp>
      <p:sp>
        <p:nvSpPr>
          <p:cNvPr id="2" name="Slide Number Placeholder 1">
            <a:extLst>
              <a:ext uri="{FF2B5EF4-FFF2-40B4-BE49-F238E27FC236}">
                <a16:creationId xmlns:a16="http://schemas.microsoft.com/office/drawing/2014/main" id="{541582DA-7D63-85F8-0B24-0259894580A4}"/>
              </a:ext>
            </a:extLst>
          </p:cNvPr>
          <p:cNvSpPr>
            <a:spLocks noGrp="1"/>
          </p:cNvSpPr>
          <p:nvPr>
            <p:ph type="sldNum" sz="quarter" idx="12"/>
          </p:nvPr>
        </p:nvSpPr>
        <p:spPr/>
        <p:txBody>
          <a:bodyPr/>
          <a:lstStyle/>
          <a:p>
            <a:fld id="{F46C79FD-C571-418B-AB0F-5EE936C85276}" type="slidenum">
              <a:rPr lang="en-GB" smtClean="0"/>
              <a:t>48</a:t>
            </a:fld>
            <a:endParaRPr lang="en-GB"/>
          </a:p>
        </p:txBody>
      </p:sp>
    </p:spTree>
    <p:extLst>
      <p:ext uri="{BB962C8B-B14F-4D97-AF65-F5344CB8AC3E}">
        <p14:creationId xmlns:p14="http://schemas.microsoft.com/office/powerpoint/2010/main" val="1232275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AFCD1BB5-59E0-DE7B-F2FC-7FBB11F2C7AA}"/>
              </a:ext>
            </a:extLst>
          </p:cNvPr>
          <p:cNvSpPr/>
          <p:nvPr/>
        </p:nvSpPr>
        <p:spPr>
          <a:xfrm>
            <a:off x="838198" y="1428750"/>
            <a:ext cx="6410327" cy="519320"/>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ea typeface="Times New Roman" panose="02020603050405020304" pitchFamily="18" charset="0"/>
                <a:cs typeface="Times New Roman" panose="02020603050405020304" pitchFamily="18" charset="0"/>
              </a:rPr>
              <a:t>A Customs Declaration is accepted by SCI, </a:t>
            </a:r>
            <a:r>
              <a:rPr lang="en-GB">
                <a:solidFill>
                  <a:schemeClr val="bg1"/>
                </a:solidFill>
                <a:effectLst/>
                <a:ea typeface="Times New Roman" panose="02020603050405020304" pitchFamily="18" charset="0"/>
                <a:cs typeface="Times New Roman" panose="02020603050405020304" pitchFamily="18" charset="0"/>
              </a:rPr>
              <a:t>on condition that:</a:t>
            </a:r>
            <a:endParaRPr lang="el-GR">
              <a:solidFill>
                <a:schemeClr val="bg1"/>
              </a:solidFill>
              <a:effectLst/>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7F69BF8-B053-F50B-C56B-36811A3F177B}"/>
              </a:ext>
            </a:extLst>
          </p:cNvPr>
          <p:cNvSpPr>
            <a:spLocks noGrp="1"/>
          </p:cNvSpPr>
          <p:nvPr>
            <p:ph type="title"/>
          </p:nvPr>
        </p:nvSpPr>
        <p:spPr/>
        <p:txBody>
          <a:bodyPr/>
          <a:lstStyle/>
          <a:p>
            <a:r>
              <a:rPr lang="en-US"/>
              <a:t>Conditions for Acceptance of Customs Declaration</a:t>
            </a:r>
            <a:endParaRPr lang="el-GR"/>
          </a:p>
        </p:txBody>
      </p:sp>
      <p:sp>
        <p:nvSpPr>
          <p:cNvPr id="5" name="Rectangle: Rounded Corners 4">
            <a:extLst>
              <a:ext uri="{FF2B5EF4-FFF2-40B4-BE49-F238E27FC236}">
                <a16:creationId xmlns:a16="http://schemas.microsoft.com/office/drawing/2014/main" id="{0EB573EE-E705-B5D2-C0DC-A92005026B0E}"/>
              </a:ext>
            </a:extLst>
          </p:cNvPr>
          <p:cNvSpPr/>
          <p:nvPr/>
        </p:nvSpPr>
        <p:spPr>
          <a:xfrm>
            <a:off x="970722" y="2081801"/>
            <a:ext cx="10011603" cy="851729"/>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lvl="0" algn="just"/>
            <a:r>
              <a:rPr lang="en-GB" sz="1800">
                <a:solidFill>
                  <a:schemeClr val="tx1"/>
                </a:solidFill>
                <a:ea typeface="Times New Roman" panose="02020603050405020304" pitchFamily="18" charset="0"/>
                <a:cs typeface="Times New Roman" panose="02020603050405020304" pitchFamily="18" charset="0"/>
              </a:rPr>
              <a:t>C</a:t>
            </a:r>
            <a:r>
              <a:rPr lang="en-GB" sz="1800">
                <a:solidFill>
                  <a:schemeClr val="tx1"/>
                </a:solidFill>
                <a:effectLst/>
                <a:ea typeface="Times New Roman" panose="02020603050405020304" pitchFamily="18" charset="0"/>
                <a:cs typeface="Times New Roman" panose="02020603050405020304" pitchFamily="18" charset="0"/>
              </a:rPr>
              <a:t>ontains all </a:t>
            </a:r>
            <a:r>
              <a:rPr lang="en-GB" sz="1800" b="1">
                <a:solidFill>
                  <a:schemeClr val="tx1"/>
                </a:solidFill>
                <a:effectLst/>
                <a:ea typeface="Times New Roman" panose="02020603050405020304" pitchFamily="18" charset="0"/>
                <a:cs typeface="Times New Roman" panose="02020603050405020304" pitchFamily="18" charset="0"/>
              </a:rPr>
              <a:t>necessary information </a:t>
            </a:r>
            <a:r>
              <a:rPr lang="en-GB" sz="1800">
                <a:solidFill>
                  <a:schemeClr val="tx1"/>
                </a:solidFill>
                <a:effectLst/>
                <a:ea typeface="Times New Roman" panose="02020603050405020304" pitchFamily="18" charset="0"/>
                <a:cs typeface="Times New Roman" panose="02020603050405020304" pitchFamily="18" charset="0"/>
              </a:rPr>
              <a:t>required for the application of </a:t>
            </a:r>
            <a:r>
              <a:rPr lang="en-GB" sz="1800" b="1">
                <a:solidFill>
                  <a:schemeClr val="tx1"/>
                </a:solidFill>
                <a:effectLst/>
                <a:ea typeface="Times New Roman" panose="02020603050405020304" pitchFamily="18" charset="0"/>
                <a:cs typeface="Times New Roman" panose="02020603050405020304" pitchFamily="18" charset="0"/>
              </a:rPr>
              <a:t>provisions governing the customs procedure</a:t>
            </a:r>
            <a:r>
              <a:rPr lang="en-GB" sz="1800">
                <a:solidFill>
                  <a:schemeClr val="tx1"/>
                </a:solidFill>
                <a:effectLst/>
                <a:ea typeface="Times New Roman" panose="02020603050405020304" pitchFamily="18" charset="0"/>
                <a:cs typeface="Times New Roman" panose="02020603050405020304" pitchFamily="18" charset="0"/>
              </a:rPr>
              <a:t> in respect of which goods are declared</a:t>
            </a:r>
            <a:endParaRPr lang="el-GR" sz="1800">
              <a:solidFill>
                <a:schemeClr val="tx1"/>
              </a:solidFill>
              <a:effectLst/>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CF973BE-94A1-38E5-15A1-D9F11D75038A}"/>
              </a:ext>
            </a:extLst>
          </p:cNvPr>
          <p:cNvSpPr/>
          <p:nvPr/>
        </p:nvSpPr>
        <p:spPr>
          <a:xfrm>
            <a:off x="970724" y="4245097"/>
            <a:ext cx="10011601" cy="1310970"/>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lvl="0" algn="just">
              <a:buClr>
                <a:srgbClr val="FF0000"/>
              </a:buClr>
            </a:pPr>
            <a:r>
              <a:rPr lang="en-GB" sz="1800">
                <a:solidFill>
                  <a:schemeClr val="tx1"/>
                </a:solidFill>
                <a:effectLst/>
                <a:ea typeface="Times New Roman" panose="02020603050405020304" pitchFamily="18" charset="0"/>
                <a:cs typeface="Times New Roman" panose="02020603050405020304" pitchFamily="18" charset="0"/>
              </a:rPr>
              <a:t>The </a:t>
            </a:r>
            <a:r>
              <a:rPr lang="en-GB" sz="1800" b="1">
                <a:solidFill>
                  <a:schemeClr val="tx1"/>
                </a:solidFill>
                <a:effectLst/>
                <a:ea typeface="Times New Roman" panose="02020603050405020304" pitchFamily="18" charset="0"/>
                <a:cs typeface="Times New Roman" panose="02020603050405020304" pitchFamily="18" charset="0"/>
              </a:rPr>
              <a:t>supporting documents </a:t>
            </a:r>
            <a:r>
              <a:rPr lang="en-GB" sz="1800">
                <a:solidFill>
                  <a:schemeClr val="tx1"/>
                </a:solidFill>
                <a:effectLst/>
                <a:ea typeface="Times New Roman" panose="02020603050405020304" pitchFamily="18" charset="0"/>
                <a:cs typeface="Times New Roman" panose="02020603050405020304" pitchFamily="18" charset="0"/>
              </a:rPr>
              <a:t>required for the application of provisions governing the customs procedure for which the goods are declared </a:t>
            </a:r>
            <a:r>
              <a:rPr lang="en-GB" sz="1800" b="1">
                <a:solidFill>
                  <a:schemeClr val="tx1"/>
                </a:solidFill>
                <a:effectLst/>
                <a:ea typeface="Times New Roman" panose="02020603050405020304" pitchFamily="18" charset="0"/>
                <a:cs typeface="Times New Roman" panose="02020603050405020304" pitchFamily="18" charset="0"/>
              </a:rPr>
              <a:t>are in </a:t>
            </a:r>
            <a:r>
              <a:rPr lang="en-GB" b="1">
                <a:solidFill>
                  <a:schemeClr val="tx1"/>
                </a:solidFill>
                <a:ea typeface="Times New Roman" panose="02020603050405020304" pitchFamily="18" charset="0"/>
                <a:cs typeface="Times New Roman" panose="02020603050405020304" pitchFamily="18" charset="0"/>
              </a:rPr>
              <a:t>D</a:t>
            </a:r>
            <a:r>
              <a:rPr lang="en-GB" sz="1800" b="1">
                <a:solidFill>
                  <a:schemeClr val="tx1"/>
                </a:solidFill>
                <a:effectLst/>
                <a:ea typeface="Times New Roman" panose="02020603050405020304" pitchFamily="18" charset="0"/>
                <a:cs typeface="Times New Roman" panose="02020603050405020304" pitchFamily="18" charset="0"/>
              </a:rPr>
              <a:t>eclarant's possession </a:t>
            </a:r>
            <a:r>
              <a:rPr lang="en-GB" sz="1800">
                <a:solidFill>
                  <a:schemeClr val="tx1"/>
                </a:solidFill>
                <a:effectLst/>
                <a:ea typeface="Times New Roman" panose="02020603050405020304" pitchFamily="18" charset="0"/>
                <a:cs typeface="Times New Roman" panose="02020603050405020304" pitchFamily="18" charset="0"/>
              </a:rPr>
              <a:t>and at the disposal of customs authorities at the time when the Customs </a:t>
            </a:r>
            <a:r>
              <a:rPr lang="en-GB">
                <a:solidFill>
                  <a:schemeClr val="tx1"/>
                </a:solidFill>
                <a:ea typeface="Times New Roman" panose="02020603050405020304" pitchFamily="18" charset="0"/>
                <a:cs typeface="Times New Roman" panose="02020603050405020304" pitchFamily="18" charset="0"/>
              </a:rPr>
              <a:t>D</a:t>
            </a:r>
            <a:r>
              <a:rPr lang="en-GB" sz="1800">
                <a:solidFill>
                  <a:schemeClr val="tx1"/>
                </a:solidFill>
                <a:effectLst/>
                <a:ea typeface="Times New Roman" panose="02020603050405020304" pitchFamily="18" charset="0"/>
                <a:cs typeface="Times New Roman" panose="02020603050405020304" pitchFamily="18" charset="0"/>
              </a:rPr>
              <a:t>eclaration is lodged</a:t>
            </a:r>
            <a:endParaRPr lang="el-GR" sz="1800">
              <a:solidFill>
                <a:schemeClr val="tx1"/>
              </a:solidFill>
              <a:effectLst/>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FBB0F21-3AE6-E6C4-0577-D3E12E06827D}"/>
              </a:ext>
            </a:extLst>
          </p:cNvPr>
          <p:cNvSpPr/>
          <p:nvPr/>
        </p:nvSpPr>
        <p:spPr>
          <a:xfrm>
            <a:off x="970724" y="3137917"/>
            <a:ext cx="10011601" cy="851730"/>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buClr>
                <a:srgbClr val="FFFF00"/>
              </a:buClr>
            </a:pPr>
            <a:r>
              <a:rPr lang="en-GB" sz="1800">
                <a:solidFill>
                  <a:schemeClr val="tx1"/>
                </a:solidFill>
                <a:effectLst/>
                <a:ea typeface="Times New Roman" panose="02020603050405020304" pitchFamily="18" charset="0"/>
                <a:cs typeface="Times New Roman" panose="02020603050405020304" pitchFamily="18" charset="0"/>
              </a:rPr>
              <a:t>The </a:t>
            </a:r>
            <a:r>
              <a:rPr lang="en-GB" sz="1800" b="1">
                <a:solidFill>
                  <a:schemeClr val="tx1"/>
                </a:solidFill>
                <a:effectLst/>
                <a:ea typeface="Times New Roman" panose="02020603050405020304" pitchFamily="18" charset="0"/>
                <a:cs typeface="Times New Roman" panose="02020603050405020304" pitchFamily="18" charset="0"/>
              </a:rPr>
              <a:t>goods</a:t>
            </a:r>
            <a:r>
              <a:rPr lang="en-GB" sz="1800">
                <a:solidFill>
                  <a:schemeClr val="tx1"/>
                </a:solidFill>
                <a:effectLst/>
                <a:ea typeface="Times New Roman" panose="02020603050405020304" pitchFamily="18" charset="0"/>
                <a:cs typeface="Times New Roman" panose="02020603050405020304" pitchFamily="18" charset="0"/>
              </a:rPr>
              <a:t> to which the declaration refers </a:t>
            </a:r>
            <a:r>
              <a:rPr lang="en-GB" sz="1800" b="1">
                <a:solidFill>
                  <a:schemeClr val="tx1"/>
                </a:solidFill>
                <a:effectLst/>
                <a:ea typeface="Times New Roman" panose="02020603050405020304" pitchFamily="18" charset="0"/>
                <a:cs typeface="Times New Roman" panose="02020603050405020304" pitchFamily="18" charset="0"/>
              </a:rPr>
              <a:t>have been presented to customs</a:t>
            </a:r>
            <a:endParaRPr lang="el-GR" sz="1800" b="1">
              <a:solidFill>
                <a:schemeClr val="tx1"/>
              </a:solidFill>
              <a:effectLst/>
              <a:ea typeface="Times New Roman" panose="02020603050405020304" pitchFamily="18" charset="0"/>
              <a:cs typeface="Times New Roman" panose="02020603050405020304" pitchFamily="18" charset="0"/>
            </a:endParaRPr>
          </a:p>
        </p:txBody>
      </p:sp>
      <p:pic>
        <p:nvPicPr>
          <p:cNvPr id="8" name="Graphic 7" descr="Pin with solid fill">
            <a:extLst>
              <a:ext uri="{FF2B5EF4-FFF2-40B4-BE49-F238E27FC236}">
                <a16:creationId xmlns:a16="http://schemas.microsoft.com/office/drawing/2014/main" id="{00BA7CCF-1B51-8DF2-2647-1E87C6B88BC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5497" y="2081801"/>
            <a:ext cx="390450" cy="322647"/>
          </a:xfrm>
          <a:prstGeom prst="rect">
            <a:avLst/>
          </a:prstGeom>
        </p:spPr>
      </p:pic>
      <p:pic>
        <p:nvPicPr>
          <p:cNvPr id="9" name="Graphic 8" descr="Pin with solid fill">
            <a:extLst>
              <a:ext uri="{FF2B5EF4-FFF2-40B4-BE49-F238E27FC236}">
                <a16:creationId xmlns:a16="http://schemas.microsoft.com/office/drawing/2014/main" id="{1F67F6EA-0618-782A-49C3-04532B62DC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5497" y="3163449"/>
            <a:ext cx="390450" cy="322647"/>
          </a:xfrm>
          <a:prstGeom prst="rect">
            <a:avLst/>
          </a:prstGeom>
        </p:spPr>
      </p:pic>
      <p:pic>
        <p:nvPicPr>
          <p:cNvPr id="10" name="Graphic 9" descr="Pin with solid fill">
            <a:extLst>
              <a:ext uri="{FF2B5EF4-FFF2-40B4-BE49-F238E27FC236}">
                <a16:creationId xmlns:a16="http://schemas.microsoft.com/office/drawing/2014/main" id="{3A09D3D4-413E-E1CB-3CA9-EB899A13FE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5497" y="4245097"/>
            <a:ext cx="390450" cy="322647"/>
          </a:xfrm>
          <a:prstGeom prst="rect">
            <a:avLst/>
          </a:prstGeom>
        </p:spPr>
      </p:pic>
      <p:sp>
        <p:nvSpPr>
          <p:cNvPr id="2" name="Slide Number Placeholder 1">
            <a:extLst>
              <a:ext uri="{FF2B5EF4-FFF2-40B4-BE49-F238E27FC236}">
                <a16:creationId xmlns:a16="http://schemas.microsoft.com/office/drawing/2014/main" id="{88453532-732F-87C8-13DC-CEB547FAFA79}"/>
              </a:ext>
            </a:extLst>
          </p:cNvPr>
          <p:cNvSpPr>
            <a:spLocks noGrp="1"/>
          </p:cNvSpPr>
          <p:nvPr>
            <p:ph type="sldNum" sz="quarter" idx="12"/>
          </p:nvPr>
        </p:nvSpPr>
        <p:spPr/>
        <p:txBody>
          <a:bodyPr/>
          <a:lstStyle/>
          <a:p>
            <a:fld id="{F46C79FD-C571-418B-AB0F-5EE936C85276}" type="slidenum">
              <a:rPr lang="en-GB" smtClean="0"/>
              <a:t>49</a:t>
            </a:fld>
            <a:endParaRPr lang="en-GB"/>
          </a:p>
        </p:txBody>
      </p:sp>
    </p:spTree>
    <p:extLst>
      <p:ext uri="{BB962C8B-B14F-4D97-AF65-F5344CB8AC3E}">
        <p14:creationId xmlns:p14="http://schemas.microsoft.com/office/powerpoint/2010/main" val="291963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FE5F4-3823-4B31-97CC-F5D54EB7FDB3}"/>
              </a:ext>
            </a:extLst>
          </p:cNvPr>
          <p:cNvSpPr>
            <a:spLocks noGrp="1"/>
          </p:cNvSpPr>
          <p:nvPr>
            <p:ph type="title"/>
          </p:nvPr>
        </p:nvSpPr>
        <p:spPr>
          <a:xfrm>
            <a:off x="928289" y="217012"/>
            <a:ext cx="10997758" cy="782357"/>
          </a:xfrm>
        </p:spPr>
        <p:txBody>
          <a:bodyPr/>
          <a:lstStyle/>
          <a:p>
            <a:r>
              <a:rPr lang="en-US" dirty="0">
                <a:effectLst/>
                <a:ea typeface="Calibri" panose="020F0502020204030204" pitchFamily="34" charset="0"/>
              </a:rPr>
              <a:t>UCC CCI System</a:t>
            </a:r>
            <a:endParaRPr lang="en-US" dirty="0"/>
          </a:p>
        </p:txBody>
      </p:sp>
      <p:sp>
        <p:nvSpPr>
          <p:cNvPr id="30" name="TextBox 29">
            <a:extLst>
              <a:ext uri="{FF2B5EF4-FFF2-40B4-BE49-F238E27FC236}">
                <a16:creationId xmlns:a16="http://schemas.microsoft.com/office/drawing/2014/main" id="{0F3ACD63-F5EC-4915-A252-D33F93AD461C}"/>
              </a:ext>
            </a:extLst>
          </p:cNvPr>
          <p:cNvSpPr txBox="1"/>
          <p:nvPr/>
        </p:nvSpPr>
        <p:spPr>
          <a:xfrm>
            <a:off x="799853" y="1301229"/>
            <a:ext cx="10476527" cy="3639458"/>
          </a:xfrm>
          <a:prstGeom prst="rect">
            <a:avLst/>
          </a:prstGeom>
          <a:noFill/>
        </p:spPr>
        <p:txBody>
          <a:bodyPr wrap="square" lIns="91440" tIns="45720" rIns="91440" bIns="45720" rtlCol="0" anchor="t">
            <a:spAutoFit/>
          </a:bodyPr>
          <a:lstStyle/>
          <a:p>
            <a:pPr algn="just">
              <a:spcBef>
                <a:spcPts val="1200"/>
              </a:spcBef>
            </a:pPr>
            <a:r>
              <a:rPr lang="en-US" sz="1650" b="1" dirty="0">
                <a:effectLst/>
                <a:ea typeface="Times New Roman" panose="02020603050405020304" pitchFamily="18" charset="0"/>
                <a:cs typeface="Times New Roman"/>
              </a:rPr>
              <a:t>UCC CCI System</a:t>
            </a:r>
            <a:r>
              <a:rPr lang="en-US" sz="1650" dirty="0">
                <a:ea typeface="Times New Roman" panose="02020603050405020304" pitchFamily="18" charset="0"/>
                <a:cs typeface="Times New Roman"/>
              </a:rPr>
              <a:t> </a:t>
            </a:r>
            <a:r>
              <a:rPr lang="en-US" sz="1650" dirty="0">
                <a:effectLst/>
                <a:ea typeface="Times New Roman" panose="02020603050405020304" pitchFamily="18" charset="0"/>
                <a:cs typeface="Times New Roman"/>
              </a:rPr>
              <a:t>is a new Trans-European System which will strengthen the trade facilitation</a:t>
            </a:r>
            <a:r>
              <a:rPr lang="en-US" sz="1650" dirty="0">
                <a:ea typeface="Times New Roman" panose="02020603050405020304" pitchFamily="18" charset="0"/>
                <a:cs typeface="Times New Roman"/>
              </a:rPr>
              <a:t>, </a:t>
            </a:r>
            <a:r>
              <a:rPr lang="en-US" sz="1650" dirty="0">
                <a:effectLst/>
                <a:ea typeface="Times New Roman" panose="02020603050405020304" pitchFamily="18" charset="0"/>
                <a:cs typeface="Times New Roman"/>
              </a:rPr>
              <a:t>enabling </a:t>
            </a:r>
            <a:r>
              <a:rPr lang="en-US" sz="1650" dirty="0">
                <a:ea typeface="Times New Roman" panose="02020603050405020304" pitchFamily="18" charset="0"/>
                <a:cs typeface="Times New Roman"/>
              </a:rPr>
              <a:t>AEOs </a:t>
            </a:r>
            <a:r>
              <a:rPr lang="en-US" sz="1650" dirty="0">
                <a:effectLst/>
                <a:ea typeface="Times New Roman" panose="02020603050405020304" pitchFamily="18" charset="0"/>
                <a:cs typeface="Times New Roman"/>
              </a:rPr>
              <a:t>with</a:t>
            </a:r>
            <a:r>
              <a:rPr lang="en-US" sz="1650" dirty="0">
                <a:ea typeface="Times New Roman" panose="02020603050405020304" pitchFamily="18" charset="0"/>
                <a:cs typeface="Times New Roman"/>
              </a:rPr>
              <a:t> </a:t>
            </a:r>
            <a:r>
              <a:rPr lang="en-US" sz="1650" dirty="0">
                <a:effectLst/>
                <a:ea typeface="Times New Roman" panose="02020603050405020304" pitchFamily="18" charset="0"/>
                <a:cs typeface="Times New Roman"/>
              </a:rPr>
              <a:t>“</a:t>
            </a:r>
            <a:r>
              <a:rPr lang="en-US" sz="1650" b="1" dirty="0">
                <a:effectLst/>
                <a:ea typeface="Times New Roman" panose="02020603050405020304" pitchFamily="18" charset="0"/>
                <a:cs typeface="Times New Roman"/>
              </a:rPr>
              <a:t>centralisation</a:t>
            </a:r>
            <a:r>
              <a:rPr lang="en-US" sz="1650" dirty="0">
                <a:effectLst/>
                <a:ea typeface="Times New Roman" panose="02020603050405020304" pitchFamily="18" charset="0"/>
                <a:cs typeface="Times New Roman"/>
              </a:rPr>
              <a:t>” of their </a:t>
            </a:r>
            <a:r>
              <a:rPr lang="en-US" sz="1650" dirty="0">
                <a:ea typeface="Times New Roman" panose="02020603050405020304" pitchFamily="18" charset="0"/>
                <a:cs typeface="Times New Roman"/>
              </a:rPr>
              <a:t>import operations and</a:t>
            </a:r>
            <a:r>
              <a:rPr lang="en-US" sz="1650" dirty="0">
                <a:effectLst/>
                <a:ea typeface="Times New Roman" panose="02020603050405020304" pitchFamily="18" charset="0"/>
                <a:cs typeface="Times New Roman"/>
              </a:rPr>
              <a:t> reduction of interactions with customs</a:t>
            </a:r>
            <a:r>
              <a:rPr lang="en-US" sz="1650" dirty="0">
                <a:ea typeface="Times New Roman" panose="02020603050405020304" pitchFamily="18" charset="0"/>
                <a:cs typeface="Times New Roman"/>
              </a:rPr>
              <a:t>,</a:t>
            </a:r>
            <a:r>
              <a:rPr lang="en-US" sz="1650" dirty="0">
                <a:effectLst/>
                <a:ea typeface="Times New Roman" panose="02020603050405020304" pitchFamily="18" charset="0"/>
                <a:cs typeface="Times New Roman"/>
              </a:rPr>
              <a:t> using</a:t>
            </a:r>
            <a:r>
              <a:rPr lang="en-US" sz="1650" dirty="0">
                <a:ea typeface="Times New Roman" panose="02020603050405020304" pitchFamily="18" charset="0"/>
                <a:cs typeface="Times New Roman"/>
              </a:rPr>
              <a:t> </a:t>
            </a:r>
            <a:r>
              <a:rPr lang="en-US" sz="1650" dirty="0">
                <a:effectLst/>
                <a:ea typeface="Times New Roman" panose="02020603050405020304" pitchFamily="18" charset="0"/>
                <a:cs typeface="Times New Roman"/>
              </a:rPr>
              <a:t>SCI as </a:t>
            </a:r>
            <a:r>
              <a:rPr lang="en-US" sz="1650" dirty="0">
                <a:ea typeface="Times New Roman" panose="02020603050405020304" pitchFamily="18" charset="0"/>
                <a:cs typeface="Times New Roman"/>
              </a:rPr>
              <a:t>a</a:t>
            </a:r>
            <a:r>
              <a:rPr lang="en-US" sz="1650" dirty="0">
                <a:effectLst/>
                <a:ea typeface="Times New Roman" panose="02020603050405020304" pitchFamily="18" charset="0"/>
                <a:cs typeface="Times New Roman"/>
              </a:rPr>
              <a:t> main contact partner.</a:t>
            </a:r>
            <a:r>
              <a:rPr lang="en-US" sz="1650" dirty="0">
                <a:ea typeface="Times New Roman" panose="02020603050405020304" pitchFamily="18" charset="0"/>
                <a:cs typeface="Times New Roman"/>
              </a:rPr>
              <a:t> </a:t>
            </a:r>
            <a:endParaRPr lang="en-US" sz="1650" dirty="0"/>
          </a:p>
          <a:p>
            <a:pPr algn="just">
              <a:spcBef>
                <a:spcPts val="600"/>
              </a:spcBef>
            </a:pPr>
            <a:r>
              <a:rPr lang="en-US" sz="1650" dirty="0">
                <a:effectLst/>
                <a:ea typeface="Times New Roman" panose="02020603050405020304" pitchFamily="18" charset="0"/>
                <a:cs typeface="Times New Roman"/>
              </a:rPr>
              <a:t>The project’s aim is to implement</a:t>
            </a:r>
            <a:r>
              <a:rPr lang="en-US" sz="1650" dirty="0">
                <a:ea typeface="Times New Roman" panose="02020603050405020304" pitchFamily="18" charset="0"/>
                <a:cs typeface="Times New Roman"/>
              </a:rPr>
              <a:t> </a:t>
            </a:r>
            <a:r>
              <a:rPr lang="en-US" sz="1650" dirty="0">
                <a:effectLst/>
                <a:ea typeface="Times New Roman" panose="02020603050405020304" pitchFamily="18" charset="0"/>
                <a:cs typeface="Times New Roman"/>
              </a:rPr>
              <a:t>functionality:</a:t>
            </a:r>
            <a:endParaRPr lang="en-US" sz="1650" dirty="0"/>
          </a:p>
          <a:p>
            <a:pPr marL="285750" indent="-285750" algn="just">
              <a:spcBef>
                <a:spcPts val="300"/>
              </a:spcBef>
              <a:buFont typeface="Wingdings" panose="05000000000000000000" pitchFamily="2" charset="2"/>
              <a:buChar char="ü"/>
            </a:pPr>
            <a:r>
              <a:rPr lang="en-US" sz="1650" dirty="0">
                <a:ea typeface="Times New Roman" panose="02020603050405020304" pitchFamily="18" charset="0"/>
                <a:cs typeface="Times New Roman"/>
              </a:rPr>
              <a:t>Handling</a:t>
            </a:r>
            <a:r>
              <a:rPr lang="en-US" sz="1650" dirty="0">
                <a:effectLst/>
                <a:ea typeface="Times New Roman" panose="02020603050405020304" pitchFamily="18" charset="0"/>
                <a:cs typeface="Times New Roman"/>
              </a:rPr>
              <a:t> of </a:t>
            </a:r>
            <a:r>
              <a:rPr lang="en-US" sz="1650" b="1" dirty="0">
                <a:effectLst/>
                <a:ea typeface="Times New Roman" panose="02020603050405020304" pitchFamily="18" charset="0"/>
                <a:cs typeface="Times New Roman"/>
              </a:rPr>
              <a:t>standard</a:t>
            </a:r>
            <a:r>
              <a:rPr lang="en-US" sz="1650" dirty="0">
                <a:effectLst/>
                <a:ea typeface="Times New Roman" panose="02020603050405020304" pitchFamily="18" charset="0"/>
                <a:cs typeface="Times New Roman"/>
              </a:rPr>
              <a:t> and </a:t>
            </a:r>
            <a:r>
              <a:rPr lang="en-US" sz="1650" b="1" dirty="0">
                <a:effectLst/>
                <a:ea typeface="Times New Roman" panose="02020603050405020304" pitchFamily="18" charset="0"/>
                <a:cs typeface="Times New Roman"/>
              </a:rPr>
              <a:t>simplified</a:t>
            </a:r>
            <a:r>
              <a:rPr lang="en-US" sz="1650" dirty="0">
                <a:effectLst/>
                <a:ea typeface="Times New Roman" panose="02020603050405020304" pitchFamily="18" charset="0"/>
                <a:cs typeface="Times New Roman"/>
              </a:rPr>
              <a:t> customs declaration, including the </a:t>
            </a:r>
            <a:r>
              <a:rPr lang="en-US" sz="1650" b="1" dirty="0">
                <a:effectLst/>
                <a:ea typeface="Times New Roman" panose="02020603050405020304" pitchFamily="18" charset="0"/>
                <a:cs typeface="Times New Roman"/>
              </a:rPr>
              <a:t>pre-lodged</a:t>
            </a:r>
            <a:r>
              <a:rPr lang="en-US" sz="1650" dirty="0">
                <a:effectLst/>
                <a:ea typeface="Times New Roman" panose="02020603050405020304" pitchFamily="18" charset="0"/>
                <a:cs typeface="Times New Roman"/>
              </a:rPr>
              <a:t> </a:t>
            </a:r>
            <a:r>
              <a:rPr lang="en-US" sz="1650" dirty="0">
                <a:ea typeface="Times New Roman" panose="02020603050405020304" pitchFamily="18" charset="0"/>
                <a:cs typeface="Times New Roman"/>
              </a:rPr>
              <a:t>one;</a:t>
            </a:r>
            <a:endParaRPr lang="en-US" sz="1650" dirty="0">
              <a:effectLst/>
              <a:ea typeface="Times New Roman" panose="02020603050405020304" pitchFamily="18" charset="0"/>
              <a:cs typeface="Times New Roman" panose="02020603050405020304" pitchFamily="18" charset="0"/>
            </a:endParaRPr>
          </a:p>
          <a:p>
            <a:pPr marL="285750" indent="-285750" algn="just">
              <a:spcBef>
                <a:spcPts val="600"/>
              </a:spcBef>
              <a:buFont typeface="Wingdings" panose="05000000000000000000" pitchFamily="2" charset="2"/>
              <a:buChar char="ü"/>
            </a:pPr>
            <a:r>
              <a:rPr lang="en-US" sz="1650" dirty="0">
                <a:ea typeface="Times New Roman" panose="02020603050405020304" pitchFamily="18" charset="0"/>
                <a:cs typeface="Times New Roman"/>
              </a:rPr>
              <a:t>Handling of all types of </a:t>
            </a:r>
            <a:r>
              <a:rPr lang="en-US" sz="1650" b="1" dirty="0">
                <a:ea typeface="Times New Roman" panose="02020603050405020304" pitchFamily="18" charset="0"/>
                <a:cs typeface="Times New Roman"/>
              </a:rPr>
              <a:t>supplementary</a:t>
            </a:r>
            <a:r>
              <a:rPr lang="en-US" sz="1650" dirty="0">
                <a:effectLst/>
                <a:ea typeface="Times New Roman" panose="02020603050405020304" pitchFamily="18" charset="0"/>
                <a:cs typeface="Times New Roman"/>
              </a:rPr>
              <a:t> declaration </a:t>
            </a:r>
            <a:r>
              <a:rPr lang="en-US" sz="1650" dirty="0">
                <a:ea typeface="Times New Roman" panose="02020603050405020304" pitchFamily="18" charset="0"/>
                <a:cs typeface="Times New Roman"/>
              </a:rPr>
              <a:t>(general, periodic and recapitulative); </a:t>
            </a:r>
            <a:endParaRPr lang="en-US" sz="1650" dirty="0">
              <a:effectLst/>
              <a:ea typeface="Times New Roman" panose="02020603050405020304" pitchFamily="18" charset="0"/>
              <a:cs typeface="Times New Roman"/>
            </a:endParaRPr>
          </a:p>
          <a:p>
            <a:pPr marL="285750" indent="-285750" algn="just">
              <a:spcBef>
                <a:spcPts val="600"/>
              </a:spcBef>
              <a:buFont typeface="Wingdings" panose="05000000000000000000" pitchFamily="2" charset="2"/>
              <a:buChar char="ü"/>
            </a:pPr>
            <a:r>
              <a:rPr lang="en-US" sz="1650" dirty="0">
                <a:ea typeface="Times New Roman" panose="02020603050405020304" pitchFamily="18" charset="0"/>
                <a:cs typeface="Times New Roman"/>
              </a:rPr>
              <a:t>Handling of customs declarations made through an </a:t>
            </a:r>
            <a:r>
              <a:rPr lang="en-US" sz="1650" b="1" dirty="0">
                <a:ea typeface="Times New Roman" panose="02020603050405020304" pitchFamily="18" charset="0"/>
                <a:cs typeface="Times New Roman"/>
              </a:rPr>
              <a:t>entry in the declarant’s records (EIDR) </a:t>
            </a:r>
            <a:r>
              <a:rPr lang="en-US" sz="1650" dirty="0">
                <a:ea typeface="Times New Roman" panose="02020603050405020304" pitchFamily="18" charset="0"/>
                <a:cs typeface="Times New Roman"/>
              </a:rPr>
              <a:t>with PN and with PN waiver;</a:t>
            </a:r>
            <a:endParaRPr lang="en-US" sz="1650" dirty="0">
              <a:effectLst/>
              <a:ea typeface="Times New Roman" panose="02020603050405020304" pitchFamily="18" charset="0"/>
              <a:cs typeface="Times New Roman"/>
            </a:endParaRPr>
          </a:p>
          <a:p>
            <a:pPr marL="285750" indent="-285750" algn="just">
              <a:spcBef>
                <a:spcPts val="600"/>
              </a:spcBef>
              <a:buFont typeface="Wingdings" panose="05000000000000000000" pitchFamily="2" charset="2"/>
              <a:buChar char="ü"/>
            </a:pPr>
            <a:r>
              <a:rPr lang="en-US" sz="1650" dirty="0">
                <a:effectLst/>
                <a:ea typeface="Times New Roman" panose="02020603050405020304" pitchFamily="18" charset="0"/>
                <a:cs typeface="Times New Roman"/>
              </a:rPr>
              <a:t>Placing of all types of goods under the following customs procedures: release for free circulation, customs warehousing, inward processing, end-use and temporary admission;</a:t>
            </a:r>
          </a:p>
          <a:p>
            <a:pPr marL="285750" indent="-285750" algn="just">
              <a:spcBef>
                <a:spcPts val="600"/>
              </a:spcBef>
              <a:buFont typeface="Wingdings" panose="05000000000000000000" pitchFamily="2" charset="2"/>
              <a:buChar char="ü"/>
            </a:pPr>
            <a:r>
              <a:rPr lang="en-US" sz="1650" dirty="0">
                <a:effectLst/>
                <a:ea typeface="Times New Roman" panose="02020603050405020304" pitchFamily="18" charset="0"/>
                <a:cs typeface="Times New Roman"/>
              </a:rPr>
              <a:t>The communication of supporting/additional documents between the related customs offices.</a:t>
            </a:r>
          </a:p>
          <a:p>
            <a:pPr marL="285750" indent="-285750" algn="just">
              <a:spcBef>
                <a:spcPts val="600"/>
              </a:spcBef>
              <a:buFont typeface="Wingdings" panose="05000000000000000000" pitchFamily="2" charset="2"/>
              <a:buChar char="ü"/>
            </a:pPr>
            <a:endParaRPr lang="en-US" sz="1650" dirty="0">
              <a:effectLst/>
              <a:ea typeface="Times New Roman" panose="02020603050405020304" pitchFamily="18" charset="0"/>
              <a:cs typeface="Times New Roman"/>
            </a:endParaRPr>
          </a:p>
        </p:txBody>
      </p:sp>
      <p:grpSp>
        <p:nvGrpSpPr>
          <p:cNvPr id="4" name="Group 3">
            <a:extLst>
              <a:ext uri="{FF2B5EF4-FFF2-40B4-BE49-F238E27FC236}">
                <a16:creationId xmlns:a16="http://schemas.microsoft.com/office/drawing/2014/main" id="{22A46C78-3F41-19AE-93ED-439CC827DD21}"/>
              </a:ext>
            </a:extLst>
          </p:cNvPr>
          <p:cNvGrpSpPr>
            <a:grpSpLocks noChangeAspect="1"/>
          </p:cNvGrpSpPr>
          <p:nvPr/>
        </p:nvGrpSpPr>
        <p:grpSpPr>
          <a:xfrm>
            <a:off x="799853" y="4651743"/>
            <a:ext cx="9901392" cy="2030563"/>
            <a:chOff x="1315774" y="4742870"/>
            <a:chExt cx="8688283" cy="1779038"/>
          </a:xfrm>
        </p:grpSpPr>
        <p:sp>
          <p:nvSpPr>
            <p:cNvPr id="2" name="Rectangle: Rounded Corners 1">
              <a:extLst>
                <a:ext uri="{FF2B5EF4-FFF2-40B4-BE49-F238E27FC236}">
                  <a16:creationId xmlns:a16="http://schemas.microsoft.com/office/drawing/2014/main" id="{E52FADCE-9AB5-F574-0085-1E2A075053C8}"/>
                </a:ext>
              </a:extLst>
            </p:cNvPr>
            <p:cNvSpPr>
              <a:spLocks noChangeAspect="1"/>
            </p:cNvSpPr>
            <p:nvPr/>
          </p:nvSpPr>
          <p:spPr>
            <a:xfrm>
              <a:off x="6508165" y="4743667"/>
              <a:ext cx="1682183" cy="177824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r>
                <a:rPr lang="en-US" b="1"/>
                <a:t>PCI</a:t>
              </a:r>
              <a:endParaRPr lang="el-GR" b="1"/>
            </a:p>
          </p:txBody>
        </p:sp>
        <p:pic>
          <p:nvPicPr>
            <p:cNvPr id="13" name="Graphic 12" descr="User with solid fill">
              <a:extLst>
                <a:ext uri="{FF2B5EF4-FFF2-40B4-BE49-F238E27FC236}">
                  <a16:creationId xmlns:a16="http://schemas.microsoft.com/office/drawing/2014/main" id="{9CE49D62-81B3-08BD-BD45-A141E131B5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0431" y="5214197"/>
              <a:ext cx="761730" cy="727407"/>
            </a:xfrm>
            <a:prstGeom prst="rect">
              <a:avLst/>
            </a:prstGeom>
          </p:spPr>
        </p:pic>
        <p:pic>
          <p:nvPicPr>
            <p:cNvPr id="15" name="Graphic 14" descr="Envelope">
              <a:extLst>
                <a:ext uri="{FF2B5EF4-FFF2-40B4-BE49-F238E27FC236}">
                  <a16:creationId xmlns:a16="http://schemas.microsoft.com/office/drawing/2014/main" id="{CFB9A4F4-04B3-D442-0B8D-11D4D0037C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3501" y="5152308"/>
              <a:ext cx="422091" cy="344361"/>
            </a:xfrm>
            <a:prstGeom prst="rect">
              <a:avLst/>
            </a:prstGeom>
          </p:spPr>
        </p:pic>
        <p:sp>
          <p:nvSpPr>
            <p:cNvPr id="16" name="Arrow: Left 15">
              <a:extLst>
                <a:ext uri="{FF2B5EF4-FFF2-40B4-BE49-F238E27FC236}">
                  <a16:creationId xmlns:a16="http://schemas.microsoft.com/office/drawing/2014/main" id="{98B845E7-C8E5-3D96-BB83-AC32B56F8A1C}"/>
                </a:ext>
              </a:extLst>
            </p:cNvPr>
            <p:cNvSpPr/>
            <p:nvPr/>
          </p:nvSpPr>
          <p:spPr>
            <a:xfrm>
              <a:off x="2645920" y="5746838"/>
              <a:ext cx="773955" cy="193510"/>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17" name="Arrow: Right 16">
              <a:extLst>
                <a:ext uri="{FF2B5EF4-FFF2-40B4-BE49-F238E27FC236}">
                  <a16:creationId xmlns:a16="http://schemas.microsoft.com/office/drawing/2014/main" id="{691EAFAD-F6E4-C4E4-92E7-11C994595CF2}"/>
                </a:ext>
              </a:extLst>
            </p:cNvPr>
            <p:cNvSpPr/>
            <p:nvPr/>
          </p:nvSpPr>
          <p:spPr>
            <a:xfrm>
              <a:off x="2681277" y="5495412"/>
              <a:ext cx="784609" cy="1935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18" name="TextBox 17">
              <a:extLst>
                <a:ext uri="{FF2B5EF4-FFF2-40B4-BE49-F238E27FC236}">
                  <a16:creationId xmlns:a16="http://schemas.microsoft.com/office/drawing/2014/main" id="{638B8DCA-2F71-3804-E440-8CF9A26E46CB}"/>
                </a:ext>
              </a:extLst>
            </p:cNvPr>
            <p:cNvSpPr txBox="1"/>
            <p:nvPr/>
          </p:nvSpPr>
          <p:spPr>
            <a:xfrm>
              <a:off x="1315774" y="5896461"/>
              <a:ext cx="1646138" cy="240376"/>
            </a:xfrm>
            <a:prstGeom prst="rect">
              <a:avLst/>
            </a:prstGeom>
            <a:noFill/>
          </p:spPr>
          <p:txBody>
            <a:bodyPr wrap="square" rtlCol="0">
              <a:spAutoFit/>
            </a:bodyPr>
            <a:lstStyle/>
            <a:p>
              <a:pPr algn="ctr"/>
              <a:r>
                <a:rPr lang="en-US" sz="1200" b="1">
                  <a:solidFill>
                    <a:schemeClr val="tx2"/>
                  </a:solidFill>
                </a:rPr>
                <a:t>Declarant</a:t>
              </a:r>
              <a:endParaRPr lang="el-GR" sz="1200" b="1">
                <a:solidFill>
                  <a:schemeClr val="tx2"/>
                </a:solidFill>
              </a:endParaRPr>
            </a:p>
          </p:txBody>
        </p:sp>
        <p:sp>
          <p:nvSpPr>
            <p:cNvPr id="19" name="Rectangle: Rounded Corners 18">
              <a:extLst>
                <a:ext uri="{FF2B5EF4-FFF2-40B4-BE49-F238E27FC236}">
                  <a16:creationId xmlns:a16="http://schemas.microsoft.com/office/drawing/2014/main" id="{0CB52619-E581-C0E0-22FF-7FC99E861737}"/>
                </a:ext>
              </a:extLst>
            </p:cNvPr>
            <p:cNvSpPr>
              <a:spLocks noChangeAspect="1"/>
            </p:cNvSpPr>
            <p:nvPr/>
          </p:nvSpPr>
          <p:spPr>
            <a:xfrm>
              <a:off x="3579848" y="4742870"/>
              <a:ext cx="1682183" cy="177824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r>
                <a:rPr lang="en-US" b="1"/>
                <a:t>SCI</a:t>
              </a:r>
              <a:endParaRPr lang="el-GR" b="1"/>
            </a:p>
          </p:txBody>
        </p:sp>
        <p:pic>
          <p:nvPicPr>
            <p:cNvPr id="20" name="Graphic 19" descr="Envelope">
              <a:extLst>
                <a:ext uri="{FF2B5EF4-FFF2-40B4-BE49-F238E27FC236}">
                  <a16:creationId xmlns:a16="http://schemas.microsoft.com/office/drawing/2014/main" id="{278EA872-0182-41E7-F8CA-E1AC31A8E0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1486" y="5115705"/>
              <a:ext cx="422091" cy="344362"/>
            </a:xfrm>
            <a:prstGeom prst="rect">
              <a:avLst/>
            </a:prstGeom>
          </p:spPr>
        </p:pic>
        <p:sp>
          <p:nvSpPr>
            <p:cNvPr id="21" name="Arrow: Right 20">
              <a:extLst>
                <a:ext uri="{FF2B5EF4-FFF2-40B4-BE49-F238E27FC236}">
                  <a16:creationId xmlns:a16="http://schemas.microsoft.com/office/drawing/2014/main" id="{E5766762-E62F-DB5F-A890-F44A2DD5BCCB}"/>
                </a:ext>
              </a:extLst>
            </p:cNvPr>
            <p:cNvSpPr/>
            <p:nvPr/>
          </p:nvSpPr>
          <p:spPr>
            <a:xfrm>
              <a:off x="5458637" y="5441193"/>
              <a:ext cx="864951" cy="21263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sp>
          <p:nvSpPr>
            <p:cNvPr id="22" name="Arrow: Left 21">
              <a:extLst>
                <a:ext uri="{FF2B5EF4-FFF2-40B4-BE49-F238E27FC236}">
                  <a16:creationId xmlns:a16="http://schemas.microsoft.com/office/drawing/2014/main" id="{975A62F2-4F22-43E2-2219-F6BB8BE8612E}"/>
                </a:ext>
              </a:extLst>
            </p:cNvPr>
            <p:cNvSpPr/>
            <p:nvPr/>
          </p:nvSpPr>
          <p:spPr>
            <a:xfrm>
              <a:off x="5450691" y="5696072"/>
              <a:ext cx="834625" cy="21776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a:p>
          </p:txBody>
        </p:sp>
        <p:grpSp>
          <p:nvGrpSpPr>
            <p:cNvPr id="24" name="Group 23">
              <a:extLst>
                <a:ext uri="{FF2B5EF4-FFF2-40B4-BE49-F238E27FC236}">
                  <a16:creationId xmlns:a16="http://schemas.microsoft.com/office/drawing/2014/main" id="{41AD2EFA-EC89-5190-29A7-26280852E943}"/>
                </a:ext>
              </a:extLst>
            </p:cNvPr>
            <p:cNvGrpSpPr/>
            <p:nvPr/>
          </p:nvGrpSpPr>
          <p:grpSpPr>
            <a:xfrm>
              <a:off x="8423712" y="5152308"/>
              <a:ext cx="739780" cy="706560"/>
              <a:chOff x="7133092" y="1953984"/>
              <a:chExt cx="786989" cy="751495"/>
            </a:xfrm>
          </p:grpSpPr>
          <p:pic>
            <p:nvPicPr>
              <p:cNvPr id="25" name="Graphic 24" descr="Box">
                <a:extLst>
                  <a:ext uri="{FF2B5EF4-FFF2-40B4-BE49-F238E27FC236}">
                    <a16:creationId xmlns:a16="http://schemas.microsoft.com/office/drawing/2014/main" id="{765788B0-CBB3-5C68-3FB9-45FB7553BFAD}"/>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3092" y="2248279"/>
                <a:ext cx="457200" cy="457200"/>
              </a:xfrm>
              <a:prstGeom prst="rect">
                <a:avLst/>
              </a:prstGeom>
            </p:spPr>
          </p:pic>
          <p:pic>
            <p:nvPicPr>
              <p:cNvPr id="26" name="Graphic 25" descr="Box">
                <a:extLst>
                  <a:ext uri="{FF2B5EF4-FFF2-40B4-BE49-F238E27FC236}">
                    <a16:creationId xmlns:a16="http://schemas.microsoft.com/office/drawing/2014/main" id="{4284B191-53B2-78C2-9E99-6BFF07876803}"/>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8699" y="1953984"/>
                <a:ext cx="457200" cy="457200"/>
              </a:xfrm>
              <a:prstGeom prst="rect">
                <a:avLst/>
              </a:prstGeom>
            </p:spPr>
          </p:pic>
          <p:pic>
            <p:nvPicPr>
              <p:cNvPr id="27" name="Graphic 26" descr="Box">
                <a:extLst>
                  <a:ext uri="{FF2B5EF4-FFF2-40B4-BE49-F238E27FC236}">
                    <a16:creationId xmlns:a16="http://schemas.microsoft.com/office/drawing/2014/main" id="{E48846F1-B3C7-F45D-AC8C-0AECEBC21B00}"/>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2881" y="2245127"/>
                <a:ext cx="457200" cy="457200"/>
              </a:xfrm>
              <a:prstGeom prst="rect">
                <a:avLst/>
              </a:prstGeom>
            </p:spPr>
          </p:pic>
        </p:grpSp>
        <p:pic>
          <p:nvPicPr>
            <p:cNvPr id="31" name="Graphic 30" descr="Truck">
              <a:extLst>
                <a:ext uri="{FF2B5EF4-FFF2-40B4-BE49-F238E27FC236}">
                  <a16:creationId xmlns:a16="http://schemas.microsoft.com/office/drawing/2014/main" id="{49FED1A4-B0CC-DFF6-7F4B-88F359DFE2C1}"/>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45652" y="5210022"/>
              <a:ext cx="687638" cy="687780"/>
            </a:xfrm>
            <a:prstGeom prst="rect">
              <a:avLst/>
            </a:prstGeom>
          </p:spPr>
        </p:pic>
        <p:sp>
          <p:nvSpPr>
            <p:cNvPr id="33" name="TextBox 32">
              <a:extLst>
                <a:ext uri="{FF2B5EF4-FFF2-40B4-BE49-F238E27FC236}">
                  <a16:creationId xmlns:a16="http://schemas.microsoft.com/office/drawing/2014/main" id="{462C626E-D067-5A1F-AC04-09DD91837993}"/>
                </a:ext>
              </a:extLst>
            </p:cNvPr>
            <p:cNvSpPr txBox="1"/>
            <p:nvPr/>
          </p:nvSpPr>
          <p:spPr>
            <a:xfrm>
              <a:off x="8579385" y="5848209"/>
              <a:ext cx="1424672" cy="276999"/>
            </a:xfrm>
            <a:prstGeom prst="rect">
              <a:avLst/>
            </a:prstGeom>
            <a:noFill/>
          </p:spPr>
          <p:txBody>
            <a:bodyPr wrap="square" rtlCol="0">
              <a:spAutoFit/>
            </a:bodyPr>
            <a:lstStyle/>
            <a:p>
              <a:pPr algn="ctr"/>
              <a:r>
                <a:rPr lang="en-US" sz="1200" b="1">
                  <a:solidFill>
                    <a:schemeClr val="tx2"/>
                  </a:solidFill>
                </a:rPr>
                <a:t>Goods</a:t>
              </a:r>
              <a:endParaRPr lang="el-GR" sz="1400" b="1">
                <a:solidFill>
                  <a:schemeClr val="tx2"/>
                </a:solidFill>
              </a:endParaRPr>
            </a:p>
          </p:txBody>
        </p:sp>
        <p:pic>
          <p:nvPicPr>
            <p:cNvPr id="34" name="Picture 33" descr="Map&#10;&#10;Description automatically generated">
              <a:extLst>
                <a:ext uri="{FF2B5EF4-FFF2-40B4-BE49-F238E27FC236}">
                  <a16:creationId xmlns:a16="http://schemas.microsoft.com/office/drawing/2014/main" id="{20CF7B07-3094-9494-534B-5896A555FC84}"/>
                </a:ext>
              </a:extLst>
            </p:cNvPr>
            <p:cNvPicPr preferRelativeResize="0">
              <a:picLocks noChangeAspect="1"/>
            </p:cNvPicPr>
            <p:nvPr/>
          </p:nvPicPr>
          <p:blipFill>
            <a:blip r:embed="rId10">
              <a:extLst>
                <a:ext uri="{28A0092B-C50C-407E-A947-70E740481C1C}">
                  <a14:useLocalDpi xmlns:a14="http://schemas.microsoft.com/office/drawing/2010/main" val="0"/>
                </a:ext>
              </a:extLst>
            </a:blip>
            <a:stretch>
              <a:fillRect/>
            </a:stretch>
          </p:blipFill>
          <p:spPr>
            <a:xfrm>
              <a:off x="6643521" y="4917325"/>
              <a:ext cx="1436253" cy="124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34">
              <a:extLst>
                <a:ext uri="{FF2B5EF4-FFF2-40B4-BE49-F238E27FC236}">
                  <a16:creationId xmlns:a16="http://schemas.microsoft.com/office/drawing/2014/main" id="{A7ECDC29-3CBC-12BA-D309-A5D355F782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71769" y="4936438"/>
              <a:ext cx="345735" cy="345735"/>
            </a:xfrm>
            <a:prstGeom prst="rect">
              <a:avLst/>
            </a:prstGeom>
          </p:spPr>
        </p:pic>
        <p:pic>
          <p:nvPicPr>
            <p:cNvPr id="37" name="Picture 36">
              <a:extLst>
                <a:ext uri="{FF2B5EF4-FFF2-40B4-BE49-F238E27FC236}">
                  <a16:creationId xmlns:a16="http://schemas.microsoft.com/office/drawing/2014/main" id="{3EB78EC4-6658-AB21-FC30-5CA68D1101C3}"/>
                </a:ext>
              </a:extLst>
            </p:cNvPr>
            <p:cNvPicPr preferRelativeResize="0">
              <a:picLocks noChangeAspect="1"/>
            </p:cNvPicPr>
            <p:nvPr/>
          </p:nvPicPr>
          <p:blipFill rotWithShape="1">
            <a:blip r:embed="rId12"/>
            <a:srcRect t="17872" r="19559"/>
            <a:stretch/>
          </p:blipFill>
          <p:spPr>
            <a:xfrm>
              <a:off x="3708972" y="4917326"/>
              <a:ext cx="1436400" cy="1240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Picture 38" descr="Icon&#10;&#10;Description automatically generated">
              <a:extLst>
                <a:ext uri="{FF2B5EF4-FFF2-40B4-BE49-F238E27FC236}">
                  <a16:creationId xmlns:a16="http://schemas.microsoft.com/office/drawing/2014/main" id="{4AA6C533-89AC-1613-7643-8D85CED49F4A}"/>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4727641" y="4935368"/>
              <a:ext cx="346805" cy="346805"/>
            </a:xfrm>
            <a:prstGeom prst="rect">
              <a:avLst/>
            </a:prstGeom>
            <a:ln>
              <a:noFill/>
            </a:ln>
          </p:spPr>
        </p:pic>
      </p:grpSp>
      <p:sp>
        <p:nvSpPr>
          <p:cNvPr id="5" name="Slide Number Placeholder 4">
            <a:extLst>
              <a:ext uri="{FF2B5EF4-FFF2-40B4-BE49-F238E27FC236}">
                <a16:creationId xmlns:a16="http://schemas.microsoft.com/office/drawing/2014/main" id="{5E816FF0-98C9-23A0-A520-1E248C42A427}"/>
              </a:ext>
            </a:extLst>
          </p:cNvPr>
          <p:cNvSpPr>
            <a:spLocks noGrp="1"/>
          </p:cNvSpPr>
          <p:nvPr>
            <p:ph type="sldNum" sz="quarter" idx="12"/>
          </p:nvPr>
        </p:nvSpPr>
        <p:spPr/>
        <p:txBody>
          <a:bodyPr/>
          <a:lstStyle/>
          <a:p>
            <a:fld id="{F46C79FD-C571-418B-AB0F-5EE936C85276}" type="slidenum">
              <a:rPr lang="en-GB" smtClean="0"/>
              <a:t>5</a:t>
            </a:fld>
            <a:endParaRPr lang="en-GB"/>
          </a:p>
        </p:txBody>
      </p:sp>
    </p:spTree>
    <p:extLst>
      <p:ext uri="{BB962C8B-B14F-4D97-AF65-F5344CB8AC3E}">
        <p14:creationId xmlns:p14="http://schemas.microsoft.com/office/powerpoint/2010/main" val="1719019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CC1CC-1B1A-1049-A155-7846EF677D2D}"/>
              </a:ext>
            </a:extLst>
          </p:cNvPr>
          <p:cNvSpPr>
            <a:spLocks noGrp="1"/>
          </p:cNvSpPr>
          <p:nvPr>
            <p:ph type="title"/>
          </p:nvPr>
        </p:nvSpPr>
        <p:spPr/>
        <p:txBody>
          <a:bodyPr/>
          <a:lstStyle/>
          <a:p>
            <a:r>
              <a:rPr lang="en-US"/>
              <a:t>Amendment of Customs Declaration</a:t>
            </a:r>
            <a:endParaRPr lang="el-GR"/>
          </a:p>
        </p:txBody>
      </p:sp>
      <p:grpSp>
        <p:nvGrpSpPr>
          <p:cNvPr id="5" name="object 4">
            <a:extLst>
              <a:ext uri="{FF2B5EF4-FFF2-40B4-BE49-F238E27FC236}">
                <a16:creationId xmlns:a16="http://schemas.microsoft.com/office/drawing/2014/main" id="{B690ED71-3712-D58A-E312-4AC1C555CF65}"/>
              </a:ext>
            </a:extLst>
          </p:cNvPr>
          <p:cNvGrpSpPr/>
          <p:nvPr/>
        </p:nvGrpSpPr>
        <p:grpSpPr>
          <a:xfrm>
            <a:off x="749049" y="1539191"/>
            <a:ext cx="2641415" cy="2801989"/>
            <a:chOff x="8306688" y="1597265"/>
            <a:chExt cx="3370072" cy="1769211"/>
          </a:xfrm>
        </p:grpSpPr>
        <p:sp>
          <p:nvSpPr>
            <p:cNvPr id="6" name="object 5">
              <a:extLst>
                <a:ext uri="{FF2B5EF4-FFF2-40B4-BE49-F238E27FC236}">
                  <a16:creationId xmlns:a16="http://schemas.microsoft.com/office/drawing/2014/main" id="{9C3FECFE-24D5-412D-0FCB-687E17B47B54}"/>
                </a:ext>
              </a:extLst>
            </p:cNvPr>
            <p:cNvSpPr/>
            <p:nvPr/>
          </p:nvSpPr>
          <p:spPr>
            <a:xfrm>
              <a:off x="8307323" y="1891284"/>
              <a:ext cx="3368040" cy="1475192"/>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D4D4D"/>
                </a:solidFill>
                <a:effectLst/>
                <a:uLnTx/>
                <a:uFillTx/>
                <a:latin typeface="Calibri" panose="020F0502020204030204" pitchFamily="34" charset="0"/>
                <a:ea typeface="+mn-ea"/>
                <a:cs typeface="Calibri" panose="020F0502020204030204" pitchFamily="34" charset="0"/>
              </a:endParaRPr>
            </a:p>
          </p:txBody>
        </p:sp>
        <p:sp>
          <p:nvSpPr>
            <p:cNvPr id="7" name="object 6">
              <a:extLst>
                <a:ext uri="{FF2B5EF4-FFF2-40B4-BE49-F238E27FC236}">
                  <a16:creationId xmlns:a16="http://schemas.microsoft.com/office/drawing/2014/main" id="{4D4E1F2C-AFB5-7903-B912-6D2C54D63856}"/>
                </a:ext>
              </a:extLst>
            </p:cNvPr>
            <p:cNvSpPr/>
            <p:nvPr/>
          </p:nvSpPr>
          <p:spPr>
            <a:xfrm>
              <a:off x="8307323" y="1652016"/>
              <a:ext cx="3368040" cy="1714460"/>
            </a:xfrm>
            <a:custGeom>
              <a:avLst/>
              <a:gdLst/>
              <a:ahLst/>
              <a:cxnLst/>
              <a:rect l="l" t="t" r="r" b="b"/>
              <a:pathLst>
                <a:path w="3368040" h="2990215">
                  <a:moveTo>
                    <a:pt x="0" y="2990087"/>
                  </a:moveTo>
                  <a:lnTo>
                    <a:pt x="3368039" y="2990087"/>
                  </a:lnTo>
                  <a:lnTo>
                    <a:pt x="3368039" y="0"/>
                  </a:lnTo>
                  <a:lnTo>
                    <a:pt x="0" y="0"/>
                  </a:lnTo>
                  <a:lnTo>
                    <a:pt x="0" y="2990087"/>
                  </a:lnTo>
                  <a:close/>
                </a:path>
              </a:pathLst>
            </a:custGeom>
            <a:ln w="9525">
              <a:solidFill>
                <a:srgbClr val="0356B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D4D4D"/>
                </a:solidFill>
                <a:effectLst/>
                <a:uLnTx/>
                <a:uFillTx/>
                <a:latin typeface="Calibri" panose="020F0502020204030204" pitchFamily="34" charset="0"/>
                <a:ea typeface="+mn-ea"/>
                <a:cs typeface="Calibri" panose="020F0502020204030204" pitchFamily="34" charset="0"/>
              </a:endParaRPr>
            </a:p>
          </p:txBody>
        </p:sp>
        <p:sp>
          <p:nvSpPr>
            <p:cNvPr id="8" name="object 7">
              <a:extLst>
                <a:ext uri="{FF2B5EF4-FFF2-40B4-BE49-F238E27FC236}">
                  <a16:creationId xmlns:a16="http://schemas.microsoft.com/office/drawing/2014/main" id="{784ABF5F-B3E8-1611-BD33-42FE0B3A7BA4}"/>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D4D4D"/>
                </a:solidFill>
                <a:effectLst/>
                <a:uLnTx/>
                <a:uFillTx/>
                <a:latin typeface="Calibri" panose="020F0502020204030204" pitchFamily="34" charset="0"/>
                <a:ea typeface="+mn-ea"/>
                <a:cs typeface="Calibri" panose="020F0502020204030204" pitchFamily="34" charset="0"/>
              </a:endParaRPr>
            </a:p>
          </p:txBody>
        </p:sp>
        <p:sp>
          <p:nvSpPr>
            <p:cNvPr id="9" name="object 8">
              <a:extLst>
                <a:ext uri="{FF2B5EF4-FFF2-40B4-BE49-F238E27FC236}">
                  <a16:creationId xmlns:a16="http://schemas.microsoft.com/office/drawing/2014/main" id="{7F1E0738-4079-4771-3AA0-90278F6A7E73}"/>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D4D4D"/>
                </a:solidFill>
                <a:effectLst/>
                <a:uLnTx/>
                <a:uFillTx/>
                <a:latin typeface="Calibri" panose="020F0502020204030204" pitchFamily="34" charset="0"/>
                <a:ea typeface="+mn-ea"/>
                <a:cs typeface="Calibri" panose="020F0502020204030204" pitchFamily="34" charset="0"/>
              </a:endParaRPr>
            </a:p>
          </p:txBody>
        </p:sp>
        <p:sp>
          <p:nvSpPr>
            <p:cNvPr id="10" name="object 9">
              <a:extLst>
                <a:ext uri="{FF2B5EF4-FFF2-40B4-BE49-F238E27FC236}">
                  <a16:creationId xmlns:a16="http://schemas.microsoft.com/office/drawing/2014/main" id="{AD557C80-8FBA-D2BC-0B7A-7FC9A0073FB4}"/>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D4D4D"/>
                </a:solidFill>
                <a:effectLst/>
                <a:uLnTx/>
                <a:uFillTx/>
                <a:latin typeface="Calibri" panose="020F0502020204030204" pitchFamily="34" charset="0"/>
                <a:ea typeface="+mn-ea"/>
                <a:cs typeface="Calibri" panose="020F0502020204030204" pitchFamily="34" charset="0"/>
              </a:endParaRPr>
            </a:p>
          </p:txBody>
        </p:sp>
        <p:sp>
          <p:nvSpPr>
            <p:cNvPr id="11" name="object 10">
              <a:extLst>
                <a:ext uri="{FF2B5EF4-FFF2-40B4-BE49-F238E27FC236}">
                  <a16:creationId xmlns:a16="http://schemas.microsoft.com/office/drawing/2014/main" id="{41D4F50E-A18E-50BF-1DF2-5E5763574B2C}"/>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D4D4D"/>
                </a:solidFill>
                <a:effectLst/>
                <a:uLnTx/>
                <a:uFillTx/>
                <a:latin typeface="Calibri" panose="020F0502020204030204" pitchFamily="34" charset="0"/>
                <a:ea typeface="+mn-ea"/>
                <a:cs typeface="Calibri" panose="020F0502020204030204" pitchFamily="34" charset="0"/>
              </a:endParaRPr>
            </a:p>
          </p:txBody>
        </p:sp>
      </p:grpSp>
      <p:sp>
        <p:nvSpPr>
          <p:cNvPr id="4" name="TextBox 3">
            <a:extLst>
              <a:ext uri="{FF2B5EF4-FFF2-40B4-BE49-F238E27FC236}">
                <a16:creationId xmlns:a16="http://schemas.microsoft.com/office/drawing/2014/main" id="{5959FE02-FD05-601D-8038-5B5459FA890A}"/>
              </a:ext>
            </a:extLst>
          </p:cNvPr>
          <p:cNvSpPr txBox="1"/>
          <p:nvPr/>
        </p:nvSpPr>
        <p:spPr>
          <a:xfrm>
            <a:off x="748452" y="1565187"/>
            <a:ext cx="263982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C000"/>
                </a:solidFill>
                <a:effectLst/>
                <a:uLnTx/>
                <a:uFillTx/>
                <a:latin typeface="Arial"/>
                <a:ea typeface="+mn-ea"/>
                <a:cs typeface="+mn-cs"/>
              </a:rPr>
              <a:t>CUSTOMS DECLARATION </a:t>
            </a:r>
            <a:br>
              <a:rPr kumimoji="0" lang="en-US" sz="1300" b="1" i="0" u="none" strike="noStrike" kern="1200" cap="none" spc="0" normalizeH="0" baseline="0" noProof="0">
                <a:ln>
                  <a:noFill/>
                </a:ln>
                <a:solidFill>
                  <a:srgbClr val="FFC000"/>
                </a:solidFill>
                <a:effectLst/>
                <a:uLnTx/>
                <a:uFillTx/>
                <a:latin typeface="Arial"/>
                <a:ea typeface="+mn-ea"/>
                <a:cs typeface="+mn-cs"/>
              </a:rPr>
            </a:br>
            <a:r>
              <a:rPr kumimoji="0" lang="en-US" sz="1300" b="1" i="0" u="none" strike="noStrike" kern="1200" cap="none" spc="0" normalizeH="0" baseline="0" noProof="0">
                <a:ln>
                  <a:noFill/>
                </a:ln>
                <a:solidFill>
                  <a:srgbClr val="FFC000"/>
                </a:solidFill>
                <a:effectLst/>
                <a:uLnTx/>
                <a:uFillTx/>
                <a:latin typeface="Arial"/>
                <a:ea typeface="+mn-ea"/>
                <a:cs typeface="+mn-cs"/>
              </a:rPr>
              <a:t>AMENDMENT (IE413)</a:t>
            </a:r>
            <a:endParaRPr kumimoji="0" lang="el-GR" sz="1300" b="1" i="0" u="none" strike="noStrike" kern="1200" cap="none" spc="0" normalizeH="0" baseline="0" noProof="0">
              <a:ln>
                <a:noFill/>
              </a:ln>
              <a:solidFill>
                <a:srgbClr val="FFC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2CFF9D65-7324-53AC-7A6F-82738E8EB85D}"/>
              </a:ext>
            </a:extLst>
          </p:cNvPr>
          <p:cNvSpPr txBox="1"/>
          <p:nvPr/>
        </p:nvSpPr>
        <p:spPr>
          <a:xfrm>
            <a:off x="748452" y="3013616"/>
            <a:ext cx="2639822" cy="1136138"/>
          </a:xfrm>
          <a:prstGeom prst="rect">
            <a:avLst/>
          </a:prstGeom>
        </p:spPr>
        <p:txBody>
          <a:bodyPr vert="horz" wrap="square"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34EA2"/>
                </a:solidFill>
                <a:effectLst/>
                <a:uLnTx/>
                <a:uFillTx/>
                <a:latin typeface="Arial"/>
                <a:ea typeface="+mn-ea"/>
                <a:cs typeface="+mn-cs"/>
              </a:rPr>
              <a:t>Declarant who sent the initial declaration, decides to perform amendment(s) by submitting at SCI the Customs Declaration Amendment request</a:t>
            </a:r>
          </a:p>
        </p:txBody>
      </p:sp>
      <p:pic>
        <p:nvPicPr>
          <p:cNvPr id="13" name="Graphic 12" descr="User with solid fill">
            <a:extLst>
              <a:ext uri="{FF2B5EF4-FFF2-40B4-BE49-F238E27FC236}">
                <a16:creationId xmlns:a16="http://schemas.microsoft.com/office/drawing/2014/main" id="{055CCBC6-D495-FF3B-2EED-849CD7C48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3966" y="2292453"/>
            <a:ext cx="656265" cy="656265"/>
          </a:xfrm>
          <a:prstGeom prst="rect">
            <a:avLst/>
          </a:prstGeom>
        </p:spPr>
      </p:pic>
      <p:pic>
        <p:nvPicPr>
          <p:cNvPr id="14" name="Graphic 13" descr="Schoolhouse">
            <a:extLst>
              <a:ext uri="{FF2B5EF4-FFF2-40B4-BE49-F238E27FC236}">
                <a16:creationId xmlns:a16="http://schemas.microsoft.com/office/drawing/2014/main" id="{4FCD92EA-A931-4AF3-8C47-E648CDEB3F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374650" y="2287371"/>
            <a:ext cx="618037" cy="649195"/>
          </a:xfrm>
          <a:prstGeom prst="rect">
            <a:avLst/>
          </a:prstGeom>
        </p:spPr>
      </p:pic>
      <p:sp>
        <p:nvSpPr>
          <p:cNvPr id="17" name="Arrow: Left 16">
            <a:extLst>
              <a:ext uri="{FF2B5EF4-FFF2-40B4-BE49-F238E27FC236}">
                <a16:creationId xmlns:a16="http://schemas.microsoft.com/office/drawing/2014/main" id="{382A0C06-1FE1-7279-39DF-43AF6AFADBB4}"/>
              </a:ext>
            </a:extLst>
          </p:cNvPr>
          <p:cNvSpPr/>
          <p:nvPr/>
        </p:nvSpPr>
        <p:spPr>
          <a:xfrm flipH="1">
            <a:off x="1858113" y="2503553"/>
            <a:ext cx="515442" cy="256145"/>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FFC000"/>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1B466B17-4DB5-5B0E-1A20-1FA2FA01C617}"/>
              </a:ext>
            </a:extLst>
          </p:cNvPr>
          <p:cNvGrpSpPr/>
          <p:nvPr/>
        </p:nvGrpSpPr>
        <p:grpSpPr>
          <a:xfrm>
            <a:off x="3754650" y="1574381"/>
            <a:ext cx="7689116" cy="4520344"/>
            <a:chOff x="3664684" y="1571690"/>
            <a:chExt cx="7821638" cy="4717296"/>
          </a:xfrm>
        </p:grpSpPr>
        <p:sp>
          <p:nvSpPr>
            <p:cNvPr id="30" name="Straight Connector 29">
              <a:extLst>
                <a:ext uri="{FF2B5EF4-FFF2-40B4-BE49-F238E27FC236}">
                  <a16:creationId xmlns:a16="http://schemas.microsoft.com/office/drawing/2014/main" id="{93EA7B21-2DAC-C879-318A-6220ACC5E9EE}"/>
                </a:ext>
              </a:extLst>
            </p:cNvPr>
            <p:cNvSpPr/>
            <p:nvPr/>
          </p:nvSpPr>
          <p:spPr>
            <a:xfrm>
              <a:off x="3664684" y="1573994"/>
              <a:ext cx="782163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5AD430F2-7423-606D-DDE0-4B101468A699}"/>
                </a:ext>
              </a:extLst>
            </p:cNvPr>
            <p:cNvSpPr/>
            <p:nvPr/>
          </p:nvSpPr>
          <p:spPr>
            <a:xfrm>
              <a:off x="3664684" y="1573994"/>
              <a:ext cx="1616289" cy="4714992"/>
            </a:xfrm>
            <a:custGeom>
              <a:avLst/>
              <a:gdLst>
                <a:gd name="connsiteX0" fmla="*/ 0 w 1616289"/>
                <a:gd name="connsiteY0" fmla="*/ 0 h 4714992"/>
                <a:gd name="connsiteX1" fmla="*/ 1616289 w 1616289"/>
                <a:gd name="connsiteY1" fmla="*/ 0 h 4714992"/>
                <a:gd name="connsiteX2" fmla="*/ 1616289 w 1616289"/>
                <a:gd name="connsiteY2" fmla="*/ 4714992 h 4714992"/>
                <a:gd name="connsiteX3" fmla="*/ 0 w 1616289"/>
                <a:gd name="connsiteY3" fmla="*/ 4714992 h 4714992"/>
                <a:gd name="connsiteX4" fmla="*/ 0 w 1616289"/>
                <a:gd name="connsiteY4" fmla="*/ 0 h 4714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289" h="4714992">
                  <a:moveTo>
                    <a:pt x="0" y="0"/>
                  </a:moveTo>
                  <a:lnTo>
                    <a:pt x="1616289" y="0"/>
                  </a:lnTo>
                  <a:lnTo>
                    <a:pt x="1616289" y="4714992"/>
                  </a:lnTo>
                  <a:lnTo>
                    <a:pt x="0" y="47149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a:solidFill>
                  <a:schemeClr val="tx1"/>
                </a:solidFill>
              </a:endParaRPr>
            </a:p>
          </p:txBody>
        </p:sp>
        <p:sp>
          <p:nvSpPr>
            <p:cNvPr id="32" name="Freeform: Shape 31">
              <a:extLst>
                <a:ext uri="{FF2B5EF4-FFF2-40B4-BE49-F238E27FC236}">
                  <a16:creationId xmlns:a16="http://schemas.microsoft.com/office/drawing/2014/main" id="{1E59AB21-E266-D181-807F-7C8600F17DE3}"/>
                </a:ext>
              </a:extLst>
            </p:cNvPr>
            <p:cNvSpPr/>
            <p:nvPr/>
          </p:nvSpPr>
          <p:spPr>
            <a:xfrm>
              <a:off x="5385041" y="1571690"/>
              <a:ext cx="6088873" cy="1441203"/>
            </a:xfrm>
            <a:custGeom>
              <a:avLst/>
              <a:gdLst>
                <a:gd name="connsiteX0" fmla="*/ 0 w 6088873"/>
                <a:gd name="connsiteY0" fmla="*/ 0 h 1441203"/>
                <a:gd name="connsiteX1" fmla="*/ 6088873 w 6088873"/>
                <a:gd name="connsiteY1" fmla="*/ 0 h 1441203"/>
                <a:gd name="connsiteX2" fmla="*/ 6088873 w 6088873"/>
                <a:gd name="connsiteY2" fmla="*/ 1441203 h 1441203"/>
                <a:gd name="connsiteX3" fmla="*/ 0 w 6088873"/>
                <a:gd name="connsiteY3" fmla="*/ 1441203 h 1441203"/>
                <a:gd name="connsiteX4" fmla="*/ 0 w 6088873"/>
                <a:gd name="connsiteY4" fmla="*/ 0 h 144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873" h="1441203">
                  <a:moveTo>
                    <a:pt x="0" y="0"/>
                  </a:moveTo>
                  <a:lnTo>
                    <a:pt x="6088873" y="0"/>
                  </a:lnTo>
                  <a:lnTo>
                    <a:pt x="6088873" y="1441203"/>
                  </a:lnTo>
                  <a:lnTo>
                    <a:pt x="0" y="1441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algn="just" defTabSz="800100">
                <a:lnSpc>
                  <a:spcPct val="90000"/>
                </a:lnSpc>
                <a:spcBef>
                  <a:spcPct val="0"/>
                </a:spcBef>
                <a:spcAft>
                  <a:spcPct val="35000"/>
                </a:spcAft>
              </a:pPr>
              <a:r>
                <a:rPr lang="en-GB">
                  <a:solidFill>
                    <a:schemeClr val="tx1"/>
                  </a:solidFill>
                </a:rPr>
                <a:t>S</a:t>
              </a:r>
              <a:r>
                <a:rPr lang="en-GB" sz="1800" kern="1200">
                  <a:solidFill>
                    <a:schemeClr val="tx1"/>
                  </a:solidFill>
                </a:rPr>
                <a:t>CI allows for the amendment of the Customs Declaration’s data </a:t>
              </a:r>
              <a:r>
                <a:rPr lang="en-GB" sz="1800" b="1" kern="1200">
                  <a:solidFill>
                    <a:schemeClr val="tx1"/>
                  </a:solidFill>
                </a:rPr>
                <a:t>before</a:t>
              </a:r>
              <a:r>
                <a:rPr lang="en-GB">
                  <a:solidFill>
                    <a:schemeClr val="tx1"/>
                  </a:solidFill>
                </a:rPr>
                <a:t> goods</a:t>
              </a:r>
              <a:r>
                <a:rPr lang="en-GB" sz="1800" kern="1200">
                  <a:solidFill>
                    <a:schemeClr val="tx1"/>
                  </a:solidFill>
                </a:rPr>
                <a:t> </a:t>
              </a:r>
              <a:r>
                <a:rPr lang="en-GB" sz="1800" b="1" kern="1200">
                  <a:solidFill>
                    <a:schemeClr val="tx1"/>
                  </a:solidFill>
                </a:rPr>
                <a:t>released for import.</a:t>
              </a:r>
              <a:endParaRPr lang="en-US" sz="1800" kern="1200">
                <a:solidFill>
                  <a:schemeClr val="tx1"/>
                </a:solidFill>
              </a:endParaRPr>
            </a:p>
          </p:txBody>
        </p:sp>
        <p:sp>
          <p:nvSpPr>
            <p:cNvPr id="33" name="Straight Connector 32">
              <a:extLst>
                <a:ext uri="{FF2B5EF4-FFF2-40B4-BE49-F238E27FC236}">
                  <a16:creationId xmlns:a16="http://schemas.microsoft.com/office/drawing/2014/main" id="{BA6299FA-B54F-328A-BA64-90937D2D489E}"/>
                </a:ext>
              </a:extLst>
            </p:cNvPr>
            <p:cNvSpPr/>
            <p:nvPr/>
          </p:nvSpPr>
          <p:spPr>
            <a:xfrm>
              <a:off x="5280973" y="2429512"/>
              <a:ext cx="5909003"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Freeform: Shape 33">
              <a:extLst>
                <a:ext uri="{FF2B5EF4-FFF2-40B4-BE49-F238E27FC236}">
                  <a16:creationId xmlns:a16="http://schemas.microsoft.com/office/drawing/2014/main" id="{6B3DD3B7-84BD-1939-F221-46C98C5BEA26}"/>
                </a:ext>
              </a:extLst>
            </p:cNvPr>
            <p:cNvSpPr/>
            <p:nvPr/>
          </p:nvSpPr>
          <p:spPr>
            <a:xfrm>
              <a:off x="5391767" y="2431352"/>
              <a:ext cx="6041096" cy="923249"/>
            </a:xfrm>
            <a:custGeom>
              <a:avLst/>
              <a:gdLst>
                <a:gd name="connsiteX0" fmla="*/ 0 w 6041096"/>
                <a:gd name="connsiteY0" fmla="*/ 0 h 923249"/>
                <a:gd name="connsiteX1" fmla="*/ 6041096 w 6041096"/>
                <a:gd name="connsiteY1" fmla="*/ 0 h 923249"/>
                <a:gd name="connsiteX2" fmla="*/ 6041096 w 6041096"/>
                <a:gd name="connsiteY2" fmla="*/ 923249 h 923249"/>
                <a:gd name="connsiteX3" fmla="*/ 0 w 6041096"/>
                <a:gd name="connsiteY3" fmla="*/ 923249 h 923249"/>
                <a:gd name="connsiteX4" fmla="*/ 0 w 6041096"/>
                <a:gd name="connsiteY4" fmla="*/ 0 h 923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1096" h="923249">
                  <a:moveTo>
                    <a:pt x="0" y="0"/>
                  </a:moveTo>
                  <a:lnTo>
                    <a:pt x="6041096" y="0"/>
                  </a:lnTo>
                  <a:lnTo>
                    <a:pt x="6041096" y="923249"/>
                  </a:lnTo>
                  <a:lnTo>
                    <a:pt x="0" y="9232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a:solidFill>
                    <a:schemeClr val="tx1"/>
                  </a:solidFill>
                  <a:latin typeface="+mn-lt"/>
                </a:rPr>
                <a:t>Amendment(s) can be submitted </a:t>
              </a:r>
              <a:r>
                <a:rPr lang="en-GB" sz="1800" b="1" kern="1200">
                  <a:solidFill>
                    <a:schemeClr val="tx1"/>
                  </a:solidFill>
                  <a:latin typeface="+mn-lt"/>
                </a:rPr>
                <a:t>while</a:t>
              </a:r>
              <a:r>
                <a:rPr lang="en-GB" sz="1800" kern="1200">
                  <a:solidFill>
                    <a:schemeClr val="tx1"/>
                  </a:solidFill>
                  <a:latin typeface="+mn-lt"/>
                </a:rPr>
                <a:t> the declaration at SCI is in</a:t>
              </a:r>
              <a:r>
                <a:rPr lang="en-US" sz="1800" kern="1200">
                  <a:solidFill>
                    <a:schemeClr val="tx1"/>
                  </a:solidFill>
                  <a:latin typeface="+mn-lt"/>
                </a:rPr>
                <a:t> any state different </a:t>
              </a:r>
              <a:r>
                <a:rPr lang="en-US" sz="1800" b="0" kern="1200">
                  <a:solidFill>
                    <a:schemeClr val="tx1"/>
                  </a:solidFill>
                  <a:latin typeface="+mn-lt"/>
                </a:rPr>
                <a:t>from “</a:t>
              </a:r>
              <a:r>
                <a:rPr lang="en-US" sz="1800" b="1" kern="1200">
                  <a:solidFill>
                    <a:schemeClr val="tx1"/>
                  </a:solidFill>
                  <a:latin typeface="+mn-lt"/>
                </a:rPr>
                <a:t>Under Control</a:t>
              </a:r>
              <a:r>
                <a:rPr lang="en-US" sz="1800" b="0" kern="1200">
                  <a:solidFill>
                    <a:schemeClr val="tx1"/>
                  </a:solidFill>
                  <a:latin typeface="+mn-lt"/>
                </a:rPr>
                <a:t>” or “</a:t>
              </a:r>
              <a:r>
                <a:rPr lang="en-US" sz="1800" b="1" kern="1200">
                  <a:solidFill>
                    <a:schemeClr val="tx1"/>
                  </a:solidFill>
                  <a:latin typeface="+mn-lt"/>
                </a:rPr>
                <a:t>Awaiting for PCI Control Decision</a:t>
              </a:r>
              <a:r>
                <a:rPr lang="en-US" sz="1800" b="0" kern="1200">
                  <a:solidFill>
                    <a:schemeClr val="tx1"/>
                  </a:solidFill>
                  <a:latin typeface="+mn-lt"/>
                </a:rPr>
                <a:t>” or “</a:t>
              </a:r>
              <a:r>
                <a:rPr lang="en-US" sz="1800" b="1" kern="1200">
                  <a:solidFill>
                    <a:schemeClr val="tx1"/>
                  </a:solidFill>
                  <a:latin typeface="+mn-lt"/>
                </a:rPr>
                <a:t>Under Release</a:t>
              </a:r>
              <a:r>
                <a:rPr lang="en-US" sz="1800" b="0" kern="1200">
                  <a:solidFill>
                    <a:schemeClr val="tx1"/>
                  </a:solidFill>
                  <a:latin typeface="+mn-lt"/>
                </a:rPr>
                <a:t>”.</a:t>
              </a:r>
            </a:p>
          </p:txBody>
        </p:sp>
        <p:sp>
          <p:nvSpPr>
            <p:cNvPr id="35" name="Straight Connector 34">
              <a:extLst>
                <a:ext uri="{FF2B5EF4-FFF2-40B4-BE49-F238E27FC236}">
                  <a16:creationId xmlns:a16="http://schemas.microsoft.com/office/drawing/2014/main" id="{89238CA2-5B4C-15C6-A463-C32A57FFBD24}"/>
                </a:ext>
              </a:extLst>
            </p:cNvPr>
            <p:cNvSpPr/>
            <p:nvPr/>
          </p:nvSpPr>
          <p:spPr>
            <a:xfrm>
              <a:off x="5280973" y="4599346"/>
              <a:ext cx="5909003"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6" name="Freeform: Shape 35">
              <a:extLst>
                <a:ext uri="{FF2B5EF4-FFF2-40B4-BE49-F238E27FC236}">
                  <a16:creationId xmlns:a16="http://schemas.microsoft.com/office/drawing/2014/main" id="{3FC5D5EB-93BE-1D4F-DAC0-68DB4F267A25}"/>
                </a:ext>
              </a:extLst>
            </p:cNvPr>
            <p:cNvSpPr/>
            <p:nvPr/>
          </p:nvSpPr>
          <p:spPr>
            <a:xfrm>
              <a:off x="5391767" y="3731591"/>
              <a:ext cx="5944208" cy="547369"/>
            </a:xfrm>
            <a:custGeom>
              <a:avLst/>
              <a:gdLst>
                <a:gd name="connsiteX0" fmla="*/ 0 w 5944208"/>
                <a:gd name="connsiteY0" fmla="*/ 0 h 547369"/>
                <a:gd name="connsiteX1" fmla="*/ 5944208 w 5944208"/>
                <a:gd name="connsiteY1" fmla="*/ 0 h 547369"/>
                <a:gd name="connsiteX2" fmla="*/ 5944208 w 5944208"/>
                <a:gd name="connsiteY2" fmla="*/ 547369 h 547369"/>
                <a:gd name="connsiteX3" fmla="*/ 0 w 5944208"/>
                <a:gd name="connsiteY3" fmla="*/ 547369 h 547369"/>
                <a:gd name="connsiteX4" fmla="*/ 0 w 5944208"/>
                <a:gd name="connsiteY4" fmla="*/ 0 h 54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4208" h="547369">
                  <a:moveTo>
                    <a:pt x="0" y="0"/>
                  </a:moveTo>
                  <a:lnTo>
                    <a:pt x="5944208" y="0"/>
                  </a:lnTo>
                  <a:lnTo>
                    <a:pt x="5944208" y="547369"/>
                  </a:lnTo>
                  <a:lnTo>
                    <a:pt x="0" y="5473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a:t>Amendment of a Customs Declaration is possible also </a:t>
              </a:r>
              <a:r>
                <a:rPr lang="en-GB" sz="1800" b="1" kern="1200"/>
                <a:t>after the release of goods, </a:t>
              </a:r>
              <a:r>
                <a:rPr lang="en-GB" sz="1800" kern="1200"/>
                <a:t>within </a:t>
              </a:r>
              <a:r>
                <a:rPr lang="en-GB" sz="1800" b="1" kern="1200"/>
                <a:t>three years </a:t>
              </a:r>
              <a:r>
                <a:rPr lang="en-GB" sz="1800" kern="1200"/>
                <a:t>of the declaration’s acceptance.</a:t>
              </a:r>
              <a:endParaRPr lang="en-US" sz="1800" kern="1200">
                <a:solidFill>
                  <a:schemeClr val="tx1"/>
                </a:solidFill>
                <a:latin typeface="+mn-lt"/>
              </a:endParaRPr>
            </a:p>
          </p:txBody>
        </p:sp>
        <p:sp>
          <p:nvSpPr>
            <p:cNvPr id="37" name="Straight Connector 36">
              <a:extLst>
                <a:ext uri="{FF2B5EF4-FFF2-40B4-BE49-F238E27FC236}">
                  <a16:creationId xmlns:a16="http://schemas.microsoft.com/office/drawing/2014/main" id="{DF873E67-901B-1DB0-85A0-5E8D1064BEC2}"/>
                </a:ext>
              </a:extLst>
            </p:cNvPr>
            <p:cNvSpPr/>
            <p:nvPr/>
          </p:nvSpPr>
          <p:spPr>
            <a:xfrm>
              <a:off x="5280973" y="3622241"/>
              <a:ext cx="6151890" cy="10765"/>
            </a:xfrm>
            <a:prstGeom prst="line">
              <a:avLst/>
            </a:prstGeom>
            <a:ln w="19050"/>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597EE584-B042-A787-6C74-9394BC89A47E}"/>
                </a:ext>
              </a:extLst>
            </p:cNvPr>
            <p:cNvSpPr/>
            <p:nvPr/>
          </p:nvSpPr>
          <p:spPr>
            <a:xfrm>
              <a:off x="5401566" y="4635485"/>
              <a:ext cx="5798209" cy="1441203"/>
            </a:xfrm>
            <a:custGeom>
              <a:avLst/>
              <a:gdLst>
                <a:gd name="connsiteX0" fmla="*/ 0 w 5798209"/>
                <a:gd name="connsiteY0" fmla="*/ 0 h 1441203"/>
                <a:gd name="connsiteX1" fmla="*/ 5798209 w 5798209"/>
                <a:gd name="connsiteY1" fmla="*/ 0 h 1441203"/>
                <a:gd name="connsiteX2" fmla="*/ 5798209 w 5798209"/>
                <a:gd name="connsiteY2" fmla="*/ 1441203 h 1441203"/>
                <a:gd name="connsiteX3" fmla="*/ 0 w 5798209"/>
                <a:gd name="connsiteY3" fmla="*/ 1441203 h 1441203"/>
                <a:gd name="connsiteX4" fmla="*/ 0 w 5798209"/>
                <a:gd name="connsiteY4" fmla="*/ 0 h 144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8209" h="1441203">
                  <a:moveTo>
                    <a:pt x="0" y="0"/>
                  </a:moveTo>
                  <a:lnTo>
                    <a:pt x="5798209" y="0"/>
                  </a:lnTo>
                  <a:lnTo>
                    <a:pt x="5798209" y="1441203"/>
                  </a:lnTo>
                  <a:lnTo>
                    <a:pt x="0" y="1441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a:solidFill>
                    <a:schemeClr val="tx1"/>
                  </a:solidFill>
                  <a:latin typeface="+mn-lt"/>
                </a:rPr>
                <a:t>The state of the declaration is </a:t>
              </a:r>
              <a:r>
                <a:rPr lang="en-US" sz="1800" b="1" kern="1200">
                  <a:solidFill>
                    <a:schemeClr val="tx1"/>
                  </a:solidFill>
                  <a:latin typeface="+mn-lt"/>
                </a:rPr>
                <a:t>“Goods Released”</a:t>
              </a:r>
              <a:r>
                <a:rPr lang="en-US" sz="1800" kern="1200">
                  <a:solidFill>
                    <a:schemeClr val="tx1"/>
                  </a:solidFill>
                  <a:latin typeface="+mn-lt"/>
                </a:rPr>
                <a:t>.</a:t>
              </a:r>
            </a:p>
          </p:txBody>
        </p:sp>
        <p:sp>
          <p:nvSpPr>
            <p:cNvPr id="39" name="Straight Connector 38">
              <a:extLst>
                <a:ext uri="{FF2B5EF4-FFF2-40B4-BE49-F238E27FC236}">
                  <a16:creationId xmlns:a16="http://schemas.microsoft.com/office/drawing/2014/main" id="{5EE50672-B327-8C82-A2B6-1C70936F6B02}"/>
                </a:ext>
              </a:extLst>
            </p:cNvPr>
            <p:cNvSpPr/>
            <p:nvPr/>
          </p:nvSpPr>
          <p:spPr>
            <a:xfrm>
              <a:off x="5280973" y="5088435"/>
              <a:ext cx="5909003"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67" name="TextBox 66">
            <a:extLst>
              <a:ext uri="{FF2B5EF4-FFF2-40B4-BE49-F238E27FC236}">
                <a16:creationId xmlns:a16="http://schemas.microsoft.com/office/drawing/2014/main" id="{1101739A-1327-6D59-6B37-41A5E486F2AC}"/>
              </a:ext>
            </a:extLst>
          </p:cNvPr>
          <p:cNvSpPr txBox="1"/>
          <p:nvPr/>
        </p:nvSpPr>
        <p:spPr>
          <a:xfrm>
            <a:off x="2365482" y="2783637"/>
            <a:ext cx="6363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34EA2"/>
                </a:solidFill>
                <a:effectLst/>
                <a:uLnTx/>
                <a:uFillTx/>
                <a:latin typeface="Arial"/>
                <a:ea typeface="+mn-ea"/>
                <a:cs typeface="+mn-cs"/>
              </a:rPr>
              <a:t>SCI</a:t>
            </a:r>
          </a:p>
        </p:txBody>
      </p:sp>
      <p:sp>
        <p:nvSpPr>
          <p:cNvPr id="2" name="TextBox 1">
            <a:extLst>
              <a:ext uri="{FF2B5EF4-FFF2-40B4-BE49-F238E27FC236}">
                <a16:creationId xmlns:a16="http://schemas.microsoft.com/office/drawing/2014/main" id="{4385A568-6858-60AC-A249-1B0A8936024D}"/>
              </a:ext>
            </a:extLst>
          </p:cNvPr>
          <p:cNvSpPr txBox="1"/>
          <p:nvPr/>
        </p:nvSpPr>
        <p:spPr>
          <a:xfrm>
            <a:off x="3662495" y="1574381"/>
            <a:ext cx="1530942" cy="836807"/>
          </a:xfrm>
          <a:prstGeom prst="rect">
            <a:avLst/>
          </a:prstGeom>
        </p:spPr>
        <p:txBody>
          <a:bodyPr vert="horz" wrap="square" lIns="91440" tIns="45720" rIns="91440" bIns="45720" rtlCol="0">
            <a:noAutofit/>
          </a:bodyPr>
          <a:lstStyle/>
          <a:p>
            <a:pPr marL="0" indent="0">
              <a:buNone/>
            </a:pPr>
            <a:r>
              <a:rPr lang="en-US" b="1"/>
              <a:t>Before the release of goods</a:t>
            </a:r>
          </a:p>
        </p:txBody>
      </p:sp>
      <p:sp>
        <p:nvSpPr>
          <p:cNvPr id="15" name="TextBox 14">
            <a:extLst>
              <a:ext uri="{FF2B5EF4-FFF2-40B4-BE49-F238E27FC236}">
                <a16:creationId xmlns:a16="http://schemas.microsoft.com/office/drawing/2014/main" id="{7B4F4989-A6E2-5A4F-26E4-5EA52E98D80D}"/>
              </a:ext>
            </a:extLst>
          </p:cNvPr>
          <p:cNvSpPr txBox="1"/>
          <p:nvPr/>
        </p:nvSpPr>
        <p:spPr>
          <a:xfrm>
            <a:off x="3722532" y="3740312"/>
            <a:ext cx="1530942" cy="836807"/>
          </a:xfrm>
          <a:prstGeom prst="rect">
            <a:avLst/>
          </a:prstGeom>
        </p:spPr>
        <p:txBody>
          <a:bodyPr vert="horz" wrap="square" lIns="91440" tIns="45720" rIns="91440" bIns="45720" rtlCol="0">
            <a:noAutofit/>
          </a:bodyPr>
          <a:lstStyle/>
          <a:p>
            <a:pPr marL="0" indent="0">
              <a:buNone/>
            </a:pPr>
            <a:r>
              <a:rPr lang="en-US" b="1"/>
              <a:t>After the release of goods</a:t>
            </a:r>
          </a:p>
        </p:txBody>
      </p:sp>
      <p:grpSp>
        <p:nvGrpSpPr>
          <p:cNvPr id="25" name="Group 24">
            <a:extLst>
              <a:ext uri="{FF2B5EF4-FFF2-40B4-BE49-F238E27FC236}">
                <a16:creationId xmlns:a16="http://schemas.microsoft.com/office/drawing/2014/main" id="{246E9606-89E3-6584-87B8-070172BB5A0C}"/>
              </a:ext>
            </a:extLst>
          </p:cNvPr>
          <p:cNvGrpSpPr/>
          <p:nvPr/>
        </p:nvGrpSpPr>
        <p:grpSpPr>
          <a:xfrm>
            <a:off x="748452" y="5252858"/>
            <a:ext cx="9221173" cy="760560"/>
            <a:chOff x="2075093" y="5317038"/>
            <a:chExt cx="9301453" cy="457883"/>
          </a:xfrm>
        </p:grpSpPr>
        <p:sp>
          <p:nvSpPr>
            <p:cNvPr id="26" name="Rectangle 25">
              <a:extLst>
                <a:ext uri="{FF2B5EF4-FFF2-40B4-BE49-F238E27FC236}">
                  <a16:creationId xmlns:a16="http://schemas.microsoft.com/office/drawing/2014/main" id="{FF58F605-E78D-B94E-9EE0-85C38DEE7221}"/>
                </a:ext>
              </a:extLst>
            </p:cNvPr>
            <p:cNvSpPr/>
            <p:nvPr/>
          </p:nvSpPr>
          <p:spPr>
            <a:xfrm>
              <a:off x="2075093" y="5317721"/>
              <a:ext cx="54865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latin typeface="FrankRuehl" panose="020E0503060101010101" pitchFamily="34" charset="-79"/>
                  <a:cs typeface="FrankRuehl" panose="020E0503060101010101" pitchFamily="34" charset="-79"/>
                </a:rPr>
                <a:t>i</a:t>
              </a:r>
              <a:endParaRPr lang="en-US" sz="2800" b="1">
                <a:latin typeface="FrankRuehl" panose="020E0503060101010101" pitchFamily="34" charset="-79"/>
                <a:cs typeface="FrankRuehl" panose="020E0503060101010101" pitchFamily="34" charset="-79"/>
              </a:endParaRPr>
            </a:p>
          </p:txBody>
        </p:sp>
        <p:sp>
          <p:nvSpPr>
            <p:cNvPr id="27" name="Rectangle 26">
              <a:extLst>
                <a:ext uri="{FF2B5EF4-FFF2-40B4-BE49-F238E27FC236}">
                  <a16:creationId xmlns:a16="http://schemas.microsoft.com/office/drawing/2014/main" id="{882F47EB-0021-FA6A-B2EF-2F2269FA4224}"/>
                </a:ext>
              </a:extLst>
            </p:cNvPr>
            <p:cNvSpPr/>
            <p:nvPr/>
          </p:nvSpPr>
          <p:spPr>
            <a:xfrm>
              <a:off x="2623743" y="5317038"/>
              <a:ext cx="8752803"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i="1" dirty="0">
                  <a:solidFill>
                    <a:schemeClr val="tx1"/>
                  </a:solidFill>
                  <a:effectLst/>
                  <a:ea typeface="Yu Mincho" panose="02020400000000000000" pitchFamily="18" charset="-128"/>
                  <a:cs typeface="Times New Roman" panose="02020603050405020304" pitchFamily="18" charset="0"/>
                </a:rPr>
                <a:t>After validation of the amended </a:t>
              </a:r>
              <a:r>
                <a:rPr lang="en-US" sz="1200" i="1" dirty="0">
                  <a:solidFill>
                    <a:schemeClr val="tx1"/>
                  </a:solidFill>
                  <a:ea typeface="Yu Mincho" panose="02020400000000000000" pitchFamily="18" charset="-128"/>
                  <a:cs typeface="Times New Roman" panose="02020603050405020304" pitchFamily="18" charset="0"/>
                </a:rPr>
                <a:t>C</a:t>
              </a:r>
              <a:r>
                <a:rPr lang="en-US" sz="1200" i="1" dirty="0">
                  <a:solidFill>
                    <a:schemeClr val="tx1"/>
                  </a:solidFill>
                  <a:effectLst/>
                  <a:ea typeface="Yu Mincho" panose="02020400000000000000" pitchFamily="18" charset="-128"/>
                  <a:cs typeface="Times New Roman" panose="02020603050405020304" pitchFamily="18" charset="0"/>
                </a:rPr>
                <a:t>ustoms Declaration, recalculation of customs duties (if needed) and checks for payments secureness, or in case SCI officer decides that the amendment is not possible, or the amendment request is found invalid either at SCI or PCI, the movement state is set to the state it had at the moment, when the amendment request was received.</a:t>
              </a:r>
              <a:endParaRPr lang="el-GR" sz="1200" i="1" dirty="0">
                <a:solidFill>
                  <a:schemeClr val="tx1"/>
                </a:solidFill>
                <a:ea typeface="Yu Mincho" panose="02020400000000000000" pitchFamily="18" charset="-128"/>
                <a:cs typeface="Times New Roman" panose="02020603050405020304" pitchFamily="18" charset="0"/>
              </a:endParaRPr>
            </a:p>
          </p:txBody>
        </p:sp>
      </p:grpSp>
      <p:sp>
        <p:nvSpPr>
          <p:cNvPr id="28" name="TextBox 27">
            <a:extLst>
              <a:ext uri="{FF2B5EF4-FFF2-40B4-BE49-F238E27FC236}">
                <a16:creationId xmlns:a16="http://schemas.microsoft.com/office/drawing/2014/main" id="{06B63962-23D1-0EB1-4DAE-3256138EA2C2}"/>
              </a:ext>
            </a:extLst>
          </p:cNvPr>
          <p:cNvSpPr txBox="1"/>
          <p:nvPr/>
        </p:nvSpPr>
        <p:spPr>
          <a:xfrm>
            <a:off x="1076060" y="2805467"/>
            <a:ext cx="937550" cy="276999"/>
          </a:xfrm>
          <a:prstGeom prst="rect">
            <a:avLst/>
          </a:prstGeom>
          <a:noFill/>
        </p:spPr>
        <p:txBody>
          <a:bodyPr wrap="square" rtlCol="0">
            <a:spAutoFit/>
          </a:bodyPr>
          <a:lstStyle/>
          <a:p>
            <a:pPr algn="ctr"/>
            <a:r>
              <a:rPr lang="en-US" sz="1200" b="1">
                <a:solidFill>
                  <a:schemeClr val="tx2"/>
                </a:solidFill>
              </a:rPr>
              <a:t>Declarant</a:t>
            </a:r>
          </a:p>
        </p:txBody>
      </p:sp>
      <p:sp>
        <p:nvSpPr>
          <p:cNvPr id="16" name="Slide Number Placeholder 15">
            <a:extLst>
              <a:ext uri="{FF2B5EF4-FFF2-40B4-BE49-F238E27FC236}">
                <a16:creationId xmlns:a16="http://schemas.microsoft.com/office/drawing/2014/main" id="{B922890F-8AE7-D38A-E4D3-BB87A2ED7B0F}"/>
              </a:ext>
            </a:extLst>
          </p:cNvPr>
          <p:cNvSpPr>
            <a:spLocks noGrp="1"/>
          </p:cNvSpPr>
          <p:nvPr>
            <p:ph type="sldNum" sz="quarter" idx="12"/>
          </p:nvPr>
        </p:nvSpPr>
        <p:spPr/>
        <p:txBody>
          <a:bodyPr/>
          <a:lstStyle/>
          <a:p>
            <a:fld id="{F46C79FD-C571-418B-AB0F-5EE936C85276}" type="slidenum">
              <a:rPr lang="en-GB" smtClean="0"/>
              <a:t>50</a:t>
            </a:fld>
            <a:endParaRPr lang="en-GB"/>
          </a:p>
        </p:txBody>
      </p:sp>
      <p:sp>
        <p:nvSpPr>
          <p:cNvPr id="19" name="TextBox 18">
            <a:extLst>
              <a:ext uri="{FF2B5EF4-FFF2-40B4-BE49-F238E27FC236}">
                <a16:creationId xmlns:a16="http://schemas.microsoft.com/office/drawing/2014/main" id="{78E6AE4A-FFEF-71FF-930D-3B0DE4BF38FF}"/>
              </a:ext>
            </a:extLst>
          </p:cNvPr>
          <p:cNvSpPr txBox="1"/>
          <p:nvPr/>
        </p:nvSpPr>
        <p:spPr>
          <a:xfrm>
            <a:off x="838200" y="4379733"/>
            <a:ext cx="1019913" cy="534449"/>
          </a:xfrm>
          <a:prstGeom prst="rect">
            <a:avLst/>
          </a:prstGeom>
        </p:spPr>
        <p:txBody>
          <a:bodyPr vert="horz" wrap="square" lIns="91440" tIns="45720" rIns="91440" bIns="45720" rtlCol="0">
            <a:noAutofit/>
          </a:bodyPr>
          <a:lstStyle/>
          <a:p>
            <a:pPr marL="0" indent="0" algn="just">
              <a:buNone/>
            </a:pPr>
            <a:endParaRPr lang="en-US" sz="1100"/>
          </a:p>
        </p:txBody>
      </p:sp>
    </p:spTree>
    <p:extLst>
      <p:ext uri="{BB962C8B-B14F-4D97-AF65-F5344CB8AC3E}">
        <p14:creationId xmlns:p14="http://schemas.microsoft.com/office/powerpoint/2010/main" val="1381528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ECC3-A9E5-89FD-3372-A74763745318}"/>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FD01A360-2AC7-FDF6-1960-426D8C539CB2}"/>
              </a:ext>
            </a:extLst>
          </p:cNvPr>
          <p:cNvSpPr/>
          <p:nvPr/>
        </p:nvSpPr>
        <p:spPr>
          <a:xfrm>
            <a:off x="851089" y="1526638"/>
            <a:ext cx="10515600" cy="63980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a:effectLst/>
                <a:ea typeface="Times New Roman" panose="02020603050405020304" pitchFamily="18" charset="0"/>
                <a:cs typeface="Times New Roman" panose="02020603050405020304" pitchFamily="18" charset="0"/>
              </a:rPr>
              <a:t>The amendment process is applicable to </a:t>
            </a:r>
            <a:r>
              <a:rPr lang="en-US" sz="1800" b="1">
                <a:effectLst/>
                <a:ea typeface="Times New Roman" panose="02020603050405020304" pitchFamily="18" charset="0"/>
                <a:cs typeface="Times New Roman" panose="02020603050405020304" pitchFamily="18" charset="0"/>
              </a:rPr>
              <a:t>all types </a:t>
            </a:r>
            <a:r>
              <a:rPr lang="en-US" sz="1800">
                <a:effectLst/>
                <a:ea typeface="Times New Roman" panose="02020603050405020304" pitchFamily="18" charset="0"/>
                <a:cs typeface="Times New Roman" panose="02020603050405020304" pitchFamily="18" charset="0"/>
              </a:rPr>
              <a:t>of declarations (standard, simplified and supplementary) considering the concrete states which each type of declaration can reach.</a:t>
            </a:r>
            <a:endParaRPr lang="el-GR" sz="1800">
              <a:effectLst/>
              <a:ea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D1CF5120-24AD-601A-B5B0-2017314634A5}"/>
              </a:ext>
            </a:extLst>
          </p:cNvPr>
          <p:cNvSpPr>
            <a:spLocks noGrp="1"/>
          </p:cNvSpPr>
          <p:nvPr>
            <p:ph idx="1"/>
          </p:nvPr>
        </p:nvSpPr>
        <p:spPr>
          <a:xfrm>
            <a:off x="766146" y="2361848"/>
            <a:ext cx="10600543" cy="3696052"/>
          </a:xfrm>
        </p:spPr>
        <p:txBody>
          <a:bodyPr/>
          <a:lstStyle/>
          <a:p>
            <a:pPr lvl="0" algn="just">
              <a:spcAft>
                <a:spcPts val="800"/>
              </a:spcAft>
              <a:buFont typeface="Wingdings" panose="05000000000000000000" pitchFamily="2" charset="2"/>
              <a:buChar char="ü"/>
            </a:pPr>
            <a:r>
              <a:rPr lang="en-US" sz="1800" dirty="0"/>
              <a:t>The Customs Declaration can reach the state “</a:t>
            </a:r>
            <a:r>
              <a:rPr lang="en-US" sz="1800" b="1" dirty="0"/>
              <a:t>Declaration under Amendment</a:t>
            </a:r>
            <a:r>
              <a:rPr lang="en-US" sz="1800" dirty="0"/>
              <a:t>” from any state different from “</a:t>
            </a:r>
            <a:r>
              <a:rPr lang="en-US" sz="1800" b="1" dirty="0"/>
              <a:t>Under Control</a:t>
            </a:r>
            <a:r>
              <a:rPr lang="en-US" sz="1800" dirty="0"/>
              <a:t>” or “</a:t>
            </a:r>
            <a:r>
              <a:rPr lang="en-US" sz="1800" b="1" dirty="0"/>
              <a:t>Awaiting for PCI Control Decision</a:t>
            </a:r>
            <a:r>
              <a:rPr lang="en-US" sz="1800" dirty="0"/>
              <a:t>” or “</a:t>
            </a:r>
            <a:r>
              <a:rPr lang="en-US" sz="1800" b="1" dirty="0"/>
              <a:t>Under Release</a:t>
            </a:r>
            <a:r>
              <a:rPr lang="en-US" sz="1800" dirty="0"/>
              <a:t>”.</a:t>
            </a:r>
          </a:p>
          <a:p>
            <a:pPr algn="just">
              <a:spcAft>
                <a:spcPts val="800"/>
              </a:spcAft>
              <a:buFont typeface="Wingdings" panose="05000000000000000000" pitchFamily="2" charset="2"/>
              <a:buChar char="ü"/>
            </a:pPr>
            <a:r>
              <a:rPr lang="en-US" sz="1800" dirty="0"/>
              <a:t>A supplementary declaration can be amended while in the states “</a:t>
            </a:r>
            <a:r>
              <a:rPr lang="en-US" sz="1800" b="1" dirty="0"/>
              <a:t>Supplementary Declaration Registered</a:t>
            </a:r>
            <a:r>
              <a:rPr lang="en-US" sz="1800" dirty="0"/>
              <a:t>” and “</a:t>
            </a:r>
            <a:r>
              <a:rPr lang="en-US" sz="1800" b="1" dirty="0"/>
              <a:t>Supplemented</a:t>
            </a:r>
            <a:r>
              <a:rPr lang="en-US" sz="1800" dirty="0"/>
              <a:t>”. The process for amendment after release is applicable in this case, since goods are released under a simplified declaration or EIDR.</a:t>
            </a:r>
          </a:p>
          <a:p>
            <a:pPr algn="just">
              <a:spcAft>
                <a:spcPts val="800"/>
              </a:spcAft>
              <a:buFont typeface="Wingdings" panose="05000000000000000000" pitchFamily="2" charset="2"/>
              <a:buChar char="ü"/>
            </a:pPr>
            <a:r>
              <a:rPr lang="en-US" sz="1800" dirty="0"/>
              <a:t>In case an amendment of supplementary declaration Article 232(1)(b) is needed, the </a:t>
            </a:r>
            <a:r>
              <a:rPr lang="en-US" sz="1800" b="1" dirty="0"/>
              <a:t>simplified declaration </a:t>
            </a:r>
            <a:r>
              <a:rPr lang="en-US" sz="1800" dirty="0"/>
              <a:t>can also be amended. </a:t>
            </a:r>
          </a:p>
          <a:p>
            <a:pPr algn="just">
              <a:spcAft>
                <a:spcPts val="1200"/>
              </a:spcAft>
              <a:buFont typeface="Wingdings" panose="05000000000000000000" pitchFamily="2" charset="2"/>
              <a:buChar char="ü"/>
            </a:pPr>
            <a:r>
              <a:rPr lang="en-US" sz="1800" dirty="0"/>
              <a:t>In case of EIDR, </a:t>
            </a:r>
            <a:r>
              <a:rPr lang="en-US" sz="1800" u="sng" dirty="0"/>
              <a:t>only</a:t>
            </a:r>
            <a:r>
              <a:rPr lang="en-US" sz="1800" dirty="0"/>
              <a:t> the amendment process for the </a:t>
            </a:r>
            <a:r>
              <a:rPr lang="en-US" sz="1800" b="1" dirty="0"/>
              <a:t>supplementary declaration under EIDR </a:t>
            </a:r>
            <a:r>
              <a:rPr lang="en-US" sz="1800" dirty="0"/>
              <a:t>is available in CCI. There is </a:t>
            </a:r>
            <a:r>
              <a:rPr lang="en-US" sz="1800" b="1" dirty="0"/>
              <a:t>no amendment </a:t>
            </a:r>
            <a:r>
              <a:rPr lang="en-US" sz="1800" dirty="0"/>
              <a:t>process of the PN currently. </a:t>
            </a:r>
          </a:p>
          <a:p>
            <a:pPr marL="548640" indent="0" algn="just">
              <a:spcAft>
                <a:spcPts val="800"/>
              </a:spcAft>
              <a:buNone/>
            </a:pPr>
            <a:r>
              <a:rPr lang="en-US" sz="1800" dirty="0"/>
              <a:t>In the case of EIDR, the declaration data resides within the declarant's system, and the process for handling amendments to declarations made via EIDR falls </a:t>
            </a:r>
            <a:r>
              <a:rPr lang="en-US" sz="1800" u="sng" dirty="0"/>
              <a:t>outside the scope of CCI</a:t>
            </a:r>
            <a:r>
              <a:rPr lang="en-US" sz="1800" dirty="0"/>
              <a:t>.</a:t>
            </a:r>
            <a:endParaRPr lang="en-US" dirty="0"/>
          </a:p>
          <a:p>
            <a:pPr marL="0" indent="0">
              <a:buNone/>
            </a:pPr>
            <a:endParaRPr lang="el-GR" dirty="0"/>
          </a:p>
        </p:txBody>
      </p:sp>
      <p:sp>
        <p:nvSpPr>
          <p:cNvPr id="4" name="TextBox 3">
            <a:extLst>
              <a:ext uri="{FF2B5EF4-FFF2-40B4-BE49-F238E27FC236}">
                <a16:creationId xmlns:a16="http://schemas.microsoft.com/office/drawing/2014/main" id="{C7E7F16C-02A0-1540-5440-43B131BA280B}"/>
              </a:ext>
            </a:extLst>
          </p:cNvPr>
          <p:cNvSpPr txBox="1"/>
          <p:nvPr/>
        </p:nvSpPr>
        <p:spPr>
          <a:xfrm>
            <a:off x="858982" y="4886036"/>
            <a:ext cx="10822389" cy="1006764"/>
          </a:xfrm>
          <a:prstGeom prst="rect">
            <a:avLst/>
          </a:prstGeom>
        </p:spPr>
        <p:txBody>
          <a:bodyPr vert="horz" wrap="square" lIns="91440" tIns="45720" rIns="91440" bIns="45720" rtlCol="0">
            <a:noAutofit/>
          </a:bodyPr>
          <a:lstStyle/>
          <a:p>
            <a:pPr marL="0" indent="0" algn="just">
              <a:buNone/>
            </a:pPr>
            <a:endParaRPr lang="el-GR" sz="1100"/>
          </a:p>
        </p:txBody>
      </p:sp>
      <p:pic>
        <p:nvPicPr>
          <p:cNvPr id="5" name="Content Placeholder 8" descr="Warning">
            <a:extLst>
              <a:ext uri="{FF2B5EF4-FFF2-40B4-BE49-F238E27FC236}">
                <a16:creationId xmlns:a16="http://schemas.microsoft.com/office/drawing/2014/main" id="{19C4FF4E-E30E-18AC-6152-B7EF2E9D947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8698" y="5388512"/>
            <a:ext cx="457200" cy="457200"/>
          </a:xfrm>
          <a:prstGeom prst="rect">
            <a:avLst/>
          </a:prstGeom>
          <a:scene3d>
            <a:camera prst="perspectiveAbove"/>
            <a:lightRig rig="freezing" dir="t"/>
          </a:scene3d>
          <a:sp3d prstMaterial="softEdge"/>
        </p:spPr>
      </p:pic>
      <p:sp>
        <p:nvSpPr>
          <p:cNvPr id="7" name="Slide Number Placeholder 6">
            <a:extLst>
              <a:ext uri="{FF2B5EF4-FFF2-40B4-BE49-F238E27FC236}">
                <a16:creationId xmlns:a16="http://schemas.microsoft.com/office/drawing/2014/main" id="{C4C923A8-42B9-304E-3A7F-5AB4D5D2BC76}"/>
              </a:ext>
            </a:extLst>
          </p:cNvPr>
          <p:cNvSpPr>
            <a:spLocks noGrp="1"/>
          </p:cNvSpPr>
          <p:nvPr>
            <p:ph type="sldNum" sz="quarter" idx="12"/>
          </p:nvPr>
        </p:nvSpPr>
        <p:spPr>
          <a:xfrm>
            <a:off x="838199" y="6131286"/>
            <a:ext cx="2352675" cy="365125"/>
          </a:xfrm>
        </p:spPr>
        <p:txBody>
          <a:bodyPr/>
          <a:lstStyle/>
          <a:p>
            <a:fld id="{F46C79FD-C571-418B-AB0F-5EE936C85276}" type="slidenum">
              <a:rPr lang="en-GB" smtClean="0"/>
              <a:t>51</a:t>
            </a:fld>
            <a:endParaRPr lang="en-GB"/>
          </a:p>
        </p:txBody>
      </p:sp>
      <p:sp>
        <p:nvSpPr>
          <p:cNvPr id="10" name="Title 2">
            <a:extLst>
              <a:ext uri="{FF2B5EF4-FFF2-40B4-BE49-F238E27FC236}">
                <a16:creationId xmlns:a16="http://schemas.microsoft.com/office/drawing/2014/main" id="{A34BCA31-EA4B-D666-64BC-2D962BF82A9C}"/>
              </a:ext>
            </a:extLst>
          </p:cNvPr>
          <p:cNvSpPr txBox="1">
            <a:spLocks/>
          </p:cNvSpPr>
          <p:nvPr/>
        </p:nvSpPr>
        <p:spPr>
          <a:xfrm>
            <a:off x="1123122" y="6352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a:t>Amendment of simplified and/or supplementary declaration</a:t>
            </a:r>
            <a:endParaRPr lang="el-GR"/>
          </a:p>
        </p:txBody>
      </p:sp>
      <p:sp>
        <p:nvSpPr>
          <p:cNvPr id="11" name="Freeform: Shape 10">
            <a:extLst>
              <a:ext uri="{FF2B5EF4-FFF2-40B4-BE49-F238E27FC236}">
                <a16:creationId xmlns:a16="http://schemas.microsoft.com/office/drawing/2014/main" id="{3CD6AF65-9865-B01F-9E1E-32BF19D3C9C8}"/>
              </a:ext>
            </a:extLst>
          </p:cNvPr>
          <p:cNvSpPr/>
          <p:nvPr/>
        </p:nvSpPr>
        <p:spPr>
          <a:xfrm>
            <a:off x="639041" y="5464423"/>
            <a:ext cx="10913918" cy="5003620"/>
          </a:xfrm>
          <a:custGeom>
            <a:avLst/>
            <a:gdLst>
              <a:gd name="connsiteX0" fmla="*/ 0 w 6088873"/>
              <a:gd name="connsiteY0" fmla="*/ 0 h 1441203"/>
              <a:gd name="connsiteX1" fmla="*/ 6088873 w 6088873"/>
              <a:gd name="connsiteY1" fmla="*/ 0 h 1441203"/>
              <a:gd name="connsiteX2" fmla="*/ 6088873 w 6088873"/>
              <a:gd name="connsiteY2" fmla="*/ 1441203 h 1441203"/>
              <a:gd name="connsiteX3" fmla="*/ 0 w 6088873"/>
              <a:gd name="connsiteY3" fmla="*/ 1441203 h 1441203"/>
              <a:gd name="connsiteX4" fmla="*/ 0 w 6088873"/>
              <a:gd name="connsiteY4" fmla="*/ 0 h 144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873" h="1441203">
                <a:moveTo>
                  <a:pt x="0" y="0"/>
                </a:moveTo>
                <a:lnTo>
                  <a:pt x="6088873" y="0"/>
                </a:lnTo>
                <a:lnTo>
                  <a:pt x="6088873" y="1441203"/>
                </a:lnTo>
                <a:lnTo>
                  <a:pt x="0" y="1441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algn="just" defTabSz="800100">
              <a:lnSpc>
                <a:spcPct val="90000"/>
              </a:lnSpc>
              <a:spcBef>
                <a:spcPct val="0"/>
              </a:spcBef>
              <a:spcAft>
                <a:spcPct val="35000"/>
              </a:spcAft>
            </a:pPr>
            <a:endParaRPr lang="en-US" sz="1800" kern="1200">
              <a:solidFill>
                <a:schemeClr val="tx1"/>
              </a:solidFill>
            </a:endParaRPr>
          </a:p>
        </p:txBody>
      </p:sp>
    </p:spTree>
    <p:extLst>
      <p:ext uri="{BB962C8B-B14F-4D97-AF65-F5344CB8AC3E}">
        <p14:creationId xmlns:p14="http://schemas.microsoft.com/office/powerpoint/2010/main" val="2098757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D9A1D-EF6A-47E3-583A-013FF4B0954D}"/>
              </a:ext>
            </a:extLst>
          </p:cNvPr>
          <p:cNvSpPr>
            <a:spLocks noGrp="1"/>
          </p:cNvSpPr>
          <p:nvPr>
            <p:ph type="title"/>
          </p:nvPr>
        </p:nvSpPr>
        <p:spPr/>
        <p:txBody>
          <a:bodyPr/>
          <a:lstStyle/>
          <a:p>
            <a:r>
              <a:rPr lang="en-US"/>
              <a:t>Amendment of Customs Declaration – before the release of goods</a:t>
            </a:r>
            <a:endParaRPr lang="el-GR"/>
          </a:p>
        </p:txBody>
      </p:sp>
      <p:sp>
        <p:nvSpPr>
          <p:cNvPr id="2" name="Content Placeholder 1">
            <a:extLst>
              <a:ext uri="{FF2B5EF4-FFF2-40B4-BE49-F238E27FC236}">
                <a16:creationId xmlns:a16="http://schemas.microsoft.com/office/drawing/2014/main" id="{E9FE3186-CE3A-9204-ECAF-F0FE9CB96206}"/>
              </a:ext>
            </a:extLst>
          </p:cNvPr>
          <p:cNvSpPr txBox="1">
            <a:spLocks/>
          </p:cNvSpPr>
          <p:nvPr/>
        </p:nvSpPr>
        <p:spPr>
          <a:xfrm>
            <a:off x="4201313" y="2388595"/>
            <a:ext cx="2743200" cy="7304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validates the Amendment request and sends a validation to PCI request (IE403). </a:t>
            </a:r>
          </a:p>
        </p:txBody>
      </p:sp>
      <p:sp>
        <p:nvSpPr>
          <p:cNvPr id="8" name="Content Placeholder 1">
            <a:extLst>
              <a:ext uri="{FF2B5EF4-FFF2-40B4-BE49-F238E27FC236}">
                <a16:creationId xmlns:a16="http://schemas.microsoft.com/office/drawing/2014/main" id="{2AF4B87E-341E-C3F3-ECE6-4A380B5531F6}"/>
              </a:ext>
            </a:extLst>
          </p:cNvPr>
          <p:cNvSpPr txBox="1">
            <a:spLocks/>
          </p:cNvSpPr>
          <p:nvPr/>
        </p:nvSpPr>
        <p:spPr>
          <a:xfrm>
            <a:off x="789046" y="2390494"/>
            <a:ext cx="2913264" cy="683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Declarant decides to amend the Customs Declaration (IE413) that was submitted upon presentation, </a:t>
            </a:r>
            <a:r>
              <a:rPr lang="en-US" sz="1300" b="1"/>
              <a:t>before the release of goods for import</a:t>
            </a:r>
            <a:r>
              <a:rPr lang="en-GB" sz="1300" b="1"/>
              <a:t>.</a:t>
            </a:r>
          </a:p>
        </p:txBody>
      </p:sp>
      <p:sp>
        <p:nvSpPr>
          <p:cNvPr id="26" name="Oval 25">
            <a:extLst>
              <a:ext uri="{FF2B5EF4-FFF2-40B4-BE49-F238E27FC236}">
                <a16:creationId xmlns:a16="http://schemas.microsoft.com/office/drawing/2014/main" id="{66739555-4079-DAC9-0219-D85DF63D2637}"/>
              </a:ext>
            </a:extLst>
          </p:cNvPr>
          <p:cNvSpPr>
            <a:spLocks/>
          </p:cNvSpPr>
          <p:nvPr/>
        </p:nvSpPr>
        <p:spPr>
          <a:xfrm>
            <a:off x="813624" y="169492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34" name="Oval 33">
            <a:extLst>
              <a:ext uri="{FF2B5EF4-FFF2-40B4-BE49-F238E27FC236}">
                <a16:creationId xmlns:a16="http://schemas.microsoft.com/office/drawing/2014/main" id="{95960667-88C4-A37D-EF5E-9E28FC2EB24F}"/>
              </a:ext>
            </a:extLst>
          </p:cNvPr>
          <p:cNvSpPr>
            <a:spLocks/>
          </p:cNvSpPr>
          <p:nvPr/>
        </p:nvSpPr>
        <p:spPr>
          <a:xfrm>
            <a:off x="4275219" y="1684999"/>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35" name="Group 34">
            <a:extLst>
              <a:ext uri="{FF2B5EF4-FFF2-40B4-BE49-F238E27FC236}">
                <a16:creationId xmlns:a16="http://schemas.microsoft.com/office/drawing/2014/main" id="{191069FA-F0AA-9446-88A0-5F4A57D217FB}"/>
              </a:ext>
            </a:extLst>
          </p:cNvPr>
          <p:cNvGrpSpPr/>
          <p:nvPr/>
        </p:nvGrpSpPr>
        <p:grpSpPr>
          <a:xfrm>
            <a:off x="1220524" y="1570835"/>
            <a:ext cx="2379245" cy="862429"/>
            <a:chOff x="1151449" y="20015"/>
            <a:chExt cx="2379245" cy="862429"/>
          </a:xfrm>
        </p:grpSpPr>
        <p:grpSp>
          <p:nvGrpSpPr>
            <p:cNvPr id="36" name="Group 35">
              <a:extLst>
                <a:ext uri="{FF2B5EF4-FFF2-40B4-BE49-F238E27FC236}">
                  <a16:creationId xmlns:a16="http://schemas.microsoft.com/office/drawing/2014/main" id="{0CEC7B5E-FAF4-7AE3-1C68-6E2F8F1FD86B}"/>
                </a:ext>
              </a:extLst>
            </p:cNvPr>
            <p:cNvGrpSpPr/>
            <p:nvPr/>
          </p:nvGrpSpPr>
          <p:grpSpPr>
            <a:xfrm>
              <a:off x="1151449" y="20015"/>
              <a:ext cx="2379245" cy="862429"/>
              <a:chOff x="352896" y="2598967"/>
              <a:chExt cx="2379245" cy="862429"/>
            </a:xfrm>
          </p:grpSpPr>
          <p:pic>
            <p:nvPicPr>
              <p:cNvPr id="38" name="Graphic 37" descr="Envelope">
                <a:extLst>
                  <a:ext uri="{FF2B5EF4-FFF2-40B4-BE49-F238E27FC236}">
                    <a16:creationId xmlns:a16="http://schemas.microsoft.com/office/drawing/2014/main" id="{F0AC6259-C2DC-DDC6-9765-49B68F2291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2739360"/>
                <a:ext cx="391940" cy="337858"/>
              </a:xfrm>
              <a:prstGeom prst="rect">
                <a:avLst/>
              </a:prstGeom>
            </p:spPr>
          </p:pic>
          <p:sp>
            <p:nvSpPr>
              <p:cNvPr id="39" name="Arrow: Left 38">
                <a:extLst>
                  <a:ext uri="{FF2B5EF4-FFF2-40B4-BE49-F238E27FC236}">
                    <a16:creationId xmlns:a16="http://schemas.microsoft.com/office/drawing/2014/main" id="{437E6596-3D04-F915-24C5-735886004033}"/>
                  </a:ext>
                </a:extLst>
              </p:cNvPr>
              <p:cNvSpPr/>
              <p:nvPr/>
            </p:nvSpPr>
            <p:spPr>
              <a:xfrm flipH="1">
                <a:off x="1444086" y="302248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IE413</a:t>
                </a:r>
              </a:p>
            </p:txBody>
          </p:sp>
          <p:pic>
            <p:nvPicPr>
              <p:cNvPr id="40" name="Graphic 39" descr="User">
                <a:extLst>
                  <a:ext uri="{FF2B5EF4-FFF2-40B4-BE49-F238E27FC236}">
                    <a16:creationId xmlns:a16="http://schemas.microsoft.com/office/drawing/2014/main" id="{57E0E244-9D4B-CFBC-F5E3-35603CAC97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2896" y="2622083"/>
                <a:ext cx="777240" cy="777240"/>
              </a:xfrm>
              <a:prstGeom prst="rect">
                <a:avLst/>
              </a:prstGeom>
            </p:spPr>
          </p:pic>
          <p:pic>
            <p:nvPicPr>
              <p:cNvPr id="41" name="Graphic 40" descr="Schoolhouse">
                <a:extLst>
                  <a:ext uri="{FF2B5EF4-FFF2-40B4-BE49-F238E27FC236}">
                    <a16:creationId xmlns:a16="http://schemas.microsoft.com/office/drawing/2014/main" id="{80F69EF2-4A18-E659-B15B-E2B8C424D5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2598967"/>
                <a:ext cx="777240" cy="777240"/>
              </a:xfrm>
              <a:prstGeom prst="rect">
                <a:avLst/>
              </a:prstGeom>
            </p:spPr>
          </p:pic>
          <p:sp>
            <p:nvSpPr>
              <p:cNvPr id="42" name="TextBox 41">
                <a:extLst>
                  <a:ext uri="{FF2B5EF4-FFF2-40B4-BE49-F238E27FC236}">
                    <a16:creationId xmlns:a16="http://schemas.microsoft.com/office/drawing/2014/main" id="{2B347AE6-30CD-A4A4-EBC4-903608E81F7A}"/>
                  </a:ext>
                </a:extLst>
              </p:cNvPr>
              <p:cNvSpPr txBox="1"/>
              <p:nvPr/>
            </p:nvSpPr>
            <p:spPr>
              <a:xfrm>
                <a:off x="1948925" y="3215175"/>
                <a:ext cx="783216" cy="246221"/>
              </a:xfrm>
              <a:prstGeom prst="rect">
                <a:avLst/>
              </a:prstGeom>
              <a:noFill/>
            </p:spPr>
            <p:txBody>
              <a:bodyPr wrap="square" rtlCol="0">
                <a:spAutoFit/>
              </a:bodyPr>
              <a:lstStyle/>
              <a:p>
                <a:pPr algn="ctr"/>
                <a:r>
                  <a:rPr lang="en-US" sz="1000" b="1">
                    <a:solidFill>
                      <a:schemeClr val="tx2"/>
                    </a:solidFill>
                  </a:rPr>
                  <a:t>SCI</a:t>
                </a:r>
              </a:p>
            </p:txBody>
          </p:sp>
        </p:grpSp>
        <p:pic>
          <p:nvPicPr>
            <p:cNvPr id="37" name="Graphic 36" descr="Document">
              <a:extLst>
                <a:ext uri="{FF2B5EF4-FFF2-40B4-BE49-F238E27FC236}">
                  <a16:creationId xmlns:a16="http://schemas.microsoft.com/office/drawing/2014/main" id="{DC84E1A2-8B14-BBA5-EB07-4262B85E06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2790" y="177021"/>
              <a:ext cx="576994" cy="576994"/>
            </a:xfrm>
            <a:prstGeom prst="rect">
              <a:avLst/>
            </a:prstGeom>
          </p:spPr>
        </p:pic>
      </p:grpSp>
      <p:sp>
        <p:nvSpPr>
          <p:cNvPr id="43" name="Content Placeholder 1">
            <a:extLst>
              <a:ext uri="{FF2B5EF4-FFF2-40B4-BE49-F238E27FC236}">
                <a16:creationId xmlns:a16="http://schemas.microsoft.com/office/drawing/2014/main" id="{09139AFF-DD78-FB68-2116-28970DBBBA00}"/>
              </a:ext>
            </a:extLst>
          </p:cNvPr>
          <p:cNvSpPr txBox="1">
            <a:spLocks/>
          </p:cNvSpPr>
          <p:nvPr/>
        </p:nvSpPr>
        <p:spPr>
          <a:xfrm>
            <a:off x="7432301" y="2399423"/>
            <a:ext cx="2743200" cy="7304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sends the validation results to SCI (IE437). </a:t>
            </a:r>
          </a:p>
        </p:txBody>
      </p:sp>
      <p:sp>
        <p:nvSpPr>
          <p:cNvPr id="44" name="Oval 43">
            <a:extLst>
              <a:ext uri="{FF2B5EF4-FFF2-40B4-BE49-F238E27FC236}">
                <a16:creationId xmlns:a16="http://schemas.microsoft.com/office/drawing/2014/main" id="{DDA1D0FA-6CA8-8465-B004-78543FC87239}"/>
              </a:ext>
            </a:extLst>
          </p:cNvPr>
          <p:cNvSpPr>
            <a:spLocks/>
          </p:cNvSpPr>
          <p:nvPr/>
        </p:nvSpPr>
        <p:spPr>
          <a:xfrm>
            <a:off x="7506207" y="167547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sp>
        <p:nvSpPr>
          <p:cNvPr id="45" name="Content Placeholder 1">
            <a:extLst>
              <a:ext uri="{FF2B5EF4-FFF2-40B4-BE49-F238E27FC236}">
                <a16:creationId xmlns:a16="http://schemas.microsoft.com/office/drawing/2014/main" id="{75D57183-F881-B274-79CE-99CF9F5CE39E}"/>
              </a:ext>
            </a:extLst>
          </p:cNvPr>
          <p:cNvSpPr txBox="1">
            <a:spLocks/>
          </p:cNvSpPr>
          <p:nvPr/>
        </p:nvSpPr>
        <p:spPr>
          <a:xfrm>
            <a:off x="893463" y="4452353"/>
            <a:ext cx="2724955" cy="12435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US" sz="1300"/>
              <a:t>The validation results are positive.</a:t>
            </a:r>
          </a:p>
          <a:p>
            <a:pPr marL="0" indent="0" algn="just">
              <a:buNone/>
            </a:pPr>
            <a:r>
              <a:rPr lang="en-US" sz="1300"/>
              <a:t>SCI registers the decision that the amendment is possible. When  the Customs Declaration is amended, SCI sends a notification to PCI (IE406). </a:t>
            </a:r>
          </a:p>
        </p:txBody>
      </p:sp>
      <p:sp>
        <p:nvSpPr>
          <p:cNvPr id="46" name="Oval 45">
            <a:extLst>
              <a:ext uri="{FF2B5EF4-FFF2-40B4-BE49-F238E27FC236}">
                <a16:creationId xmlns:a16="http://schemas.microsoft.com/office/drawing/2014/main" id="{31D2F109-C7E0-46C8-5D3C-15821A46D80B}"/>
              </a:ext>
            </a:extLst>
          </p:cNvPr>
          <p:cNvSpPr>
            <a:spLocks/>
          </p:cNvSpPr>
          <p:nvPr/>
        </p:nvSpPr>
        <p:spPr>
          <a:xfrm>
            <a:off x="894626" y="3847709"/>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nvGrpSpPr>
          <p:cNvPr id="47" name="Group 46">
            <a:extLst>
              <a:ext uri="{FF2B5EF4-FFF2-40B4-BE49-F238E27FC236}">
                <a16:creationId xmlns:a16="http://schemas.microsoft.com/office/drawing/2014/main" id="{521EA000-F54A-7748-E190-5CBE51256F9C}"/>
              </a:ext>
            </a:extLst>
          </p:cNvPr>
          <p:cNvGrpSpPr/>
          <p:nvPr/>
        </p:nvGrpSpPr>
        <p:grpSpPr>
          <a:xfrm>
            <a:off x="1420295" y="3680997"/>
            <a:ext cx="2073135" cy="862429"/>
            <a:chOff x="653543" y="3522952"/>
            <a:chExt cx="2073135" cy="862429"/>
          </a:xfrm>
        </p:grpSpPr>
        <p:pic>
          <p:nvPicPr>
            <p:cNvPr id="48" name="Graphic 47" descr="Envelope">
              <a:extLst>
                <a:ext uri="{FF2B5EF4-FFF2-40B4-BE49-F238E27FC236}">
                  <a16:creationId xmlns:a16="http://schemas.microsoft.com/office/drawing/2014/main" id="{312E6D56-A57A-CB8E-C8C1-FD9DD02C08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49" name="Arrow: Left 48">
              <a:extLst>
                <a:ext uri="{FF2B5EF4-FFF2-40B4-BE49-F238E27FC236}">
                  <a16:creationId xmlns:a16="http://schemas.microsoft.com/office/drawing/2014/main" id="{CD6004C2-F2E7-5C78-31A8-A30791604A00}"/>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IE406</a:t>
              </a:r>
            </a:p>
          </p:txBody>
        </p:sp>
        <p:pic>
          <p:nvPicPr>
            <p:cNvPr id="50" name="Graphic 49" descr="Schoolhouse">
              <a:extLst>
                <a:ext uri="{FF2B5EF4-FFF2-40B4-BE49-F238E27FC236}">
                  <a16:creationId xmlns:a16="http://schemas.microsoft.com/office/drawing/2014/main" id="{ADCCDDF0-1F0F-EA31-F5BF-812EDAB0A5F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3546068"/>
              <a:ext cx="777240" cy="777240"/>
            </a:xfrm>
            <a:prstGeom prst="rect">
              <a:avLst/>
            </a:prstGeom>
          </p:spPr>
        </p:pic>
        <p:sp>
          <p:nvSpPr>
            <p:cNvPr id="51" name="TextBox 50">
              <a:extLst>
                <a:ext uri="{FF2B5EF4-FFF2-40B4-BE49-F238E27FC236}">
                  <a16:creationId xmlns:a16="http://schemas.microsoft.com/office/drawing/2014/main" id="{13483E66-EE4D-4AE6-5E11-041B99B2B890}"/>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52" name="Graphic 51" descr="Schoolhouse">
              <a:extLst>
                <a:ext uri="{FF2B5EF4-FFF2-40B4-BE49-F238E27FC236}">
                  <a16:creationId xmlns:a16="http://schemas.microsoft.com/office/drawing/2014/main" id="{6E265955-D98D-03F5-4EE7-4791442E2E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53" name="TextBox 52">
              <a:extLst>
                <a:ext uri="{FF2B5EF4-FFF2-40B4-BE49-F238E27FC236}">
                  <a16:creationId xmlns:a16="http://schemas.microsoft.com/office/drawing/2014/main" id="{7BEEF0D3-97F3-8241-0B29-0A2E032A1194}"/>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54" name="Rectangle 53">
            <a:extLst>
              <a:ext uri="{FF2B5EF4-FFF2-40B4-BE49-F238E27FC236}">
                <a16:creationId xmlns:a16="http://schemas.microsoft.com/office/drawing/2014/main" id="{809E2D8C-3535-B774-7A3B-AA7D2B8BE80E}"/>
              </a:ext>
            </a:extLst>
          </p:cNvPr>
          <p:cNvSpPr/>
          <p:nvPr/>
        </p:nvSpPr>
        <p:spPr>
          <a:xfrm>
            <a:off x="4318195" y="4452300"/>
            <a:ext cx="2724955" cy="692497"/>
          </a:xfrm>
          <a:prstGeom prst="rect">
            <a:avLst/>
          </a:prstGeom>
        </p:spPr>
        <p:txBody>
          <a:bodyPr wrap="square">
            <a:spAutoFit/>
          </a:bodyPr>
          <a:lstStyle/>
          <a:p>
            <a:pPr algn="just"/>
            <a:r>
              <a:rPr lang="en-US" sz="1300"/>
              <a:t>SCI informs with a </a:t>
            </a:r>
            <a:r>
              <a:rPr lang="en-US" sz="1200" b="1">
                <a:solidFill>
                  <a:srgbClr val="00B050"/>
                </a:solidFill>
              </a:rPr>
              <a:t>positive</a:t>
            </a:r>
            <a:r>
              <a:rPr lang="en-US" sz="1200"/>
              <a:t> </a:t>
            </a:r>
            <a:r>
              <a:rPr lang="en-US" sz="1300"/>
              <a:t>notification (IE404) Declarant that the amendment is accepted.</a:t>
            </a:r>
            <a:endParaRPr lang="en-GB" sz="1300"/>
          </a:p>
        </p:txBody>
      </p:sp>
      <p:grpSp>
        <p:nvGrpSpPr>
          <p:cNvPr id="55" name="Group 54">
            <a:extLst>
              <a:ext uri="{FF2B5EF4-FFF2-40B4-BE49-F238E27FC236}">
                <a16:creationId xmlns:a16="http://schemas.microsoft.com/office/drawing/2014/main" id="{37006630-0BA8-AFD7-D035-94E3E4E01363}"/>
              </a:ext>
            </a:extLst>
          </p:cNvPr>
          <p:cNvGrpSpPr/>
          <p:nvPr/>
        </p:nvGrpSpPr>
        <p:grpSpPr>
          <a:xfrm>
            <a:off x="4880256" y="3681900"/>
            <a:ext cx="2073135" cy="862429"/>
            <a:chOff x="653543" y="1698098"/>
            <a:chExt cx="2073135" cy="862429"/>
          </a:xfrm>
        </p:grpSpPr>
        <p:pic>
          <p:nvPicPr>
            <p:cNvPr id="56" name="Graphic 55" descr="Envelope">
              <a:extLst>
                <a:ext uri="{FF2B5EF4-FFF2-40B4-BE49-F238E27FC236}">
                  <a16:creationId xmlns:a16="http://schemas.microsoft.com/office/drawing/2014/main" id="{F64FE041-1850-D48D-5331-FB38E13417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57" name="Arrow: Left 56">
              <a:extLst>
                <a:ext uri="{FF2B5EF4-FFF2-40B4-BE49-F238E27FC236}">
                  <a16:creationId xmlns:a16="http://schemas.microsoft.com/office/drawing/2014/main" id="{CA8272E7-61DE-E70B-2BF3-87F3701F759A}"/>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IE404</a:t>
              </a:r>
            </a:p>
          </p:txBody>
        </p:sp>
        <p:pic>
          <p:nvPicPr>
            <p:cNvPr id="58" name="Graphic 57" descr="Schoolhouse">
              <a:extLst>
                <a:ext uri="{FF2B5EF4-FFF2-40B4-BE49-F238E27FC236}">
                  <a16:creationId xmlns:a16="http://schemas.microsoft.com/office/drawing/2014/main" id="{235AE162-0219-9B48-0968-08BEC8CEB9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1721214"/>
              <a:ext cx="777240" cy="777240"/>
            </a:xfrm>
            <a:prstGeom prst="rect">
              <a:avLst/>
            </a:prstGeom>
          </p:spPr>
        </p:pic>
        <p:sp>
          <p:nvSpPr>
            <p:cNvPr id="59" name="TextBox 58">
              <a:extLst>
                <a:ext uri="{FF2B5EF4-FFF2-40B4-BE49-F238E27FC236}">
                  <a16:creationId xmlns:a16="http://schemas.microsoft.com/office/drawing/2014/main" id="{EBA58E13-121C-6D0B-496B-E8656FC0C091}"/>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0" name="Graphic 59" descr="User with solid fill">
              <a:extLst>
                <a:ext uri="{FF2B5EF4-FFF2-40B4-BE49-F238E27FC236}">
                  <a16:creationId xmlns:a16="http://schemas.microsoft.com/office/drawing/2014/main" id="{4445FC9C-57CB-F890-EE9F-D1EAE19C94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9438" y="1698098"/>
              <a:ext cx="777240" cy="777240"/>
            </a:xfrm>
            <a:prstGeom prst="rect">
              <a:avLst/>
            </a:prstGeom>
          </p:spPr>
        </p:pic>
      </p:grpSp>
      <p:sp>
        <p:nvSpPr>
          <p:cNvPr id="61" name="Oval 60">
            <a:extLst>
              <a:ext uri="{FF2B5EF4-FFF2-40B4-BE49-F238E27FC236}">
                <a16:creationId xmlns:a16="http://schemas.microsoft.com/office/drawing/2014/main" id="{AEC061ED-962A-80D2-C4CA-9F8554EF8D7D}"/>
              </a:ext>
            </a:extLst>
          </p:cNvPr>
          <p:cNvSpPr>
            <a:spLocks/>
          </p:cNvSpPr>
          <p:nvPr/>
        </p:nvSpPr>
        <p:spPr>
          <a:xfrm>
            <a:off x="4331616" y="386723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pic>
        <p:nvPicPr>
          <p:cNvPr id="62" name="Graphic 61" descr="Checkmark">
            <a:extLst>
              <a:ext uri="{FF2B5EF4-FFF2-40B4-BE49-F238E27FC236}">
                <a16:creationId xmlns:a16="http://schemas.microsoft.com/office/drawing/2014/main" id="{45CBD7C3-26F7-930E-3900-241C83B691B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0354" y="3763410"/>
            <a:ext cx="369332" cy="369332"/>
          </a:xfrm>
          <a:prstGeom prst="rect">
            <a:avLst/>
          </a:prstGeom>
        </p:spPr>
      </p:pic>
      <p:sp>
        <p:nvSpPr>
          <p:cNvPr id="63" name="Rectangle 62">
            <a:extLst>
              <a:ext uri="{FF2B5EF4-FFF2-40B4-BE49-F238E27FC236}">
                <a16:creationId xmlns:a16="http://schemas.microsoft.com/office/drawing/2014/main" id="{966AFF29-AD64-DAAD-FFD7-172ADB10E714}"/>
              </a:ext>
            </a:extLst>
          </p:cNvPr>
          <p:cNvSpPr/>
          <p:nvPr/>
        </p:nvSpPr>
        <p:spPr>
          <a:xfrm>
            <a:off x="710189" y="3742394"/>
            <a:ext cx="6654100" cy="19535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F7A7C24-29F2-2512-F3B5-59E224AE373C}"/>
              </a:ext>
            </a:extLst>
          </p:cNvPr>
          <p:cNvSpPr/>
          <p:nvPr/>
        </p:nvSpPr>
        <p:spPr>
          <a:xfrm>
            <a:off x="7585282" y="4452300"/>
            <a:ext cx="2788931" cy="1292662"/>
          </a:xfrm>
          <a:prstGeom prst="rect">
            <a:avLst/>
          </a:prstGeom>
        </p:spPr>
        <p:txBody>
          <a:bodyPr wrap="square">
            <a:spAutoFit/>
          </a:bodyPr>
          <a:lstStyle/>
          <a:p>
            <a:pPr algn="just"/>
            <a:r>
              <a:rPr lang="en-US" sz="1300"/>
              <a:t>The validation results are negative or SCI registers the decision that the amendment is not  possible. SCI informs with a </a:t>
            </a:r>
            <a:r>
              <a:rPr lang="en-US" sz="1300" b="1">
                <a:solidFill>
                  <a:srgbClr val="FF0000"/>
                </a:solidFill>
              </a:rPr>
              <a:t>negative</a:t>
            </a:r>
            <a:r>
              <a:rPr lang="en-US" sz="1300"/>
              <a:t> notification (IE456) Declarant that the amendment is rejected.</a:t>
            </a:r>
            <a:endParaRPr lang="en-GB" sz="1300"/>
          </a:p>
        </p:txBody>
      </p:sp>
      <p:grpSp>
        <p:nvGrpSpPr>
          <p:cNvPr id="65" name="Group 64">
            <a:extLst>
              <a:ext uri="{FF2B5EF4-FFF2-40B4-BE49-F238E27FC236}">
                <a16:creationId xmlns:a16="http://schemas.microsoft.com/office/drawing/2014/main" id="{29284959-127D-5D45-7E40-11F900D90347}"/>
              </a:ext>
            </a:extLst>
          </p:cNvPr>
          <p:cNvGrpSpPr/>
          <p:nvPr/>
        </p:nvGrpSpPr>
        <p:grpSpPr>
          <a:xfrm>
            <a:off x="8170523" y="3705016"/>
            <a:ext cx="2073135" cy="839313"/>
            <a:chOff x="653543" y="1721214"/>
            <a:chExt cx="2073135" cy="839313"/>
          </a:xfrm>
        </p:grpSpPr>
        <p:pic>
          <p:nvPicPr>
            <p:cNvPr id="66" name="Graphic 65" descr="Envelope">
              <a:extLst>
                <a:ext uri="{FF2B5EF4-FFF2-40B4-BE49-F238E27FC236}">
                  <a16:creationId xmlns:a16="http://schemas.microsoft.com/office/drawing/2014/main" id="{627980A1-3FB1-C8DB-01DD-1D722BB0EA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67" name="Arrow: Left 66">
              <a:extLst>
                <a:ext uri="{FF2B5EF4-FFF2-40B4-BE49-F238E27FC236}">
                  <a16:creationId xmlns:a16="http://schemas.microsoft.com/office/drawing/2014/main" id="{3C721E2D-8A20-92E2-2C77-4575E7036477}"/>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IE456</a:t>
              </a:r>
            </a:p>
          </p:txBody>
        </p:sp>
        <p:pic>
          <p:nvPicPr>
            <p:cNvPr id="68" name="Graphic 67" descr="Schoolhouse">
              <a:extLst>
                <a:ext uri="{FF2B5EF4-FFF2-40B4-BE49-F238E27FC236}">
                  <a16:creationId xmlns:a16="http://schemas.microsoft.com/office/drawing/2014/main" id="{619974A6-2487-F43C-11BD-920222995CE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1721214"/>
              <a:ext cx="777240" cy="777240"/>
            </a:xfrm>
            <a:prstGeom prst="rect">
              <a:avLst/>
            </a:prstGeom>
          </p:spPr>
        </p:pic>
        <p:sp>
          <p:nvSpPr>
            <p:cNvPr id="69" name="TextBox 68">
              <a:extLst>
                <a:ext uri="{FF2B5EF4-FFF2-40B4-BE49-F238E27FC236}">
                  <a16:creationId xmlns:a16="http://schemas.microsoft.com/office/drawing/2014/main" id="{8C6674D3-3A29-6725-CF2A-0181531FE26C}"/>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70" name="Graphic 69" descr="User with solid fill">
              <a:extLst>
                <a:ext uri="{FF2B5EF4-FFF2-40B4-BE49-F238E27FC236}">
                  <a16:creationId xmlns:a16="http://schemas.microsoft.com/office/drawing/2014/main" id="{07939167-775A-B388-44A8-A6F11DF0B8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9438" y="1736198"/>
              <a:ext cx="777240" cy="777240"/>
            </a:xfrm>
            <a:prstGeom prst="rect">
              <a:avLst/>
            </a:prstGeom>
          </p:spPr>
        </p:pic>
      </p:grpSp>
      <p:sp>
        <p:nvSpPr>
          <p:cNvPr id="71" name="Oval 70">
            <a:extLst>
              <a:ext uri="{FF2B5EF4-FFF2-40B4-BE49-F238E27FC236}">
                <a16:creationId xmlns:a16="http://schemas.microsoft.com/office/drawing/2014/main" id="{AEE2CDE4-0EE6-3FC1-E18A-DF28ACFAF13F}"/>
              </a:ext>
            </a:extLst>
          </p:cNvPr>
          <p:cNvSpPr>
            <a:spLocks/>
          </p:cNvSpPr>
          <p:nvPr/>
        </p:nvSpPr>
        <p:spPr>
          <a:xfrm>
            <a:off x="7621883" y="385842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a:solidFill>
                  <a:schemeClr val="accent5"/>
                </a:solidFill>
              </a:rPr>
              <a:t>4</a:t>
            </a:r>
            <a:endParaRPr lang="en-US" sz="2000" b="1">
              <a:solidFill>
                <a:schemeClr val="accent5"/>
              </a:solidFill>
            </a:endParaRPr>
          </a:p>
        </p:txBody>
      </p:sp>
      <p:pic>
        <p:nvPicPr>
          <p:cNvPr id="72" name="Graphic 71" descr="Close">
            <a:extLst>
              <a:ext uri="{FF2B5EF4-FFF2-40B4-BE49-F238E27FC236}">
                <a16:creationId xmlns:a16="http://schemas.microsoft.com/office/drawing/2014/main" id="{AF34690A-50FB-5DF7-15B5-43A3868BC99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997222" y="3790439"/>
            <a:ext cx="369332" cy="369332"/>
          </a:xfrm>
          <a:prstGeom prst="rect">
            <a:avLst/>
          </a:prstGeom>
        </p:spPr>
      </p:pic>
      <p:pic>
        <p:nvPicPr>
          <p:cNvPr id="73" name="Graphic 72" descr="Checkmark">
            <a:extLst>
              <a:ext uri="{FF2B5EF4-FFF2-40B4-BE49-F238E27FC236}">
                <a16:creationId xmlns:a16="http://schemas.microsoft.com/office/drawing/2014/main" id="{CE6034F6-5783-E272-C6EE-F7D79455EFC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69067" y="3763410"/>
            <a:ext cx="369332" cy="369332"/>
          </a:xfrm>
          <a:prstGeom prst="rect">
            <a:avLst/>
          </a:prstGeom>
        </p:spPr>
      </p:pic>
      <p:sp>
        <p:nvSpPr>
          <p:cNvPr id="74" name="Rectangle 73">
            <a:extLst>
              <a:ext uri="{FF2B5EF4-FFF2-40B4-BE49-F238E27FC236}">
                <a16:creationId xmlns:a16="http://schemas.microsoft.com/office/drawing/2014/main" id="{C5565670-4274-8796-DF90-5017F869A881}"/>
              </a:ext>
            </a:extLst>
          </p:cNvPr>
          <p:cNvSpPr/>
          <p:nvPr/>
        </p:nvSpPr>
        <p:spPr>
          <a:xfrm>
            <a:off x="7544486" y="3742394"/>
            <a:ext cx="2933014" cy="1953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99012A4F-FAEB-E5B9-2233-CA1E56F8A9F1}"/>
              </a:ext>
            </a:extLst>
          </p:cNvPr>
          <p:cNvGrpSpPr/>
          <p:nvPr/>
        </p:nvGrpSpPr>
        <p:grpSpPr>
          <a:xfrm>
            <a:off x="4800888" y="1572643"/>
            <a:ext cx="2073135" cy="862429"/>
            <a:chOff x="653543" y="3522952"/>
            <a:chExt cx="2073135" cy="862429"/>
          </a:xfrm>
        </p:grpSpPr>
        <p:pic>
          <p:nvPicPr>
            <p:cNvPr id="76" name="Graphic 75" descr="Envelope">
              <a:extLst>
                <a:ext uri="{FF2B5EF4-FFF2-40B4-BE49-F238E27FC236}">
                  <a16:creationId xmlns:a16="http://schemas.microsoft.com/office/drawing/2014/main" id="{88CD60F7-C6A4-34E6-D61D-00C156D2974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77" name="Arrow: Left 76">
              <a:extLst>
                <a:ext uri="{FF2B5EF4-FFF2-40B4-BE49-F238E27FC236}">
                  <a16:creationId xmlns:a16="http://schemas.microsoft.com/office/drawing/2014/main" id="{65B84AA6-FE36-8077-4E59-C253584AF6AF}"/>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IE403</a:t>
              </a:r>
            </a:p>
          </p:txBody>
        </p:sp>
        <p:pic>
          <p:nvPicPr>
            <p:cNvPr id="78" name="Graphic 77" descr="Schoolhouse">
              <a:extLst>
                <a:ext uri="{FF2B5EF4-FFF2-40B4-BE49-F238E27FC236}">
                  <a16:creationId xmlns:a16="http://schemas.microsoft.com/office/drawing/2014/main" id="{932789E9-25C4-65CE-4DE9-357154CBE0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3546068"/>
              <a:ext cx="777240" cy="777240"/>
            </a:xfrm>
            <a:prstGeom prst="rect">
              <a:avLst/>
            </a:prstGeom>
          </p:spPr>
        </p:pic>
        <p:sp>
          <p:nvSpPr>
            <p:cNvPr id="79" name="TextBox 78">
              <a:extLst>
                <a:ext uri="{FF2B5EF4-FFF2-40B4-BE49-F238E27FC236}">
                  <a16:creationId xmlns:a16="http://schemas.microsoft.com/office/drawing/2014/main" id="{A8C4041E-6AB0-F82E-7E4C-E94135C71F24}"/>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80" name="Graphic 79" descr="Schoolhouse">
              <a:extLst>
                <a:ext uri="{FF2B5EF4-FFF2-40B4-BE49-F238E27FC236}">
                  <a16:creationId xmlns:a16="http://schemas.microsoft.com/office/drawing/2014/main" id="{96DD0682-F46E-E6C8-8089-A4F39AF1E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81" name="TextBox 80">
              <a:extLst>
                <a:ext uri="{FF2B5EF4-FFF2-40B4-BE49-F238E27FC236}">
                  <a16:creationId xmlns:a16="http://schemas.microsoft.com/office/drawing/2014/main" id="{475BA556-7A7E-9446-3535-AD9EC847B320}"/>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grpSp>
        <p:nvGrpSpPr>
          <p:cNvPr id="88" name="Group 87">
            <a:extLst>
              <a:ext uri="{FF2B5EF4-FFF2-40B4-BE49-F238E27FC236}">
                <a16:creationId xmlns:a16="http://schemas.microsoft.com/office/drawing/2014/main" id="{415B0FE8-661B-239A-A5CE-5D4F83A74C54}"/>
              </a:ext>
            </a:extLst>
          </p:cNvPr>
          <p:cNvGrpSpPr/>
          <p:nvPr/>
        </p:nvGrpSpPr>
        <p:grpSpPr>
          <a:xfrm>
            <a:off x="8048594" y="1567312"/>
            <a:ext cx="1339198" cy="839313"/>
            <a:chOff x="653543" y="1721214"/>
            <a:chExt cx="1339198" cy="839313"/>
          </a:xfrm>
        </p:grpSpPr>
        <p:pic>
          <p:nvPicPr>
            <p:cNvPr id="89" name="Graphic 88" descr="Envelope">
              <a:extLst>
                <a:ext uri="{FF2B5EF4-FFF2-40B4-BE49-F238E27FC236}">
                  <a16:creationId xmlns:a16="http://schemas.microsoft.com/office/drawing/2014/main" id="{7B45D841-7CA7-2638-9B2D-340C70A2B6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90" name="Arrow: Left 89">
              <a:extLst>
                <a:ext uri="{FF2B5EF4-FFF2-40B4-BE49-F238E27FC236}">
                  <a16:creationId xmlns:a16="http://schemas.microsoft.com/office/drawing/2014/main" id="{E1F5CB87-DE09-FA14-0093-1828D86F6885}"/>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IE437</a:t>
              </a:r>
            </a:p>
          </p:txBody>
        </p:sp>
        <p:pic>
          <p:nvPicPr>
            <p:cNvPr id="91" name="Graphic 90" descr="Schoolhouse">
              <a:extLst>
                <a:ext uri="{FF2B5EF4-FFF2-40B4-BE49-F238E27FC236}">
                  <a16:creationId xmlns:a16="http://schemas.microsoft.com/office/drawing/2014/main" id="{F7620EC6-2876-F40F-D10E-E2BCBE87E8A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1721214"/>
              <a:ext cx="777240" cy="777240"/>
            </a:xfrm>
            <a:prstGeom prst="rect">
              <a:avLst/>
            </a:prstGeom>
          </p:spPr>
        </p:pic>
        <p:sp>
          <p:nvSpPr>
            <p:cNvPr id="92" name="TextBox 91">
              <a:extLst>
                <a:ext uri="{FF2B5EF4-FFF2-40B4-BE49-F238E27FC236}">
                  <a16:creationId xmlns:a16="http://schemas.microsoft.com/office/drawing/2014/main" id="{5DB39C1F-B521-A164-25FE-321E79A882A8}"/>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pic>
        <p:nvPicPr>
          <p:cNvPr id="4" name="Graphic 3" descr="Schoolhouse">
            <a:extLst>
              <a:ext uri="{FF2B5EF4-FFF2-40B4-BE49-F238E27FC236}">
                <a16:creationId xmlns:a16="http://schemas.microsoft.com/office/drawing/2014/main" id="{03084926-8A76-2599-18BE-86007BC1A4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356545" y="1569043"/>
            <a:ext cx="777240" cy="777240"/>
          </a:xfrm>
          <a:prstGeom prst="rect">
            <a:avLst/>
          </a:prstGeom>
        </p:spPr>
      </p:pic>
      <p:sp>
        <p:nvSpPr>
          <p:cNvPr id="5" name="TextBox 4">
            <a:extLst>
              <a:ext uri="{FF2B5EF4-FFF2-40B4-BE49-F238E27FC236}">
                <a16:creationId xmlns:a16="http://schemas.microsoft.com/office/drawing/2014/main" id="{5728294C-4B57-EEFC-165C-C5BD2C5FD21B}"/>
              </a:ext>
            </a:extLst>
          </p:cNvPr>
          <p:cNvSpPr txBox="1"/>
          <p:nvPr/>
        </p:nvSpPr>
        <p:spPr>
          <a:xfrm>
            <a:off x="9339177" y="2159443"/>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sp>
        <p:nvSpPr>
          <p:cNvPr id="6" name="TextBox 5">
            <a:extLst>
              <a:ext uri="{FF2B5EF4-FFF2-40B4-BE49-F238E27FC236}">
                <a16:creationId xmlns:a16="http://schemas.microsoft.com/office/drawing/2014/main" id="{EA8607A9-D22F-23FC-0340-AF2748CCC9AB}"/>
              </a:ext>
            </a:extLst>
          </p:cNvPr>
          <p:cNvSpPr txBox="1"/>
          <p:nvPr/>
        </p:nvSpPr>
        <p:spPr>
          <a:xfrm>
            <a:off x="6162410" y="4291367"/>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7" name="TextBox 6">
            <a:extLst>
              <a:ext uri="{FF2B5EF4-FFF2-40B4-BE49-F238E27FC236}">
                <a16:creationId xmlns:a16="http://schemas.microsoft.com/office/drawing/2014/main" id="{46466183-DA99-358F-13B3-8E9AD6D77BD3}"/>
              </a:ext>
            </a:extLst>
          </p:cNvPr>
          <p:cNvSpPr txBox="1"/>
          <p:nvPr/>
        </p:nvSpPr>
        <p:spPr>
          <a:xfrm>
            <a:off x="9477110" y="4319942"/>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9" name="TextBox 8">
            <a:extLst>
              <a:ext uri="{FF2B5EF4-FFF2-40B4-BE49-F238E27FC236}">
                <a16:creationId xmlns:a16="http://schemas.microsoft.com/office/drawing/2014/main" id="{E19F9F21-7530-26FD-E306-8F2751D1547C}"/>
              </a:ext>
            </a:extLst>
          </p:cNvPr>
          <p:cNvSpPr txBox="1"/>
          <p:nvPr/>
        </p:nvSpPr>
        <p:spPr>
          <a:xfrm>
            <a:off x="1210057" y="2208016"/>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0" name="Slide Number Placeholder 9">
            <a:extLst>
              <a:ext uri="{FF2B5EF4-FFF2-40B4-BE49-F238E27FC236}">
                <a16:creationId xmlns:a16="http://schemas.microsoft.com/office/drawing/2014/main" id="{10AC916A-2564-BBC0-14B5-C922AF93EDA1}"/>
              </a:ext>
            </a:extLst>
          </p:cNvPr>
          <p:cNvSpPr>
            <a:spLocks noGrp="1"/>
          </p:cNvSpPr>
          <p:nvPr>
            <p:ph type="sldNum" sz="quarter" idx="12"/>
          </p:nvPr>
        </p:nvSpPr>
        <p:spPr/>
        <p:txBody>
          <a:bodyPr/>
          <a:lstStyle/>
          <a:p>
            <a:fld id="{F46C79FD-C571-418B-AB0F-5EE936C85276}" type="slidenum">
              <a:rPr lang="en-GB" smtClean="0"/>
              <a:t>52</a:t>
            </a:fld>
            <a:endParaRPr lang="en-GB"/>
          </a:p>
        </p:txBody>
      </p:sp>
    </p:spTree>
    <p:extLst>
      <p:ext uri="{BB962C8B-B14F-4D97-AF65-F5344CB8AC3E}">
        <p14:creationId xmlns:p14="http://schemas.microsoft.com/office/powerpoint/2010/main" val="309372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D9A1D-EF6A-47E3-583A-013FF4B0954D}"/>
              </a:ext>
            </a:extLst>
          </p:cNvPr>
          <p:cNvSpPr>
            <a:spLocks noGrp="1"/>
          </p:cNvSpPr>
          <p:nvPr>
            <p:ph type="title"/>
          </p:nvPr>
        </p:nvSpPr>
        <p:spPr/>
        <p:txBody>
          <a:bodyPr/>
          <a:lstStyle/>
          <a:p>
            <a:r>
              <a:rPr lang="en-US" sz="4000"/>
              <a:t>Amendment of Customs Declaration – after the release of goods</a:t>
            </a:r>
            <a:endParaRPr lang="el-GR"/>
          </a:p>
        </p:txBody>
      </p:sp>
      <p:sp>
        <p:nvSpPr>
          <p:cNvPr id="2" name="Content Placeholder 1">
            <a:extLst>
              <a:ext uri="{FF2B5EF4-FFF2-40B4-BE49-F238E27FC236}">
                <a16:creationId xmlns:a16="http://schemas.microsoft.com/office/drawing/2014/main" id="{E9FE3186-CE3A-9204-ECAF-F0FE9CB96206}"/>
              </a:ext>
            </a:extLst>
          </p:cNvPr>
          <p:cNvSpPr txBox="1">
            <a:spLocks/>
          </p:cNvSpPr>
          <p:nvPr/>
        </p:nvSpPr>
        <p:spPr>
          <a:xfrm>
            <a:off x="4228927" y="2407946"/>
            <a:ext cx="2913264" cy="12265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identifies that the time limit of the Amendment Acceptance has not expired, validates the Amendment request and sends a validation request to PCI (IE403). </a:t>
            </a:r>
          </a:p>
        </p:txBody>
      </p:sp>
      <p:sp>
        <p:nvSpPr>
          <p:cNvPr id="8" name="Content Placeholder 1">
            <a:extLst>
              <a:ext uri="{FF2B5EF4-FFF2-40B4-BE49-F238E27FC236}">
                <a16:creationId xmlns:a16="http://schemas.microsoft.com/office/drawing/2014/main" id="{2AF4B87E-341E-C3F3-ECE6-4A380B5531F6}"/>
              </a:ext>
            </a:extLst>
          </p:cNvPr>
          <p:cNvSpPr txBox="1">
            <a:spLocks/>
          </p:cNvSpPr>
          <p:nvPr/>
        </p:nvSpPr>
        <p:spPr>
          <a:xfrm>
            <a:off x="816660" y="2419370"/>
            <a:ext cx="2913264" cy="10957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Declarant decides to amend the Customs Declaration (IE413)</a:t>
            </a:r>
            <a:r>
              <a:rPr lang="en-GB" sz="1300"/>
              <a:t> </a:t>
            </a:r>
            <a:r>
              <a:rPr lang="en-US" sz="1300" b="1"/>
              <a:t>after the release of goods for import</a:t>
            </a:r>
            <a:r>
              <a:rPr lang="en-GB" sz="1300" b="1"/>
              <a:t>.</a:t>
            </a:r>
            <a:endParaRPr lang="en-GB" sz="1300"/>
          </a:p>
        </p:txBody>
      </p:sp>
      <p:sp>
        <p:nvSpPr>
          <p:cNvPr id="26" name="Oval 25">
            <a:extLst>
              <a:ext uri="{FF2B5EF4-FFF2-40B4-BE49-F238E27FC236}">
                <a16:creationId xmlns:a16="http://schemas.microsoft.com/office/drawing/2014/main" id="{66739555-4079-DAC9-0219-D85DF63D2637}"/>
              </a:ext>
            </a:extLst>
          </p:cNvPr>
          <p:cNvSpPr>
            <a:spLocks/>
          </p:cNvSpPr>
          <p:nvPr/>
        </p:nvSpPr>
        <p:spPr>
          <a:xfrm>
            <a:off x="841238" y="1765603"/>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34" name="Oval 33">
            <a:extLst>
              <a:ext uri="{FF2B5EF4-FFF2-40B4-BE49-F238E27FC236}">
                <a16:creationId xmlns:a16="http://schemas.microsoft.com/office/drawing/2014/main" id="{95960667-88C4-A37D-EF5E-9E28FC2EB24F}"/>
              </a:ext>
            </a:extLst>
          </p:cNvPr>
          <p:cNvSpPr>
            <a:spLocks/>
          </p:cNvSpPr>
          <p:nvPr/>
        </p:nvSpPr>
        <p:spPr>
          <a:xfrm>
            <a:off x="4302833" y="175567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35" name="Group 34">
            <a:extLst>
              <a:ext uri="{FF2B5EF4-FFF2-40B4-BE49-F238E27FC236}">
                <a16:creationId xmlns:a16="http://schemas.microsoft.com/office/drawing/2014/main" id="{191069FA-F0AA-9446-88A0-5F4A57D217FB}"/>
              </a:ext>
            </a:extLst>
          </p:cNvPr>
          <p:cNvGrpSpPr/>
          <p:nvPr/>
        </p:nvGrpSpPr>
        <p:grpSpPr>
          <a:xfrm>
            <a:off x="1248138" y="1641513"/>
            <a:ext cx="2379245" cy="862429"/>
            <a:chOff x="1151449" y="20015"/>
            <a:chExt cx="2379245" cy="862429"/>
          </a:xfrm>
        </p:grpSpPr>
        <p:grpSp>
          <p:nvGrpSpPr>
            <p:cNvPr id="36" name="Group 35">
              <a:extLst>
                <a:ext uri="{FF2B5EF4-FFF2-40B4-BE49-F238E27FC236}">
                  <a16:creationId xmlns:a16="http://schemas.microsoft.com/office/drawing/2014/main" id="{0CEC7B5E-FAF4-7AE3-1C68-6E2F8F1FD86B}"/>
                </a:ext>
              </a:extLst>
            </p:cNvPr>
            <p:cNvGrpSpPr/>
            <p:nvPr/>
          </p:nvGrpSpPr>
          <p:grpSpPr>
            <a:xfrm>
              <a:off x="1151449" y="20015"/>
              <a:ext cx="2379245" cy="862429"/>
              <a:chOff x="352896" y="2598967"/>
              <a:chExt cx="2379245" cy="862429"/>
            </a:xfrm>
          </p:grpSpPr>
          <p:pic>
            <p:nvPicPr>
              <p:cNvPr id="38" name="Graphic 37" descr="Envelope">
                <a:extLst>
                  <a:ext uri="{FF2B5EF4-FFF2-40B4-BE49-F238E27FC236}">
                    <a16:creationId xmlns:a16="http://schemas.microsoft.com/office/drawing/2014/main" id="{F0AC6259-C2DC-DDC6-9765-49B68F2291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2658375"/>
                <a:ext cx="391940" cy="337858"/>
              </a:xfrm>
              <a:prstGeom prst="rect">
                <a:avLst/>
              </a:prstGeom>
            </p:spPr>
          </p:pic>
          <p:sp>
            <p:nvSpPr>
              <p:cNvPr id="39" name="Arrow: Left 38">
                <a:extLst>
                  <a:ext uri="{FF2B5EF4-FFF2-40B4-BE49-F238E27FC236}">
                    <a16:creationId xmlns:a16="http://schemas.microsoft.com/office/drawing/2014/main" id="{437E6596-3D04-F915-24C5-735886004033}"/>
                  </a:ext>
                </a:extLst>
              </p:cNvPr>
              <p:cNvSpPr/>
              <p:nvPr/>
            </p:nvSpPr>
            <p:spPr>
              <a:xfrm flipH="1">
                <a:off x="1444086" y="2942775"/>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IE413</a:t>
                </a:r>
              </a:p>
            </p:txBody>
          </p:sp>
          <p:pic>
            <p:nvPicPr>
              <p:cNvPr id="40" name="Graphic 39" descr="User">
                <a:extLst>
                  <a:ext uri="{FF2B5EF4-FFF2-40B4-BE49-F238E27FC236}">
                    <a16:creationId xmlns:a16="http://schemas.microsoft.com/office/drawing/2014/main" id="{57E0E244-9D4B-CFBC-F5E3-35603CAC97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2896" y="2622083"/>
                <a:ext cx="777240" cy="777240"/>
              </a:xfrm>
              <a:prstGeom prst="rect">
                <a:avLst/>
              </a:prstGeom>
            </p:spPr>
          </p:pic>
          <p:pic>
            <p:nvPicPr>
              <p:cNvPr id="41" name="Graphic 40" descr="Schoolhouse">
                <a:extLst>
                  <a:ext uri="{FF2B5EF4-FFF2-40B4-BE49-F238E27FC236}">
                    <a16:creationId xmlns:a16="http://schemas.microsoft.com/office/drawing/2014/main" id="{80F69EF2-4A18-E659-B15B-E2B8C424D5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2598967"/>
                <a:ext cx="777240" cy="777240"/>
              </a:xfrm>
              <a:prstGeom prst="rect">
                <a:avLst/>
              </a:prstGeom>
            </p:spPr>
          </p:pic>
          <p:sp>
            <p:nvSpPr>
              <p:cNvPr id="42" name="TextBox 41">
                <a:extLst>
                  <a:ext uri="{FF2B5EF4-FFF2-40B4-BE49-F238E27FC236}">
                    <a16:creationId xmlns:a16="http://schemas.microsoft.com/office/drawing/2014/main" id="{2B347AE6-30CD-A4A4-EBC4-903608E81F7A}"/>
                  </a:ext>
                </a:extLst>
              </p:cNvPr>
              <p:cNvSpPr txBox="1"/>
              <p:nvPr/>
            </p:nvSpPr>
            <p:spPr>
              <a:xfrm>
                <a:off x="1948925" y="3215175"/>
                <a:ext cx="783216" cy="246221"/>
              </a:xfrm>
              <a:prstGeom prst="rect">
                <a:avLst/>
              </a:prstGeom>
              <a:noFill/>
            </p:spPr>
            <p:txBody>
              <a:bodyPr wrap="square" rtlCol="0">
                <a:spAutoFit/>
              </a:bodyPr>
              <a:lstStyle/>
              <a:p>
                <a:pPr algn="ctr"/>
                <a:r>
                  <a:rPr lang="en-US" sz="1000" b="1">
                    <a:solidFill>
                      <a:schemeClr val="tx2"/>
                    </a:solidFill>
                  </a:rPr>
                  <a:t>SCI</a:t>
                </a:r>
              </a:p>
            </p:txBody>
          </p:sp>
        </p:grpSp>
        <p:pic>
          <p:nvPicPr>
            <p:cNvPr id="37" name="Graphic 36" descr="Document">
              <a:extLst>
                <a:ext uri="{FF2B5EF4-FFF2-40B4-BE49-F238E27FC236}">
                  <a16:creationId xmlns:a16="http://schemas.microsoft.com/office/drawing/2014/main" id="{DC84E1A2-8B14-BBA5-EB07-4262B85E06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2790" y="177021"/>
              <a:ext cx="576994" cy="576994"/>
            </a:xfrm>
            <a:prstGeom prst="rect">
              <a:avLst/>
            </a:prstGeom>
          </p:spPr>
        </p:pic>
      </p:grpSp>
      <p:sp>
        <p:nvSpPr>
          <p:cNvPr id="43" name="Content Placeholder 1">
            <a:extLst>
              <a:ext uri="{FF2B5EF4-FFF2-40B4-BE49-F238E27FC236}">
                <a16:creationId xmlns:a16="http://schemas.microsoft.com/office/drawing/2014/main" id="{09139AFF-DD78-FB68-2116-28970DBBBA00}"/>
              </a:ext>
            </a:extLst>
          </p:cNvPr>
          <p:cNvSpPr txBox="1">
            <a:spLocks/>
          </p:cNvSpPr>
          <p:nvPr/>
        </p:nvSpPr>
        <p:spPr>
          <a:xfrm>
            <a:off x="7459915" y="2409947"/>
            <a:ext cx="2743200" cy="7304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sends the validation results to SCI (IE437). </a:t>
            </a:r>
          </a:p>
        </p:txBody>
      </p:sp>
      <p:sp>
        <p:nvSpPr>
          <p:cNvPr id="44" name="Oval 43">
            <a:extLst>
              <a:ext uri="{FF2B5EF4-FFF2-40B4-BE49-F238E27FC236}">
                <a16:creationId xmlns:a16="http://schemas.microsoft.com/office/drawing/2014/main" id="{DDA1D0FA-6CA8-8465-B004-78543FC87239}"/>
              </a:ext>
            </a:extLst>
          </p:cNvPr>
          <p:cNvSpPr>
            <a:spLocks/>
          </p:cNvSpPr>
          <p:nvPr/>
        </p:nvSpPr>
        <p:spPr>
          <a:xfrm>
            <a:off x="7533821" y="172710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75" name="Group 74">
            <a:extLst>
              <a:ext uri="{FF2B5EF4-FFF2-40B4-BE49-F238E27FC236}">
                <a16:creationId xmlns:a16="http://schemas.microsoft.com/office/drawing/2014/main" id="{99012A4F-FAEB-E5B9-2233-CA1E56F8A9F1}"/>
              </a:ext>
            </a:extLst>
          </p:cNvPr>
          <p:cNvGrpSpPr/>
          <p:nvPr/>
        </p:nvGrpSpPr>
        <p:grpSpPr>
          <a:xfrm>
            <a:off x="4828502" y="1560390"/>
            <a:ext cx="2073135" cy="862429"/>
            <a:chOff x="653543" y="3522952"/>
            <a:chExt cx="2073135" cy="862429"/>
          </a:xfrm>
        </p:grpSpPr>
        <p:pic>
          <p:nvPicPr>
            <p:cNvPr id="76" name="Graphic 75" descr="Envelope">
              <a:extLst>
                <a:ext uri="{FF2B5EF4-FFF2-40B4-BE49-F238E27FC236}">
                  <a16:creationId xmlns:a16="http://schemas.microsoft.com/office/drawing/2014/main" id="{88CD60F7-C6A4-34E6-D61D-00C156D2974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77" name="Arrow: Left 76">
              <a:extLst>
                <a:ext uri="{FF2B5EF4-FFF2-40B4-BE49-F238E27FC236}">
                  <a16:creationId xmlns:a16="http://schemas.microsoft.com/office/drawing/2014/main" id="{65B84AA6-FE36-8077-4E59-C253584AF6AF}"/>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IE403</a:t>
              </a:r>
            </a:p>
          </p:txBody>
        </p:sp>
        <p:pic>
          <p:nvPicPr>
            <p:cNvPr id="78" name="Graphic 77" descr="Schoolhouse">
              <a:extLst>
                <a:ext uri="{FF2B5EF4-FFF2-40B4-BE49-F238E27FC236}">
                  <a16:creationId xmlns:a16="http://schemas.microsoft.com/office/drawing/2014/main" id="{932789E9-25C4-65CE-4DE9-357154CBE0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3546068"/>
              <a:ext cx="777240" cy="777240"/>
            </a:xfrm>
            <a:prstGeom prst="rect">
              <a:avLst/>
            </a:prstGeom>
          </p:spPr>
        </p:pic>
        <p:sp>
          <p:nvSpPr>
            <p:cNvPr id="79" name="TextBox 78">
              <a:extLst>
                <a:ext uri="{FF2B5EF4-FFF2-40B4-BE49-F238E27FC236}">
                  <a16:creationId xmlns:a16="http://schemas.microsoft.com/office/drawing/2014/main" id="{A8C4041E-6AB0-F82E-7E4C-E94135C71F24}"/>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80" name="Graphic 79" descr="Schoolhouse">
              <a:extLst>
                <a:ext uri="{FF2B5EF4-FFF2-40B4-BE49-F238E27FC236}">
                  <a16:creationId xmlns:a16="http://schemas.microsoft.com/office/drawing/2014/main" id="{96DD0682-F46E-E6C8-8089-A4F39AF1E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81" name="TextBox 80">
              <a:extLst>
                <a:ext uri="{FF2B5EF4-FFF2-40B4-BE49-F238E27FC236}">
                  <a16:creationId xmlns:a16="http://schemas.microsoft.com/office/drawing/2014/main" id="{475BA556-7A7E-9446-3535-AD9EC847B320}"/>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7" name="TextBox 6">
            <a:extLst>
              <a:ext uri="{FF2B5EF4-FFF2-40B4-BE49-F238E27FC236}">
                <a16:creationId xmlns:a16="http://schemas.microsoft.com/office/drawing/2014/main" id="{E7AC5BD3-1344-387B-3274-CE10F8FF3439}"/>
              </a:ext>
            </a:extLst>
          </p:cNvPr>
          <p:cNvSpPr txBox="1"/>
          <p:nvPr/>
        </p:nvSpPr>
        <p:spPr>
          <a:xfrm>
            <a:off x="1236329" y="2279522"/>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0" name="Slide Number Placeholder 9">
            <a:extLst>
              <a:ext uri="{FF2B5EF4-FFF2-40B4-BE49-F238E27FC236}">
                <a16:creationId xmlns:a16="http://schemas.microsoft.com/office/drawing/2014/main" id="{D1DCCE2D-245B-0BFE-68F8-7AB8FEF860EC}"/>
              </a:ext>
            </a:extLst>
          </p:cNvPr>
          <p:cNvSpPr>
            <a:spLocks noGrp="1"/>
          </p:cNvSpPr>
          <p:nvPr>
            <p:ph type="sldNum" sz="quarter" idx="12"/>
          </p:nvPr>
        </p:nvSpPr>
        <p:spPr/>
        <p:txBody>
          <a:bodyPr/>
          <a:lstStyle/>
          <a:p>
            <a:fld id="{F46C79FD-C571-418B-AB0F-5EE936C85276}" type="slidenum">
              <a:rPr lang="en-GB" smtClean="0"/>
              <a:t>53</a:t>
            </a:fld>
            <a:endParaRPr lang="en-GB"/>
          </a:p>
        </p:txBody>
      </p:sp>
      <p:grpSp>
        <p:nvGrpSpPr>
          <p:cNvPr id="11" name="Group 10">
            <a:extLst>
              <a:ext uri="{FF2B5EF4-FFF2-40B4-BE49-F238E27FC236}">
                <a16:creationId xmlns:a16="http://schemas.microsoft.com/office/drawing/2014/main" id="{38AF63FA-C9FB-E477-B2E8-4F9AB30EC939}"/>
              </a:ext>
            </a:extLst>
          </p:cNvPr>
          <p:cNvGrpSpPr/>
          <p:nvPr/>
        </p:nvGrpSpPr>
        <p:grpSpPr>
          <a:xfrm>
            <a:off x="8048594" y="1567312"/>
            <a:ext cx="1339198" cy="839313"/>
            <a:chOff x="653543" y="1721214"/>
            <a:chExt cx="1339198" cy="839313"/>
          </a:xfrm>
        </p:grpSpPr>
        <p:pic>
          <p:nvPicPr>
            <p:cNvPr id="12" name="Graphic 11" descr="Envelope">
              <a:extLst>
                <a:ext uri="{FF2B5EF4-FFF2-40B4-BE49-F238E27FC236}">
                  <a16:creationId xmlns:a16="http://schemas.microsoft.com/office/drawing/2014/main" id="{93C2C868-DD69-752C-C1F7-043C0A266B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13" name="Arrow: Left 12">
              <a:extLst>
                <a:ext uri="{FF2B5EF4-FFF2-40B4-BE49-F238E27FC236}">
                  <a16:creationId xmlns:a16="http://schemas.microsoft.com/office/drawing/2014/main" id="{54D534ED-F8B5-B88B-1F5B-595B1B010D74}"/>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IE437</a:t>
              </a:r>
            </a:p>
          </p:txBody>
        </p:sp>
        <p:pic>
          <p:nvPicPr>
            <p:cNvPr id="14" name="Graphic 13" descr="Schoolhouse">
              <a:extLst>
                <a:ext uri="{FF2B5EF4-FFF2-40B4-BE49-F238E27FC236}">
                  <a16:creationId xmlns:a16="http://schemas.microsoft.com/office/drawing/2014/main" id="{F57245CD-735B-5F5F-4C94-0E81C7C0FF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1721214"/>
              <a:ext cx="777240" cy="777240"/>
            </a:xfrm>
            <a:prstGeom prst="rect">
              <a:avLst/>
            </a:prstGeom>
          </p:spPr>
        </p:pic>
        <p:sp>
          <p:nvSpPr>
            <p:cNvPr id="15" name="TextBox 14">
              <a:extLst>
                <a:ext uri="{FF2B5EF4-FFF2-40B4-BE49-F238E27FC236}">
                  <a16:creationId xmlns:a16="http://schemas.microsoft.com/office/drawing/2014/main" id="{98B1DB92-215C-37A8-CF09-98532305ACED}"/>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pic>
        <p:nvPicPr>
          <p:cNvPr id="16" name="Graphic 15" descr="Schoolhouse">
            <a:extLst>
              <a:ext uri="{FF2B5EF4-FFF2-40B4-BE49-F238E27FC236}">
                <a16:creationId xmlns:a16="http://schemas.microsoft.com/office/drawing/2014/main" id="{86E45DD9-9BD4-1C8D-C253-C76C4DF36C6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356545" y="1569043"/>
            <a:ext cx="777240" cy="777240"/>
          </a:xfrm>
          <a:prstGeom prst="rect">
            <a:avLst/>
          </a:prstGeom>
        </p:spPr>
      </p:pic>
      <p:sp>
        <p:nvSpPr>
          <p:cNvPr id="17" name="TextBox 16">
            <a:extLst>
              <a:ext uri="{FF2B5EF4-FFF2-40B4-BE49-F238E27FC236}">
                <a16:creationId xmlns:a16="http://schemas.microsoft.com/office/drawing/2014/main" id="{807121F9-5BA6-F2AB-76DD-5C87718B0128}"/>
              </a:ext>
            </a:extLst>
          </p:cNvPr>
          <p:cNvSpPr txBox="1"/>
          <p:nvPr/>
        </p:nvSpPr>
        <p:spPr>
          <a:xfrm>
            <a:off x="9339177" y="2159443"/>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sp>
        <p:nvSpPr>
          <p:cNvPr id="18" name="Content Placeholder 1">
            <a:extLst>
              <a:ext uri="{FF2B5EF4-FFF2-40B4-BE49-F238E27FC236}">
                <a16:creationId xmlns:a16="http://schemas.microsoft.com/office/drawing/2014/main" id="{CA45C9D7-3B53-80B4-ADF3-397876670534}"/>
              </a:ext>
            </a:extLst>
          </p:cNvPr>
          <p:cNvSpPr txBox="1">
            <a:spLocks/>
          </p:cNvSpPr>
          <p:nvPr/>
        </p:nvSpPr>
        <p:spPr>
          <a:xfrm>
            <a:off x="893463" y="4452353"/>
            <a:ext cx="2724955" cy="12435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n-US" sz="1300"/>
              <a:t>The validation results are positive.</a:t>
            </a:r>
          </a:p>
          <a:p>
            <a:pPr marL="0" indent="0" algn="just">
              <a:buNone/>
            </a:pPr>
            <a:r>
              <a:rPr lang="en-US" sz="1300"/>
              <a:t>SCI registers the decision that the amendment is possible. When  the Customs Declaration is amended, SCI sends a notification to PCI (IE406). </a:t>
            </a:r>
          </a:p>
        </p:txBody>
      </p:sp>
      <p:sp>
        <p:nvSpPr>
          <p:cNvPr id="19" name="Oval 18">
            <a:extLst>
              <a:ext uri="{FF2B5EF4-FFF2-40B4-BE49-F238E27FC236}">
                <a16:creationId xmlns:a16="http://schemas.microsoft.com/office/drawing/2014/main" id="{5468482B-E237-69AD-4D1D-E77D8DFFBC66}"/>
              </a:ext>
            </a:extLst>
          </p:cNvPr>
          <p:cNvSpPr>
            <a:spLocks/>
          </p:cNvSpPr>
          <p:nvPr/>
        </p:nvSpPr>
        <p:spPr>
          <a:xfrm>
            <a:off x="894626" y="3847709"/>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nvGrpSpPr>
          <p:cNvPr id="20" name="Group 19">
            <a:extLst>
              <a:ext uri="{FF2B5EF4-FFF2-40B4-BE49-F238E27FC236}">
                <a16:creationId xmlns:a16="http://schemas.microsoft.com/office/drawing/2014/main" id="{0F068A7E-D9A8-1DEC-DB9D-E42A091C4E68}"/>
              </a:ext>
            </a:extLst>
          </p:cNvPr>
          <p:cNvGrpSpPr/>
          <p:nvPr/>
        </p:nvGrpSpPr>
        <p:grpSpPr>
          <a:xfrm>
            <a:off x="1420295" y="3680997"/>
            <a:ext cx="2073135" cy="862429"/>
            <a:chOff x="653543" y="3522952"/>
            <a:chExt cx="2073135" cy="862429"/>
          </a:xfrm>
        </p:grpSpPr>
        <p:pic>
          <p:nvPicPr>
            <p:cNvPr id="21" name="Graphic 20" descr="Envelope">
              <a:extLst>
                <a:ext uri="{FF2B5EF4-FFF2-40B4-BE49-F238E27FC236}">
                  <a16:creationId xmlns:a16="http://schemas.microsoft.com/office/drawing/2014/main" id="{E22B0F0B-F2B2-5737-FB30-863DEB1CFC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3663345"/>
              <a:ext cx="391940" cy="337858"/>
            </a:xfrm>
            <a:prstGeom prst="rect">
              <a:avLst/>
            </a:prstGeom>
          </p:spPr>
        </p:pic>
        <p:sp>
          <p:nvSpPr>
            <p:cNvPr id="22" name="Arrow: Left 21">
              <a:extLst>
                <a:ext uri="{FF2B5EF4-FFF2-40B4-BE49-F238E27FC236}">
                  <a16:creationId xmlns:a16="http://schemas.microsoft.com/office/drawing/2014/main" id="{7953E43A-2347-83FB-AEBA-21DF24C33985}"/>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IE406</a:t>
              </a:r>
            </a:p>
          </p:txBody>
        </p:sp>
        <p:pic>
          <p:nvPicPr>
            <p:cNvPr id="23" name="Graphic 22" descr="Schoolhouse">
              <a:extLst>
                <a:ext uri="{FF2B5EF4-FFF2-40B4-BE49-F238E27FC236}">
                  <a16:creationId xmlns:a16="http://schemas.microsoft.com/office/drawing/2014/main" id="{0C4DC298-A50F-F75B-C169-1C81DEEB397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3546068"/>
              <a:ext cx="777240" cy="777240"/>
            </a:xfrm>
            <a:prstGeom prst="rect">
              <a:avLst/>
            </a:prstGeom>
          </p:spPr>
        </p:pic>
        <p:sp>
          <p:nvSpPr>
            <p:cNvPr id="24" name="TextBox 23">
              <a:extLst>
                <a:ext uri="{FF2B5EF4-FFF2-40B4-BE49-F238E27FC236}">
                  <a16:creationId xmlns:a16="http://schemas.microsoft.com/office/drawing/2014/main" id="{7B8E0E5D-5EDE-ECFD-53DF-17DFD7C5D7E8}"/>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5" name="Graphic 24" descr="Schoolhouse">
              <a:extLst>
                <a:ext uri="{FF2B5EF4-FFF2-40B4-BE49-F238E27FC236}">
                  <a16:creationId xmlns:a16="http://schemas.microsoft.com/office/drawing/2014/main" id="{2F0250A6-8285-4975-1E47-975D44ED9E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27" name="TextBox 26">
              <a:extLst>
                <a:ext uri="{FF2B5EF4-FFF2-40B4-BE49-F238E27FC236}">
                  <a16:creationId xmlns:a16="http://schemas.microsoft.com/office/drawing/2014/main" id="{61222AB9-CE66-B0D7-C0B4-15ACDF864103}"/>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28" name="Rectangle 27">
            <a:extLst>
              <a:ext uri="{FF2B5EF4-FFF2-40B4-BE49-F238E27FC236}">
                <a16:creationId xmlns:a16="http://schemas.microsoft.com/office/drawing/2014/main" id="{46EB3BD1-5A72-1304-2F2B-48A2470295A6}"/>
              </a:ext>
            </a:extLst>
          </p:cNvPr>
          <p:cNvSpPr/>
          <p:nvPr/>
        </p:nvSpPr>
        <p:spPr>
          <a:xfrm>
            <a:off x="4318195" y="4452300"/>
            <a:ext cx="2724955" cy="692497"/>
          </a:xfrm>
          <a:prstGeom prst="rect">
            <a:avLst/>
          </a:prstGeom>
        </p:spPr>
        <p:txBody>
          <a:bodyPr wrap="square">
            <a:spAutoFit/>
          </a:bodyPr>
          <a:lstStyle/>
          <a:p>
            <a:pPr algn="just"/>
            <a:r>
              <a:rPr lang="en-US" sz="1300"/>
              <a:t>SCI informs with a </a:t>
            </a:r>
            <a:r>
              <a:rPr lang="en-US" sz="1200" b="1">
                <a:solidFill>
                  <a:srgbClr val="00B050"/>
                </a:solidFill>
              </a:rPr>
              <a:t>positive</a:t>
            </a:r>
            <a:r>
              <a:rPr lang="en-US" sz="1200"/>
              <a:t> </a:t>
            </a:r>
            <a:r>
              <a:rPr lang="en-US" sz="1300"/>
              <a:t>notification (IE404) Declarant that the amendment is accepted.</a:t>
            </a:r>
            <a:endParaRPr lang="en-GB" sz="1300"/>
          </a:p>
        </p:txBody>
      </p:sp>
      <p:grpSp>
        <p:nvGrpSpPr>
          <p:cNvPr id="29" name="Group 28">
            <a:extLst>
              <a:ext uri="{FF2B5EF4-FFF2-40B4-BE49-F238E27FC236}">
                <a16:creationId xmlns:a16="http://schemas.microsoft.com/office/drawing/2014/main" id="{3DCB45E8-6B7B-A02E-9D38-7065D7B880E7}"/>
              </a:ext>
            </a:extLst>
          </p:cNvPr>
          <p:cNvGrpSpPr/>
          <p:nvPr/>
        </p:nvGrpSpPr>
        <p:grpSpPr>
          <a:xfrm>
            <a:off x="4880256" y="3681900"/>
            <a:ext cx="2073135" cy="862429"/>
            <a:chOff x="653543" y="1698098"/>
            <a:chExt cx="2073135" cy="862429"/>
          </a:xfrm>
        </p:grpSpPr>
        <p:pic>
          <p:nvPicPr>
            <p:cNvPr id="30" name="Graphic 29" descr="Envelope">
              <a:extLst>
                <a:ext uri="{FF2B5EF4-FFF2-40B4-BE49-F238E27FC236}">
                  <a16:creationId xmlns:a16="http://schemas.microsoft.com/office/drawing/2014/main" id="{98728F80-2360-2492-8326-8846ED90AA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31" name="Arrow: Left 30">
              <a:extLst>
                <a:ext uri="{FF2B5EF4-FFF2-40B4-BE49-F238E27FC236}">
                  <a16:creationId xmlns:a16="http://schemas.microsoft.com/office/drawing/2014/main" id="{4A82BEE5-CA31-656A-8722-D6680A146A35}"/>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IE404</a:t>
              </a:r>
            </a:p>
          </p:txBody>
        </p:sp>
        <p:pic>
          <p:nvPicPr>
            <p:cNvPr id="32" name="Graphic 31" descr="Schoolhouse">
              <a:extLst>
                <a:ext uri="{FF2B5EF4-FFF2-40B4-BE49-F238E27FC236}">
                  <a16:creationId xmlns:a16="http://schemas.microsoft.com/office/drawing/2014/main" id="{4E4B4F37-4BA8-81B9-F641-8A23B2ACB2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1721214"/>
              <a:ext cx="777240" cy="777240"/>
            </a:xfrm>
            <a:prstGeom prst="rect">
              <a:avLst/>
            </a:prstGeom>
          </p:spPr>
        </p:pic>
        <p:sp>
          <p:nvSpPr>
            <p:cNvPr id="33" name="TextBox 32">
              <a:extLst>
                <a:ext uri="{FF2B5EF4-FFF2-40B4-BE49-F238E27FC236}">
                  <a16:creationId xmlns:a16="http://schemas.microsoft.com/office/drawing/2014/main" id="{CD54E11F-E7DB-188A-763B-7DD0C3F60867}"/>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4" name="Graphic 63" descr="User with solid fill">
              <a:extLst>
                <a:ext uri="{FF2B5EF4-FFF2-40B4-BE49-F238E27FC236}">
                  <a16:creationId xmlns:a16="http://schemas.microsoft.com/office/drawing/2014/main" id="{97622B51-3452-0400-A7E5-A94FC48E3F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9438" y="1698098"/>
              <a:ext cx="777240" cy="777240"/>
            </a:xfrm>
            <a:prstGeom prst="rect">
              <a:avLst/>
            </a:prstGeom>
          </p:spPr>
        </p:pic>
      </p:grpSp>
      <p:sp>
        <p:nvSpPr>
          <p:cNvPr id="82" name="Oval 81">
            <a:extLst>
              <a:ext uri="{FF2B5EF4-FFF2-40B4-BE49-F238E27FC236}">
                <a16:creationId xmlns:a16="http://schemas.microsoft.com/office/drawing/2014/main" id="{4D2DA5E6-8060-983C-A786-F197B6ED6CAF}"/>
              </a:ext>
            </a:extLst>
          </p:cNvPr>
          <p:cNvSpPr>
            <a:spLocks/>
          </p:cNvSpPr>
          <p:nvPr/>
        </p:nvSpPr>
        <p:spPr>
          <a:xfrm>
            <a:off x="4331616" y="386723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pic>
        <p:nvPicPr>
          <p:cNvPr id="83" name="Graphic 82" descr="Checkmark">
            <a:extLst>
              <a:ext uri="{FF2B5EF4-FFF2-40B4-BE49-F238E27FC236}">
                <a16:creationId xmlns:a16="http://schemas.microsoft.com/office/drawing/2014/main" id="{63A1C482-49D6-765B-3225-E7B6BEB6C93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0354" y="3763410"/>
            <a:ext cx="369332" cy="369332"/>
          </a:xfrm>
          <a:prstGeom prst="rect">
            <a:avLst/>
          </a:prstGeom>
        </p:spPr>
      </p:pic>
      <p:sp>
        <p:nvSpPr>
          <p:cNvPr id="84" name="Rectangle 83">
            <a:extLst>
              <a:ext uri="{FF2B5EF4-FFF2-40B4-BE49-F238E27FC236}">
                <a16:creationId xmlns:a16="http://schemas.microsoft.com/office/drawing/2014/main" id="{AF1B4E5C-04E9-B0B7-A420-EFCCB8B167E7}"/>
              </a:ext>
            </a:extLst>
          </p:cNvPr>
          <p:cNvSpPr/>
          <p:nvPr/>
        </p:nvSpPr>
        <p:spPr>
          <a:xfrm>
            <a:off x="710189" y="3742394"/>
            <a:ext cx="6654100" cy="19535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001EA92-B6BF-6901-7DB0-5FA84AFAAEC3}"/>
              </a:ext>
            </a:extLst>
          </p:cNvPr>
          <p:cNvSpPr/>
          <p:nvPr/>
        </p:nvSpPr>
        <p:spPr>
          <a:xfrm>
            <a:off x="7585282" y="4452300"/>
            <a:ext cx="2788931" cy="1292662"/>
          </a:xfrm>
          <a:prstGeom prst="rect">
            <a:avLst/>
          </a:prstGeom>
        </p:spPr>
        <p:txBody>
          <a:bodyPr wrap="square">
            <a:spAutoFit/>
          </a:bodyPr>
          <a:lstStyle/>
          <a:p>
            <a:pPr algn="just"/>
            <a:r>
              <a:rPr lang="en-US" sz="1300"/>
              <a:t>The validation results are negative or SCI registers the decision that the amendment is not  possible. SCI informs with a </a:t>
            </a:r>
            <a:r>
              <a:rPr lang="en-US" sz="1300" b="1">
                <a:solidFill>
                  <a:srgbClr val="FF0000"/>
                </a:solidFill>
              </a:rPr>
              <a:t>negative</a:t>
            </a:r>
            <a:r>
              <a:rPr lang="en-US" sz="1300"/>
              <a:t> notification (IE456) Declarant that the amendment is rejected.</a:t>
            </a:r>
            <a:endParaRPr lang="en-GB" sz="1300"/>
          </a:p>
        </p:txBody>
      </p:sp>
      <p:grpSp>
        <p:nvGrpSpPr>
          <p:cNvPr id="86" name="Group 85">
            <a:extLst>
              <a:ext uri="{FF2B5EF4-FFF2-40B4-BE49-F238E27FC236}">
                <a16:creationId xmlns:a16="http://schemas.microsoft.com/office/drawing/2014/main" id="{1B5CF8DF-CAB5-BCEF-17B9-CDAAC08497B4}"/>
              </a:ext>
            </a:extLst>
          </p:cNvPr>
          <p:cNvGrpSpPr/>
          <p:nvPr/>
        </p:nvGrpSpPr>
        <p:grpSpPr>
          <a:xfrm>
            <a:off x="8170523" y="3705016"/>
            <a:ext cx="2073135" cy="839313"/>
            <a:chOff x="653543" y="1721214"/>
            <a:chExt cx="2073135" cy="839313"/>
          </a:xfrm>
        </p:grpSpPr>
        <p:pic>
          <p:nvPicPr>
            <p:cNvPr id="87" name="Graphic 86" descr="Envelope">
              <a:extLst>
                <a:ext uri="{FF2B5EF4-FFF2-40B4-BE49-F238E27FC236}">
                  <a16:creationId xmlns:a16="http://schemas.microsoft.com/office/drawing/2014/main" id="{C4A4378B-4860-1626-1216-9F644E793D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3026" y="1838491"/>
              <a:ext cx="391940" cy="337858"/>
            </a:xfrm>
            <a:prstGeom prst="rect">
              <a:avLst/>
            </a:prstGeom>
          </p:spPr>
        </p:pic>
        <p:sp>
          <p:nvSpPr>
            <p:cNvPr id="94" name="Arrow: Left 93">
              <a:extLst>
                <a:ext uri="{FF2B5EF4-FFF2-40B4-BE49-F238E27FC236}">
                  <a16:creationId xmlns:a16="http://schemas.microsoft.com/office/drawing/2014/main" id="{FC7921EA-2BBC-F4FF-D11D-03DF583CBB1A}"/>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IE456</a:t>
              </a:r>
            </a:p>
          </p:txBody>
        </p:sp>
        <p:pic>
          <p:nvPicPr>
            <p:cNvPr id="95" name="Graphic 94" descr="Schoolhouse">
              <a:extLst>
                <a:ext uri="{FF2B5EF4-FFF2-40B4-BE49-F238E27FC236}">
                  <a16:creationId xmlns:a16="http://schemas.microsoft.com/office/drawing/2014/main" id="{5FA0C16D-3270-80F9-85BC-1B52761988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54555" y="1721214"/>
              <a:ext cx="777240" cy="777240"/>
            </a:xfrm>
            <a:prstGeom prst="rect">
              <a:avLst/>
            </a:prstGeom>
          </p:spPr>
        </p:pic>
        <p:sp>
          <p:nvSpPr>
            <p:cNvPr id="96" name="TextBox 95">
              <a:extLst>
                <a:ext uri="{FF2B5EF4-FFF2-40B4-BE49-F238E27FC236}">
                  <a16:creationId xmlns:a16="http://schemas.microsoft.com/office/drawing/2014/main" id="{8711AD92-5CBC-6CC9-2236-AC018883C57E}"/>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97" name="Graphic 96" descr="User with solid fill">
              <a:extLst>
                <a:ext uri="{FF2B5EF4-FFF2-40B4-BE49-F238E27FC236}">
                  <a16:creationId xmlns:a16="http://schemas.microsoft.com/office/drawing/2014/main" id="{A39841DC-B141-D7BF-B371-465B9395C1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9438" y="1736198"/>
              <a:ext cx="777240" cy="777240"/>
            </a:xfrm>
            <a:prstGeom prst="rect">
              <a:avLst/>
            </a:prstGeom>
          </p:spPr>
        </p:pic>
      </p:grpSp>
      <p:sp>
        <p:nvSpPr>
          <p:cNvPr id="98" name="Oval 97">
            <a:extLst>
              <a:ext uri="{FF2B5EF4-FFF2-40B4-BE49-F238E27FC236}">
                <a16:creationId xmlns:a16="http://schemas.microsoft.com/office/drawing/2014/main" id="{94525A71-8AA9-C76E-196C-B3797981E5A7}"/>
              </a:ext>
            </a:extLst>
          </p:cNvPr>
          <p:cNvSpPr>
            <a:spLocks/>
          </p:cNvSpPr>
          <p:nvPr/>
        </p:nvSpPr>
        <p:spPr>
          <a:xfrm>
            <a:off x="7621883" y="385842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a:solidFill>
                  <a:schemeClr val="accent5"/>
                </a:solidFill>
              </a:rPr>
              <a:t>4</a:t>
            </a:r>
            <a:endParaRPr lang="en-US" sz="2000" b="1">
              <a:solidFill>
                <a:schemeClr val="accent5"/>
              </a:solidFill>
            </a:endParaRPr>
          </a:p>
        </p:txBody>
      </p:sp>
      <p:pic>
        <p:nvPicPr>
          <p:cNvPr id="99" name="Graphic 98" descr="Close">
            <a:extLst>
              <a:ext uri="{FF2B5EF4-FFF2-40B4-BE49-F238E27FC236}">
                <a16:creationId xmlns:a16="http://schemas.microsoft.com/office/drawing/2014/main" id="{CC3275C8-A40B-F9BA-782B-50A9C0C5B70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997222" y="3790439"/>
            <a:ext cx="369332" cy="369332"/>
          </a:xfrm>
          <a:prstGeom prst="rect">
            <a:avLst/>
          </a:prstGeom>
        </p:spPr>
      </p:pic>
      <p:pic>
        <p:nvPicPr>
          <p:cNvPr id="100" name="Graphic 99" descr="Checkmark">
            <a:extLst>
              <a:ext uri="{FF2B5EF4-FFF2-40B4-BE49-F238E27FC236}">
                <a16:creationId xmlns:a16="http://schemas.microsoft.com/office/drawing/2014/main" id="{2E00A942-04FF-73D9-82E7-96F39788E9D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69067" y="3763410"/>
            <a:ext cx="369332" cy="369332"/>
          </a:xfrm>
          <a:prstGeom prst="rect">
            <a:avLst/>
          </a:prstGeom>
        </p:spPr>
      </p:pic>
      <p:sp>
        <p:nvSpPr>
          <p:cNvPr id="101" name="Rectangle 100">
            <a:extLst>
              <a:ext uri="{FF2B5EF4-FFF2-40B4-BE49-F238E27FC236}">
                <a16:creationId xmlns:a16="http://schemas.microsoft.com/office/drawing/2014/main" id="{28AC2DD7-CB2B-1D04-9CA7-D1FAA09CAF19}"/>
              </a:ext>
            </a:extLst>
          </p:cNvPr>
          <p:cNvSpPr/>
          <p:nvPr/>
        </p:nvSpPr>
        <p:spPr>
          <a:xfrm>
            <a:off x="7544486" y="3742394"/>
            <a:ext cx="2933014" cy="1953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A97E252-E2C5-C330-661C-4AA714DFCD6D}"/>
              </a:ext>
            </a:extLst>
          </p:cNvPr>
          <p:cNvSpPr txBox="1"/>
          <p:nvPr/>
        </p:nvSpPr>
        <p:spPr>
          <a:xfrm>
            <a:off x="6162410" y="4291367"/>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03" name="TextBox 102">
            <a:extLst>
              <a:ext uri="{FF2B5EF4-FFF2-40B4-BE49-F238E27FC236}">
                <a16:creationId xmlns:a16="http://schemas.microsoft.com/office/drawing/2014/main" id="{2811440D-739D-0335-6EF0-4C2B5D1C6087}"/>
              </a:ext>
            </a:extLst>
          </p:cNvPr>
          <p:cNvSpPr txBox="1"/>
          <p:nvPr/>
        </p:nvSpPr>
        <p:spPr>
          <a:xfrm>
            <a:off x="9477110" y="4319942"/>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Tree>
    <p:extLst>
      <p:ext uri="{BB962C8B-B14F-4D97-AF65-F5344CB8AC3E}">
        <p14:creationId xmlns:p14="http://schemas.microsoft.com/office/powerpoint/2010/main" val="1963865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05CB91D-66AB-F792-96D5-3FB47467DAEF}"/>
              </a:ext>
            </a:extLst>
          </p:cNvPr>
          <p:cNvSpPr/>
          <p:nvPr/>
        </p:nvSpPr>
        <p:spPr>
          <a:xfrm>
            <a:off x="6666967" y="2371708"/>
            <a:ext cx="3863960" cy="1899474"/>
          </a:xfrm>
          <a:prstGeom prst="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a:extLst>
              <a:ext uri="{FF2B5EF4-FFF2-40B4-BE49-F238E27FC236}">
                <a16:creationId xmlns:a16="http://schemas.microsoft.com/office/drawing/2014/main" id="{6F1C6338-6DC8-BBDE-DA6B-E23790B3E3D7}"/>
              </a:ext>
            </a:extLst>
          </p:cNvPr>
          <p:cNvSpPr/>
          <p:nvPr/>
        </p:nvSpPr>
        <p:spPr>
          <a:xfrm>
            <a:off x="1736168" y="2371709"/>
            <a:ext cx="4091630" cy="1410120"/>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itle 2">
            <a:extLst>
              <a:ext uri="{FF2B5EF4-FFF2-40B4-BE49-F238E27FC236}">
                <a16:creationId xmlns:a16="http://schemas.microsoft.com/office/drawing/2014/main" id="{B0EDAB47-A857-6F41-A29F-14487F077FEB}"/>
              </a:ext>
            </a:extLst>
          </p:cNvPr>
          <p:cNvSpPr>
            <a:spLocks noGrp="1"/>
          </p:cNvSpPr>
          <p:nvPr>
            <p:ph type="title"/>
          </p:nvPr>
        </p:nvSpPr>
        <p:spPr/>
        <p:txBody>
          <a:bodyPr/>
          <a:lstStyle/>
          <a:p>
            <a:r>
              <a:rPr lang="en-US"/>
              <a:t>Customs Declaration Data that cannot be amended</a:t>
            </a:r>
            <a:endParaRPr lang="el-GR"/>
          </a:p>
        </p:txBody>
      </p:sp>
      <p:grpSp>
        <p:nvGrpSpPr>
          <p:cNvPr id="7" name="Group 6">
            <a:extLst>
              <a:ext uri="{FF2B5EF4-FFF2-40B4-BE49-F238E27FC236}">
                <a16:creationId xmlns:a16="http://schemas.microsoft.com/office/drawing/2014/main" id="{7A8289BF-D9C7-ADAB-6624-7341568327C5}"/>
              </a:ext>
            </a:extLst>
          </p:cNvPr>
          <p:cNvGrpSpPr/>
          <p:nvPr/>
        </p:nvGrpSpPr>
        <p:grpSpPr>
          <a:xfrm>
            <a:off x="410266" y="4679565"/>
            <a:ext cx="5911571" cy="859256"/>
            <a:chOff x="2075093" y="5303228"/>
            <a:chExt cx="2787738" cy="457205"/>
          </a:xfrm>
        </p:grpSpPr>
        <p:sp>
          <p:nvSpPr>
            <p:cNvPr id="8" name="Rectangle 7">
              <a:extLst>
                <a:ext uri="{FF2B5EF4-FFF2-40B4-BE49-F238E27FC236}">
                  <a16:creationId xmlns:a16="http://schemas.microsoft.com/office/drawing/2014/main" id="{5331C9CB-A838-B850-508E-44DE27F38854}"/>
                </a:ext>
              </a:extLst>
            </p:cNvPr>
            <p:cNvSpPr/>
            <p:nvPr/>
          </p:nvSpPr>
          <p:spPr>
            <a:xfrm>
              <a:off x="2075093" y="5303233"/>
              <a:ext cx="34918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9" name="Rectangle 8">
              <a:extLst>
                <a:ext uri="{FF2B5EF4-FFF2-40B4-BE49-F238E27FC236}">
                  <a16:creationId xmlns:a16="http://schemas.microsoft.com/office/drawing/2014/main" id="{2A96F6E0-DA76-6A5E-FA67-539E374B5CE9}"/>
                </a:ext>
              </a:extLst>
            </p:cNvPr>
            <p:cNvSpPr/>
            <p:nvPr/>
          </p:nvSpPr>
          <p:spPr>
            <a:xfrm>
              <a:off x="2424273" y="5303228"/>
              <a:ext cx="2438558"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1400" i="1">
                  <a:solidFill>
                    <a:schemeClr val="tx1"/>
                  </a:solidFill>
                  <a:effectLst/>
                  <a:ea typeface="Calibri" panose="020F0502020204030204" pitchFamily="34" charset="0"/>
                  <a:cs typeface="Arial" panose="020B0604020202020204" pitchFamily="34" charset="0"/>
                </a:rPr>
                <a:t>These DEs (covered by R0907) are restricted due to practical, business and technical reasons. SCI will reject automatically such amendment requests during validation.</a:t>
              </a:r>
              <a:endParaRPr lang="el-GR" sz="1400" i="1">
                <a:solidFill>
                  <a:schemeClr val="tx1"/>
                </a:solidFill>
                <a:effectLst/>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87D16F68-AC4B-F8C9-F988-09F53A391171}"/>
              </a:ext>
            </a:extLst>
          </p:cNvPr>
          <p:cNvGrpSpPr/>
          <p:nvPr/>
        </p:nvGrpSpPr>
        <p:grpSpPr>
          <a:xfrm>
            <a:off x="1620078" y="1489943"/>
            <a:ext cx="8984974" cy="782357"/>
            <a:chOff x="6945" y="34"/>
            <a:chExt cx="10762668" cy="1289474"/>
          </a:xfrm>
          <a:solidFill>
            <a:srgbClr val="1C58AC"/>
          </a:solidFill>
        </p:grpSpPr>
        <p:sp>
          <p:nvSpPr>
            <p:cNvPr id="11" name="Rectangle: Rounded Corners 10">
              <a:extLst>
                <a:ext uri="{FF2B5EF4-FFF2-40B4-BE49-F238E27FC236}">
                  <a16:creationId xmlns:a16="http://schemas.microsoft.com/office/drawing/2014/main" id="{1BA7A991-1C53-A7E2-AD0E-0DF3ED0B7E94}"/>
                </a:ext>
              </a:extLst>
            </p:cNvPr>
            <p:cNvSpPr/>
            <p:nvPr/>
          </p:nvSpPr>
          <p:spPr>
            <a:xfrm>
              <a:off x="6945" y="34"/>
              <a:ext cx="10762668" cy="1289474"/>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DC740ADE-4D58-7EA1-3F00-D2F2FE515866}"/>
                </a:ext>
              </a:extLst>
            </p:cNvPr>
            <p:cNvSpPr txBox="1"/>
            <p:nvPr/>
          </p:nvSpPr>
          <p:spPr>
            <a:xfrm>
              <a:off x="44712" y="37801"/>
              <a:ext cx="10687134" cy="12139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a:r>
                <a:rPr lang="en-US" sz="2800" b="1" dirty="0">
                  <a:solidFill>
                    <a:schemeClr val="accent5"/>
                  </a:solidFill>
                </a:rPr>
                <a:t>Data that cannot be amended </a:t>
              </a:r>
            </a:p>
          </p:txBody>
        </p:sp>
      </p:grpSp>
      <p:grpSp>
        <p:nvGrpSpPr>
          <p:cNvPr id="13" name="Group 12">
            <a:extLst>
              <a:ext uri="{FF2B5EF4-FFF2-40B4-BE49-F238E27FC236}">
                <a16:creationId xmlns:a16="http://schemas.microsoft.com/office/drawing/2014/main" id="{C16DFA13-7B31-7777-0594-DB898950B66E}"/>
              </a:ext>
            </a:extLst>
          </p:cNvPr>
          <p:cNvGrpSpPr/>
          <p:nvPr/>
        </p:nvGrpSpPr>
        <p:grpSpPr>
          <a:xfrm>
            <a:off x="1846503" y="2885029"/>
            <a:ext cx="3863960" cy="360584"/>
            <a:chOff x="6945" y="1562374"/>
            <a:chExt cx="909009" cy="1289474"/>
          </a:xfrm>
        </p:grpSpPr>
        <p:sp>
          <p:nvSpPr>
            <p:cNvPr id="14" name="Rectangle: Rounded Corners 13">
              <a:extLst>
                <a:ext uri="{FF2B5EF4-FFF2-40B4-BE49-F238E27FC236}">
                  <a16:creationId xmlns:a16="http://schemas.microsoft.com/office/drawing/2014/main" id="{3DA63D85-D19E-CF7E-52C0-CEE5086B97F6}"/>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5" name="Rectangle: Rounded Corners 4">
              <a:extLst>
                <a:ext uri="{FF2B5EF4-FFF2-40B4-BE49-F238E27FC236}">
                  <a16:creationId xmlns:a16="http://schemas.microsoft.com/office/drawing/2014/main" id="{F6AECC63-B370-0DBD-FF98-46E67771CD0A}"/>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b="1" kern="1200">
                  <a:solidFill>
                    <a:schemeClr val="accent5"/>
                  </a:solidFill>
                </a:rPr>
                <a:t>Declarant</a:t>
              </a:r>
            </a:p>
          </p:txBody>
        </p:sp>
      </p:grpSp>
      <p:grpSp>
        <p:nvGrpSpPr>
          <p:cNvPr id="19" name="Group 18">
            <a:extLst>
              <a:ext uri="{FF2B5EF4-FFF2-40B4-BE49-F238E27FC236}">
                <a16:creationId xmlns:a16="http://schemas.microsoft.com/office/drawing/2014/main" id="{DB270FE7-29A6-8C34-93FC-04C9D1122C4B}"/>
              </a:ext>
            </a:extLst>
          </p:cNvPr>
          <p:cNvGrpSpPr/>
          <p:nvPr/>
        </p:nvGrpSpPr>
        <p:grpSpPr>
          <a:xfrm>
            <a:off x="1846501" y="2445875"/>
            <a:ext cx="3863962" cy="360584"/>
            <a:chOff x="6945" y="1562374"/>
            <a:chExt cx="909009" cy="1289474"/>
          </a:xfrm>
        </p:grpSpPr>
        <p:sp>
          <p:nvSpPr>
            <p:cNvPr id="20" name="Rectangle: Rounded Corners 19">
              <a:extLst>
                <a:ext uri="{FF2B5EF4-FFF2-40B4-BE49-F238E27FC236}">
                  <a16:creationId xmlns:a16="http://schemas.microsoft.com/office/drawing/2014/main" id="{B7F2946F-8476-CB80-D7A5-C2F4356760C8}"/>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39079EE7-4F04-8847-DC4D-85AC40A796C8}"/>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b="1">
                  <a:solidFill>
                    <a:schemeClr val="accent5"/>
                  </a:solidFill>
                </a:rPr>
                <a:t>Representative</a:t>
              </a:r>
              <a:endParaRPr lang="en-US" sz="1600" b="1" kern="1200">
                <a:solidFill>
                  <a:schemeClr val="accent5"/>
                </a:solidFill>
              </a:endParaRPr>
            </a:p>
          </p:txBody>
        </p:sp>
      </p:grpSp>
      <p:grpSp>
        <p:nvGrpSpPr>
          <p:cNvPr id="31" name="Group 30">
            <a:extLst>
              <a:ext uri="{FF2B5EF4-FFF2-40B4-BE49-F238E27FC236}">
                <a16:creationId xmlns:a16="http://schemas.microsoft.com/office/drawing/2014/main" id="{AE795BDC-C392-ECC1-3541-7F51A4698F61}"/>
              </a:ext>
            </a:extLst>
          </p:cNvPr>
          <p:cNvGrpSpPr/>
          <p:nvPr/>
        </p:nvGrpSpPr>
        <p:grpSpPr>
          <a:xfrm>
            <a:off x="1846501" y="3341424"/>
            <a:ext cx="3863966" cy="360585"/>
            <a:chOff x="6945" y="1562374"/>
            <a:chExt cx="909009" cy="1289474"/>
          </a:xfrm>
        </p:grpSpPr>
        <p:sp>
          <p:nvSpPr>
            <p:cNvPr id="32" name="Rectangle: Rounded Corners 31">
              <a:extLst>
                <a:ext uri="{FF2B5EF4-FFF2-40B4-BE49-F238E27FC236}">
                  <a16:creationId xmlns:a16="http://schemas.microsoft.com/office/drawing/2014/main" id="{25201BA1-CBDD-7A78-3B34-79705247412E}"/>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33" name="Rectangle: Rounded Corners 4">
              <a:extLst>
                <a:ext uri="{FF2B5EF4-FFF2-40B4-BE49-F238E27FC236}">
                  <a16:creationId xmlns:a16="http://schemas.microsoft.com/office/drawing/2014/main" id="{F32FE678-7027-AFF4-52D4-ACF377C1F485}"/>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spcAft>
                  <a:spcPts val="600"/>
                </a:spcAft>
              </a:pPr>
              <a:r>
                <a:rPr lang="en-US" b="1">
                  <a:solidFill>
                    <a:schemeClr val="accent5"/>
                  </a:solidFill>
                </a:rPr>
                <a:t>Customs Office of Presentation</a:t>
              </a:r>
            </a:p>
          </p:txBody>
        </p:sp>
      </p:grpSp>
      <p:sp>
        <p:nvSpPr>
          <p:cNvPr id="38" name="Rectangle 37">
            <a:extLst>
              <a:ext uri="{FF2B5EF4-FFF2-40B4-BE49-F238E27FC236}">
                <a16:creationId xmlns:a16="http://schemas.microsoft.com/office/drawing/2014/main" id="{D45F28EC-4C79-8948-EE30-A30DE318483E}"/>
              </a:ext>
            </a:extLst>
          </p:cNvPr>
          <p:cNvSpPr/>
          <p:nvPr/>
        </p:nvSpPr>
        <p:spPr>
          <a:xfrm rot="16200000">
            <a:off x="3604206" y="2011180"/>
            <a:ext cx="353824" cy="4091631"/>
          </a:xfrm>
          <a:prstGeom prst="rect">
            <a:avLst/>
          </a:prstGeom>
          <a:solidFill>
            <a:schemeClr val="bg1"/>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solidFill>
                  <a:schemeClr val="tx2"/>
                </a:solidFill>
              </a:rPr>
              <a:t>Data Groups</a:t>
            </a:r>
            <a:endParaRPr lang="el-GR">
              <a:solidFill>
                <a:schemeClr val="tx2"/>
              </a:solidFill>
            </a:endParaRPr>
          </a:p>
        </p:txBody>
      </p:sp>
      <p:grpSp>
        <p:nvGrpSpPr>
          <p:cNvPr id="39" name="Group 38">
            <a:extLst>
              <a:ext uri="{FF2B5EF4-FFF2-40B4-BE49-F238E27FC236}">
                <a16:creationId xmlns:a16="http://schemas.microsoft.com/office/drawing/2014/main" id="{7D7B962D-1EF2-0815-EB76-F553A83A419A}"/>
              </a:ext>
            </a:extLst>
          </p:cNvPr>
          <p:cNvGrpSpPr/>
          <p:nvPr/>
        </p:nvGrpSpPr>
        <p:grpSpPr>
          <a:xfrm>
            <a:off x="6788425" y="2449000"/>
            <a:ext cx="3649438" cy="357459"/>
            <a:chOff x="6945" y="1562374"/>
            <a:chExt cx="909009" cy="1289474"/>
          </a:xfrm>
        </p:grpSpPr>
        <p:sp>
          <p:nvSpPr>
            <p:cNvPr id="40" name="Rectangle: Rounded Corners 39">
              <a:extLst>
                <a:ext uri="{FF2B5EF4-FFF2-40B4-BE49-F238E27FC236}">
                  <a16:creationId xmlns:a16="http://schemas.microsoft.com/office/drawing/2014/main" id="{1083C0CA-589F-5B88-CD68-FA43CE58B0F0}"/>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41" name="Rectangle: Rounded Corners 4">
              <a:extLst>
                <a:ext uri="{FF2B5EF4-FFF2-40B4-BE49-F238E27FC236}">
                  <a16:creationId xmlns:a16="http://schemas.microsoft.com/office/drawing/2014/main" id="{7C255C71-2302-FCCA-6707-88022F7EDBDD}"/>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b="1" kern="1200">
                  <a:solidFill>
                    <a:schemeClr val="accent5"/>
                  </a:solidFill>
                </a:rPr>
                <a:t>MRN</a:t>
              </a:r>
              <a:endParaRPr lang="en-US" sz="1600" b="1" kern="1200">
                <a:solidFill>
                  <a:schemeClr val="accent5"/>
                </a:solidFill>
              </a:endParaRPr>
            </a:p>
          </p:txBody>
        </p:sp>
      </p:grpSp>
      <p:grpSp>
        <p:nvGrpSpPr>
          <p:cNvPr id="42" name="Group 41">
            <a:extLst>
              <a:ext uri="{FF2B5EF4-FFF2-40B4-BE49-F238E27FC236}">
                <a16:creationId xmlns:a16="http://schemas.microsoft.com/office/drawing/2014/main" id="{776FDFA3-5C90-0D21-A858-E36B9A2BD7BA}"/>
              </a:ext>
            </a:extLst>
          </p:cNvPr>
          <p:cNvGrpSpPr/>
          <p:nvPr/>
        </p:nvGrpSpPr>
        <p:grpSpPr>
          <a:xfrm>
            <a:off x="6788425" y="2883750"/>
            <a:ext cx="3649438" cy="357459"/>
            <a:chOff x="6945" y="1562374"/>
            <a:chExt cx="909009" cy="1289474"/>
          </a:xfrm>
        </p:grpSpPr>
        <p:sp>
          <p:nvSpPr>
            <p:cNvPr id="43" name="Rectangle: Rounded Corners 42">
              <a:extLst>
                <a:ext uri="{FF2B5EF4-FFF2-40B4-BE49-F238E27FC236}">
                  <a16:creationId xmlns:a16="http://schemas.microsoft.com/office/drawing/2014/main" id="{CD16D82D-4A7C-35DF-8AE3-16E8BF686E6B}"/>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44" name="Rectangle: Rounded Corners 4">
              <a:extLst>
                <a:ext uri="{FF2B5EF4-FFF2-40B4-BE49-F238E27FC236}">
                  <a16:creationId xmlns:a16="http://schemas.microsoft.com/office/drawing/2014/main" id="{7706A010-2140-17AA-8366-20B8098D3D9E}"/>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US" b="1" kern="1200">
                  <a:solidFill>
                    <a:schemeClr val="accent5"/>
                  </a:solidFill>
                </a:rPr>
                <a:t>LRN</a:t>
              </a:r>
              <a:endParaRPr lang="en-US" sz="1600" b="1" kern="1200">
                <a:solidFill>
                  <a:schemeClr val="accent5"/>
                </a:solidFill>
              </a:endParaRPr>
            </a:p>
          </p:txBody>
        </p:sp>
      </p:grpSp>
      <p:grpSp>
        <p:nvGrpSpPr>
          <p:cNvPr id="45" name="Group 44">
            <a:extLst>
              <a:ext uri="{FF2B5EF4-FFF2-40B4-BE49-F238E27FC236}">
                <a16:creationId xmlns:a16="http://schemas.microsoft.com/office/drawing/2014/main" id="{E80C9EC4-D06F-374D-9609-636C214C3617}"/>
              </a:ext>
            </a:extLst>
          </p:cNvPr>
          <p:cNvGrpSpPr/>
          <p:nvPr/>
        </p:nvGrpSpPr>
        <p:grpSpPr>
          <a:xfrm>
            <a:off x="6788424" y="3344550"/>
            <a:ext cx="3649439" cy="357459"/>
            <a:chOff x="6945" y="1562374"/>
            <a:chExt cx="909009" cy="1289474"/>
          </a:xfrm>
        </p:grpSpPr>
        <p:sp>
          <p:nvSpPr>
            <p:cNvPr id="46" name="Rectangle: Rounded Corners 45">
              <a:extLst>
                <a:ext uri="{FF2B5EF4-FFF2-40B4-BE49-F238E27FC236}">
                  <a16:creationId xmlns:a16="http://schemas.microsoft.com/office/drawing/2014/main" id="{AD5C42EF-3F8E-CA98-784A-BEC13577015E}"/>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47" name="Rectangle: Rounded Corners 4">
              <a:extLst>
                <a:ext uri="{FF2B5EF4-FFF2-40B4-BE49-F238E27FC236}">
                  <a16:creationId xmlns:a16="http://schemas.microsoft.com/office/drawing/2014/main" id="{05370158-9E67-CFE5-06D7-5F67636363BA}"/>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spcAft>
                  <a:spcPts val="600"/>
                </a:spcAft>
              </a:pPr>
              <a:r>
                <a:rPr lang="en-US" b="1" dirty="0">
                  <a:solidFill>
                    <a:schemeClr val="accent5"/>
                  </a:solidFill>
                </a:rPr>
                <a:t>Declaration Type</a:t>
              </a:r>
            </a:p>
          </p:txBody>
        </p:sp>
      </p:grpSp>
      <p:sp>
        <p:nvSpPr>
          <p:cNvPr id="55" name="Rectangle 54">
            <a:extLst>
              <a:ext uri="{FF2B5EF4-FFF2-40B4-BE49-F238E27FC236}">
                <a16:creationId xmlns:a16="http://schemas.microsoft.com/office/drawing/2014/main" id="{33E0A94A-956F-61DF-64D1-A4B360AFDDC4}"/>
              </a:ext>
            </a:extLst>
          </p:cNvPr>
          <p:cNvSpPr/>
          <p:nvPr/>
        </p:nvSpPr>
        <p:spPr>
          <a:xfrm>
            <a:off x="6667019" y="4330517"/>
            <a:ext cx="3863312" cy="495295"/>
          </a:xfrm>
          <a:prstGeom prst="rect">
            <a:avLst/>
          </a:prstGeom>
          <a:solidFill>
            <a:schemeClr val="bg1"/>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solidFill>
              </a:rPr>
              <a:t>Import Operation Data</a:t>
            </a:r>
          </a:p>
        </p:txBody>
      </p:sp>
      <p:sp>
        <p:nvSpPr>
          <p:cNvPr id="6" name="Slide Number Placeholder 5">
            <a:extLst>
              <a:ext uri="{FF2B5EF4-FFF2-40B4-BE49-F238E27FC236}">
                <a16:creationId xmlns:a16="http://schemas.microsoft.com/office/drawing/2014/main" id="{E5EEA1CF-A9B8-D417-22B1-A04F17BFDB0A}"/>
              </a:ext>
            </a:extLst>
          </p:cNvPr>
          <p:cNvSpPr>
            <a:spLocks noGrp="1"/>
          </p:cNvSpPr>
          <p:nvPr>
            <p:ph type="sldNum" sz="quarter" idx="12"/>
          </p:nvPr>
        </p:nvSpPr>
        <p:spPr/>
        <p:txBody>
          <a:bodyPr/>
          <a:lstStyle/>
          <a:p>
            <a:fld id="{F46C79FD-C571-418B-AB0F-5EE936C85276}" type="slidenum">
              <a:rPr lang="en-GB" smtClean="0"/>
              <a:t>54</a:t>
            </a:fld>
            <a:endParaRPr lang="en-GB"/>
          </a:p>
        </p:txBody>
      </p:sp>
      <p:grpSp>
        <p:nvGrpSpPr>
          <p:cNvPr id="16" name="Group 15">
            <a:extLst>
              <a:ext uri="{FF2B5EF4-FFF2-40B4-BE49-F238E27FC236}">
                <a16:creationId xmlns:a16="http://schemas.microsoft.com/office/drawing/2014/main" id="{2EA7F1AB-5DB7-5C99-7717-C86571B9A649}"/>
              </a:ext>
            </a:extLst>
          </p:cNvPr>
          <p:cNvGrpSpPr/>
          <p:nvPr/>
        </p:nvGrpSpPr>
        <p:grpSpPr>
          <a:xfrm>
            <a:off x="6788424" y="3786664"/>
            <a:ext cx="3649439" cy="357459"/>
            <a:chOff x="6945" y="1562374"/>
            <a:chExt cx="909009" cy="1289474"/>
          </a:xfrm>
        </p:grpSpPr>
        <p:sp>
          <p:nvSpPr>
            <p:cNvPr id="17" name="Rectangle: Rounded Corners 16">
              <a:extLst>
                <a:ext uri="{FF2B5EF4-FFF2-40B4-BE49-F238E27FC236}">
                  <a16:creationId xmlns:a16="http://schemas.microsoft.com/office/drawing/2014/main" id="{F512E237-A2F0-08B4-CAB4-DA75E3C5738F}"/>
                </a:ext>
              </a:extLst>
            </p:cNvPr>
            <p:cNvSpPr/>
            <p:nvPr/>
          </p:nvSpPr>
          <p:spPr>
            <a:xfrm>
              <a:off x="6945" y="1562374"/>
              <a:ext cx="909009" cy="1289474"/>
            </a:xfrm>
            <a:prstGeom prst="roundRect">
              <a:avLst>
                <a:gd name="adj" fmla="val 10000"/>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3D6EA822-DD28-1300-387E-940375122108}"/>
                </a:ext>
              </a:extLst>
            </p:cNvPr>
            <p:cNvSpPr txBox="1"/>
            <p:nvPr/>
          </p:nvSpPr>
          <p:spPr>
            <a:xfrm>
              <a:off x="33569" y="1588998"/>
              <a:ext cx="855761" cy="1236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spcAft>
                  <a:spcPts val="600"/>
                </a:spcAft>
              </a:pPr>
              <a:r>
                <a:rPr lang="en-US" b="1">
                  <a:solidFill>
                    <a:schemeClr val="accent5"/>
                  </a:solidFill>
                </a:rPr>
                <a:t>Additional Declaration Type</a:t>
              </a:r>
            </a:p>
          </p:txBody>
        </p:sp>
      </p:grpSp>
    </p:spTree>
    <p:extLst>
      <p:ext uri="{BB962C8B-B14F-4D97-AF65-F5344CB8AC3E}">
        <p14:creationId xmlns:p14="http://schemas.microsoft.com/office/powerpoint/2010/main" val="1714759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8654B-EF55-68DD-D3B8-ACF6D7D5E6B2}"/>
              </a:ext>
            </a:extLst>
          </p:cNvPr>
          <p:cNvSpPr>
            <a:spLocks noGrp="1"/>
          </p:cNvSpPr>
          <p:nvPr>
            <p:ph type="title"/>
          </p:nvPr>
        </p:nvSpPr>
        <p:spPr/>
        <p:txBody>
          <a:bodyPr/>
          <a:lstStyle/>
          <a:p>
            <a:r>
              <a:rPr lang="en-US"/>
              <a:t>Invalidation of Customs Declaration</a:t>
            </a:r>
            <a:endParaRPr lang="el-GR"/>
          </a:p>
        </p:txBody>
      </p:sp>
      <p:sp>
        <p:nvSpPr>
          <p:cNvPr id="4" name="Oval 3">
            <a:extLst>
              <a:ext uri="{FF2B5EF4-FFF2-40B4-BE49-F238E27FC236}">
                <a16:creationId xmlns:a16="http://schemas.microsoft.com/office/drawing/2014/main" id="{20160BD9-0AA8-CADB-D296-D2F676E0BFD9}"/>
              </a:ext>
            </a:extLst>
          </p:cNvPr>
          <p:cNvSpPr>
            <a:spLocks/>
          </p:cNvSpPr>
          <p:nvPr/>
        </p:nvSpPr>
        <p:spPr>
          <a:xfrm>
            <a:off x="1012030" y="229996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5" name="Group 4">
            <a:extLst>
              <a:ext uri="{FF2B5EF4-FFF2-40B4-BE49-F238E27FC236}">
                <a16:creationId xmlns:a16="http://schemas.microsoft.com/office/drawing/2014/main" id="{C24EBC02-DEB3-97F5-A445-D662A32959D5}"/>
              </a:ext>
            </a:extLst>
          </p:cNvPr>
          <p:cNvGrpSpPr/>
          <p:nvPr/>
        </p:nvGrpSpPr>
        <p:grpSpPr>
          <a:xfrm>
            <a:off x="1411289" y="2303792"/>
            <a:ext cx="2229317" cy="846466"/>
            <a:chOff x="1058794" y="1624490"/>
            <a:chExt cx="2229317" cy="846466"/>
          </a:xfrm>
        </p:grpSpPr>
        <p:sp>
          <p:nvSpPr>
            <p:cNvPr id="6" name="Arrow: Right 5">
              <a:extLst>
                <a:ext uri="{FF2B5EF4-FFF2-40B4-BE49-F238E27FC236}">
                  <a16:creationId xmlns:a16="http://schemas.microsoft.com/office/drawing/2014/main" id="{9D63D9AE-7502-D062-C688-AABBCB1E43C8}"/>
                </a:ext>
              </a:extLst>
            </p:cNvPr>
            <p:cNvSpPr/>
            <p:nvPr/>
          </p:nvSpPr>
          <p:spPr>
            <a:xfrm>
              <a:off x="1800014" y="2013110"/>
              <a:ext cx="574422" cy="33785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accent5"/>
                  </a:solidFill>
                </a:rPr>
                <a:t>IE414</a:t>
              </a:r>
            </a:p>
          </p:txBody>
        </p:sp>
        <p:pic>
          <p:nvPicPr>
            <p:cNvPr id="7" name="Graphic 6" descr="User with solid fill">
              <a:extLst>
                <a:ext uri="{FF2B5EF4-FFF2-40B4-BE49-F238E27FC236}">
                  <a16:creationId xmlns:a16="http://schemas.microsoft.com/office/drawing/2014/main" id="{E0BC97B1-4339-C920-CDEF-9BF34123FA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794" y="1624490"/>
              <a:ext cx="777240" cy="777240"/>
            </a:xfrm>
            <a:prstGeom prst="rect">
              <a:avLst/>
            </a:prstGeom>
          </p:spPr>
        </p:pic>
        <p:pic>
          <p:nvPicPr>
            <p:cNvPr id="8" name="Graphic 7" descr="Schoolhouse">
              <a:extLst>
                <a:ext uri="{FF2B5EF4-FFF2-40B4-BE49-F238E27FC236}">
                  <a16:creationId xmlns:a16="http://schemas.microsoft.com/office/drawing/2014/main" id="{FF31F2F4-CDFC-A127-05C6-B103880832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10871" y="1624490"/>
              <a:ext cx="777240" cy="777240"/>
            </a:xfrm>
            <a:prstGeom prst="rect">
              <a:avLst/>
            </a:prstGeom>
          </p:spPr>
        </p:pic>
        <p:sp>
          <p:nvSpPr>
            <p:cNvPr id="9" name="TextBox 8">
              <a:extLst>
                <a:ext uri="{FF2B5EF4-FFF2-40B4-BE49-F238E27FC236}">
                  <a16:creationId xmlns:a16="http://schemas.microsoft.com/office/drawing/2014/main" id="{7BEB6E25-3968-A33E-7C65-25C9535C1F79}"/>
                </a:ext>
              </a:extLst>
            </p:cNvPr>
            <p:cNvSpPr txBox="1"/>
            <p:nvPr/>
          </p:nvSpPr>
          <p:spPr>
            <a:xfrm>
              <a:off x="2666103" y="2209346"/>
              <a:ext cx="466776" cy="261610"/>
            </a:xfrm>
            <a:prstGeom prst="rect">
              <a:avLst/>
            </a:prstGeom>
            <a:noFill/>
          </p:spPr>
          <p:txBody>
            <a:bodyPr wrap="square" rtlCol="0">
              <a:spAutoFit/>
            </a:bodyPr>
            <a:lstStyle/>
            <a:p>
              <a:r>
                <a:rPr lang="en-US" sz="1100" b="1">
                  <a:solidFill>
                    <a:schemeClr val="tx2"/>
                  </a:solidFill>
                </a:rPr>
                <a:t>SCI</a:t>
              </a:r>
              <a:endParaRPr lang="en-US" sz="1600" b="1">
                <a:solidFill>
                  <a:schemeClr val="tx2"/>
                </a:solidFill>
              </a:endParaRPr>
            </a:p>
          </p:txBody>
        </p:sp>
        <p:pic>
          <p:nvPicPr>
            <p:cNvPr id="10" name="Graphic 9" descr="Envelope">
              <a:extLst>
                <a:ext uri="{FF2B5EF4-FFF2-40B4-BE49-F238E27FC236}">
                  <a16:creationId xmlns:a16="http://schemas.microsoft.com/office/drawing/2014/main" id="{E00BAED4-6EAA-736C-D209-F077B5CA90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4487" y="1715225"/>
              <a:ext cx="391940" cy="337858"/>
            </a:xfrm>
            <a:prstGeom prst="rect">
              <a:avLst/>
            </a:prstGeom>
          </p:spPr>
        </p:pic>
      </p:grpSp>
      <p:sp>
        <p:nvSpPr>
          <p:cNvPr id="20" name="Content Placeholder 1">
            <a:extLst>
              <a:ext uri="{FF2B5EF4-FFF2-40B4-BE49-F238E27FC236}">
                <a16:creationId xmlns:a16="http://schemas.microsoft.com/office/drawing/2014/main" id="{C6763599-434C-7840-5FE6-D33C41FC1BA5}"/>
              </a:ext>
            </a:extLst>
          </p:cNvPr>
          <p:cNvSpPr txBox="1">
            <a:spLocks/>
          </p:cNvSpPr>
          <p:nvPr/>
        </p:nvSpPr>
        <p:spPr>
          <a:xfrm>
            <a:off x="984220" y="3185005"/>
            <a:ext cx="2910999" cy="7772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Declarant requests the invalidation of a Customs Declaration that was submitted upon presentation (IE414).</a:t>
            </a:r>
            <a:endParaRPr lang="en-US" sz="1300" u="sng"/>
          </a:p>
        </p:txBody>
      </p:sp>
      <p:sp>
        <p:nvSpPr>
          <p:cNvPr id="22" name="Content Placeholder 1">
            <a:extLst>
              <a:ext uri="{FF2B5EF4-FFF2-40B4-BE49-F238E27FC236}">
                <a16:creationId xmlns:a16="http://schemas.microsoft.com/office/drawing/2014/main" id="{A3ED84DF-895A-DBD7-657A-2D09F1078E97}"/>
              </a:ext>
            </a:extLst>
          </p:cNvPr>
          <p:cNvSpPr txBox="1">
            <a:spLocks/>
          </p:cNvSpPr>
          <p:nvPr/>
        </p:nvSpPr>
        <p:spPr>
          <a:xfrm>
            <a:off x="4184404" y="3061713"/>
            <a:ext cx="3355830" cy="13786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Legal requirements are met and the timer that was started after declaration’s acceptance has not expired. SCI registers the decision that the Customs Declaration can be invalidated. A notification of the </a:t>
            </a:r>
            <a:r>
              <a:rPr lang="en-US" sz="1300" b="1">
                <a:solidFill>
                  <a:srgbClr val="00B050"/>
                </a:solidFill>
              </a:rPr>
              <a:t>acceptance</a:t>
            </a:r>
            <a:r>
              <a:rPr lang="en-US" sz="1300"/>
              <a:t> of the invalidation is sent to PCI (IE449). </a:t>
            </a:r>
            <a:endParaRPr lang="en-GB" sz="1300"/>
          </a:p>
        </p:txBody>
      </p:sp>
      <p:grpSp>
        <p:nvGrpSpPr>
          <p:cNvPr id="23" name="Group 22">
            <a:extLst>
              <a:ext uri="{FF2B5EF4-FFF2-40B4-BE49-F238E27FC236}">
                <a16:creationId xmlns:a16="http://schemas.microsoft.com/office/drawing/2014/main" id="{85A47B70-0D5D-EAE9-7C46-EAC81614E16E}"/>
              </a:ext>
            </a:extLst>
          </p:cNvPr>
          <p:cNvGrpSpPr/>
          <p:nvPr/>
        </p:nvGrpSpPr>
        <p:grpSpPr>
          <a:xfrm>
            <a:off x="4880056" y="2279829"/>
            <a:ext cx="2228401" cy="862429"/>
            <a:chOff x="653543" y="3522952"/>
            <a:chExt cx="2073135" cy="862429"/>
          </a:xfrm>
        </p:grpSpPr>
        <p:pic>
          <p:nvPicPr>
            <p:cNvPr id="24" name="Graphic 23" descr="Envelope">
              <a:extLst>
                <a:ext uri="{FF2B5EF4-FFF2-40B4-BE49-F238E27FC236}">
                  <a16:creationId xmlns:a16="http://schemas.microsoft.com/office/drawing/2014/main" id="{3C9D22E8-A69A-8124-C3FA-50AEBE1510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3026" y="3663345"/>
              <a:ext cx="391940" cy="337858"/>
            </a:xfrm>
            <a:prstGeom prst="rect">
              <a:avLst/>
            </a:prstGeom>
          </p:spPr>
        </p:pic>
        <p:sp>
          <p:nvSpPr>
            <p:cNvPr id="25" name="Arrow: Left 24">
              <a:extLst>
                <a:ext uri="{FF2B5EF4-FFF2-40B4-BE49-F238E27FC236}">
                  <a16:creationId xmlns:a16="http://schemas.microsoft.com/office/drawing/2014/main" id="{17A21A93-5C49-D160-75F8-0D723E635BA8}"/>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IE449</a:t>
              </a:r>
            </a:p>
          </p:txBody>
        </p:sp>
        <p:pic>
          <p:nvPicPr>
            <p:cNvPr id="26" name="Graphic 25" descr="Schoolhouse">
              <a:extLst>
                <a:ext uri="{FF2B5EF4-FFF2-40B4-BE49-F238E27FC236}">
                  <a16:creationId xmlns:a16="http://schemas.microsoft.com/office/drawing/2014/main" id="{9B3FC578-48C1-9201-BFBC-9285370671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3546068"/>
              <a:ext cx="777240" cy="777240"/>
            </a:xfrm>
            <a:prstGeom prst="rect">
              <a:avLst/>
            </a:prstGeom>
          </p:spPr>
        </p:pic>
        <p:sp>
          <p:nvSpPr>
            <p:cNvPr id="27" name="TextBox 26">
              <a:extLst>
                <a:ext uri="{FF2B5EF4-FFF2-40B4-BE49-F238E27FC236}">
                  <a16:creationId xmlns:a16="http://schemas.microsoft.com/office/drawing/2014/main" id="{308E048B-CCB8-AE25-1279-156A62190F0F}"/>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8" name="Graphic 27" descr="Schoolhouse">
              <a:extLst>
                <a:ext uri="{FF2B5EF4-FFF2-40B4-BE49-F238E27FC236}">
                  <a16:creationId xmlns:a16="http://schemas.microsoft.com/office/drawing/2014/main" id="{4975A8D0-B7CA-6FC8-875C-E763610BF9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29" name="TextBox 28">
              <a:extLst>
                <a:ext uri="{FF2B5EF4-FFF2-40B4-BE49-F238E27FC236}">
                  <a16:creationId xmlns:a16="http://schemas.microsoft.com/office/drawing/2014/main" id="{543B2EAE-76B5-F1B8-78CD-ADD14EEB0581}"/>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30" name="Oval 29">
            <a:extLst>
              <a:ext uri="{FF2B5EF4-FFF2-40B4-BE49-F238E27FC236}">
                <a16:creationId xmlns:a16="http://schemas.microsoft.com/office/drawing/2014/main" id="{3C8E826A-E2D3-4D7D-4F44-15579690DCBF}"/>
              </a:ext>
            </a:extLst>
          </p:cNvPr>
          <p:cNvSpPr>
            <a:spLocks/>
          </p:cNvSpPr>
          <p:nvPr/>
        </p:nvSpPr>
        <p:spPr>
          <a:xfrm>
            <a:off x="4257367" y="235761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31" name="Rectangle 30">
            <a:extLst>
              <a:ext uri="{FF2B5EF4-FFF2-40B4-BE49-F238E27FC236}">
                <a16:creationId xmlns:a16="http://schemas.microsoft.com/office/drawing/2014/main" id="{3A4392D4-F89E-2B73-4ACE-1D3C71B20E73}"/>
              </a:ext>
            </a:extLst>
          </p:cNvPr>
          <p:cNvSpPr/>
          <p:nvPr/>
        </p:nvSpPr>
        <p:spPr>
          <a:xfrm>
            <a:off x="7673691" y="3090289"/>
            <a:ext cx="2910999" cy="692497"/>
          </a:xfrm>
          <a:prstGeom prst="rect">
            <a:avLst/>
          </a:prstGeom>
        </p:spPr>
        <p:txBody>
          <a:bodyPr wrap="square">
            <a:spAutoFit/>
          </a:bodyPr>
          <a:lstStyle/>
          <a:p>
            <a:pPr algn="just"/>
            <a:r>
              <a:rPr lang="en-US" sz="1300"/>
              <a:t>A notification of the </a:t>
            </a:r>
            <a:r>
              <a:rPr lang="en-US" sz="1300" b="1">
                <a:solidFill>
                  <a:srgbClr val="00B050"/>
                </a:solidFill>
              </a:rPr>
              <a:t>acceptance</a:t>
            </a:r>
            <a:r>
              <a:rPr lang="en-US" sz="1300"/>
              <a:t> of the invalidation is sent to Declarant (IE410).</a:t>
            </a:r>
            <a:endParaRPr lang="en-GB" sz="1300"/>
          </a:p>
        </p:txBody>
      </p:sp>
      <p:sp>
        <p:nvSpPr>
          <p:cNvPr id="32" name="Oval 31">
            <a:extLst>
              <a:ext uri="{FF2B5EF4-FFF2-40B4-BE49-F238E27FC236}">
                <a16:creationId xmlns:a16="http://schemas.microsoft.com/office/drawing/2014/main" id="{27AB9B58-6DB7-9C08-3FFB-635EDAFBDC04}"/>
              </a:ext>
            </a:extLst>
          </p:cNvPr>
          <p:cNvSpPr>
            <a:spLocks/>
          </p:cNvSpPr>
          <p:nvPr/>
        </p:nvSpPr>
        <p:spPr>
          <a:xfrm>
            <a:off x="7645009" y="235761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35" name="Group 34">
            <a:extLst>
              <a:ext uri="{FF2B5EF4-FFF2-40B4-BE49-F238E27FC236}">
                <a16:creationId xmlns:a16="http://schemas.microsoft.com/office/drawing/2014/main" id="{663C4420-0B18-4C07-9162-48096D50677C}"/>
              </a:ext>
            </a:extLst>
          </p:cNvPr>
          <p:cNvGrpSpPr/>
          <p:nvPr/>
        </p:nvGrpSpPr>
        <p:grpSpPr>
          <a:xfrm>
            <a:off x="8258582" y="2274964"/>
            <a:ext cx="2228401" cy="862429"/>
            <a:chOff x="653543" y="1698098"/>
            <a:chExt cx="2073135" cy="862429"/>
          </a:xfrm>
        </p:grpSpPr>
        <p:pic>
          <p:nvPicPr>
            <p:cNvPr id="36" name="Graphic 35" descr="Envelope">
              <a:extLst>
                <a:ext uri="{FF2B5EF4-FFF2-40B4-BE49-F238E27FC236}">
                  <a16:creationId xmlns:a16="http://schemas.microsoft.com/office/drawing/2014/main" id="{E76AFF0F-ADCD-9CDD-DA9B-05A73AC475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3026" y="1838491"/>
              <a:ext cx="391940" cy="337858"/>
            </a:xfrm>
            <a:prstGeom prst="rect">
              <a:avLst/>
            </a:prstGeom>
          </p:spPr>
        </p:pic>
        <p:sp>
          <p:nvSpPr>
            <p:cNvPr id="37" name="Arrow: Left 36">
              <a:extLst>
                <a:ext uri="{FF2B5EF4-FFF2-40B4-BE49-F238E27FC236}">
                  <a16:creationId xmlns:a16="http://schemas.microsoft.com/office/drawing/2014/main" id="{FD51749C-C0F2-41AF-C375-CA7F1985BC12}"/>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IE410</a:t>
              </a:r>
            </a:p>
          </p:txBody>
        </p:sp>
        <p:pic>
          <p:nvPicPr>
            <p:cNvPr id="38" name="Graphic 37" descr="Schoolhouse">
              <a:extLst>
                <a:ext uri="{FF2B5EF4-FFF2-40B4-BE49-F238E27FC236}">
                  <a16:creationId xmlns:a16="http://schemas.microsoft.com/office/drawing/2014/main" id="{6F2CE15F-9F4A-BA72-A587-281346D044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1721214"/>
              <a:ext cx="777240" cy="777240"/>
            </a:xfrm>
            <a:prstGeom prst="rect">
              <a:avLst/>
            </a:prstGeom>
          </p:spPr>
        </p:pic>
        <p:sp>
          <p:nvSpPr>
            <p:cNvPr id="39" name="TextBox 38">
              <a:extLst>
                <a:ext uri="{FF2B5EF4-FFF2-40B4-BE49-F238E27FC236}">
                  <a16:creationId xmlns:a16="http://schemas.microsoft.com/office/drawing/2014/main" id="{890B6909-B22F-A719-5F8B-123A7E74B533}"/>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40" name="Graphic 39" descr="User with solid fill">
              <a:extLst>
                <a:ext uri="{FF2B5EF4-FFF2-40B4-BE49-F238E27FC236}">
                  <a16:creationId xmlns:a16="http://schemas.microsoft.com/office/drawing/2014/main" id="{2F63DD26-8359-6B0D-19BF-4B48015B29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9438" y="1698098"/>
              <a:ext cx="777240" cy="777240"/>
            </a:xfrm>
            <a:prstGeom prst="rect">
              <a:avLst/>
            </a:prstGeom>
          </p:spPr>
        </p:pic>
      </p:grpSp>
      <p:pic>
        <p:nvPicPr>
          <p:cNvPr id="41" name="Graphic 40" descr="Checkmark">
            <a:extLst>
              <a:ext uri="{FF2B5EF4-FFF2-40B4-BE49-F238E27FC236}">
                <a16:creationId xmlns:a16="http://schemas.microsoft.com/office/drawing/2014/main" id="{94D33AA8-7EA4-473B-EC38-E9CEAE9593D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3867" y="2384458"/>
            <a:ext cx="369332" cy="369332"/>
          </a:xfrm>
          <a:prstGeom prst="rect">
            <a:avLst/>
          </a:prstGeom>
        </p:spPr>
      </p:pic>
      <p:sp>
        <p:nvSpPr>
          <p:cNvPr id="42" name="TextBox 41">
            <a:extLst>
              <a:ext uri="{FF2B5EF4-FFF2-40B4-BE49-F238E27FC236}">
                <a16:creationId xmlns:a16="http://schemas.microsoft.com/office/drawing/2014/main" id="{2F355A72-4A0B-4A11-7CD3-16B13B658884}"/>
              </a:ext>
            </a:extLst>
          </p:cNvPr>
          <p:cNvSpPr txBox="1"/>
          <p:nvPr/>
        </p:nvSpPr>
        <p:spPr>
          <a:xfrm>
            <a:off x="9686725" y="2890993"/>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43" name="TextBox 42">
            <a:extLst>
              <a:ext uri="{FF2B5EF4-FFF2-40B4-BE49-F238E27FC236}">
                <a16:creationId xmlns:a16="http://schemas.microsoft.com/office/drawing/2014/main" id="{259DF102-3F3C-288F-EEC2-BED1D3E89CFB}"/>
              </a:ext>
            </a:extLst>
          </p:cNvPr>
          <p:cNvSpPr txBox="1"/>
          <p:nvPr/>
        </p:nvSpPr>
        <p:spPr>
          <a:xfrm>
            <a:off x="1391999" y="2955938"/>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44" name="Rectangle 43">
            <a:extLst>
              <a:ext uri="{FF2B5EF4-FFF2-40B4-BE49-F238E27FC236}">
                <a16:creationId xmlns:a16="http://schemas.microsoft.com/office/drawing/2014/main" id="{EA7C44B4-E1EE-E8C5-C6A2-7FB7904433EC}"/>
              </a:ext>
            </a:extLst>
          </p:cNvPr>
          <p:cNvSpPr/>
          <p:nvPr/>
        </p:nvSpPr>
        <p:spPr>
          <a:xfrm>
            <a:off x="4207448" y="2300844"/>
            <a:ext cx="6622324" cy="2242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89424D6C-536B-21BD-CF45-E89858ACEB90}"/>
              </a:ext>
            </a:extLst>
          </p:cNvPr>
          <p:cNvGrpSpPr/>
          <p:nvPr/>
        </p:nvGrpSpPr>
        <p:grpSpPr>
          <a:xfrm>
            <a:off x="1619424" y="4766785"/>
            <a:ext cx="2228401" cy="862429"/>
            <a:chOff x="653543" y="1698098"/>
            <a:chExt cx="2073135" cy="862429"/>
          </a:xfrm>
        </p:grpSpPr>
        <p:pic>
          <p:nvPicPr>
            <p:cNvPr id="46" name="Graphic 45" descr="Envelope">
              <a:extLst>
                <a:ext uri="{FF2B5EF4-FFF2-40B4-BE49-F238E27FC236}">
                  <a16:creationId xmlns:a16="http://schemas.microsoft.com/office/drawing/2014/main" id="{84BD9F49-50E9-7B83-A6F1-EF8B170F54A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3026" y="1838491"/>
              <a:ext cx="391940" cy="337858"/>
            </a:xfrm>
            <a:prstGeom prst="rect">
              <a:avLst/>
            </a:prstGeom>
          </p:spPr>
        </p:pic>
        <p:sp>
          <p:nvSpPr>
            <p:cNvPr id="47" name="Arrow: Left 46">
              <a:extLst>
                <a:ext uri="{FF2B5EF4-FFF2-40B4-BE49-F238E27FC236}">
                  <a16:creationId xmlns:a16="http://schemas.microsoft.com/office/drawing/2014/main" id="{7A6039AB-4D9F-69E2-17BD-9FD16B741949}"/>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IE456</a:t>
              </a:r>
            </a:p>
          </p:txBody>
        </p:sp>
        <p:pic>
          <p:nvPicPr>
            <p:cNvPr id="48" name="Graphic 47" descr="Schoolhouse">
              <a:extLst>
                <a:ext uri="{FF2B5EF4-FFF2-40B4-BE49-F238E27FC236}">
                  <a16:creationId xmlns:a16="http://schemas.microsoft.com/office/drawing/2014/main" id="{647A34E4-375E-7F4B-C334-CA8B0D980D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4555" y="1721214"/>
              <a:ext cx="777240" cy="777240"/>
            </a:xfrm>
            <a:prstGeom prst="rect">
              <a:avLst/>
            </a:prstGeom>
          </p:spPr>
        </p:pic>
        <p:sp>
          <p:nvSpPr>
            <p:cNvPr id="49" name="TextBox 48">
              <a:extLst>
                <a:ext uri="{FF2B5EF4-FFF2-40B4-BE49-F238E27FC236}">
                  <a16:creationId xmlns:a16="http://schemas.microsoft.com/office/drawing/2014/main" id="{FACF8DBF-693A-A887-7529-BDAAFFE8C2A0}"/>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50" name="Graphic 49" descr="User with solid fill">
              <a:extLst>
                <a:ext uri="{FF2B5EF4-FFF2-40B4-BE49-F238E27FC236}">
                  <a16:creationId xmlns:a16="http://schemas.microsoft.com/office/drawing/2014/main" id="{168AF579-C853-4701-612E-007C73AE4D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9438" y="1698098"/>
              <a:ext cx="777240" cy="777240"/>
            </a:xfrm>
            <a:prstGeom prst="rect">
              <a:avLst/>
            </a:prstGeom>
          </p:spPr>
        </p:pic>
      </p:grpSp>
      <p:sp>
        <p:nvSpPr>
          <p:cNvPr id="51" name="Rectangle 50">
            <a:extLst>
              <a:ext uri="{FF2B5EF4-FFF2-40B4-BE49-F238E27FC236}">
                <a16:creationId xmlns:a16="http://schemas.microsoft.com/office/drawing/2014/main" id="{2E72FEC0-B994-EB9E-297D-F247A2DFAD82}"/>
              </a:ext>
            </a:extLst>
          </p:cNvPr>
          <p:cNvSpPr/>
          <p:nvPr/>
        </p:nvSpPr>
        <p:spPr>
          <a:xfrm>
            <a:off x="970722" y="4614324"/>
            <a:ext cx="2934000" cy="17884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B05DC90-34A1-436C-163B-E5FEE25C33E5}"/>
              </a:ext>
            </a:extLst>
          </p:cNvPr>
          <p:cNvSpPr>
            <a:spLocks/>
          </p:cNvSpPr>
          <p:nvPr/>
        </p:nvSpPr>
        <p:spPr>
          <a:xfrm>
            <a:off x="1064322" y="470792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1" name="Rectangle 10">
            <a:extLst>
              <a:ext uri="{FF2B5EF4-FFF2-40B4-BE49-F238E27FC236}">
                <a16:creationId xmlns:a16="http://schemas.microsoft.com/office/drawing/2014/main" id="{79073FC3-C3A7-F7DF-04F7-2F7A64A5A3D2}"/>
              </a:ext>
            </a:extLst>
          </p:cNvPr>
          <p:cNvSpPr/>
          <p:nvPr/>
        </p:nvSpPr>
        <p:spPr>
          <a:xfrm>
            <a:off x="995922" y="5550324"/>
            <a:ext cx="2912400" cy="892552"/>
          </a:xfrm>
          <a:prstGeom prst="rect">
            <a:avLst/>
          </a:prstGeom>
        </p:spPr>
        <p:txBody>
          <a:bodyPr wrap="square">
            <a:spAutoFit/>
          </a:bodyPr>
          <a:lstStyle/>
          <a:p>
            <a:pPr algn="just"/>
            <a:r>
              <a:rPr lang="en-US" sz="1300"/>
              <a:t>Legal requirements are not met. A notification of the </a:t>
            </a:r>
            <a:r>
              <a:rPr lang="en-US" sz="1300" b="1">
                <a:solidFill>
                  <a:srgbClr val="FF0000"/>
                </a:solidFill>
              </a:rPr>
              <a:t>rejection</a:t>
            </a:r>
            <a:r>
              <a:rPr lang="en-US" sz="1300"/>
              <a:t> of the invalidation is sent to Declarant (IE456).</a:t>
            </a:r>
            <a:endParaRPr lang="en-GB" sz="1300"/>
          </a:p>
        </p:txBody>
      </p:sp>
      <p:pic>
        <p:nvPicPr>
          <p:cNvPr id="12" name="Graphic 11" descr="Close">
            <a:extLst>
              <a:ext uri="{FF2B5EF4-FFF2-40B4-BE49-F238E27FC236}">
                <a16:creationId xmlns:a16="http://schemas.microsoft.com/office/drawing/2014/main" id="{2F3382AD-B13D-1D02-96B1-135FA1C161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526266" y="4878021"/>
            <a:ext cx="369332" cy="369332"/>
          </a:xfrm>
          <a:prstGeom prst="rect">
            <a:avLst/>
          </a:prstGeom>
        </p:spPr>
      </p:pic>
      <p:grpSp>
        <p:nvGrpSpPr>
          <p:cNvPr id="14" name="Group 13">
            <a:extLst>
              <a:ext uri="{FF2B5EF4-FFF2-40B4-BE49-F238E27FC236}">
                <a16:creationId xmlns:a16="http://schemas.microsoft.com/office/drawing/2014/main" id="{B3A504B6-4B7C-0B66-63FD-CBACDAB56D1E}"/>
              </a:ext>
            </a:extLst>
          </p:cNvPr>
          <p:cNvGrpSpPr/>
          <p:nvPr/>
        </p:nvGrpSpPr>
        <p:grpSpPr>
          <a:xfrm>
            <a:off x="4638522" y="5200749"/>
            <a:ext cx="6219940" cy="820122"/>
            <a:chOff x="4495800" y="4905975"/>
            <a:chExt cx="6219940" cy="637147"/>
          </a:xfrm>
        </p:grpSpPr>
        <p:sp>
          <p:nvSpPr>
            <p:cNvPr id="17" name="Rectangle 16">
              <a:extLst>
                <a:ext uri="{FF2B5EF4-FFF2-40B4-BE49-F238E27FC236}">
                  <a16:creationId xmlns:a16="http://schemas.microsoft.com/office/drawing/2014/main" id="{17FB5E36-F2A2-25D3-136B-8CAD57192E7C}"/>
                </a:ext>
              </a:extLst>
            </p:cNvPr>
            <p:cNvSpPr/>
            <p:nvPr/>
          </p:nvSpPr>
          <p:spPr>
            <a:xfrm>
              <a:off x="4495800" y="4905975"/>
              <a:ext cx="733425" cy="637147"/>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8" name="Rectangle 17">
              <a:extLst>
                <a:ext uri="{FF2B5EF4-FFF2-40B4-BE49-F238E27FC236}">
                  <a16:creationId xmlns:a16="http://schemas.microsoft.com/office/drawing/2014/main" id="{F364F034-D750-757B-1BD8-636A8C2664AC}"/>
                </a:ext>
              </a:extLst>
            </p:cNvPr>
            <p:cNvSpPr/>
            <p:nvPr/>
          </p:nvSpPr>
          <p:spPr>
            <a:xfrm>
              <a:off x="5229225" y="4905976"/>
              <a:ext cx="5486515" cy="636045"/>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i="1">
                  <a:solidFill>
                    <a:schemeClr val="tx1">
                      <a:lumMod val="50000"/>
                    </a:schemeClr>
                  </a:solidFill>
                </a:rPr>
                <a:t>The application for invalidation of the Customs Declaration, shall be submitted within 90 days from the date of the customs declaration’s acceptance.</a:t>
              </a:r>
            </a:p>
          </p:txBody>
        </p:sp>
      </p:grpSp>
      <p:sp>
        <p:nvSpPr>
          <p:cNvPr id="13" name="TextBox 12">
            <a:extLst>
              <a:ext uri="{FF2B5EF4-FFF2-40B4-BE49-F238E27FC236}">
                <a16:creationId xmlns:a16="http://schemas.microsoft.com/office/drawing/2014/main" id="{4F23012F-932D-C4E8-B584-E9F259C014DF}"/>
              </a:ext>
            </a:extLst>
          </p:cNvPr>
          <p:cNvSpPr txBox="1"/>
          <p:nvPr/>
        </p:nvSpPr>
        <p:spPr>
          <a:xfrm>
            <a:off x="3030299" y="5394338"/>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9" name="Rectangle: Diagonal Corners Rounded 18">
            <a:extLst>
              <a:ext uri="{FF2B5EF4-FFF2-40B4-BE49-F238E27FC236}">
                <a16:creationId xmlns:a16="http://schemas.microsoft.com/office/drawing/2014/main" id="{0F7C43D8-B439-DB15-2057-9CC7065126E2}"/>
              </a:ext>
            </a:extLst>
          </p:cNvPr>
          <p:cNvSpPr/>
          <p:nvPr/>
        </p:nvSpPr>
        <p:spPr>
          <a:xfrm>
            <a:off x="880983" y="1408835"/>
            <a:ext cx="10412328" cy="655016"/>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1800"/>
              <a:t>Declarant can apply for an invalidation of the Customs Declaration by sending an IE414 to SCI, after the Customs Declaration has been accepted and before the release for import.</a:t>
            </a:r>
          </a:p>
        </p:txBody>
      </p:sp>
      <p:sp>
        <p:nvSpPr>
          <p:cNvPr id="2" name="Slide Number Placeholder 1">
            <a:extLst>
              <a:ext uri="{FF2B5EF4-FFF2-40B4-BE49-F238E27FC236}">
                <a16:creationId xmlns:a16="http://schemas.microsoft.com/office/drawing/2014/main" id="{76A11B83-F55C-81FC-48BD-5F133CADD174}"/>
              </a:ext>
            </a:extLst>
          </p:cNvPr>
          <p:cNvSpPr>
            <a:spLocks noGrp="1"/>
          </p:cNvSpPr>
          <p:nvPr>
            <p:ph type="sldNum" sz="quarter" idx="12"/>
          </p:nvPr>
        </p:nvSpPr>
        <p:spPr/>
        <p:txBody>
          <a:bodyPr/>
          <a:lstStyle/>
          <a:p>
            <a:fld id="{F46C79FD-C571-418B-AB0F-5EE936C85276}" type="slidenum">
              <a:rPr lang="en-GB" smtClean="0"/>
              <a:t>55</a:t>
            </a:fld>
            <a:endParaRPr lang="en-GB"/>
          </a:p>
        </p:txBody>
      </p:sp>
    </p:spTree>
    <p:extLst>
      <p:ext uri="{BB962C8B-B14F-4D97-AF65-F5344CB8AC3E}">
        <p14:creationId xmlns:p14="http://schemas.microsoft.com/office/powerpoint/2010/main" val="1545842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98AADB3-5D79-6287-4EA8-3E1FCC202461}"/>
              </a:ext>
            </a:extLst>
          </p:cNvPr>
          <p:cNvSpPr/>
          <p:nvPr/>
        </p:nvSpPr>
        <p:spPr>
          <a:xfrm>
            <a:off x="851089" y="1440913"/>
            <a:ext cx="10905698" cy="63980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effectLst/>
                <a:ea typeface="Times New Roman" panose="02020603050405020304" pitchFamily="18" charset="0"/>
                <a:cs typeface="Times New Roman" panose="02020603050405020304" pitchFamily="18" charset="0"/>
              </a:rPr>
              <a:t>The </a:t>
            </a:r>
            <a:r>
              <a:rPr lang="en-US" sz="1800">
                <a:effectLst/>
                <a:ea typeface="Times New Roman" panose="02020603050405020304" pitchFamily="18" charset="0"/>
                <a:cs typeface="Times New Roman" panose="02020603050405020304" pitchFamily="18" charset="0"/>
              </a:rPr>
              <a:t>invalidation of the Customs </a:t>
            </a:r>
            <a:r>
              <a:rPr lang="en-US">
                <a:ea typeface="Times New Roman" panose="02020603050405020304" pitchFamily="18" charset="0"/>
                <a:cs typeface="Times New Roman" panose="02020603050405020304" pitchFamily="18" charset="0"/>
              </a:rPr>
              <a:t>D</a:t>
            </a:r>
            <a:r>
              <a:rPr lang="en-US" sz="1800">
                <a:effectLst/>
                <a:ea typeface="Times New Roman" panose="02020603050405020304" pitchFamily="18" charset="0"/>
                <a:cs typeface="Times New Roman" panose="02020603050405020304" pitchFamily="18" charset="0"/>
              </a:rPr>
              <a:t>eclaration is a </a:t>
            </a:r>
            <a:r>
              <a:rPr lang="en-US" sz="1800" b="1">
                <a:effectLst/>
                <a:ea typeface="Times New Roman" panose="02020603050405020304" pitchFamily="18" charset="0"/>
                <a:cs typeface="Times New Roman" panose="02020603050405020304" pitchFamily="18" charset="0"/>
              </a:rPr>
              <a:t>legal act</a:t>
            </a:r>
            <a:r>
              <a:rPr lang="en-US" sz="1800">
                <a:effectLst/>
                <a:ea typeface="Times New Roman" panose="02020603050405020304" pitchFamily="18" charset="0"/>
                <a:cs typeface="Times New Roman" panose="02020603050405020304" pitchFamily="18" charset="0"/>
              </a:rPr>
              <a:t>. </a:t>
            </a:r>
            <a:r>
              <a:rPr lang="en-GB" sz="1800">
                <a:effectLst/>
                <a:ea typeface="Times New Roman" panose="02020603050405020304" pitchFamily="18" charset="0"/>
                <a:cs typeface="Times New Roman" panose="02020603050405020304" pitchFamily="18" charset="0"/>
              </a:rPr>
              <a:t>Only in specific cases provided under the UCC legal framework, a Customs </a:t>
            </a:r>
            <a:r>
              <a:rPr lang="en-GB" sz="1800">
                <a:ea typeface="Times New Roman" panose="02020603050405020304" pitchFamily="18" charset="0"/>
                <a:cs typeface="Times New Roman" panose="02020603050405020304" pitchFamily="18" charset="0"/>
              </a:rPr>
              <a:t>D</a:t>
            </a:r>
            <a:r>
              <a:rPr lang="en-GB" sz="1800">
                <a:effectLst/>
                <a:ea typeface="Times New Roman" panose="02020603050405020304" pitchFamily="18" charset="0"/>
                <a:cs typeface="Times New Roman" panose="02020603050405020304" pitchFamily="18" charset="0"/>
              </a:rPr>
              <a:t>eclaration that has been accepted may be invalidated:</a:t>
            </a:r>
            <a:endParaRPr lang="el-GR" sz="1800">
              <a:effectLst/>
              <a:ea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F192EE2-3B8F-898C-FB95-549B38E3366B}"/>
              </a:ext>
            </a:extLst>
          </p:cNvPr>
          <p:cNvSpPr>
            <a:spLocks noGrp="1"/>
          </p:cNvSpPr>
          <p:nvPr>
            <p:ph idx="1"/>
          </p:nvPr>
        </p:nvSpPr>
        <p:spPr>
          <a:xfrm>
            <a:off x="766146" y="2361848"/>
            <a:ext cx="10905699" cy="3563346"/>
          </a:xfrm>
        </p:spPr>
        <p:txBody>
          <a:bodyPr/>
          <a:lstStyle/>
          <a:p>
            <a:pPr lvl="0" algn="just">
              <a:spcAft>
                <a:spcPts val="800"/>
              </a:spcAft>
              <a:buFont typeface="Wingdings" panose="05000000000000000000" pitchFamily="2" charset="2"/>
              <a:buChar char="ü"/>
            </a:pPr>
            <a:r>
              <a:rPr lang="en-GB" sz="1800">
                <a:effectLst/>
                <a:ea typeface="Times New Roman" panose="02020603050405020304" pitchFamily="18" charset="0"/>
                <a:cs typeface="Times New Roman" panose="02020603050405020304" pitchFamily="18" charset="0"/>
              </a:rPr>
              <a:t>Customs authorities are satisfied that the goods are to be placed immediately </a:t>
            </a:r>
            <a:r>
              <a:rPr lang="en-GB" sz="1800" b="1">
                <a:effectLst/>
                <a:ea typeface="Times New Roman" panose="02020603050405020304" pitchFamily="18" charset="0"/>
                <a:cs typeface="Times New Roman" panose="02020603050405020304" pitchFamily="18" charset="0"/>
              </a:rPr>
              <a:t>under another customs procedure</a:t>
            </a:r>
            <a:r>
              <a:rPr lang="en-GB" sz="1800">
                <a:effectLst/>
                <a:ea typeface="Times New Roman" panose="02020603050405020304" pitchFamily="18" charset="0"/>
                <a:cs typeface="Times New Roman" panose="02020603050405020304" pitchFamily="18" charset="0"/>
              </a:rPr>
              <a:t>, or</a:t>
            </a:r>
            <a:endParaRPr lang="el-GR" sz="1800">
              <a:effectLst/>
              <a:ea typeface="Times New Roman" panose="02020603050405020304" pitchFamily="18" charset="0"/>
              <a:cs typeface="Times New Roman" panose="02020603050405020304" pitchFamily="18" charset="0"/>
            </a:endParaRPr>
          </a:p>
          <a:p>
            <a:pPr lvl="0" algn="just">
              <a:buClr>
                <a:srgbClr val="FF0000"/>
              </a:buClr>
              <a:buFont typeface="Wingdings" panose="05000000000000000000" pitchFamily="2" charset="2"/>
              <a:buChar char="ü"/>
            </a:pPr>
            <a:r>
              <a:rPr lang="en-GB" sz="1800">
                <a:effectLst/>
                <a:ea typeface="Times New Roman" panose="02020603050405020304" pitchFamily="18" charset="0"/>
                <a:cs typeface="Times New Roman" panose="02020603050405020304" pitchFamily="18" charset="0"/>
              </a:rPr>
              <a:t>Customs authorities are satisfied that due to special circumstances, the placing of goods under this procedure </a:t>
            </a:r>
            <a:r>
              <a:rPr lang="en-GB" sz="1800" b="1">
                <a:effectLst/>
                <a:ea typeface="Times New Roman" panose="02020603050405020304" pitchFamily="18" charset="0"/>
                <a:cs typeface="Times New Roman" panose="02020603050405020304" pitchFamily="18" charset="0"/>
              </a:rPr>
              <a:t>is no longer justified</a:t>
            </a:r>
            <a:r>
              <a:rPr lang="en-GB" sz="1800">
                <a:effectLst/>
                <a:ea typeface="Times New Roman" panose="02020603050405020304" pitchFamily="18" charset="0"/>
                <a:cs typeface="Times New Roman" panose="02020603050405020304" pitchFamily="18" charset="0"/>
              </a:rPr>
              <a:t>. </a:t>
            </a:r>
            <a:endParaRPr lang="el-GR" sz="1800">
              <a:effectLst/>
              <a:ea typeface="Times New Roman" panose="02020603050405020304" pitchFamily="18" charset="0"/>
              <a:cs typeface="Times New Roman" panose="02020603050405020304" pitchFamily="18" charset="0"/>
            </a:endParaRPr>
          </a:p>
          <a:p>
            <a:pPr marL="457200" lvl="1" indent="0">
              <a:buNone/>
            </a:pPr>
            <a:r>
              <a:rPr lang="en-GB" sz="1800" i="1">
                <a:solidFill>
                  <a:schemeClr val="tx1"/>
                </a:solidFill>
                <a:cs typeface="Arial" panose="020B0604020202020204" pitchFamily="34" charset="0"/>
              </a:rPr>
              <a:t>In case SCI has decided to </a:t>
            </a:r>
            <a:r>
              <a:rPr lang="en-GB" sz="1800" b="1" i="1">
                <a:solidFill>
                  <a:schemeClr val="tx1"/>
                </a:solidFill>
                <a:cs typeface="Arial" panose="020B0604020202020204" pitchFamily="34" charset="0"/>
              </a:rPr>
              <a:t>perform controls</a:t>
            </a:r>
            <a:r>
              <a:rPr lang="en-GB" sz="1800" i="1">
                <a:solidFill>
                  <a:schemeClr val="tx1"/>
                </a:solidFill>
                <a:cs typeface="Arial" panose="020B0604020202020204" pitchFamily="34" charset="0"/>
              </a:rPr>
              <a:t>, the Invalidation request </a:t>
            </a:r>
            <a:r>
              <a:rPr lang="en-GB" sz="1800" b="1" i="1">
                <a:solidFill>
                  <a:schemeClr val="tx1"/>
                </a:solidFill>
                <a:cs typeface="Arial" panose="020B0604020202020204" pitchFamily="34" charset="0"/>
              </a:rPr>
              <a:t>should not be accepted </a:t>
            </a:r>
            <a:r>
              <a:rPr lang="en-GB" sz="1800" i="1">
                <a:solidFill>
                  <a:schemeClr val="tx1"/>
                </a:solidFill>
                <a:cs typeface="Arial" panose="020B0604020202020204" pitchFamily="34" charset="0"/>
              </a:rPr>
              <a:t>before the conclusion of the referred controls. </a:t>
            </a:r>
            <a:endParaRPr lang="el-GR" sz="1800" i="1">
              <a:solidFill>
                <a:schemeClr val="tx1"/>
              </a:solidFill>
              <a:cs typeface="Arial" panose="020B0604020202020204" pitchFamily="34" charset="0"/>
            </a:endParaRPr>
          </a:p>
          <a:p>
            <a:pPr marL="0" indent="0">
              <a:buNone/>
            </a:pPr>
            <a:endParaRPr lang="en-US"/>
          </a:p>
          <a:p>
            <a:pPr marL="0" indent="0">
              <a:buNone/>
            </a:pPr>
            <a:endParaRPr lang="el-GR"/>
          </a:p>
        </p:txBody>
      </p:sp>
      <p:sp>
        <p:nvSpPr>
          <p:cNvPr id="3" name="Title 2">
            <a:extLst>
              <a:ext uri="{FF2B5EF4-FFF2-40B4-BE49-F238E27FC236}">
                <a16:creationId xmlns:a16="http://schemas.microsoft.com/office/drawing/2014/main" id="{65E26566-BEE2-16E0-4A56-6A263457BB0B}"/>
              </a:ext>
            </a:extLst>
          </p:cNvPr>
          <p:cNvSpPr>
            <a:spLocks noGrp="1"/>
          </p:cNvSpPr>
          <p:nvPr>
            <p:ph type="title"/>
          </p:nvPr>
        </p:nvSpPr>
        <p:spPr/>
        <p:txBody>
          <a:bodyPr/>
          <a:lstStyle/>
          <a:p>
            <a:r>
              <a:rPr lang="en-US"/>
              <a:t>Conditions for Invalidation of Customs Declaration</a:t>
            </a:r>
            <a:endParaRPr lang="el-GR"/>
          </a:p>
        </p:txBody>
      </p:sp>
      <p:sp>
        <p:nvSpPr>
          <p:cNvPr id="4" name="TextBox 3">
            <a:extLst>
              <a:ext uri="{FF2B5EF4-FFF2-40B4-BE49-F238E27FC236}">
                <a16:creationId xmlns:a16="http://schemas.microsoft.com/office/drawing/2014/main" id="{736E0276-3576-9972-A2B3-54B617661100}"/>
              </a:ext>
            </a:extLst>
          </p:cNvPr>
          <p:cNvSpPr txBox="1"/>
          <p:nvPr/>
        </p:nvSpPr>
        <p:spPr>
          <a:xfrm>
            <a:off x="858982" y="4886036"/>
            <a:ext cx="10822389" cy="1006764"/>
          </a:xfrm>
          <a:prstGeom prst="rect">
            <a:avLst/>
          </a:prstGeom>
        </p:spPr>
        <p:txBody>
          <a:bodyPr vert="horz" wrap="square" lIns="91440" tIns="45720" rIns="91440" bIns="45720" rtlCol="0">
            <a:noAutofit/>
          </a:bodyPr>
          <a:lstStyle/>
          <a:p>
            <a:pPr marL="0" indent="0" algn="just">
              <a:buNone/>
            </a:pPr>
            <a:endParaRPr lang="el-GR" sz="1100"/>
          </a:p>
        </p:txBody>
      </p:sp>
      <p:pic>
        <p:nvPicPr>
          <p:cNvPr id="5" name="Content Placeholder 8" descr="Warning">
            <a:extLst>
              <a:ext uri="{FF2B5EF4-FFF2-40B4-BE49-F238E27FC236}">
                <a16:creationId xmlns:a16="http://schemas.microsoft.com/office/drawing/2014/main" id="{384F4F12-942E-B91D-A206-C469BF60B76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9457" y="3897936"/>
            <a:ext cx="457200" cy="457200"/>
          </a:xfrm>
          <a:prstGeom prst="rect">
            <a:avLst/>
          </a:prstGeom>
          <a:scene3d>
            <a:camera prst="perspectiveAbove"/>
            <a:lightRig rig="freezing" dir="t"/>
          </a:scene3d>
          <a:sp3d prstMaterial="softEdge"/>
        </p:spPr>
      </p:pic>
      <p:sp>
        <p:nvSpPr>
          <p:cNvPr id="7" name="Slide Number Placeholder 6">
            <a:extLst>
              <a:ext uri="{FF2B5EF4-FFF2-40B4-BE49-F238E27FC236}">
                <a16:creationId xmlns:a16="http://schemas.microsoft.com/office/drawing/2014/main" id="{3F054D10-B107-1CAE-5791-74ACEC4E552A}"/>
              </a:ext>
            </a:extLst>
          </p:cNvPr>
          <p:cNvSpPr>
            <a:spLocks noGrp="1"/>
          </p:cNvSpPr>
          <p:nvPr>
            <p:ph type="sldNum" sz="quarter" idx="12"/>
          </p:nvPr>
        </p:nvSpPr>
        <p:spPr/>
        <p:txBody>
          <a:bodyPr/>
          <a:lstStyle/>
          <a:p>
            <a:fld id="{F46C79FD-C571-418B-AB0F-5EE936C85276}" type="slidenum">
              <a:rPr lang="en-GB" smtClean="0"/>
              <a:t>56</a:t>
            </a:fld>
            <a:endParaRPr lang="en-GB"/>
          </a:p>
        </p:txBody>
      </p:sp>
    </p:spTree>
    <p:extLst>
      <p:ext uri="{BB962C8B-B14F-4D97-AF65-F5344CB8AC3E}">
        <p14:creationId xmlns:p14="http://schemas.microsoft.com/office/powerpoint/2010/main" val="2912294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79840-2445-0F7B-5667-B4E5ADA86B4C}"/>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2256C1C9-265C-3124-F043-0C0E5CEA1D17}"/>
              </a:ext>
            </a:extLst>
          </p:cNvPr>
          <p:cNvSpPr/>
          <p:nvPr/>
        </p:nvSpPr>
        <p:spPr>
          <a:xfrm>
            <a:off x="851089" y="1526638"/>
            <a:ext cx="10515600" cy="63980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a:effectLst/>
                <a:ea typeface="Times New Roman" panose="02020603050405020304" pitchFamily="18" charset="0"/>
                <a:cs typeface="Times New Roman" panose="02020603050405020304" pitchFamily="18" charset="0"/>
              </a:rPr>
              <a:t>The </a:t>
            </a:r>
            <a:r>
              <a:rPr lang="en-US">
                <a:ea typeface="Times New Roman" panose="02020603050405020304" pitchFamily="18" charset="0"/>
                <a:cs typeface="Times New Roman" panose="02020603050405020304" pitchFamily="18" charset="0"/>
              </a:rPr>
              <a:t>invalidation</a:t>
            </a:r>
            <a:r>
              <a:rPr lang="en-US" sz="1800">
                <a:effectLst/>
                <a:ea typeface="Times New Roman" panose="02020603050405020304" pitchFamily="18" charset="0"/>
                <a:cs typeface="Times New Roman" panose="02020603050405020304" pitchFamily="18" charset="0"/>
              </a:rPr>
              <a:t> process is applicable to </a:t>
            </a:r>
            <a:r>
              <a:rPr lang="en-US" sz="1800" b="1">
                <a:effectLst/>
                <a:ea typeface="Times New Roman" panose="02020603050405020304" pitchFamily="18" charset="0"/>
                <a:cs typeface="Times New Roman" panose="02020603050405020304" pitchFamily="18" charset="0"/>
              </a:rPr>
              <a:t>all types </a:t>
            </a:r>
            <a:r>
              <a:rPr lang="en-US" sz="1800">
                <a:effectLst/>
                <a:ea typeface="Times New Roman" panose="02020603050405020304" pitchFamily="18" charset="0"/>
                <a:cs typeface="Times New Roman" panose="02020603050405020304" pitchFamily="18" charset="0"/>
              </a:rPr>
              <a:t>of declarations (standard, simplified and supplementary) considering the concrete states which each type of declaration can reach.</a:t>
            </a:r>
            <a:endParaRPr lang="el-GR" sz="1800">
              <a:effectLst/>
              <a:ea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AF26228A-4268-DD0B-C8A9-EA2B6EE16819}"/>
              </a:ext>
            </a:extLst>
          </p:cNvPr>
          <p:cNvSpPr>
            <a:spLocks noGrp="1"/>
          </p:cNvSpPr>
          <p:nvPr>
            <p:ph idx="1"/>
          </p:nvPr>
        </p:nvSpPr>
        <p:spPr>
          <a:xfrm>
            <a:off x="766146" y="2292275"/>
            <a:ext cx="10600543" cy="3696052"/>
          </a:xfrm>
        </p:spPr>
        <p:txBody>
          <a:bodyPr/>
          <a:lstStyle/>
          <a:p>
            <a:pPr algn="just">
              <a:spcAft>
                <a:spcPts val="800"/>
              </a:spcAft>
              <a:buFont typeface="Wingdings" panose="05000000000000000000" pitchFamily="2" charset="2"/>
              <a:buChar char="ü"/>
            </a:pPr>
            <a:r>
              <a:rPr lang="en-US" sz="1800"/>
              <a:t>Both the simplified and its supplementary declaration are processed </a:t>
            </a:r>
            <a:r>
              <a:rPr lang="en-US" sz="1800" b="1"/>
              <a:t>separately</a:t>
            </a:r>
            <a:r>
              <a:rPr lang="en-US" sz="1800"/>
              <a:t> and are maintained in the national databases, even after the supplementary declaration is submitted and reconciliation is completed.</a:t>
            </a:r>
          </a:p>
          <a:p>
            <a:pPr algn="just">
              <a:spcAft>
                <a:spcPts val="800"/>
              </a:spcAft>
              <a:buFont typeface="Wingdings" panose="05000000000000000000" pitchFamily="2" charset="2"/>
              <a:buChar char="ü"/>
            </a:pPr>
            <a:r>
              <a:rPr lang="en-US" sz="1800"/>
              <a:t>If an invalidation is needed </a:t>
            </a:r>
            <a:r>
              <a:rPr lang="en-US" sz="1800" b="1"/>
              <a:t>after</a:t>
            </a:r>
            <a:r>
              <a:rPr lang="en-US" sz="1800"/>
              <a:t> the simplified declaration is supplemented, the declarant should apply for invalidation of </a:t>
            </a:r>
            <a:r>
              <a:rPr lang="en-US" sz="1800" b="1"/>
              <a:t>both</a:t>
            </a:r>
            <a:r>
              <a:rPr lang="en-US" sz="1800"/>
              <a:t> declarations. </a:t>
            </a:r>
          </a:p>
          <a:p>
            <a:pPr algn="just">
              <a:spcAft>
                <a:spcPts val="800"/>
              </a:spcAft>
              <a:buFont typeface="Wingdings" panose="05000000000000000000" pitchFamily="2" charset="2"/>
              <a:buChar char="ü"/>
            </a:pPr>
            <a:r>
              <a:rPr lang="en-US" sz="1800"/>
              <a:t>Invalidation process is the same for all types of supplementary declarations. The SCI should accept the request for invalidation of a supplementary recapitulative declaration, </a:t>
            </a:r>
            <a:r>
              <a:rPr lang="en-US" sz="1800" b="1"/>
              <a:t>only after </a:t>
            </a:r>
            <a:r>
              <a:rPr lang="en-US" sz="1800"/>
              <a:t>a new one is submitted, which covers all other simplified declarations which are not invalidated. Partial invalidation is not possible. </a:t>
            </a:r>
          </a:p>
          <a:p>
            <a:pPr marL="457200" indent="0" algn="just">
              <a:spcBef>
                <a:spcPts val="600"/>
              </a:spcBef>
              <a:spcAft>
                <a:spcPts val="800"/>
              </a:spcAft>
              <a:buNone/>
            </a:pPr>
            <a:r>
              <a:rPr lang="en-US" sz="1800"/>
              <a:t>The Invalidation request under CCI refers to the MRN of the declaration, which means that an invalidation request cannot refer to a specific GS level of the recapitulative supplementary declaration, which corresponds to the invalidated supplementary declaration.</a:t>
            </a:r>
            <a:endParaRPr lang="el-GR" sz="1800"/>
          </a:p>
        </p:txBody>
      </p:sp>
      <p:sp>
        <p:nvSpPr>
          <p:cNvPr id="4" name="TextBox 3">
            <a:extLst>
              <a:ext uri="{FF2B5EF4-FFF2-40B4-BE49-F238E27FC236}">
                <a16:creationId xmlns:a16="http://schemas.microsoft.com/office/drawing/2014/main" id="{42ABAC5F-E70C-E8DF-186E-D358A66B748B}"/>
              </a:ext>
            </a:extLst>
          </p:cNvPr>
          <p:cNvSpPr txBox="1"/>
          <p:nvPr/>
        </p:nvSpPr>
        <p:spPr>
          <a:xfrm>
            <a:off x="858982" y="4886036"/>
            <a:ext cx="10822389" cy="1006764"/>
          </a:xfrm>
          <a:prstGeom prst="rect">
            <a:avLst/>
          </a:prstGeom>
        </p:spPr>
        <p:txBody>
          <a:bodyPr vert="horz" wrap="square" lIns="91440" tIns="45720" rIns="91440" bIns="45720" rtlCol="0">
            <a:noAutofit/>
          </a:bodyPr>
          <a:lstStyle/>
          <a:p>
            <a:pPr marL="0" indent="0" algn="just">
              <a:buNone/>
            </a:pPr>
            <a:endParaRPr lang="el-GR" sz="1100"/>
          </a:p>
        </p:txBody>
      </p:sp>
      <p:sp>
        <p:nvSpPr>
          <p:cNvPr id="7" name="Slide Number Placeholder 6">
            <a:extLst>
              <a:ext uri="{FF2B5EF4-FFF2-40B4-BE49-F238E27FC236}">
                <a16:creationId xmlns:a16="http://schemas.microsoft.com/office/drawing/2014/main" id="{2DA67917-E3F7-0926-FD97-3B93DB5D193D}"/>
              </a:ext>
            </a:extLst>
          </p:cNvPr>
          <p:cNvSpPr>
            <a:spLocks noGrp="1"/>
          </p:cNvSpPr>
          <p:nvPr>
            <p:ph type="sldNum" sz="quarter" idx="12"/>
          </p:nvPr>
        </p:nvSpPr>
        <p:spPr>
          <a:xfrm>
            <a:off x="838199" y="6131286"/>
            <a:ext cx="2352675" cy="365125"/>
          </a:xfrm>
        </p:spPr>
        <p:txBody>
          <a:bodyPr/>
          <a:lstStyle/>
          <a:p>
            <a:fld id="{F46C79FD-C571-418B-AB0F-5EE936C85276}" type="slidenum">
              <a:rPr lang="en-GB" smtClean="0"/>
              <a:t>57</a:t>
            </a:fld>
            <a:endParaRPr lang="en-GB"/>
          </a:p>
        </p:txBody>
      </p:sp>
      <p:sp>
        <p:nvSpPr>
          <p:cNvPr id="10" name="Title 2">
            <a:extLst>
              <a:ext uri="{FF2B5EF4-FFF2-40B4-BE49-F238E27FC236}">
                <a16:creationId xmlns:a16="http://schemas.microsoft.com/office/drawing/2014/main" id="{E18BE442-CB6E-C8FC-297E-057EE3259874}"/>
              </a:ext>
            </a:extLst>
          </p:cNvPr>
          <p:cNvSpPr txBox="1">
            <a:spLocks/>
          </p:cNvSpPr>
          <p:nvPr/>
        </p:nvSpPr>
        <p:spPr>
          <a:xfrm>
            <a:off x="1123122" y="6352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a:t>Invalidation of simplified and/or supplementary declaration</a:t>
            </a:r>
            <a:endParaRPr lang="el-GR"/>
          </a:p>
        </p:txBody>
      </p:sp>
      <p:sp>
        <p:nvSpPr>
          <p:cNvPr id="11" name="Freeform: Shape 10">
            <a:extLst>
              <a:ext uri="{FF2B5EF4-FFF2-40B4-BE49-F238E27FC236}">
                <a16:creationId xmlns:a16="http://schemas.microsoft.com/office/drawing/2014/main" id="{AFB3B738-A7EA-913D-A376-DAD9939146AC}"/>
              </a:ext>
            </a:extLst>
          </p:cNvPr>
          <p:cNvSpPr/>
          <p:nvPr/>
        </p:nvSpPr>
        <p:spPr>
          <a:xfrm>
            <a:off x="639041" y="5464423"/>
            <a:ext cx="10913918" cy="5003620"/>
          </a:xfrm>
          <a:custGeom>
            <a:avLst/>
            <a:gdLst>
              <a:gd name="connsiteX0" fmla="*/ 0 w 6088873"/>
              <a:gd name="connsiteY0" fmla="*/ 0 h 1441203"/>
              <a:gd name="connsiteX1" fmla="*/ 6088873 w 6088873"/>
              <a:gd name="connsiteY1" fmla="*/ 0 h 1441203"/>
              <a:gd name="connsiteX2" fmla="*/ 6088873 w 6088873"/>
              <a:gd name="connsiteY2" fmla="*/ 1441203 h 1441203"/>
              <a:gd name="connsiteX3" fmla="*/ 0 w 6088873"/>
              <a:gd name="connsiteY3" fmla="*/ 1441203 h 1441203"/>
              <a:gd name="connsiteX4" fmla="*/ 0 w 6088873"/>
              <a:gd name="connsiteY4" fmla="*/ 0 h 1441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873" h="1441203">
                <a:moveTo>
                  <a:pt x="0" y="0"/>
                </a:moveTo>
                <a:lnTo>
                  <a:pt x="6088873" y="0"/>
                </a:lnTo>
                <a:lnTo>
                  <a:pt x="6088873" y="1441203"/>
                </a:lnTo>
                <a:lnTo>
                  <a:pt x="0" y="1441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algn="just" defTabSz="800100">
              <a:lnSpc>
                <a:spcPct val="90000"/>
              </a:lnSpc>
              <a:spcBef>
                <a:spcPct val="0"/>
              </a:spcBef>
              <a:spcAft>
                <a:spcPct val="35000"/>
              </a:spcAft>
            </a:pPr>
            <a:endParaRPr lang="en-US" sz="1800" kern="1200">
              <a:solidFill>
                <a:schemeClr val="tx1"/>
              </a:solidFill>
            </a:endParaRPr>
          </a:p>
        </p:txBody>
      </p:sp>
      <p:pic>
        <p:nvPicPr>
          <p:cNvPr id="9" name="Content Placeholder 8" descr="Warning">
            <a:extLst>
              <a:ext uri="{FF2B5EF4-FFF2-40B4-BE49-F238E27FC236}">
                <a16:creationId xmlns:a16="http://schemas.microsoft.com/office/drawing/2014/main" id="{397E7BDD-851A-70BD-4529-54E6716811C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5903" y="5366503"/>
            <a:ext cx="457200" cy="457200"/>
          </a:xfrm>
          <a:prstGeom prst="rect">
            <a:avLst/>
          </a:prstGeom>
          <a:scene3d>
            <a:camera prst="perspectiveAbove"/>
            <a:lightRig rig="freezing" dir="t"/>
          </a:scene3d>
          <a:sp3d prstMaterial="softEdge"/>
        </p:spPr>
      </p:pic>
    </p:spTree>
    <p:extLst>
      <p:ext uri="{BB962C8B-B14F-4D97-AF65-F5344CB8AC3E}">
        <p14:creationId xmlns:p14="http://schemas.microsoft.com/office/powerpoint/2010/main" val="1481761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2572C-BC1F-D791-C5A1-EB1A94A7369A}"/>
              </a:ext>
            </a:extLst>
          </p:cNvPr>
          <p:cNvSpPr>
            <a:spLocks noGrp="1"/>
          </p:cNvSpPr>
          <p:nvPr>
            <p:ph type="title"/>
          </p:nvPr>
        </p:nvSpPr>
        <p:spPr/>
        <p:txBody>
          <a:bodyPr/>
          <a:lstStyle/>
          <a:p>
            <a:r>
              <a:rPr lang="en-US"/>
              <a:t>Invalidation of Customs Declaration - Timer</a:t>
            </a:r>
            <a:endParaRPr lang="el-GR"/>
          </a:p>
        </p:txBody>
      </p:sp>
      <p:graphicFrame>
        <p:nvGraphicFramePr>
          <p:cNvPr id="10" name="Table 4">
            <a:extLst>
              <a:ext uri="{FF2B5EF4-FFF2-40B4-BE49-F238E27FC236}">
                <a16:creationId xmlns:a16="http://schemas.microsoft.com/office/drawing/2014/main" id="{9C439800-E09D-081E-407A-E1183FEF4A44}"/>
              </a:ext>
            </a:extLst>
          </p:cNvPr>
          <p:cNvGraphicFramePr>
            <a:graphicFrameLocks noGrp="1"/>
          </p:cNvGraphicFramePr>
          <p:nvPr>
            <p:extLst>
              <p:ext uri="{D42A27DB-BD31-4B8C-83A1-F6EECF244321}">
                <p14:modId xmlns:p14="http://schemas.microsoft.com/office/powerpoint/2010/main" val="1783280583"/>
              </p:ext>
            </p:extLst>
          </p:nvPr>
        </p:nvGraphicFramePr>
        <p:xfrm>
          <a:off x="755050" y="2209800"/>
          <a:ext cx="10946943" cy="2438400"/>
        </p:xfrm>
        <a:graphic>
          <a:graphicData uri="http://schemas.openxmlformats.org/drawingml/2006/table">
            <a:tbl>
              <a:tblPr firstRow="1" bandRow="1">
                <a:tableStyleId>{35758FB7-9AC5-4552-8A53-C91805E547FA}</a:tableStyleId>
              </a:tblPr>
              <a:tblGrid>
                <a:gridCol w="1338056">
                  <a:extLst>
                    <a:ext uri="{9D8B030D-6E8A-4147-A177-3AD203B41FA5}">
                      <a16:colId xmlns:a16="http://schemas.microsoft.com/office/drawing/2014/main" val="1839619893"/>
                    </a:ext>
                  </a:extLst>
                </a:gridCol>
                <a:gridCol w="1855873">
                  <a:extLst>
                    <a:ext uri="{9D8B030D-6E8A-4147-A177-3AD203B41FA5}">
                      <a16:colId xmlns:a16="http://schemas.microsoft.com/office/drawing/2014/main" val="1607255235"/>
                    </a:ext>
                  </a:extLst>
                </a:gridCol>
                <a:gridCol w="991280">
                  <a:extLst>
                    <a:ext uri="{9D8B030D-6E8A-4147-A177-3AD203B41FA5}">
                      <a16:colId xmlns:a16="http://schemas.microsoft.com/office/drawing/2014/main" val="2514938316"/>
                    </a:ext>
                  </a:extLst>
                </a:gridCol>
                <a:gridCol w="2077993">
                  <a:extLst>
                    <a:ext uri="{9D8B030D-6E8A-4147-A177-3AD203B41FA5}">
                      <a16:colId xmlns:a16="http://schemas.microsoft.com/office/drawing/2014/main" val="1555186124"/>
                    </a:ext>
                  </a:extLst>
                </a:gridCol>
                <a:gridCol w="2108667">
                  <a:extLst>
                    <a:ext uri="{9D8B030D-6E8A-4147-A177-3AD203B41FA5}">
                      <a16:colId xmlns:a16="http://schemas.microsoft.com/office/drawing/2014/main" val="3045388359"/>
                    </a:ext>
                  </a:extLst>
                </a:gridCol>
                <a:gridCol w="977672">
                  <a:extLst>
                    <a:ext uri="{9D8B030D-6E8A-4147-A177-3AD203B41FA5}">
                      <a16:colId xmlns:a16="http://schemas.microsoft.com/office/drawing/2014/main" val="2329775628"/>
                    </a:ext>
                  </a:extLst>
                </a:gridCol>
                <a:gridCol w="1597402">
                  <a:extLst>
                    <a:ext uri="{9D8B030D-6E8A-4147-A177-3AD203B41FA5}">
                      <a16:colId xmlns:a16="http://schemas.microsoft.com/office/drawing/2014/main" val="4002429000"/>
                    </a:ext>
                  </a:extLst>
                </a:gridCol>
              </a:tblGrid>
              <a:tr h="195186">
                <a:tc rowSpan="2">
                  <a:txBody>
                    <a:bodyPr/>
                    <a:lstStyle/>
                    <a:p>
                      <a:r>
                        <a:rPr lang="en-US" sz="1500" dirty="0">
                          <a:solidFill>
                            <a:schemeClr val="tx2"/>
                          </a:solidFill>
                        </a:rPr>
                        <a:t>Timer name</a:t>
                      </a:r>
                    </a:p>
                  </a:txBody>
                  <a:tcPr/>
                </a:tc>
                <a:tc rowSpan="2">
                  <a:txBody>
                    <a:bodyPr/>
                    <a:lstStyle/>
                    <a:p>
                      <a:r>
                        <a:rPr lang="en-US" sz="1500">
                          <a:solidFill>
                            <a:schemeClr val="tx2"/>
                          </a:solidFill>
                        </a:rPr>
                        <a:t>Description</a:t>
                      </a:r>
                    </a:p>
                  </a:txBody>
                  <a:tcPr/>
                </a:tc>
                <a:tc rowSpan="2">
                  <a:txBody>
                    <a:bodyPr/>
                    <a:lstStyle/>
                    <a:p>
                      <a:r>
                        <a:rPr lang="en-US" sz="1500">
                          <a:solidFill>
                            <a:schemeClr val="tx2"/>
                          </a:solidFill>
                        </a:rPr>
                        <a:t>Duration</a:t>
                      </a:r>
                    </a:p>
                  </a:txBody>
                  <a:tcPr/>
                </a:tc>
                <a:tc gridSpan="3">
                  <a:txBody>
                    <a:bodyPr/>
                    <a:lstStyle/>
                    <a:p>
                      <a:pPr algn="ctr"/>
                      <a:r>
                        <a:rPr lang="en-US" sz="1500">
                          <a:solidFill>
                            <a:schemeClr val="tx2"/>
                          </a:solidFill>
                        </a:rPr>
                        <a:t>Timer Actions</a:t>
                      </a:r>
                    </a:p>
                  </a:txBody>
                  <a:tcPr/>
                </a:tc>
                <a:tc hMerge="1">
                  <a:txBody>
                    <a:bodyPr/>
                    <a:lstStyle/>
                    <a:p>
                      <a:endParaRPr lang="en-US">
                        <a:solidFill>
                          <a:schemeClr val="tx2"/>
                        </a:solidFill>
                      </a:endParaRPr>
                    </a:p>
                  </a:txBody>
                  <a:tcPr/>
                </a:tc>
                <a:tc hMerge="1">
                  <a:txBody>
                    <a:bodyPr/>
                    <a:lstStyle/>
                    <a:p>
                      <a:endParaRPr lang="en-US">
                        <a:solidFill>
                          <a:schemeClr val="tx2"/>
                        </a:solidFill>
                      </a:endParaRPr>
                    </a:p>
                  </a:txBody>
                  <a:tcPr/>
                </a:tc>
                <a:tc rowSpan="2">
                  <a:txBody>
                    <a:bodyPr/>
                    <a:lstStyle/>
                    <a:p>
                      <a:r>
                        <a:rPr lang="en-US" sz="1500">
                          <a:solidFill>
                            <a:schemeClr val="tx2"/>
                          </a:solidFill>
                        </a:rPr>
                        <a:t>Event following Expiration</a:t>
                      </a:r>
                    </a:p>
                  </a:txBody>
                  <a:tcPr/>
                </a:tc>
                <a:extLst>
                  <a:ext uri="{0D108BD9-81ED-4DB2-BD59-A6C34878D82A}">
                    <a16:rowId xmlns:a16="http://schemas.microsoft.com/office/drawing/2014/main" val="3244965499"/>
                  </a:ext>
                </a:extLst>
              </a:tr>
              <a:tr h="1951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300" b="1">
                          <a:solidFill>
                            <a:schemeClr val="tx2"/>
                          </a:solidFill>
                        </a:rPr>
                        <a:t>Start</a:t>
                      </a:r>
                    </a:p>
                  </a:txBody>
                  <a:tcPr/>
                </a:tc>
                <a:tc>
                  <a:txBody>
                    <a:bodyPr/>
                    <a:lstStyle/>
                    <a:p>
                      <a:r>
                        <a:rPr lang="en-US" sz="1300" b="1">
                          <a:solidFill>
                            <a:schemeClr val="tx2"/>
                          </a:solidFill>
                        </a:rPr>
                        <a:t>Stop</a:t>
                      </a:r>
                    </a:p>
                  </a:txBody>
                  <a:tcPr/>
                </a:tc>
                <a:tc>
                  <a:txBody>
                    <a:bodyPr/>
                    <a:lstStyle/>
                    <a:p>
                      <a:r>
                        <a:rPr lang="en-US" sz="1300" b="1">
                          <a:solidFill>
                            <a:schemeClr val="tx2"/>
                          </a:solidFill>
                        </a:rPr>
                        <a:t>Reset</a:t>
                      </a:r>
                    </a:p>
                  </a:txBody>
                  <a:tcPr/>
                </a:tc>
                <a:tc vMerge="1">
                  <a:txBody>
                    <a:bodyPr/>
                    <a:lstStyle/>
                    <a:p>
                      <a:endParaRPr lang="en-US"/>
                    </a:p>
                  </a:txBody>
                  <a:tcPr/>
                </a:tc>
                <a:extLst>
                  <a:ext uri="{0D108BD9-81ED-4DB2-BD59-A6C34878D82A}">
                    <a16:rowId xmlns:a16="http://schemas.microsoft.com/office/drawing/2014/main" val="462887982"/>
                  </a:ext>
                </a:extLst>
              </a:tr>
              <a:tr h="1793849">
                <a:tc>
                  <a:txBody>
                    <a:bodyPr/>
                    <a:lstStyle/>
                    <a:p>
                      <a:pPr marL="0" marR="0" algn="l" defTabSz="914400" rtl="0" eaLnBrk="1" latinLnBrk="0" hangingPunct="1">
                        <a:spcBef>
                          <a:spcPts val="0"/>
                        </a:spcBef>
                        <a:spcAft>
                          <a:spcPts val="0"/>
                        </a:spcAft>
                      </a:pPr>
                      <a:r>
                        <a:rPr lang="en-US" sz="1200" b="1" kern="1200">
                          <a:solidFill>
                            <a:schemeClr val="tx2"/>
                          </a:solidFill>
                          <a:latin typeface="+mn-lt"/>
                          <a:ea typeface="+mn-ea"/>
                          <a:cs typeface="+mn-cs"/>
                        </a:rPr>
                        <a:t>Timer Awaiting Invalidation Acceptance</a:t>
                      </a:r>
                    </a:p>
                    <a:p>
                      <a:pPr marL="0" marR="0" algn="l" defTabSz="914400" rtl="0" eaLnBrk="1" latinLnBrk="0" hangingPunct="1">
                        <a:spcBef>
                          <a:spcPts val="0"/>
                        </a:spcBef>
                        <a:spcAft>
                          <a:spcPts val="0"/>
                        </a:spcAft>
                      </a:pPr>
                      <a:r>
                        <a:rPr lang="en-US" sz="1200" b="1" kern="1200">
                          <a:solidFill>
                            <a:schemeClr val="tx2"/>
                          </a:solidFill>
                          <a:latin typeface="+mn-lt"/>
                          <a:ea typeface="+mn-ea"/>
                          <a:cs typeface="+mn-cs"/>
                        </a:rPr>
                        <a:t>(T_Awaiting_Invalidation_Acceptance)</a:t>
                      </a:r>
                    </a:p>
                  </a:txBody>
                  <a:tcPr marL="68580" marR="68580" marT="0" marB="0"/>
                </a:tc>
                <a:tc>
                  <a:txBody>
                    <a:bodyPr/>
                    <a:lstStyle/>
                    <a:p>
                      <a:pPr marL="0" marR="0" algn="just">
                        <a:spcBef>
                          <a:spcPts val="0"/>
                        </a:spcBef>
                        <a:spcAft>
                          <a:spcPts val="0"/>
                        </a:spcAft>
                      </a:pPr>
                      <a:r>
                        <a:rPr lang="en-US" sz="1200" kern="1200">
                          <a:solidFill>
                            <a:schemeClr val="tx2"/>
                          </a:solidFill>
                          <a:latin typeface="+mn-lt"/>
                          <a:ea typeface="+mn-ea"/>
                          <a:cs typeface="+mn-cs"/>
                        </a:rPr>
                        <a:t>Defines the time limit for accepting an ‘Invalidation Request’ (IE414) from the Declarant.</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2"/>
                          </a:solidFill>
                          <a:latin typeface="+mn-lt"/>
                          <a:ea typeface="+mn-ea"/>
                          <a:cs typeface="+mn-cs"/>
                        </a:rPr>
                        <a:t>90 days after the acceptance of the Customs Declaration (Article 148 (1)(a) of the UCC DA) </a:t>
                      </a:r>
                      <a:endParaRPr lang="en-US" sz="1200" kern="1200" dirty="0">
                        <a:solidFill>
                          <a:schemeClr val="tx2"/>
                        </a:solidFill>
                        <a:latin typeface="+mn-lt"/>
                        <a:ea typeface="+mn-ea"/>
                        <a:cs typeface="+mn-cs"/>
                      </a:endParaRPr>
                    </a:p>
                    <a:p>
                      <a:pPr marL="0" marR="0" algn="just">
                        <a:spcBef>
                          <a:spcPts val="0"/>
                        </a:spcBef>
                        <a:spcAft>
                          <a:spcPts val="0"/>
                        </a:spcAft>
                      </a:pPr>
                      <a:endParaRPr lang="en-US" sz="1200" kern="1200" dirty="0">
                        <a:solidFill>
                          <a:schemeClr val="tx2"/>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Successful acceptance of Customs Declaration (Send_IE415) </a:t>
                      </a:r>
                      <a:r>
                        <a:rPr lang="en-GB" sz="1200" kern="1200">
                          <a:solidFill>
                            <a:schemeClr val="tx2"/>
                          </a:solidFill>
                          <a:latin typeface="+mn-lt"/>
                          <a:ea typeface="+mn-ea"/>
                          <a:cs typeface="+mn-cs"/>
                        </a:rPr>
                        <a:t>or in case of pre-lodged from the moment when PN is accepted (Received IE432)</a:t>
                      </a:r>
                      <a:r>
                        <a:rPr lang="en-US" sz="1200" kern="1200">
                          <a:solidFill>
                            <a:schemeClr val="tx2"/>
                          </a:solidFill>
                          <a:latin typeface="+mn-lt"/>
                          <a:ea typeface="+mn-ea"/>
                          <a:cs typeface="+mn-cs"/>
                        </a:rPr>
                        <a:t> and MRN is successfully assigned.</a:t>
                      </a:r>
                    </a:p>
                  </a:txBody>
                  <a:tcPr marL="68580" marR="68580" marT="0" marB="0"/>
                </a:tc>
                <a:tc>
                  <a:txBody>
                    <a:bodyPr/>
                    <a:lstStyle/>
                    <a:p>
                      <a:pPr marL="0" marR="0" lvl="0" indent="0" algn="just">
                        <a:lnSpc>
                          <a:spcPct val="115000"/>
                        </a:lnSpc>
                        <a:spcBef>
                          <a:spcPts val="0"/>
                        </a:spcBef>
                        <a:spcAft>
                          <a:spcPts val="0"/>
                        </a:spcAft>
                        <a:buFont typeface="Symbol" panose="05050102010706020507" pitchFamily="18" charset="2"/>
                        <a:buNone/>
                      </a:pPr>
                      <a:r>
                        <a:rPr lang="en-US" sz="1200" kern="1200">
                          <a:solidFill>
                            <a:schemeClr val="tx2"/>
                          </a:solidFill>
                          <a:latin typeface="+mn-lt"/>
                          <a:ea typeface="+mn-ea"/>
                          <a:cs typeface="+mn-cs"/>
                        </a:rPr>
                        <a:t>Acceptance of the Invalidation Request (IE414).</a:t>
                      </a:r>
                    </a:p>
                  </a:txBody>
                  <a:tcPr marL="68580" marR="68580" marT="0" marB="0"/>
                </a:tc>
                <a:tc>
                  <a:txBody>
                    <a:bodyPr/>
                    <a:lstStyle/>
                    <a:p>
                      <a:pPr marL="0" marR="0" algn="just">
                        <a:spcBef>
                          <a:spcPts val="0"/>
                        </a:spcBef>
                        <a:spcAft>
                          <a:spcPts val="0"/>
                        </a:spcAft>
                      </a:pPr>
                      <a:r>
                        <a:rPr lang="en-US" sz="1200" kern="1200">
                          <a:solidFill>
                            <a:schemeClr val="tx2"/>
                          </a:solidFill>
                          <a:latin typeface="+mn-lt"/>
                          <a:ea typeface="+mn-ea"/>
                          <a:cs typeface="+mn-cs"/>
                        </a:rPr>
                        <a:t>-</a:t>
                      </a:r>
                    </a:p>
                  </a:txBody>
                  <a:tcPr marL="68580" marR="68580" marT="0" marB="0"/>
                </a:tc>
                <a:tc>
                  <a:txBody>
                    <a:bodyPr/>
                    <a:lstStyle/>
                    <a:p>
                      <a:pPr algn="just">
                        <a:spcBef>
                          <a:spcPts val="1200"/>
                        </a:spcBef>
                      </a:pPr>
                      <a:r>
                        <a:rPr lang="en-GB" sz="1200" kern="1200">
                          <a:solidFill>
                            <a:schemeClr val="tx2"/>
                          </a:solidFill>
                          <a:latin typeface="+mn-lt"/>
                          <a:ea typeface="+mn-ea"/>
                          <a:cs typeface="+mn-cs"/>
                        </a:rPr>
                        <a:t>SCI rejects the Invalidation request (Send_IE448).</a:t>
                      </a:r>
                      <a:endParaRPr lang="el-GR" sz="1200" kern="1200">
                        <a:solidFill>
                          <a:schemeClr val="tx2"/>
                        </a:solidFill>
                        <a:latin typeface="+mn-lt"/>
                        <a:ea typeface="+mn-ea"/>
                        <a:cs typeface="+mn-cs"/>
                      </a:endParaRPr>
                    </a:p>
                  </a:txBody>
                  <a:tcPr marL="114300" marR="114300" marT="0" marB="0"/>
                </a:tc>
                <a:extLst>
                  <a:ext uri="{0D108BD9-81ED-4DB2-BD59-A6C34878D82A}">
                    <a16:rowId xmlns:a16="http://schemas.microsoft.com/office/drawing/2014/main" val="3219598884"/>
                  </a:ext>
                </a:extLst>
              </a:tr>
            </a:tbl>
          </a:graphicData>
        </a:graphic>
      </p:graphicFrame>
      <p:pic>
        <p:nvPicPr>
          <p:cNvPr id="11" name="Graphic 10" descr="Stopwatch">
            <a:extLst>
              <a:ext uri="{FF2B5EF4-FFF2-40B4-BE49-F238E27FC236}">
                <a16:creationId xmlns:a16="http://schemas.microsoft.com/office/drawing/2014/main" id="{A7984F26-DF42-A36D-BFA7-E8725DF008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741" y="2209800"/>
            <a:ext cx="639309" cy="639309"/>
          </a:xfrm>
          <a:prstGeom prst="rect">
            <a:avLst/>
          </a:prstGeom>
        </p:spPr>
      </p:pic>
      <p:sp>
        <p:nvSpPr>
          <p:cNvPr id="2" name="Slide Number Placeholder 1">
            <a:extLst>
              <a:ext uri="{FF2B5EF4-FFF2-40B4-BE49-F238E27FC236}">
                <a16:creationId xmlns:a16="http://schemas.microsoft.com/office/drawing/2014/main" id="{09CD5E7C-5FAD-582B-149E-48EC93C3275A}"/>
              </a:ext>
            </a:extLst>
          </p:cNvPr>
          <p:cNvSpPr>
            <a:spLocks noGrp="1"/>
          </p:cNvSpPr>
          <p:nvPr>
            <p:ph type="sldNum" sz="quarter" idx="12"/>
          </p:nvPr>
        </p:nvSpPr>
        <p:spPr/>
        <p:txBody>
          <a:bodyPr/>
          <a:lstStyle/>
          <a:p>
            <a:fld id="{F46C79FD-C571-418B-AB0F-5EE936C85276}" type="slidenum">
              <a:rPr lang="en-GB" smtClean="0"/>
              <a:t>58</a:t>
            </a:fld>
            <a:endParaRPr lang="en-GB"/>
          </a:p>
        </p:txBody>
      </p:sp>
    </p:spTree>
    <p:extLst>
      <p:ext uri="{BB962C8B-B14F-4D97-AF65-F5344CB8AC3E}">
        <p14:creationId xmlns:p14="http://schemas.microsoft.com/office/powerpoint/2010/main" val="3106648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7E6A97-F23E-D725-6450-2433E1572E57}"/>
              </a:ext>
            </a:extLst>
          </p:cNvPr>
          <p:cNvSpPr>
            <a:spLocks noGrp="1"/>
          </p:cNvSpPr>
          <p:nvPr>
            <p:ph type="title"/>
          </p:nvPr>
        </p:nvSpPr>
        <p:spPr/>
        <p:txBody>
          <a:bodyPr/>
          <a:lstStyle/>
          <a:p>
            <a:r>
              <a:rPr lang="en-US"/>
              <a:t>Key Information Exchanges</a:t>
            </a:r>
            <a:endParaRPr lang="el-GR"/>
          </a:p>
        </p:txBody>
      </p:sp>
      <p:grpSp>
        <p:nvGrpSpPr>
          <p:cNvPr id="4" name="object 4">
            <a:extLst>
              <a:ext uri="{FF2B5EF4-FFF2-40B4-BE49-F238E27FC236}">
                <a16:creationId xmlns:a16="http://schemas.microsoft.com/office/drawing/2014/main" id="{D89E4E1A-4539-627E-ADDA-30CD6EE7DD07}"/>
              </a:ext>
            </a:extLst>
          </p:cNvPr>
          <p:cNvGrpSpPr/>
          <p:nvPr/>
        </p:nvGrpSpPr>
        <p:grpSpPr>
          <a:xfrm>
            <a:off x="8110797" y="3844800"/>
            <a:ext cx="2638800" cy="2232000"/>
            <a:chOff x="8306688" y="1582433"/>
            <a:chExt cx="3368676" cy="1850426"/>
          </a:xfrm>
        </p:grpSpPr>
        <p:sp>
          <p:nvSpPr>
            <p:cNvPr id="5" name="object 5">
              <a:extLst>
                <a:ext uri="{FF2B5EF4-FFF2-40B4-BE49-F238E27FC236}">
                  <a16:creationId xmlns:a16="http://schemas.microsoft.com/office/drawing/2014/main" id="{6AE6754B-515B-B2D3-A7C6-AB5DE8EEDA54}"/>
                </a:ext>
              </a:extLst>
            </p:cNvPr>
            <p:cNvSpPr/>
            <p:nvPr/>
          </p:nvSpPr>
          <p:spPr>
            <a:xfrm>
              <a:off x="8307322" y="1861359"/>
              <a:ext cx="3368041" cy="1571500"/>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 name="object 7">
              <a:extLst>
                <a:ext uri="{FF2B5EF4-FFF2-40B4-BE49-F238E27FC236}">
                  <a16:creationId xmlns:a16="http://schemas.microsoft.com/office/drawing/2014/main" id="{1B276341-0CDD-83A8-D229-F4C90611541B}"/>
                </a:ext>
              </a:extLst>
            </p:cNvPr>
            <p:cNvSpPr/>
            <p:nvPr/>
          </p:nvSpPr>
          <p:spPr>
            <a:xfrm>
              <a:off x="8307323" y="1582433"/>
              <a:ext cx="3368041" cy="355736"/>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8">
              <a:extLst>
                <a:ext uri="{FF2B5EF4-FFF2-40B4-BE49-F238E27FC236}">
                  <a16:creationId xmlns:a16="http://schemas.microsoft.com/office/drawing/2014/main" id="{C5E5319C-689B-C961-9B88-CC3FC13D34E6}"/>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10">
              <a:extLst>
                <a:ext uri="{FF2B5EF4-FFF2-40B4-BE49-F238E27FC236}">
                  <a16:creationId xmlns:a16="http://schemas.microsoft.com/office/drawing/2014/main" id="{ED8BC343-C117-4BE4-9FD6-4C675E18998B}"/>
                </a:ext>
              </a:extLst>
            </p:cNvPr>
            <p:cNvSpPr/>
            <p:nvPr/>
          </p:nvSpPr>
          <p:spPr>
            <a:xfrm>
              <a:off x="8306688" y="1881251"/>
              <a:ext cx="3368675" cy="8188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grpSp>
        <p:nvGrpSpPr>
          <p:cNvPr id="10" name="object 4">
            <a:extLst>
              <a:ext uri="{FF2B5EF4-FFF2-40B4-BE49-F238E27FC236}">
                <a16:creationId xmlns:a16="http://schemas.microsoft.com/office/drawing/2014/main" id="{A88FF0A5-E79D-3190-FF21-A74DA98B6232}"/>
              </a:ext>
            </a:extLst>
          </p:cNvPr>
          <p:cNvGrpSpPr/>
          <p:nvPr/>
        </p:nvGrpSpPr>
        <p:grpSpPr>
          <a:xfrm>
            <a:off x="1068403" y="1387660"/>
            <a:ext cx="2640320" cy="2340000"/>
            <a:chOff x="8306688" y="1597261"/>
            <a:chExt cx="3368675" cy="1517366"/>
          </a:xfrm>
        </p:grpSpPr>
        <p:sp>
          <p:nvSpPr>
            <p:cNvPr id="11" name="object 5">
              <a:extLst>
                <a:ext uri="{FF2B5EF4-FFF2-40B4-BE49-F238E27FC236}">
                  <a16:creationId xmlns:a16="http://schemas.microsoft.com/office/drawing/2014/main" id="{73E90E4F-0EB4-B1AE-B82E-B350B4359C94}"/>
                </a:ext>
              </a:extLst>
            </p:cNvPr>
            <p:cNvSpPr/>
            <p:nvPr/>
          </p:nvSpPr>
          <p:spPr>
            <a:xfrm>
              <a:off x="8307322" y="1861359"/>
              <a:ext cx="3368040" cy="1253268"/>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7">
              <a:extLst>
                <a:ext uri="{FF2B5EF4-FFF2-40B4-BE49-F238E27FC236}">
                  <a16:creationId xmlns:a16="http://schemas.microsoft.com/office/drawing/2014/main" id="{17FAE9B6-0256-15CB-B4DF-ED7C25E9021F}"/>
                </a:ext>
              </a:extLst>
            </p:cNvPr>
            <p:cNvSpPr/>
            <p:nvPr/>
          </p:nvSpPr>
          <p:spPr>
            <a:xfrm>
              <a:off x="8307322" y="1597261"/>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8">
              <a:extLst>
                <a:ext uri="{FF2B5EF4-FFF2-40B4-BE49-F238E27FC236}">
                  <a16:creationId xmlns:a16="http://schemas.microsoft.com/office/drawing/2014/main" id="{57BAC65F-F5A6-AD90-EF86-9BA5772834BA}"/>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0">
              <a:extLst>
                <a:ext uri="{FF2B5EF4-FFF2-40B4-BE49-F238E27FC236}">
                  <a16:creationId xmlns:a16="http://schemas.microsoft.com/office/drawing/2014/main" id="{E5360E8B-58B1-81D5-19E6-E377DA498913}"/>
                </a:ext>
              </a:extLst>
            </p:cNvPr>
            <p:cNvSpPr/>
            <p:nvPr/>
          </p:nvSpPr>
          <p:spPr>
            <a:xfrm>
              <a:off x="8306688" y="1875217"/>
              <a:ext cx="3368675" cy="70345"/>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16" name="TextBox 15">
            <a:extLst>
              <a:ext uri="{FF2B5EF4-FFF2-40B4-BE49-F238E27FC236}">
                <a16:creationId xmlns:a16="http://schemas.microsoft.com/office/drawing/2014/main" id="{C67AF22D-A325-75C2-5845-909531B2AB7E}"/>
              </a:ext>
            </a:extLst>
          </p:cNvPr>
          <p:cNvSpPr txBox="1"/>
          <p:nvPr/>
        </p:nvSpPr>
        <p:spPr>
          <a:xfrm>
            <a:off x="1073409" y="2327775"/>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18" name="TextBox 17">
            <a:extLst>
              <a:ext uri="{FF2B5EF4-FFF2-40B4-BE49-F238E27FC236}">
                <a16:creationId xmlns:a16="http://schemas.microsoft.com/office/drawing/2014/main" id="{9C9E06DE-541A-3896-AD12-00AA380DDA04}"/>
              </a:ext>
            </a:extLst>
          </p:cNvPr>
          <p:cNvSpPr txBox="1"/>
          <p:nvPr/>
        </p:nvSpPr>
        <p:spPr>
          <a:xfrm>
            <a:off x="1038174" y="1363036"/>
            <a:ext cx="2639822" cy="292388"/>
          </a:xfrm>
          <a:prstGeom prst="rect">
            <a:avLst/>
          </a:prstGeom>
          <a:noFill/>
        </p:spPr>
        <p:txBody>
          <a:bodyPr wrap="square" rtlCol="0">
            <a:spAutoFit/>
          </a:bodyPr>
          <a:lstStyle/>
          <a:p>
            <a:pPr algn="ctr"/>
            <a:r>
              <a:rPr lang="en-US" sz="1300" b="1">
                <a:solidFill>
                  <a:schemeClr val="accent5"/>
                </a:solidFill>
              </a:rPr>
              <a:t>Customs Declaration (IE415)</a:t>
            </a:r>
          </a:p>
        </p:txBody>
      </p:sp>
      <p:grpSp>
        <p:nvGrpSpPr>
          <p:cNvPr id="19" name="object 4">
            <a:extLst>
              <a:ext uri="{FF2B5EF4-FFF2-40B4-BE49-F238E27FC236}">
                <a16:creationId xmlns:a16="http://schemas.microsoft.com/office/drawing/2014/main" id="{2A49A4FD-539D-2C88-F70F-3361DF96815D}"/>
              </a:ext>
            </a:extLst>
          </p:cNvPr>
          <p:cNvGrpSpPr/>
          <p:nvPr/>
        </p:nvGrpSpPr>
        <p:grpSpPr>
          <a:xfrm>
            <a:off x="4597832" y="1389600"/>
            <a:ext cx="2638800" cy="2340000"/>
            <a:chOff x="8306688" y="1607289"/>
            <a:chExt cx="3370072" cy="1519937"/>
          </a:xfrm>
        </p:grpSpPr>
        <p:sp>
          <p:nvSpPr>
            <p:cNvPr id="20" name="object 5">
              <a:extLst>
                <a:ext uri="{FF2B5EF4-FFF2-40B4-BE49-F238E27FC236}">
                  <a16:creationId xmlns:a16="http://schemas.microsoft.com/office/drawing/2014/main" id="{ADA94005-56F9-F6DE-9383-84265ED755DB}"/>
                </a:ext>
              </a:extLst>
            </p:cNvPr>
            <p:cNvSpPr/>
            <p:nvPr/>
          </p:nvSpPr>
          <p:spPr>
            <a:xfrm>
              <a:off x="8307323" y="1891284"/>
              <a:ext cx="3368040" cy="1235942"/>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7">
              <a:extLst>
                <a:ext uri="{FF2B5EF4-FFF2-40B4-BE49-F238E27FC236}">
                  <a16:creationId xmlns:a16="http://schemas.microsoft.com/office/drawing/2014/main" id="{92524258-B2B0-2256-02C9-7197C54FEB4C}"/>
                </a:ext>
              </a:extLst>
            </p:cNvPr>
            <p:cNvSpPr/>
            <p:nvPr/>
          </p:nvSpPr>
          <p:spPr>
            <a:xfrm>
              <a:off x="8307323" y="1607289"/>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8">
              <a:extLst>
                <a:ext uri="{FF2B5EF4-FFF2-40B4-BE49-F238E27FC236}">
                  <a16:creationId xmlns:a16="http://schemas.microsoft.com/office/drawing/2014/main" id="{1AE1B255-E155-31E2-3F9F-69C6CC5568A1}"/>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3" name="object 9">
              <a:extLst>
                <a:ext uri="{FF2B5EF4-FFF2-40B4-BE49-F238E27FC236}">
                  <a16:creationId xmlns:a16="http://schemas.microsoft.com/office/drawing/2014/main" id="{D834C281-185A-A6AB-6649-FB3B3EE61DAF}"/>
                </a:ext>
              </a:extLst>
            </p:cNvPr>
            <p:cNvSpPr/>
            <p:nvPr/>
          </p:nvSpPr>
          <p:spPr>
            <a:xfrm>
              <a:off x="8308085" y="2005584"/>
              <a:ext cx="3368675" cy="16550"/>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4" name="object 10">
              <a:extLst>
                <a:ext uri="{FF2B5EF4-FFF2-40B4-BE49-F238E27FC236}">
                  <a16:creationId xmlns:a16="http://schemas.microsoft.com/office/drawing/2014/main" id="{21B6E3AA-3648-B336-068F-79D7B0AECC3C}"/>
                </a:ext>
              </a:extLst>
            </p:cNvPr>
            <p:cNvSpPr/>
            <p:nvPr/>
          </p:nvSpPr>
          <p:spPr>
            <a:xfrm>
              <a:off x="8306688" y="1887244"/>
              <a:ext cx="3368675" cy="68565"/>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7" name="TextBox 26">
            <a:extLst>
              <a:ext uri="{FF2B5EF4-FFF2-40B4-BE49-F238E27FC236}">
                <a16:creationId xmlns:a16="http://schemas.microsoft.com/office/drawing/2014/main" id="{DC974605-6DE6-3B5A-5760-BCD56C31A62D}"/>
              </a:ext>
            </a:extLst>
          </p:cNvPr>
          <p:cNvSpPr txBox="1"/>
          <p:nvPr/>
        </p:nvSpPr>
        <p:spPr>
          <a:xfrm>
            <a:off x="4567010" y="1367406"/>
            <a:ext cx="2639822" cy="492443"/>
          </a:xfrm>
          <a:prstGeom prst="rect">
            <a:avLst/>
          </a:prstGeom>
          <a:noFill/>
        </p:spPr>
        <p:txBody>
          <a:bodyPr wrap="square" rtlCol="0">
            <a:spAutoFit/>
          </a:bodyPr>
          <a:lstStyle/>
          <a:p>
            <a:pPr algn="ctr"/>
            <a:r>
              <a:rPr lang="en-US" sz="1300" b="1">
                <a:solidFill>
                  <a:schemeClr val="accent5"/>
                </a:solidFill>
              </a:rPr>
              <a:t>Customs Declaration Notification to PCI (IE401)</a:t>
            </a:r>
          </a:p>
        </p:txBody>
      </p:sp>
      <p:grpSp>
        <p:nvGrpSpPr>
          <p:cNvPr id="28" name="object 4">
            <a:extLst>
              <a:ext uri="{FF2B5EF4-FFF2-40B4-BE49-F238E27FC236}">
                <a16:creationId xmlns:a16="http://schemas.microsoft.com/office/drawing/2014/main" id="{EBD209C3-B6FD-D638-BF32-80F7164F0BF4}"/>
              </a:ext>
            </a:extLst>
          </p:cNvPr>
          <p:cNvGrpSpPr/>
          <p:nvPr/>
        </p:nvGrpSpPr>
        <p:grpSpPr>
          <a:xfrm>
            <a:off x="8088453" y="1387661"/>
            <a:ext cx="2638801" cy="2340423"/>
            <a:chOff x="8306688" y="1601471"/>
            <a:chExt cx="3368675" cy="1482196"/>
          </a:xfrm>
        </p:grpSpPr>
        <p:sp>
          <p:nvSpPr>
            <p:cNvPr id="29" name="object 5">
              <a:extLst>
                <a:ext uri="{FF2B5EF4-FFF2-40B4-BE49-F238E27FC236}">
                  <a16:creationId xmlns:a16="http://schemas.microsoft.com/office/drawing/2014/main" id="{65AFAFDB-3F3A-B30E-63A8-6A3509048CF6}"/>
                </a:ext>
              </a:extLst>
            </p:cNvPr>
            <p:cNvSpPr/>
            <p:nvPr/>
          </p:nvSpPr>
          <p:spPr>
            <a:xfrm>
              <a:off x="8307321" y="1891284"/>
              <a:ext cx="3368040" cy="1192383"/>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 name="object 7">
              <a:extLst>
                <a:ext uri="{FF2B5EF4-FFF2-40B4-BE49-F238E27FC236}">
                  <a16:creationId xmlns:a16="http://schemas.microsoft.com/office/drawing/2014/main" id="{F2415F8D-CACA-66FF-F926-E9379456E418}"/>
                </a:ext>
              </a:extLst>
            </p:cNvPr>
            <p:cNvSpPr/>
            <p:nvPr/>
          </p:nvSpPr>
          <p:spPr>
            <a:xfrm>
              <a:off x="8307323" y="1601471"/>
              <a:ext cx="3368040" cy="284986"/>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1" name="object 8">
              <a:extLst>
                <a:ext uri="{FF2B5EF4-FFF2-40B4-BE49-F238E27FC236}">
                  <a16:creationId xmlns:a16="http://schemas.microsoft.com/office/drawing/2014/main" id="{4A21ED92-F46E-38F2-02EA-CB6719330A69}"/>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3" name="object 10">
              <a:extLst>
                <a:ext uri="{FF2B5EF4-FFF2-40B4-BE49-F238E27FC236}">
                  <a16:creationId xmlns:a16="http://schemas.microsoft.com/office/drawing/2014/main" id="{487CAF72-968E-539F-A665-408D92B14583}"/>
                </a:ext>
              </a:extLst>
            </p:cNvPr>
            <p:cNvSpPr/>
            <p:nvPr/>
          </p:nvSpPr>
          <p:spPr>
            <a:xfrm>
              <a:off x="8306688" y="1870498"/>
              <a:ext cx="3364086" cy="66117"/>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C7741130-79E1-86A2-B3DC-28FD7DB52700}"/>
              </a:ext>
            </a:extLst>
          </p:cNvPr>
          <p:cNvSpPr txBox="1"/>
          <p:nvPr/>
        </p:nvSpPr>
        <p:spPr>
          <a:xfrm>
            <a:off x="6567919" y="2327775"/>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35" name="TextBox 34">
            <a:extLst>
              <a:ext uri="{FF2B5EF4-FFF2-40B4-BE49-F238E27FC236}">
                <a16:creationId xmlns:a16="http://schemas.microsoft.com/office/drawing/2014/main" id="{7533CEC9-3099-1615-9E22-293BA73D1630}"/>
              </a:ext>
            </a:extLst>
          </p:cNvPr>
          <p:cNvSpPr txBox="1"/>
          <p:nvPr/>
        </p:nvSpPr>
        <p:spPr>
          <a:xfrm>
            <a:off x="8063829" y="2686500"/>
            <a:ext cx="2659826" cy="1129932"/>
          </a:xfrm>
          <a:prstGeom prst="rect">
            <a:avLst/>
          </a:prstGeom>
        </p:spPr>
        <p:txBody>
          <a:bodyPr vert="horz" wrap="square" lIns="91440" tIns="45720" rIns="91440" bIns="45720" rtlCol="0">
            <a:noAutofit/>
          </a:bodyPr>
          <a:lstStyle/>
          <a:p>
            <a:pPr marL="171450" marR="0" lvl="0" indent="-171450" algn="just" defTabSz="444500" rtl="0" eaLnBrk="1" fontAlgn="auto" latinLnBrk="0" hangingPunct="1">
              <a:lnSpc>
                <a:spcPct val="90000"/>
              </a:lnSpc>
              <a:spcBef>
                <a:spcPct val="0"/>
              </a:spcBef>
              <a:buClrTx/>
              <a:buSzTx/>
              <a:buFont typeface="Arial" panose="020B0604020202020204" pitchFamily="34" charset="0"/>
              <a:buChar char="•"/>
              <a:tabLst/>
              <a:defRPr/>
            </a:pPr>
            <a:r>
              <a:rPr kumimoji="0" lang="en-US" sz="1200" b="0" i="0" u="none" strike="noStrike" kern="1200" cap="none" spc="0" normalizeH="0" baseline="0" noProof="0">
                <a:ln>
                  <a:noFill/>
                </a:ln>
                <a:solidFill>
                  <a:srgbClr val="034EA2"/>
                </a:solidFill>
                <a:effectLst/>
                <a:uLnTx/>
                <a:uFillTx/>
                <a:ea typeface="+mn-ea"/>
                <a:cs typeface="+mn-cs"/>
              </a:rPr>
              <a:t>Requests for </a:t>
            </a:r>
            <a:r>
              <a:rPr kumimoji="0" lang="en-US" sz="1200" b="1" i="0" u="none" strike="noStrike" kern="1200" cap="none" spc="0" normalizeH="0" baseline="0" noProof="0">
                <a:ln>
                  <a:noFill/>
                </a:ln>
                <a:solidFill>
                  <a:srgbClr val="034EA2"/>
                </a:solidFill>
                <a:effectLst/>
                <a:uLnTx/>
                <a:uFillTx/>
                <a:ea typeface="+mn-ea"/>
                <a:cs typeface="+mn-cs"/>
              </a:rPr>
              <a:t>invalidation</a:t>
            </a:r>
            <a:r>
              <a:rPr kumimoji="0" lang="en-US" sz="1200" b="0" i="0" u="none" strike="noStrike" kern="1200" cap="none" spc="0" normalizeH="0" baseline="0" noProof="0">
                <a:ln>
                  <a:noFill/>
                </a:ln>
                <a:solidFill>
                  <a:srgbClr val="034EA2"/>
                </a:solidFill>
                <a:effectLst/>
                <a:uLnTx/>
                <a:uFillTx/>
                <a:ea typeface="+mn-ea"/>
                <a:cs typeface="+mn-cs"/>
              </a:rPr>
              <a:t> of the </a:t>
            </a:r>
            <a:r>
              <a:rPr lang="en-US" sz="1200">
                <a:solidFill>
                  <a:srgbClr val="034EA2"/>
                </a:solidFill>
              </a:rPr>
              <a:t>customs </a:t>
            </a:r>
            <a:r>
              <a:rPr kumimoji="0" lang="en-US" sz="1200" b="0" i="0" u="none" strike="noStrike" kern="1200" cap="none" spc="0" normalizeH="0" baseline="0" noProof="0">
                <a:ln>
                  <a:noFill/>
                </a:ln>
                <a:solidFill>
                  <a:srgbClr val="034EA2"/>
                </a:solidFill>
                <a:effectLst/>
                <a:uLnTx/>
                <a:uFillTx/>
                <a:ea typeface="+mn-ea"/>
                <a:cs typeface="+mn-cs"/>
              </a:rPr>
              <a:t>declaration, </a:t>
            </a:r>
            <a:r>
              <a:rPr lang="en-US" sz="1200">
                <a:solidFill>
                  <a:srgbClr val="034EA2"/>
                </a:solidFill>
              </a:rPr>
              <a:t>after</a:t>
            </a:r>
            <a:r>
              <a:rPr kumimoji="0" lang="en-US" sz="1200" b="0" i="0" u="none" strike="noStrike" kern="1200" cap="none" spc="0" normalizeH="0" baseline="0" noProof="0">
                <a:ln>
                  <a:noFill/>
                </a:ln>
                <a:solidFill>
                  <a:srgbClr val="034EA2"/>
                </a:solidFill>
                <a:effectLst/>
                <a:uLnTx/>
                <a:uFillTx/>
                <a:ea typeface="+mn-ea"/>
                <a:cs typeface="+mn-cs"/>
              </a:rPr>
              <a:t> its acceptance and before the release for import</a:t>
            </a:r>
          </a:p>
          <a:p>
            <a:pPr marL="171450" marR="0" lvl="0" indent="-171450" algn="just" defTabSz="4445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200">
                <a:solidFill>
                  <a:schemeClr val="tx2"/>
                </a:solidFill>
              </a:rPr>
              <a:t>To be submitted within 90 days from declaration’s acceptance</a:t>
            </a:r>
          </a:p>
          <a:p>
            <a:pPr marL="171450" marR="0" lvl="0" indent="-171450" algn="just" defTabSz="444500"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lang="en-US" sz="1200">
              <a:solidFill>
                <a:schemeClr val="tx2"/>
              </a:solidFill>
            </a:endParaRPr>
          </a:p>
          <a:p>
            <a:pPr lvl="0" algn="just" defTabSz="444500">
              <a:lnSpc>
                <a:spcPct val="90000"/>
              </a:lnSpc>
              <a:spcBef>
                <a:spcPct val="0"/>
              </a:spcBef>
              <a:spcAft>
                <a:spcPct val="15000"/>
              </a:spcAft>
            </a:pPr>
            <a:endParaRPr lang="en-US" sz="1100">
              <a:solidFill>
                <a:schemeClr val="tx2"/>
              </a:solidFill>
            </a:endParaRPr>
          </a:p>
        </p:txBody>
      </p:sp>
      <p:sp>
        <p:nvSpPr>
          <p:cNvPr id="36" name="TextBox 35">
            <a:extLst>
              <a:ext uri="{FF2B5EF4-FFF2-40B4-BE49-F238E27FC236}">
                <a16:creationId xmlns:a16="http://schemas.microsoft.com/office/drawing/2014/main" id="{2A58E1E0-8EFA-6C72-9C98-53D5317B26EC}"/>
              </a:ext>
            </a:extLst>
          </p:cNvPr>
          <p:cNvSpPr txBox="1"/>
          <p:nvPr/>
        </p:nvSpPr>
        <p:spPr>
          <a:xfrm>
            <a:off x="8110698" y="1364935"/>
            <a:ext cx="2639822" cy="292388"/>
          </a:xfrm>
          <a:prstGeom prst="rect">
            <a:avLst/>
          </a:prstGeom>
          <a:noFill/>
        </p:spPr>
        <p:txBody>
          <a:bodyPr wrap="square" rtlCol="0">
            <a:spAutoFit/>
          </a:bodyPr>
          <a:lstStyle/>
          <a:p>
            <a:pPr algn="ctr"/>
            <a:r>
              <a:rPr lang="en-US" sz="1300" b="1">
                <a:solidFill>
                  <a:schemeClr val="accent5"/>
                </a:solidFill>
              </a:rPr>
              <a:t>Invalidation Request (IE414)</a:t>
            </a:r>
          </a:p>
        </p:txBody>
      </p:sp>
      <p:grpSp>
        <p:nvGrpSpPr>
          <p:cNvPr id="46" name="Group 45">
            <a:extLst>
              <a:ext uri="{FF2B5EF4-FFF2-40B4-BE49-F238E27FC236}">
                <a16:creationId xmlns:a16="http://schemas.microsoft.com/office/drawing/2014/main" id="{11FA67FB-77EC-05FF-7757-C6EF82757901}"/>
              </a:ext>
            </a:extLst>
          </p:cNvPr>
          <p:cNvGrpSpPr/>
          <p:nvPr/>
        </p:nvGrpSpPr>
        <p:grpSpPr>
          <a:xfrm>
            <a:off x="1515453" y="2016989"/>
            <a:ext cx="1681520" cy="741671"/>
            <a:chOff x="7279019" y="3474003"/>
            <a:chExt cx="1681520" cy="741671"/>
          </a:xfrm>
        </p:grpSpPr>
        <p:sp>
          <p:nvSpPr>
            <p:cNvPr id="47" name="TextBox 46">
              <a:extLst>
                <a:ext uri="{FF2B5EF4-FFF2-40B4-BE49-F238E27FC236}">
                  <a16:creationId xmlns:a16="http://schemas.microsoft.com/office/drawing/2014/main" id="{0E547AB0-7668-ED5C-F1C8-92ECA3FBF41A}"/>
                </a:ext>
              </a:extLst>
            </p:cNvPr>
            <p:cNvSpPr txBox="1"/>
            <p:nvPr/>
          </p:nvSpPr>
          <p:spPr>
            <a:xfrm>
              <a:off x="7279019" y="3969453"/>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48" name="Graphic 47" descr="Schoolhouse">
              <a:extLst>
                <a:ext uri="{FF2B5EF4-FFF2-40B4-BE49-F238E27FC236}">
                  <a16:creationId xmlns:a16="http://schemas.microsoft.com/office/drawing/2014/main" id="{F343C917-9468-5F21-6C0A-B8F283EF42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43762" y="3474003"/>
              <a:ext cx="640080" cy="640080"/>
            </a:xfrm>
            <a:prstGeom prst="rect">
              <a:avLst/>
            </a:prstGeom>
          </p:spPr>
        </p:pic>
        <p:sp>
          <p:nvSpPr>
            <p:cNvPr id="49" name="TextBox 48">
              <a:extLst>
                <a:ext uri="{FF2B5EF4-FFF2-40B4-BE49-F238E27FC236}">
                  <a16:creationId xmlns:a16="http://schemas.microsoft.com/office/drawing/2014/main" id="{B65C8F27-7F97-7863-06C7-8BE5AF327B4F}"/>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50" name="Straight Arrow Connector 49">
              <a:extLst>
                <a:ext uri="{FF2B5EF4-FFF2-40B4-BE49-F238E27FC236}">
                  <a16:creationId xmlns:a16="http://schemas.microsoft.com/office/drawing/2014/main" id="{04A69898-AF26-8FA9-9B7E-93B8A1E78937}"/>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DE9D3492-C8F5-F561-AFA2-FBC0E4D68AD3}"/>
              </a:ext>
            </a:extLst>
          </p:cNvPr>
          <p:cNvGrpSpPr/>
          <p:nvPr/>
        </p:nvGrpSpPr>
        <p:grpSpPr>
          <a:xfrm>
            <a:off x="5046296" y="2065443"/>
            <a:ext cx="1681520" cy="739027"/>
            <a:chOff x="7279019" y="3474003"/>
            <a:chExt cx="1681520" cy="739027"/>
          </a:xfrm>
        </p:grpSpPr>
        <p:pic>
          <p:nvPicPr>
            <p:cNvPr id="52" name="Graphic 51" descr="Schoolhouse">
              <a:extLst>
                <a:ext uri="{FF2B5EF4-FFF2-40B4-BE49-F238E27FC236}">
                  <a16:creationId xmlns:a16="http://schemas.microsoft.com/office/drawing/2014/main" id="{BC41D11D-9435-5DF9-BDC6-EF7826E51F5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74919"/>
              <a:ext cx="640080" cy="640080"/>
            </a:xfrm>
            <a:prstGeom prst="rect">
              <a:avLst/>
            </a:prstGeom>
          </p:spPr>
        </p:pic>
        <p:sp>
          <p:nvSpPr>
            <p:cNvPr id="53" name="TextBox 52">
              <a:extLst>
                <a:ext uri="{FF2B5EF4-FFF2-40B4-BE49-F238E27FC236}">
                  <a16:creationId xmlns:a16="http://schemas.microsoft.com/office/drawing/2014/main" id="{72589C38-FE78-283E-F21A-A7BC26642B89}"/>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54" name="Graphic 53" descr="Schoolhouse">
              <a:extLst>
                <a:ext uri="{FF2B5EF4-FFF2-40B4-BE49-F238E27FC236}">
                  <a16:creationId xmlns:a16="http://schemas.microsoft.com/office/drawing/2014/main" id="{0762E84F-540A-68C6-1C9D-F13526D89E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43762" y="3474003"/>
              <a:ext cx="640080" cy="640080"/>
            </a:xfrm>
            <a:prstGeom prst="rect">
              <a:avLst/>
            </a:prstGeom>
          </p:spPr>
        </p:pic>
        <p:sp>
          <p:nvSpPr>
            <p:cNvPr id="55" name="TextBox 54">
              <a:extLst>
                <a:ext uri="{FF2B5EF4-FFF2-40B4-BE49-F238E27FC236}">
                  <a16:creationId xmlns:a16="http://schemas.microsoft.com/office/drawing/2014/main" id="{B185EE8E-5C9F-1E54-6431-B68396F64B6E}"/>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56" name="Straight Arrow Connector 55">
              <a:extLst>
                <a:ext uri="{FF2B5EF4-FFF2-40B4-BE49-F238E27FC236}">
                  <a16:creationId xmlns:a16="http://schemas.microsoft.com/office/drawing/2014/main" id="{7653AA1A-99D3-A6BC-140A-E32D360CF55F}"/>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57" name="Graphic 56" descr="User">
            <a:extLst>
              <a:ext uri="{FF2B5EF4-FFF2-40B4-BE49-F238E27FC236}">
                <a16:creationId xmlns:a16="http://schemas.microsoft.com/office/drawing/2014/main" id="{E72D86CA-1CA0-4517-3A4B-58C8180942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92960" y="2019226"/>
            <a:ext cx="632065" cy="626498"/>
          </a:xfrm>
          <a:prstGeom prst="rect">
            <a:avLst/>
          </a:prstGeom>
        </p:spPr>
      </p:pic>
      <p:sp>
        <p:nvSpPr>
          <p:cNvPr id="64" name="TextBox 63">
            <a:extLst>
              <a:ext uri="{FF2B5EF4-FFF2-40B4-BE49-F238E27FC236}">
                <a16:creationId xmlns:a16="http://schemas.microsoft.com/office/drawing/2014/main" id="{37D54E3C-EFC5-3F46-7CA8-23B1777CAA1D}"/>
              </a:ext>
            </a:extLst>
          </p:cNvPr>
          <p:cNvSpPr txBox="1"/>
          <p:nvPr/>
        </p:nvSpPr>
        <p:spPr>
          <a:xfrm>
            <a:off x="1109111" y="4782972"/>
            <a:ext cx="2439150" cy="1572584"/>
          </a:xfrm>
          <a:prstGeom prst="rect">
            <a:avLst/>
          </a:prstGeom>
        </p:spPr>
        <p:txBody>
          <a:bodyPr vert="horz" wrap="square" lIns="91440" tIns="45720" rIns="91440" bIns="45720" rtlCol="0">
            <a:noAutofit/>
          </a:bodyPr>
          <a:lstStyle/>
          <a:p>
            <a:pPr marL="0" indent="0" algn="just">
              <a:buNone/>
            </a:pPr>
            <a:endParaRPr lang="en-US" sz="1100"/>
          </a:p>
        </p:txBody>
      </p:sp>
      <p:grpSp>
        <p:nvGrpSpPr>
          <p:cNvPr id="73" name="Group 72">
            <a:extLst>
              <a:ext uri="{FF2B5EF4-FFF2-40B4-BE49-F238E27FC236}">
                <a16:creationId xmlns:a16="http://schemas.microsoft.com/office/drawing/2014/main" id="{5887C618-AF01-39CD-0D09-5BE6A80F291F}"/>
              </a:ext>
            </a:extLst>
          </p:cNvPr>
          <p:cNvGrpSpPr/>
          <p:nvPr/>
        </p:nvGrpSpPr>
        <p:grpSpPr>
          <a:xfrm>
            <a:off x="8636449" y="2022213"/>
            <a:ext cx="1681520" cy="739027"/>
            <a:chOff x="7279019" y="3474003"/>
            <a:chExt cx="1681520" cy="739027"/>
          </a:xfrm>
        </p:grpSpPr>
        <p:sp>
          <p:nvSpPr>
            <p:cNvPr id="74" name="TextBox 73">
              <a:extLst>
                <a:ext uri="{FF2B5EF4-FFF2-40B4-BE49-F238E27FC236}">
                  <a16:creationId xmlns:a16="http://schemas.microsoft.com/office/drawing/2014/main" id="{4722DDBD-CDB7-440C-F9DE-9DEAECC9974B}"/>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75" name="Graphic 74" descr="Schoolhouse">
              <a:extLst>
                <a:ext uri="{FF2B5EF4-FFF2-40B4-BE49-F238E27FC236}">
                  <a16:creationId xmlns:a16="http://schemas.microsoft.com/office/drawing/2014/main" id="{F9D7F3CE-D96B-5A92-3B11-345670D714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43762" y="3474003"/>
              <a:ext cx="640080" cy="640080"/>
            </a:xfrm>
            <a:prstGeom prst="rect">
              <a:avLst/>
            </a:prstGeom>
          </p:spPr>
        </p:pic>
        <p:sp>
          <p:nvSpPr>
            <p:cNvPr id="76" name="TextBox 75">
              <a:extLst>
                <a:ext uri="{FF2B5EF4-FFF2-40B4-BE49-F238E27FC236}">
                  <a16:creationId xmlns:a16="http://schemas.microsoft.com/office/drawing/2014/main" id="{D9BCBEA4-D19A-43F8-8156-7D50883A3F8D}"/>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77" name="Straight Arrow Connector 76">
              <a:extLst>
                <a:ext uri="{FF2B5EF4-FFF2-40B4-BE49-F238E27FC236}">
                  <a16:creationId xmlns:a16="http://schemas.microsoft.com/office/drawing/2014/main" id="{638AF9C3-75C9-C86D-9359-B7A8CF38AD97}"/>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object 4">
            <a:extLst>
              <a:ext uri="{FF2B5EF4-FFF2-40B4-BE49-F238E27FC236}">
                <a16:creationId xmlns:a16="http://schemas.microsoft.com/office/drawing/2014/main" id="{44379954-F245-008E-F19C-688916FE77D1}"/>
              </a:ext>
            </a:extLst>
          </p:cNvPr>
          <p:cNvGrpSpPr/>
          <p:nvPr/>
        </p:nvGrpSpPr>
        <p:grpSpPr>
          <a:xfrm>
            <a:off x="4598148" y="3844799"/>
            <a:ext cx="2638800" cy="2521195"/>
            <a:chOff x="8306688" y="1597261"/>
            <a:chExt cx="3371279" cy="1713061"/>
          </a:xfrm>
        </p:grpSpPr>
        <p:sp>
          <p:nvSpPr>
            <p:cNvPr id="79" name="object 5">
              <a:extLst>
                <a:ext uri="{FF2B5EF4-FFF2-40B4-BE49-F238E27FC236}">
                  <a16:creationId xmlns:a16="http://schemas.microsoft.com/office/drawing/2014/main" id="{C04EC02D-A24C-0D64-9B1C-FB9FED61DF65}"/>
                </a:ext>
              </a:extLst>
            </p:cNvPr>
            <p:cNvSpPr/>
            <p:nvPr/>
          </p:nvSpPr>
          <p:spPr>
            <a:xfrm>
              <a:off x="8307322" y="1823514"/>
              <a:ext cx="3368041" cy="1486808"/>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0" name="object 7">
              <a:extLst>
                <a:ext uri="{FF2B5EF4-FFF2-40B4-BE49-F238E27FC236}">
                  <a16:creationId xmlns:a16="http://schemas.microsoft.com/office/drawing/2014/main" id="{DBDFBB21-58A1-D49A-DD09-6D3CEBEDAF34}"/>
                </a:ext>
              </a:extLst>
            </p:cNvPr>
            <p:cNvSpPr/>
            <p:nvPr/>
          </p:nvSpPr>
          <p:spPr>
            <a:xfrm>
              <a:off x="8307323" y="1597261"/>
              <a:ext cx="3368040" cy="336687"/>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1" name="object 8">
              <a:extLst>
                <a:ext uri="{FF2B5EF4-FFF2-40B4-BE49-F238E27FC236}">
                  <a16:creationId xmlns:a16="http://schemas.microsoft.com/office/drawing/2014/main" id="{E9509B1E-F1D9-2B74-226A-E0B5BFA29DC4}"/>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2" name="object 9">
              <a:extLst>
                <a:ext uri="{FF2B5EF4-FFF2-40B4-BE49-F238E27FC236}">
                  <a16:creationId xmlns:a16="http://schemas.microsoft.com/office/drawing/2014/main" id="{30DA91F1-B9C9-1CBD-5E30-DB10E1CCD67A}"/>
                </a:ext>
              </a:extLst>
            </p:cNvPr>
            <p:cNvSpPr/>
            <p:nvPr/>
          </p:nvSpPr>
          <p:spPr>
            <a:xfrm>
              <a:off x="8309292" y="201205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3" name="object 10">
              <a:extLst>
                <a:ext uri="{FF2B5EF4-FFF2-40B4-BE49-F238E27FC236}">
                  <a16:creationId xmlns:a16="http://schemas.microsoft.com/office/drawing/2014/main" id="{A2B030F8-238E-58DB-AE88-E1DE783E0400}"/>
                </a:ext>
              </a:extLst>
            </p:cNvPr>
            <p:cNvSpPr/>
            <p:nvPr/>
          </p:nvSpPr>
          <p:spPr>
            <a:xfrm>
              <a:off x="8306688" y="1880078"/>
              <a:ext cx="3368675" cy="72724"/>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84" name="TextBox 83">
            <a:extLst>
              <a:ext uri="{FF2B5EF4-FFF2-40B4-BE49-F238E27FC236}">
                <a16:creationId xmlns:a16="http://schemas.microsoft.com/office/drawing/2014/main" id="{4CB00103-0453-E882-A179-BDD683093B06}"/>
              </a:ext>
            </a:extLst>
          </p:cNvPr>
          <p:cNvSpPr txBox="1"/>
          <p:nvPr/>
        </p:nvSpPr>
        <p:spPr>
          <a:xfrm>
            <a:off x="3833323" y="4719050"/>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85" name="TextBox 84">
            <a:extLst>
              <a:ext uri="{FF2B5EF4-FFF2-40B4-BE49-F238E27FC236}">
                <a16:creationId xmlns:a16="http://schemas.microsoft.com/office/drawing/2014/main" id="{7C443DB4-E42E-E04A-72C6-B47697BA8444}"/>
              </a:ext>
            </a:extLst>
          </p:cNvPr>
          <p:cNvSpPr txBox="1"/>
          <p:nvPr/>
        </p:nvSpPr>
        <p:spPr>
          <a:xfrm>
            <a:off x="8215200" y="5169600"/>
            <a:ext cx="2439151" cy="85962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a:t>
            </a:r>
            <a:r>
              <a:rPr lang="en-US" sz="1200" b="1">
                <a:solidFill>
                  <a:schemeClr val="tx2"/>
                </a:solidFill>
              </a:rPr>
              <a:t>results</a:t>
            </a:r>
            <a:r>
              <a:rPr lang="en-US" sz="1200">
                <a:solidFill>
                  <a:schemeClr val="tx2"/>
                </a:solidFill>
              </a:rPr>
              <a:t> of the Customs Declaration validation by PCI</a:t>
            </a:r>
          </a:p>
        </p:txBody>
      </p:sp>
      <p:sp>
        <p:nvSpPr>
          <p:cNvPr id="86" name="TextBox 85">
            <a:extLst>
              <a:ext uri="{FF2B5EF4-FFF2-40B4-BE49-F238E27FC236}">
                <a16:creationId xmlns:a16="http://schemas.microsoft.com/office/drawing/2014/main" id="{678480E7-8C22-A54A-619A-F9CFD644A12D}"/>
              </a:ext>
            </a:extLst>
          </p:cNvPr>
          <p:cNvSpPr txBox="1"/>
          <p:nvPr/>
        </p:nvSpPr>
        <p:spPr>
          <a:xfrm>
            <a:off x="4553770" y="3789448"/>
            <a:ext cx="2759103" cy="492443"/>
          </a:xfrm>
          <a:prstGeom prst="rect">
            <a:avLst/>
          </a:prstGeom>
          <a:noFill/>
        </p:spPr>
        <p:txBody>
          <a:bodyPr wrap="square" rtlCol="0">
            <a:spAutoFit/>
          </a:bodyPr>
          <a:lstStyle/>
          <a:p>
            <a:pPr algn="ctr"/>
            <a:r>
              <a:rPr lang="en-US" sz="1300" b="1">
                <a:solidFill>
                  <a:schemeClr val="accent5"/>
                </a:solidFill>
              </a:rPr>
              <a:t>Customs Declaration Amendment (IE413)</a:t>
            </a:r>
          </a:p>
        </p:txBody>
      </p:sp>
      <p:grpSp>
        <p:nvGrpSpPr>
          <p:cNvPr id="87" name="Group 86">
            <a:extLst>
              <a:ext uri="{FF2B5EF4-FFF2-40B4-BE49-F238E27FC236}">
                <a16:creationId xmlns:a16="http://schemas.microsoft.com/office/drawing/2014/main" id="{61631DF9-D9AB-42AA-A361-4F2A29187880}"/>
              </a:ext>
            </a:extLst>
          </p:cNvPr>
          <p:cNvGrpSpPr/>
          <p:nvPr/>
        </p:nvGrpSpPr>
        <p:grpSpPr>
          <a:xfrm>
            <a:off x="5090968" y="4484934"/>
            <a:ext cx="1643450" cy="795506"/>
            <a:chOff x="7317089" y="3474003"/>
            <a:chExt cx="1643450" cy="738333"/>
          </a:xfrm>
        </p:grpSpPr>
        <p:sp>
          <p:nvSpPr>
            <p:cNvPr id="88" name="TextBox 87">
              <a:extLst>
                <a:ext uri="{FF2B5EF4-FFF2-40B4-BE49-F238E27FC236}">
                  <a16:creationId xmlns:a16="http://schemas.microsoft.com/office/drawing/2014/main" id="{98A775DD-F204-846D-0463-459C675A8508}"/>
                </a:ext>
              </a:extLst>
            </p:cNvPr>
            <p:cNvSpPr txBox="1"/>
            <p:nvPr/>
          </p:nvSpPr>
          <p:spPr>
            <a:xfrm>
              <a:off x="7317089" y="3932453"/>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89" name="Graphic 88" descr="Schoolhouse">
              <a:extLst>
                <a:ext uri="{FF2B5EF4-FFF2-40B4-BE49-F238E27FC236}">
                  <a16:creationId xmlns:a16="http://schemas.microsoft.com/office/drawing/2014/main" id="{250AD559-EA54-1D0B-060A-D8C680C5EF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43762" y="3474003"/>
              <a:ext cx="640080" cy="640080"/>
            </a:xfrm>
            <a:prstGeom prst="rect">
              <a:avLst/>
            </a:prstGeom>
          </p:spPr>
        </p:pic>
        <p:sp>
          <p:nvSpPr>
            <p:cNvPr id="90" name="TextBox 89">
              <a:extLst>
                <a:ext uri="{FF2B5EF4-FFF2-40B4-BE49-F238E27FC236}">
                  <a16:creationId xmlns:a16="http://schemas.microsoft.com/office/drawing/2014/main" id="{7328E068-97F8-784B-4BF1-5BF1D6915FC0}"/>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91" name="Straight Arrow Connector 90">
              <a:extLst>
                <a:ext uri="{FF2B5EF4-FFF2-40B4-BE49-F238E27FC236}">
                  <a16:creationId xmlns:a16="http://schemas.microsoft.com/office/drawing/2014/main" id="{1B34EBEC-0E1A-AC25-755E-DA7D39DEDC6B}"/>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92" name="Graphic 91" descr="User">
            <a:extLst>
              <a:ext uri="{FF2B5EF4-FFF2-40B4-BE49-F238E27FC236}">
                <a16:creationId xmlns:a16="http://schemas.microsoft.com/office/drawing/2014/main" id="{46630AF4-D8BE-94EF-745E-5C1463604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174154" y="4447162"/>
            <a:ext cx="632065" cy="675010"/>
          </a:xfrm>
          <a:prstGeom prst="rect">
            <a:avLst/>
          </a:prstGeom>
        </p:spPr>
      </p:pic>
      <p:sp>
        <p:nvSpPr>
          <p:cNvPr id="94" name="TextBox 93">
            <a:extLst>
              <a:ext uri="{FF2B5EF4-FFF2-40B4-BE49-F238E27FC236}">
                <a16:creationId xmlns:a16="http://schemas.microsoft.com/office/drawing/2014/main" id="{C069D983-0498-F579-65E0-B3082B8B8CBB}"/>
              </a:ext>
            </a:extLst>
          </p:cNvPr>
          <p:cNvSpPr txBox="1"/>
          <p:nvPr/>
        </p:nvSpPr>
        <p:spPr>
          <a:xfrm>
            <a:off x="8163768" y="3781364"/>
            <a:ext cx="2616268" cy="492443"/>
          </a:xfrm>
          <a:prstGeom prst="rect">
            <a:avLst/>
          </a:prstGeom>
          <a:noFill/>
        </p:spPr>
        <p:txBody>
          <a:bodyPr wrap="square" rtlCol="0">
            <a:spAutoFit/>
          </a:bodyPr>
          <a:lstStyle/>
          <a:p>
            <a:pPr algn="ctr"/>
            <a:r>
              <a:rPr lang="en-US" sz="1300" b="1">
                <a:solidFill>
                  <a:schemeClr val="accent5"/>
                </a:solidFill>
              </a:rPr>
              <a:t>Validation Results of Customs Declaration (IE402)</a:t>
            </a:r>
          </a:p>
        </p:txBody>
      </p:sp>
      <p:grpSp>
        <p:nvGrpSpPr>
          <p:cNvPr id="95" name="object 4">
            <a:extLst>
              <a:ext uri="{FF2B5EF4-FFF2-40B4-BE49-F238E27FC236}">
                <a16:creationId xmlns:a16="http://schemas.microsoft.com/office/drawing/2014/main" id="{4D73B714-D799-7143-43A9-8DAFEE56A9E8}"/>
              </a:ext>
            </a:extLst>
          </p:cNvPr>
          <p:cNvGrpSpPr/>
          <p:nvPr/>
        </p:nvGrpSpPr>
        <p:grpSpPr>
          <a:xfrm>
            <a:off x="1067493" y="3845624"/>
            <a:ext cx="2638800" cy="2520370"/>
            <a:chOff x="8306688" y="1597261"/>
            <a:chExt cx="3370070" cy="2011528"/>
          </a:xfrm>
        </p:grpSpPr>
        <p:sp>
          <p:nvSpPr>
            <p:cNvPr id="96" name="object 5">
              <a:extLst>
                <a:ext uri="{FF2B5EF4-FFF2-40B4-BE49-F238E27FC236}">
                  <a16:creationId xmlns:a16="http://schemas.microsoft.com/office/drawing/2014/main" id="{76A850A1-F57A-2409-16B3-0848480B89DD}"/>
                </a:ext>
              </a:extLst>
            </p:cNvPr>
            <p:cNvSpPr/>
            <p:nvPr/>
          </p:nvSpPr>
          <p:spPr>
            <a:xfrm>
              <a:off x="8307322" y="1861359"/>
              <a:ext cx="3368041" cy="1747430"/>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7" name="object 7">
              <a:extLst>
                <a:ext uri="{FF2B5EF4-FFF2-40B4-BE49-F238E27FC236}">
                  <a16:creationId xmlns:a16="http://schemas.microsoft.com/office/drawing/2014/main" id="{AAF105A3-2440-58C1-1F54-12F4E41E3E79}"/>
                </a:ext>
              </a:extLst>
            </p:cNvPr>
            <p:cNvSpPr/>
            <p:nvPr/>
          </p:nvSpPr>
          <p:spPr>
            <a:xfrm>
              <a:off x="8307323" y="1597261"/>
              <a:ext cx="3368040" cy="395704"/>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8" name="object 8">
              <a:extLst>
                <a:ext uri="{FF2B5EF4-FFF2-40B4-BE49-F238E27FC236}">
                  <a16:creationId xmlns:a16="http://schemas.microsoft.com/office/drawing/2014/main" id="{BFB97583-FC64-624C-2F6E-BA7D7333EB25}"/>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9" name="object 9">
              <a:extLst>
                <a:ext uri="{FF2B5EF4-FFF2-40B4-BE49-F238E27FC236}">
                  <a16:creationId xmlns:a16="http://schemas.microsoft.com/office/drawing/2014/main" id="{A629F2F1-CED6-A9AB-CB58-DF82F66910D9}"/>
                </a:ext>
              </a:extLst>
            </p:cNvPr>
            <p:cNvSpPr/>
            <p:nvPr/>
          </p:nvSpPr>
          <p:spPr>
            <a:xfrm>
              <a:off x="8308083" y="2084044"/>
              <a:ext cx="3368675" cy="22159"/>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0" name="object 10">
              <a:extLst>
                <a:ext uri="{FF2B5EF4-FFF2-40B4-BE49-F238E27FC236}">
                  <a16:creationId xmlns:a16="http://schemas.microsoft.com/office/drawing/2014/main" id="{119FD955-9AB5-74A3-2637-B47C18165082}"/>
                </a:ext>
              </a:extLst>
            </p:cNvPr>
            <p:cNvSpPr/>
            <p:nvPr/>
          </p:nvSpPr>
          <p:spPr>
            <a:xfrm>
              <a:off x="8306688" y="1928928"/>
              <a:ext cx="3368675" cy="85472"/>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A213F15F-24D8-43DE-6C3C-A740FD7C12E1}"/>
              </a:ext>
            </a:extLst>
          </p:cNvPr>
          <p:cNvSpPr txBox="1"/>
          <p:nvPr/>
        </p:nvSpPr>
        <p:spPr>
          <a:xfrm>
            <a:off x="1094236" y="4809041"/>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103" name="TextBox 102">
            <a:extLst>
              <a:ext uri="{FF2B5EF4-FFF2-40B4-BE49-F238E27FC236}">
                <a16:creationId xmlns:a16="http://schemas.microsoft.com/office/drawing/2014/main" id="{DED1F267-471A-B717-13D6-C4A25FF833DB}"/>
              </a:ext>
            </a:extLst>
          </p:cNvPr>
          <p:cNvSpPr txBox="1"/>
          <p:nvPr/>
        </p:nvSpPr>
        <p:spPr>
          <a:xfrm>
            <a:off x="1089139" y="3789046"/>
            <a:ext cx="2638800" cy="492443"/>
          </a:xfrm>
          <a:prstGeom prst="rect">
            <a:avLst/>
          </a:prstGeom>
          <a:noFill/>
        </p:spPr>
        <p:txBody>
          <a:bodyPr wrap="square" rtlCol="0">
            <a:spAutoFit/>
          </a:bodyPr>
          <a:lstStyle/>
          <a:p>
            <a:pPr algn="ctr"/>
            <a:r>
              <a:rPr lang="en-US" sz="1300" b="1">
                <a:solidFill>
                  <a:schemeClr val="accent5"/>
                </a:solidFill>
              </a:rPr>
              <a:t>Acceptance of Customs Declaration (IE428)</a:t>
            </a:r>
          </a:p>
        </p:txBody>
      </p:sp>
      <p:grpSp>
        <p:nvGrpSpPr>
          <p:cNvPr id="104" name="Group 103">
            <a:extLst>
              <a:ext uri="{FF2B5EF4-FFF2-40B4-BE49-F238E27FC236}">
                <a16:creationId xmlns:a16="http://schemas.microsoft.com/office/drawing/2014/main" id="{DCA8745D-A60A-12AD-9249-67223D48020B}"/>
              </a:ext>
            </a:extLst>
          </p:cNvPr>
          <p:cNvGrpSpPr/>
          <p:nvPr/>
        </p:nvGrpSpPr>
        <p:grpSpPr>
          <a:xfrm>
            <a:off x="1487820" y="4474350"/>
            <a:ext cx="1718464" cy="738862"/>
            <a:chOff x="7279019" y="3446344"/>
            <a:chExt cx="1718464" cy="738862"/>
          </a:xfrm>
        </p:grpSpPr>
        <p:pic>
          <p:nvPicPr>
            <p:cNvPr id="105" name="Graphic 104" descr="Schoolhouse">
              <a:extLst>
                <a:ext uri="{FF2B5EF4-FFF2-40B4-BE49-F238E27FC236}">
                  <a16:creationId xmlns:a16="http://schemas.microsoft.com/office/drawing/2014/main" id="{CCA06265-7BB0-7D0B-A6DA-D1F76E0DFB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46344"/>
              <a:ext cx="640080" cy="640080"/>
            </a:xfrm>
            <a:prstGeom prst="rect">
              <a:avLst/>
            </a:prstGeom>
          </p:spPr>
        </p:pic>
        <p:sp>
          <p:nvSpPr>
            <p:cNvPr id="106" name="TextBox 105">
              <a:extLst>
                <a:ext uri="{FF2B5EF4-FFF2-40B4-BE49-F238E27FC236}">
                  <a16:creationId xmlns:a16="http://schemas.microsoft.com/office/drawing/2014/main" id="{AB8D757E-A5BD-4328-CC0D-AD55D9FFF5B5}"/>
                </a:ext>
              </a:extLst>
            </p:cNvPr>
            <p:cNvSpPr txBox="1"/>
            <p:nvPr/>
          </p:nvSpPr>
          <p:spPr>
            <a:xfrm>
              <a:off x="7279019" y="3938234"/>
              <a:ext cx="783216" cy="246221"/>
            </a:xfrm>
            <a:prstGeom prst="rect">
              <a:avLst/>
            </a:prstGeom>
            <a:noFill/>
          </p:spPr>
          <p:txBody>
            <a:bodyPr wrap="square" rtlCol="0">
              <a:spAutoFit/>
            </a:bodyPr>
            <a:lstStyle/>
            <a:p>
              <a:pPr algn="ctr"/>
              <a:r>
                <a:rPr lang="en-US" sz="1000" b="1">
                  <a:solidFill>
                    <a:schemeClr val="tx2"/>
                  </a:solidFill>
                </a:rPr>
                <a:t>SCI</a:t>
              </a:r>
              <a:endParaRPr lang="en-US" b="1">
                <a:solidFill>
                  <a:schemeClr val="tx2"/>
                </a:solidFill>
              </a:endParaRPr>
            </a:p>
          </p:txBody>
        </p:sp>
        <p:sp>
          <p:nvSpPr>
            <p:cNvPr id="107" name="TextBox 106">
              <a:extLst>
                <a:ext uri="{FF2B5EF4-FFF2-40B4-BE49-F238E27FC236}">
                  <a16:creationId xmlns:a16="http://schemas.microsoft.com/office/drawing/2014/main" id="{35328C95-2AB8-0FE2-B32B-A1124D4D58D7}"/>
                </a:ext>
              </a:extLst>
            </p:cNvPr>
            <p:cNvSpPr txBox="1"/>
            <p:nvPr/>
          </p:nvSpPr>
          <p:spPr>
            <a:xfrm>
              <a:off x="8214267" y="3938985"/>
              <a:ext cx="783216" cy="246221"/>
            </a:xfrm>
            <a:prstGeom prst="rect">
              <a:avLst/>
            </a:prstGeom>
            <a:noFill/>
          </p:spPr>
          <p:txBody>
            <a:bodyPr wrap="square" rtlCol="0">
              <a:spAutoFit/>
            </a:bodyPr>
            <a:lstStyle/>
            <a:p>
              <a:pPr algn="ctr"/>
              <a:r>
                <a:rPr lang="en-US" sz="1000" b="1">
                  <a:solidFill>
                    <a:schemeClr val="tx2"/>
                  </a:solidFill>
                </a:rPr>
                <a:t>Declarant</a:t>
              </a:r>
            </a:p>
          </p:txBody>
        </p:sp>
        <p:cxnSp>
          <p:nvCxnSpPr>
            <p:cNvPr id="108" name="Straight Arrow Connector 107">
              <a:extLst>
                <a:ext uri="{FF2B5EF4-FFF2-40B4-BE49-F238E27FC236}">
                  <a16:creationId xmlns:a16="http://schemas.microsoft.com/office/drawing/2014/main" id="{ACBDCFCB-77D8-D1D7-0C4F-2805C4326D2A}"/>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109" name="Graphic 108" descr="User">
            <a:extLst>
              <a:ext uri="{FF2B5EF4-FFF2-40B4-BE49-F238E27FC236}">
                <a16:creationId xmlns:a16="http://schemas.microsoft.com/office/drawing/2014/main" id="{9D6214CC-BDFD-5F6A-5322-A40426AD0F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505007" y="4468690"/>
            <a:ext cx="632065" cy="632065"/>
          </a:xfrm>
          <a:prstGeom prst="rect">
            <a:avLst/>
          </a:prstGeom>
        </p:spPr>
      </p:pic>
      <p:grpSp>
        <p:nvGrpSpPr>
          <p:cNvPr id="110" name="Group 109">
            <a:extLst>
              <a:ext uri="{FF2B5EF4-FFF2-40B4-BE49-F238E27FC236}">
                <a16:creationId xmlns:a16="http://schemas.microsoft.com/office/drawing/2014/main" id="{EA3C9340-A05F-E823-78A7-5665C767B6C6}"/>
              </a:ext>
            </a:extLst>
          </p:cNvPr>
          <p:cNvGrpSpPr/>
          <p:nvPr/>
        </p:nvGrpSpPr>
        <p:grpSpPr>
          <a:xfrm>
            <a:off x="8624634" y="4458438"/>
            <a:ext cx="1681520" cy="739027"/>
            <a:chOff x="7279019" y="3474003"/>
            <a:chExt cx="1681520" cy="739027"/>
          </a:xfrm>
        </p:grpSpPr>
        <p:pic>
          <p:nvPicPr>
            <p:cNvPr id="111" name="Graphic 110" descr="Schoolhouse">
              <a:extLst>
                <a:ext uri="{FF2B5EF4-FFF2-40B4-BE49-F238E27FC236}">
                  <a16:creationId xmlns:a16="http://schemas.microsoft.com/office/drawing/2014/main" id="{DFA82BBC-3B89-C45A-A831-5343AC8D2A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74919"/>
              <a:ext cx="640080" cy="640080"/>
            </a:xfrm>
            <a:prstGeom prst="rect">
              <a:avLst/>
            </a:prstGeom>
          </p:spPr>
        </p:pic>
        <p:sp>
          <p:nvSpPr>
            <p:cNvPr id="112" name="TextBox 111">
              <a:extLst>
                <a:ext uri="{FF2B5EF4-FFF2-40B4-BE49-F238E27FC236}">
                  <a16:creationId xmlns:a16="http://schemas.microsoft.com/office/drawing/2014/main" id="{929A5FD0-6895-6242-211C-E6D11F0497D6}"/>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113" name="Graphic 112" descr="Schoolhouse">
              <a:extLst>
                <a:ext uri="{FF2B5EF4-FFF2-40B4-BE49-F238E27FC236}">
                  <a16:creationId xmlns:a16="http://schemas.microsoft.com/office/drawing/2014/main" id="{2697C8D8-6FBC-CE37-B861-14D8EA6571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43762" y="3474003"/>
              <a:ext cx="640080" cy="640080"/>
            </a:xfrm>
            <a:prstGeom prst="rect">
              <a:avLst/>
            </a:prstGeom>
          </p:spPr>
        </p:pic>
        <p:sp>
          <p:nvSpPr>
            <p:cNvPr id="114" name="TextBox 113">
              <a:extLst>
                <a:ext uri="{FF2B5EF4-FFF2-40B4-BE49-F238E27FC236}">
                  <a16:creationId xmlns:a16="http://schemas.microsoft.com/office/drawing/2014/main" id="{07051610-F20A-8694-8607-32606660BF7D}"/>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15" name="Straight Arrow Connector 114">
              <a:extLst>
                <a:ext uri="{FF2B5EF4-FFF2-40B4-BE49-F238E27FC236}">
                  <a16:creationId xmlns:a16="http://schemas.microsoft.com/office/drawing/2014/main" id="{F0C40607-4596-E119-E12B-40D40D6B2347}"/>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51924A76-CA92-E039-CFB9-C05919F6EF52}"/>
              </a:ext>
            </a:extLst>
          </p:cNvPr>
          <p:cNvSpPr txBox="1"/>
          <p:nvPr/>
        </p:nvSpPr>
        <p:spPr>
          <a:xfrm>
            <a:off x="4579924" y="5159352"/>
            <a:ext cx="2650259" cy="1215787"/>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Requests for </a:t>
            </a:r>
            <a:r>
              <a:rPr lang="en-US" sz="1200" b="1">
                <a:solidFill>
                  <a:schemeClr val="tx2"/>
                </a:solidFill>
              </a:rPr>
              <a:t>amendment</a:t>
            </a:r>
            <a:r>
              <a:rPr lang="en-US" sz="1200">
                <a:solidFill>
                  <a:schemeClr val="tx2"/>
                </a:solidFill>
              </a:rPr>
              <a:t> of the Customs Declaration</a:t>
            </a:r>
          </a:p>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Shall be submitted either before release of goods or within three years from declaration’s acceptance</a:t>
            </a:r>
          </a:p>
          <a:p>
            <a:pPr marL="171450" lvl="0" indent="-171450" algn="just" defTabSz="444500">
              <a:lnSpc>
                <a:spcPct val="90000"/>
              </a:lnSpc>
              <a:spcBef>
                <a:spcPct val="0"/>
              </a:spcBef>
              <a:spcAft>
                <a:spcPct val="15000"/>
              </a:spcAft>
              <a:buFont typeface="Arial" panose="020B0604020202020204" pitchFamily="34" charset="0"/>
              <a:buChar char="•"/>
            </a:pPr>
            <a:endParaRPr lang="en-US" sz="1100">
              <a:solidFill>
                <a:schemeClr val="tx2"/>
              </a:solidFill>
            </a:endParaRPr>
          </a:p>
          <a:p>
            <a:pPr marL="171450" lvl="0" indent="-171450" algn="just" defTabSz="444500">
              <a:lnSpc>
                <a:spcPct val="90000"/>
              </a:lnSpc>
              <a:spcBef>
                <a:spcPct val="0"/>
              </a:spcBef>
              <a:spcAft>
                <a:spcPct val="15000"/>
              </a:spcAft>
              <a:buFont typeface="Arial" panose="020B0604020202020204" pitchFamily="34" charset="0"/>
              <a:buChar char="•"/>
            </a:pPr>
            <a:endParaRPr lang="en-US" sz="1100">
              <a:solidFill>
                <a:schemeClr val="tx2"/>
              </a:solidFill>
            </a:endParaRPr>
          </a:p>
          <a:p>
            <a:pPr lvl="0" algn="just" defTabSz="444500">
              <a:lnSpc>
                <a:spcPct val="90000"/>
              </a:lnSpc>
              <a:spcBef>
                <a:spcPct val="0"/>
              </a:spcBef>
              <a:spcAft>
                <a:spcPct val="15000"/>
              </a:spcAft>
            </a:pPr>
            <a:endParaRPr lang="en-US" sz="1100">
              <a:solidFill>
                <a:schemeClr val="tx2"/>
              </a:solidFill>
            </a:endParaRPr>
          </a:p>
        </p:txBody>
      </p:sp>
      <p:pic>
        <p:nvPicPr>
          <p:cNvPr id="123" name="Graphic 122" descr="User">
            <a:extLst>
              <a:ext uri="{FF2B5EF4-FFF2-40B4-BE49-F238E27FC236}">
                <a16:creationId xmlns:a16="http://schemas.microsoft.com/office/drawing/2014/main" id="{599CDA48-EB04-2553-2CF0-191AB54836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734402" y="2016772"/>
            <a:ext cx="632065" cy="625376"/>
          </a:xfrm>
          <a:prstGeom prst="rect">
            <a:avLst/>
          </a:prstGeom>
        </p:spPr>
      </p:pic>
      <p:sp>
        <p:nvSpPr>
          <p:cNvPr id="124" name="object 9">
            <a:extLst>
              <a:ext uri="{FF2B5EF4-FFF2-40B4-BE49-F238E27FC236}">
                <a16:creationId xmlns:a16="http://schemas.microsoft.com/office/drawing/2014/main" id="{8C9416BC-0081-D277-F82D-9E1AFB44F5B8}"/>
              </a:ext>
            </a:extLst>
          </p:cNvPr>
          <p:cNvSpPr/>
          <p:nvPr/>
        </p:nvSpPr>
        <p:spPr>
          <a:xfrm>
            <a:off x="1072593" y="1998000"/>
            <a:ext cx="2640320" cy="25200"/>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7" name="object 9">
            <a:extLst>
              <a:ext uri="{FF2B5EF4-FFF2-40B4-BE49-F238E27FC236}">
                <a16:creationId xmlns:a16="http://schemas.microsoft.com/office/drawing/2014/main" id="{0CADFCFD-A629-2F82-A5EB-14F6929DA4FC}"/>
              </a:ext>
            </a:extLst>
          </p:cNvPr>
          <p:cNvSpPr/>
          <p:nvPr/>
        </p:nvSpPr>
        <p:spPr>
          <a:xfrm>
            <a:off x="8110200" y="1998000"/>
            <a:ext cx="2638800" cy="25200"/>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8" name="object 9">
            <a:extLst>
              <a:ext uri="{FF2B5EF4-FFF2-40B4-BE49-F238E27FC236}">
                <a16:creationId xmlns:a16="http://schemas.microsoft.com/office/drawing/2014/main" id="{8249C25F-7DEF-6A10-C130-6D02C575AB9E}"/>
              </a:ext>
            </a:extLst>
          </p:cNvPr>
          <p:cNvSpPr/>
          <p:nvPr/>
        </p:nvSpPr>
        <p:spPr>
          <a:xfrm>
            <a:off x="8109251" y="4399200"/>
            <a:ext cx="2638800" cy="25200"/>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5B16AE3-806E-2439-637C-C06E6CB6F297}"/>
              </a:ext>
            </a:extLst>
          </p:cNvPr>
          <p:cNvSpPr txBox="1"/>
          <p:nvPr/>
        </p:nvSpPr>
        <p:spPr>
          <a:xfrm>
            <a:off x="1020211" y="2715767"/>
            <a:ext cx="2639821" cy="1142289"/>
          </a:xfrm>
          <a:prstGeom prst="rect">
            <a:avLst/>
          </a:prstGeom>
        </p:spPr>
        <p:txBody>
          <a:bodyPr vert="horz" wrap="square" lIns="91440" tIns="45720" rIns="91440" bIns="45720" rtlCol="0">
            <a:noAutofit/>
          </a:bodyPr>
          <a:lstStyle/>
          <a:p>
            <a:pPr marL="171450" marR="0" lvl="0" indent="-171450" algn="just" defTabSz="4445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34EA2"/>
                </a:solidFill>
                <a:effectLst/>
                <a:uLnTx/>
                <a:uFillTx/>
                <a:latin typeface="Arial"/>
                <a:ea typeface="+mn-ea"/>
                <a:cs typeface="+mn-cs"/>
              </a:rPr>
              <a:t>Submits a Custom Declaration upon presentation of goods, by declaring the appropriate “Additional declaration type”</a:t>
            </a:r>
          </a:p>
          <a:p>
            <a:pPr marL="171450" marR="0" lvl="0" indent="-171450" algn="just" defTabSz="4445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34EA2"/>
                </a:solidFill>
                <a:effectLst/>
                <a:uLnTx/>
                <a:uFillTx/>
                <a:latin typeface="Arial"/>
                <a:ea typeface="+mn-ea"/>
                <a:cs typeface="+mn-cs"/>
              </a:rPr>
              <a:t>Includes </a:t>
            </a:r>
            <a:r>
              <a:rPr kumimoji="0" lang="en-US" sz="1200" b="1" i="0" u="none" strike="noStrike" kern="1200" cap="none" spc="0" normalizeH="0" baseline="0" noProof="0" dirty="0">
                <a:ln>
                  <a:noFill/>
                </a:ln>
                <a:solidFill>
                  <a:srgbClr val="034EA2"/>
                </a:solidFill>
                <a:effectLst/>
                <a:uLnTx/>
                <a:uFillTx/>
                <a:latin typeface="Arial"/>
                <a:ea typeface="+mn-ea"/>
                <a:cs typeface="+mn-cs"/>
              </a:rPr>
              <a:t>LRN</a:t>
            </a:r>
            <a:endParaRPr kumimoji="0" lang="en-US" sz="1200" b="0" i="0" u="none" strike="noStrike" kern="1200" cap="none" spc="0" normalizeH="0" baseline="0" noProof="0" dirty="0">
              <a:ln>
                <a:noFill/>
              </a:ln>
              <a:solidFill>
                <a:srgbClr val="034EA2"/>
              </a:solidFill>
              <a:effectLst/>
              <a:uLnTx/>
              <a:uFillTx/>
              <a:latin typeface="Arial"/>
              <a:ea typeface="+mn-ea"/>
              <a:cs typeface="+mn-cs"/>
            </a:endParaRPr>
          </a:p>
        </p:txBody>
      </p:sp>
      <p:sp>
        <p:nvSpPr>
          <p:cNvPr id="8" name="TextBox 7">
            <a:extLst>
              <a:ext uri="{FF2B5EF4-FFF2-40B4-BE49-F238E27FC236}">
                <a16:creationId xmlns:a16="http://schemas.microsoft.com/office/drawing/2014/main" id="{FF686FFB-0487-56C5-5FE8-7DC2F5386D72}"/>
              </a:ext>
            </a:extLst>
          </p:cNvPr>
          <p:cNvSpPr txBox="1"/>
          <p:nvPr/>
        </p:nvSpPr>
        <p:spPr>
          <a:xfrm>
            <a:off x="4602156" y="2743650"/>
            <a:ext cx="2544056" cy="85171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dirty="0">
                <a:solidFill>
                  <a:schemeClr val="tx2"/>
                </a:solidFill>
              </a:rPr>
              <a:t>Includes </a:t>
            </a:r>
            <a:r>
              <a:rPr lang="en-US" sz="1200" b="1" dirty="0">
                <a:solidFill>
                  <a:schemeClr val="tx2"/>
                </a:solidFill>
              </a:rPr>
              <a:t>CRN</a:t>
            </a:r>
            <a:endParaRPr lang="en-US" sz="1200" dirty="0">
              <a:solidFill>
                <a:schemeClr val="tx2"/>
              </a:solidFill>
            </a:endParaRPr>
          </a:p>
          <a:p>
            <a:pPr marL="171450" lvl="0" indent="-171450" algn="just" defTabSz="444500">
              <a:lnSpc>
                <a:spcPct val="90000"/>
              </a:lnSpc>
              <a:spcBef>
                <a:spcPct val="0"/>
              </a:spcBef>
              <a:spcAft>
                <a:spcPct val="15000"/>
              </a:spcAft>
              <a:buFont typeface="Arial" panose="020B0604020202020204" pitchFamily="34" charset="0"/>
              <a:buChar char="•"/>
            </a:pPr>
            <a:r>
              <a:rPr lang="en-US" sz="1200" dirty="0">
                <a:solidFill>
                  <a:schemeClr val="tx2"/>
                </a:solidFill>
              </a:rPr>
              <a:t>Notifies PCI for the validation of Customs Declaration</a:t>
            </a:r>
          </a:p>
        </p:txBody>
      </p:sp>
      <p:sp>
        <p:nvSpPr>
          <p:cNvPr id="14" name="TextBox 13">
            <a:extLst>
              <a:ext uri="{FF2B5EF4-FFF2-40B4-BE49-F238E27FC236}">
                <a16:creationId xmlns:a16="http://schemas.microsoft.com/office/drawing/2014/main" id="{5DAB1520-0E1B-A622-9C9E-5F1F077469AA}"/>
              </a:ext>
            </a:extLst>
          </p:cNvPr>
          <p:cNvSpPr txBox="1"/>
          <p:nvPr/>
        </p:nvSpPr>
        <p:spPr>
          <a:xfrm>
            <a:off x="1059508" y="5178210"/>
            <a:ext cx="2639821" cy="956475"/>
          </a:xfrm>
          <a:prstGeom prst="rect">
            <a:avLst/>
          </a:prstGeom>
        </p:spPr>
        <p:txBody>
          <a:bodyPr vert="horz" wrap="square" lIns="91440" tIns="45720" rIns="91440" bIns="45720" rtlCol="0">
            <a:noAutofit/>
          </a:bodyPr>
          <a:lstStyle/>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Declarant for </a:t>
            </a:r>
            <a:r>
              <a:rPr lang="en-US" sz="1200" b="1">
                <a:solidFill>
                  <a:schemeClr val="tx2"/>
                </a:solidFill>
              </a:rPr>
              <a:t>acceptance </a:t>
            </a:r>
            <a:r>
              <a:rPr lang="en-US" sz="1200">
                <a:solidFill>
                  <a:schemeClr val="tx2"/>
                </a:solidFill>
              </a:rPr>
              <a:t>of the Customs Declaration</a:t>
            </a:r>
          </a:p>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a:t>
            </a:r>
            <a:r>
              <a:rPr lang="en-US" sz="1200" b="1">
                <a:solidFill>
                  <a:schemeClr val="tx2"/>
                </a:solidFill>
              </a:rPr>
              <a:t>MRN</a:t>
            </a:r>
          </a:p>
        </p:txBody>
      </p:sp>
      <p:sp>
        <p:nvSpPr>
          <p:cNvPr id="17" name="Slide Number Placeholder 16">
            <a:extLst>
              <a:ext uri="{FF2B5EF4-FFF2-40B4-BE49-F238E27FC236}">
                <a16:creationId xmlns:a16="http://schemas.microsoft.com/office/drawing/2014/main" id="{0D5C4865-5769-DC93-3C13-00F92BD49A6F}"/>
              </a:ext>
            </a:extLst>
          </p:cNvPr>
          <p:cNvSpPr>
            <a:spLocks noGrp="1"/>
          </p:cNvSpPr>
          <p:nvPr>
            <p:ph type="sldNum" sz="quarter" idx="12"/>
          </p:nvPr>
        </p:nvSpPr>
        <p:spPr/>
        <p:txBody>
          <a:bodyPr/>
          <a:lstStyle/>
          <a:p>
            <a:fld id="{F46C79FD-C571-418B-AB0F-5EE936C85276}" type="slidenum">
              <a:rPr lang="en-GB" smtClean="0"/>
              <a:t>59</a:t>
            </a:fld>
            <a:endParaRPr lang="en-GB"/>
          </a:p>
        </p:txBody>
      </p:sp>
    </p:spTree>
    <p:extLst>
      <p:ext uri="{BB962C8B-B14F-4D97-AF65-F5344CB8AC3E}">
        <p14:creationId xmlns:p14="http://schemas.microsoft.com/office/powerpoint/2010/main" val="41107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flipH="1">
            <a:off x="838198" y="1076960"/>
            <a:ext cx="381001" cy="108020"/>
          </a:xfrm>
          <a:noFill/>
        </p:spPr>
        <p:txBody>
          <a:bodyPr vert="horz" lIns="91440" tIns="45720" rIns="91440" bIns="45720" rtlCol="0" anchor="t">
            <a:noAutofit/>
          </a:bodyPr>
          <a:lstStyle/>
          <a:p>
            <a:pPr marL="0" lvl="1" indent="0" algn="just">
              <a:spcBef>
                <a:spcPts val="499"/>
              </a:spcBef>
              <a:buClr>
                <a:srgbClr val="034EA2"/>
              </a:buClr>
              <a:buNone/>
            </a:pPr>
            <a:endParaRPr lang="en-US" sz="2800" b="1"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gn="just">
              <a:spcBef>
                <a:spcPts val="499"/>
              </a:spcBef>
              <a:buClr>
                <a:srgbClr val="034EA2"/>
              </a:buClr>
              <a:buNone/>
            </a:pPr>
            <a:r>
              <a:rPr lang="en-US" sz="2800" b="1"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8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gn="just">
              <a:spcBef>
                <a:spcPts val="499"/>
              </a:spcBef>
              <a:buClr>
                <a:srgbClr val="034EA2"/>
              </a:buClr>
              <a:buNone/>
            </a:pPr>
            <a:r>
              <a:rPr lang="en-US" sz="28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1" indent="0" algn="just">
              <a:spcBef>
                <a:spcPts val="499"/>
              </a:spcBef>
              <a:buClr>
                <a:srgbClr val="034EA2"/>
              </a:buClr>
              <a:buNone/>
            </a:pPr>
            <a:endPar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gn="just">
              <a:spcBef>
                <a:spcPts val="499"/>
              </a:spcBef>
              <a:buClr>
                <a:srgbClr val="034EA2"/>
              </a:buClr>
              <a:buNone/>
            </a:pPr>
            <a:endPar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gn="just">
              <a:spcBef>
                <a:spcPts val="499"/>
              </a:spcBef>
              <a:buClr>
                <a:srgbClr val="034EA2"/>
              </a:buClr>
              <a:buNone/>
            </a:pPr>
            <a:r>
              <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1" indent="0" algn="just">
              <a:spcBef>
                <a:spcPts val="499"/>
              </a:spcBef>
              <a:buClr>
                <a:srgbClr val="034EA2"/>
              </a:buClr>
              <a:buNone/>
            </a:pPr>
            <a:r>
              <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1" indent="0" algn="just">
              <a:spcBef>
                <a:spcPts val="499"/>
              </a:spcBef>
              <a:buClr>
                <a:srgbClr val="034EA2"/>
              </a:buClr>
              <a:buNone/>
            </a:pPr>
            <a:endPar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gn="just">
              <a:spcBef>
                <a:spcPts val="499"/>
              </a:spcBef>
              <a:buClr>
                <a:srgbClr val="034EA2"/>
              </a:buClr>
              <a:buNone/>
            </a:pPr>
            <a:r>
              <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lvl="1" indent="0" algn="just">
              <a:spcBef>
                <a:spcPts val="499"/>
              </a:spcBef>
              <a:buClr>
                <a:srgbClr val="034EA2"/>
              </a:buClr>
              <a:buNone/>
            </a:pPr>
            <a:endPar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1" indent="0" algn="just">
              <a:spcBef>
                <a:spcPts val="499"/>
              </a:spcBef>
              <a:buClr>
                <a:srgbClr val="034EA2"/>
              </a:buClr>
              <a:buNone/>
            </a:pPr>
            <a:r>
              <a:rPr lang="en-US" sz="2600" spc="-1">
                <a:solidFill>
                  <a:srgbClr val="034E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Slide Number Placeholder 5"/>
          <p:cNvSpPr>
            <a:spLocks noGrp="1"/>
          </p:cNvSpPr>
          <p:nvPr>
            <p:ph type="sldNum" sz="quarter" idx="12"/>
          </p:nvPr>
        </p:nvSpPr>
        <p:spPr/>
        <p:txBody>
          <a:bodyPr/>
          <a:lstStyle/>
          <a:p>
            <a:fld id="{F46C79FD-C571-418B-AB0F-5EE936C85276}" type="slidenum">
              <a:rPr lang="en-GB" smtClean="0"/>
              <a:t>6</a:t>
            </a:fld>
            <a:endParaRPr lang="en-GB"/>
          </a:p>
        </p:txBody>
      </p:sp>
      <p:sp>
        <p:nvSpPr>
          <p:cNvPr id="5" name="Title 4"/>
          <p:cNvSpPr>
            <a:spLocks noGrp="1"/>
          </p:cNvSpPr>
          <p:nvPr>
            <p:ph type="title"/>
          </p:nvPr>
        </p:nvSpPr>
        <p:spPr>
          <a:xfrm>
            <a:off x="977982" y="105715"/>
            <a:ext cx="5810067" cy="888427"/>
          </a:xfrm>
          <a:solidFill>
            <a:schemeClr val="bg1"/>
          </a:solidFill>
        </p:spPr>
        <p:txBody>
          <a:bodyPr anchor="ctr"/>
          <a:lstStyle/>
          <a:p>
            <a:r>
              <a:rPr lang="en-GB" sz="3800" dirty="0"/>
              <a:t>UCC CCI System</a:t>
            </a:r>
          </a:p>
        </p:txBody>
      </p:sp>
      <p:sp>
        <p:nvSpPr>
          <p:cNvPr id="4" name="Content Placeholder 3">
            <a:extLst>
              <a:ext uri="{FF2B5EF4-FFF2-40B4-BE49-F238E27FC236}">
                <a16:creationId xmlns:a16="http://schemas.microsoft.com/office/drawing/2014/main" id="{2F4C8962-A030-7ADC-DCFC-AB84AB89A369}"/>
              </a:ext>
            </a:extLst>
          </p:cNvPr>
          <p:cNvSpPr>
            <a:spLocks noGrp="1"/>
          </p:cNvSpPr>
          <p:nvPr>
            <p:ph sz="half" idx="13"/>
          </p:nvPr>
        </p:nvSpPr>
        <p:spPr>
          <a:xfrm>
            <a:off x="837305" y="1282503"/>
            <a:ext cx="4201420" cy="4733282"/>
          </a:xfrm>
        </p:spPr>
        <p:txBody>
          <a:bodyPr vert="horz" lIns="91440" tIns="45720" rIns="91440" bIns="45720" rtlCol="0" anchor="t">
            <a:noAutofit/>
          </a:bodyPr>
          <a:lstStyle/>
          <a:p>
            <a:pPr marL="0" indent="0">
              <a:spcAft>
                <a:spcPts val="600"/>
              </a:spcAft>
              <a:buNone/>
            </a:pPr>
            <a:r>
              <a:rPr lang="en-US" sz="1800" dirty="0"/>
              <a:t>The </a:t>
            </a:r>
            <a:r>
              <a:rPr lang="en-US" sz="1800" b="1" dirty="0"/>
              <a:t>UCC CCI System</a:t>
            </a:r>
            <a:r>
              <a:rPr lang="en-US" sz="1800" dirty="0"/>
              <a:t>:</a:t>
            </a:r>
          </a:p>
          <a:p>
            <a:pPr>
              <a:spcAft>
                <a:spcPts val="1200"/>
              </a:spcAft>
              <a:buFont typeface="Wingdings" panose="05000000000000000000" pitchFamily="2" charset="2"/>
              <a:buChar char="ü"/>
            </a:pPr>
            <a:r>
              <a:rPr lang="en-US" sz="1800" dirty="0"/>
              <a:t>Designed to comply with UCC legal requirements</a:t>
            </a:r>
            <a:endParaRPr lang="en-US" sz="1800" dirty="0">
              <a:cs typeface="Arial"/>
            </a:endParaRPr>
          </a:p>
          <a:p>
            <a:pPr>
              <a:spcAft>
                <a:spcPts val="1200"/>
              </a:spcAft>
              <a:buFont typeface="Wingdings" panose="05000000000000000000" pitchFamily="2" charset="2"/>
              <a:buChar char="ü"/>
            </a:pPr>
            <a:r>
              <a:rPr lang="en-US" sz="1800" dirty="0"/>
              <a:t>Aligned with Annex B DA-IA</a:t>
            </a:r>
            <a:endParaRPr lang="en-US" sz="1800" dirty="0">
              <a:cs typeface="Arial"/>
            </a:endParaRPr>
          </a:p>
          <a:p>
            <a:pPr>
              <a:spcAft>
                <a:spcPts val="1200"/>
              </a:spcAft>
              <a:buFont typeface="Wingdings" panose="05000000000000000000" pitchFamily="2" charset="2"/>
              <a:buChar char="ü"/>
            </a:pPr>
            <a:r>
              <a:rPr lang="en-US" sz="1800" dirty="0"/>
              <a:t>Assure full </a:t>
            </a:r>
            <a:r>
              <a:rPr lang="en-US" sz="1800" b="1" dirty="0"/>
              <a:t>electronic processing </a:t>
            </a:r>
            <a:r>
              <a:rPr lang="en-US" sz="1800" dirty="0"/>
              <a:t>of a Customs Declaration in its whole life cycle</a:t>
            </a:r>
            <a:endParaRPr lang="en-US" sz="1800" dirty="0">
              <a:cs typeface="Arial"/>
            </a:endParaRPr>
          </a:p>
          <a:p>
            <a:pPr>
              <a:spcAft>
                <a:spcPts val="1200"/>
              </a:spcAft>
              <a:buFont typeface="Wingdings" panose="05000000000000000000" pitchFamily="2" charset="2"/>
              <a:buChar char="ü"/>
            </a:pPr>
            <a:r>
              <a:rPr lang="en-US" sz="1800" dirty="0"/>
              <a:t>Assure </a:t>
            </a:r>
            <a:r>
              <a:rPr lang="en-US" sz="1800" b="1" dirty="0"/>
              <a:t>coordination</a:t>
            </a:r>
            <a:r>
              <a:rPr lang="en-US" sz="1800" dirty="0"/>
              <a:t> and </a:t>
            </a:r>
            <a:r>
              <a:rPr lang="en-US" sz="1800" b="1" dirty="0"/>
              <a:t>harmonisation</a:t>
            </a:r>
            <a:r>
              <a:rPr lang="en-US" sz="1800" dirty="0"/>
              <a:t> of processes and exchange of messages at EU level for Import Customs Declarations, lodged by the Declarant at SCI</a:t>
            </a:r>
            <a:endParaRPr lang="en-US" sz="1800" dirty="0">
              <a:cs typeface="Arial"/>
            </a:endParaRPr>
          </a:p>
        </p:txBody>
      </p:sp>
      <p:grpSp>
        <p:nvGrpSpPr>
          <p:cNvPr id="3" name="Group 2">
            <a:extLst>
              <a:ext uri="{FF2B5EF4-FFF2-40B4-BE49-F238E27FC236}">
                <a16:creationId xmlns:a16="http://schemas.microsoft.com/office/drawing/2014/main" id="{6188A463-51BD-A8C4-4941-6C19B81A17E3}"/>
              </a:ext>
            </a:extLst>
          </p:cNvPr>
          <p:cNvGrpSpPr/>
          <p:nvPr/>
        </p:nvGrpSpPr>
        <p:grpSpPr>
          <a:xfrm>
            <a:off x="4906334" y="173016"/>
            <a:ext cx="6698525" cy="6046565"/>
            <a:chOff x="5916562" y="1184980"/>
            <a:chExt cx="5526490" cy="4992544"/>
          </a:xfrm>
        </p:grpSpPr>
        <p:sp>
          <p:nvSpPr>
            <p:cNvPr id="8" name="Content Placeholder 1"/>
            <p:cNvSpPr txBox="1">
              <a:spLocks/>
            </p:cNvSpPr>
            <p:nvPr/>
          </p:nvSpPr>
          <p:spPr>
            <a:xfrm>
              <a:off x="5916562" y="2215125"/>
              <a:ext cx="5437238" cy="39623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20000"/>
                </a:lnSpc>
                <a:spcBef>
                  <a:spcPts val="0"/>
                </a:spcBef>
                <a:spcAft>
                  <a:spcPts val="0"/>
                </a:spcAft>
                <a:buNone/>
              </a:pPr>
              <a:endParaRPr lang="en-GB" sz="3200" b="1">
                <a:effectLst>
                  <a:outerShdw blurRad="38100" dist="38100" dir="2700000" algn="tl">
                    <a:srgbClr val="000000">
                      <a:alpha val="43137"/>
                    </a:srgbClr>
                  </a:outerShdw>
                </a:effectLst>
              </a:endParaRPr>
            </a:p>
          </p:txBody>
        </p:sp>
        <p:sp>
          <p:nvSpPr>
            <p:cNvPr id="10" name="Rectangle: Rounded Corners 9">
              <a:extLst>
                <a:ext uri="{FF2B5EF4-FFF2-40B4-BE49-F238E27FC236}">
                  <a16:creationId xmlns:a16="http://schemas.microsoft.com/office/drawing/2014/main" id="{FF7B0B2F-F505-1F45-D236-84471F0991AA}"/>
                </a:ext>
              </a:extLst>
            </p:cNvPr>
            <p:cNvSpPr>
              <a:spLocks noChangeAspect="1"/>
            </p:cNvSpPr>
            <p:nvPr/>
          </p:nvSpPr>
          <p:spPr>
            <a:xfrm>
              <a:off x="8078686" y="1184980"/>
              <a:ext cx="1682183" cy="123346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sp>
          <p:nvSpPr>
            <p:cNvPr id="11" name="Rectangle: Rounded Corners 10">
              <a:extLst>
                <a:ext uri="{FF2B5EF4-FFF2-40B4-BE49-F238E27FC236}">
                  <a16:creationId xmlns:a16="http://schemas.microsoft.com/office/drawing/2014/main" id="{00BFCF91-78E8-947C-3035-CAE5365E9044}"/>
                </a:ext>
              </a:extLst>
            </p:cNvPr>
            <p:cNvSpPr>
              <a:spLocks noChangeAspect="1"/>
            </p:cNvSpPr>
            <p:nvPr/>
          </p:nvSpPr>
          <p:spPr>
            <a:xfrm>
              <a:off x="9760869" y="3755641"/>
              <a:ext cx="1682183" cy="132979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sp>
          <p:nvSpPr>
            <p:cNvPr id="12" name="Rectangle: Rounded Corners 11">
              <a:extLst>
                <a:ext uri="{FF2B5EF4-FFF2-40B4-BE49-F238E27FC236}">
                  <a16:creationId xmlns:a16="http://schemas.microsoft.com/office/drawing/2014/main" id="{10A4A800-0A25-6CA7-73C7-227420BFCB89}"/>
                </a:ext>
              </a:extLst>
            </p:cNvPr>
            <p:cNvSpPr>
              <a:spLocks noChangeAspect="1"/>
            </p:cNvSpPr>
            <p:nvPr/>
          </p:nvSpPr>
          <p:spPr>
            <a:xfrm>
              <a:off x="6396503" y="3755641"/>
              <a:ext cx="1682183" cy="132979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endParaRPr lang="el-GR" b="1"/>
            </a:p>
          </p:txBody>
        </p:sp>
        <p:sp>
          <p:nvSpPr>
            <p:cNvPr id="15" name="TextBox 14">
              <a:extLst>
                <a:ext uri="{FF2B5EF4-FFF2-40B4-BE49-F238E27FC236}">
                  <a16:creationId xmlns:a16="http://schemas.microsoft.com/office/drawing/2014/main" id="{9E9D0D60-448A-FA26-9D04-8CEEAD81D1A6}"/>
                </a:ext>
              </a:extLst>
            </p:cNvPr>
            <p:cNvSpPr txBox="1"/>
            <p:nvPr/>
          </p:nvSpPr>
          <p:spPr>
            <a:xfrm>
              <a:off x="9920916" y="5098976"/>
              <a:ext cx="1362088" cy="817245"/>
            </a:xfrm>
            <a:prstGeom prst="roundRect">
              <a:avLst/>
            </a:prstGeom>
            <a:noFill/>
            <a:ln w="25400">
              <a:solidFill>
                <a:schemeClr val="tx2"/>
              </a:solidFill>
            </a:ln>
          </p:spPr>
          <p:txBody>
            <a:bodyPr wrap="square" rtlCol="0">
              <a:spAutoFit/>
            </a:bodyPr>
            <a:lstStyle/>
            <a:p>
              <a:pPr algn="ctr"/>
              <a:r>
                <a:rPr lang="en-US" sz="1400">
                  <a:solidFill>
                    <a:schemeClr val="tx2"/>
                  </a:solidFill>
                </a:rPr>
                <a:t>Presentation Customs Office (PCI)</a:t>
              </a:r>
            </a:p>
          </p:txBody>
        </p:sp>
        <p:sp>
          <p:nvSpPr>
            <p:cNvPr id="16" name="TextBox 15">
              <a:extLst>
                <a:ext uri="{FF2B5EF4-FFF2-40B4-BE49-F238E27FC236}">
                  <a16:creationId xmlns:a16="http://schemas.microsoft.com/office/drawing/2014/main" id="{6B0453C4-1B33-BA99-2033-A122A7334DA5}"/>
                </a:ext>
              </a:extLst>
            </p:cNvPr>
            <p:cNvSpPr txBox="1"/>
            <p:nvPr/>
          </p:nvSpPr>
          <p:spPr>
            <a:xfrm>
              <a:off x="6537188" y="5085439"/>
              <a:ext cx="1362088" cy="817245"/>
            </a:xfrm>
            <a:prstGeom prst="roundRect">
              <a:avLst/>
            </a:prstGeom>
            <a:noFill/>
            <a:ln w="25400">
              <a:solidFill>
                <a:schemeClr val="tx2"/>
              </a:solidFill>
            </a:ln>
          </p:spPr>
          <p:txBody>
            <a:bodyPr wrap="square" rtlCol="0">
              <a:spAutoFit/>
            </a:bodyPr>
            <a:lstStyle/>
            <a:p>
              <a:pPr algn="ctr"/>
              <a:r>
                <a:rPr lang="en-US" sz="1400">
                  <a:solidFill>
                    <a:schemeClr val="tx2"/>
                  </a:solidFill>
                </a:rPr>
                <a:t>Supervising Customs Office (SCI)</a:t>
              </a:r>
            </a:p>
          </p:txBody>
        </p:sp>
        <p:sp>
          <p:nvSpPr>
            <p:cNvPr id="17" name="TextBox 16">
              <a:extLst>
                <a:ext uri="{FF2B5EF4-FFF2-40B4-BE49-F238E27FC236}">
                  <a16:creationId xmlns:a16="http://schemas.microsoft.com/office/drawing/2014/main" id="{C4250C1F-0F85-5423-7296-DA6D0D2999CF}"/>
                </a:ext>
              </a:extLst>
            </p:cNvPr>
            <p:cNvSpPr txBox="1"/>
            <p:nvPr/>
          </p:nvSpPr>
          <p:spPr>
            <a:xfrm>
              <a:off x="8238733" y="2418445"/>
              <a:ext cx="1362088" cy="340519"/>
            </a:xfrm>
            <a:prstGeom prst="roundRect">
              <a:avLst/>
            </a:prstGeom>
            <a:noFill/>
            <a:ln w="25400">
              <a:solidFill>
                <a:schemeClr val="tx2"/>
              </a:solidFill>
            </a:ln>
          </p:spPr>
          <p:txBody>
            <a:bodyPr wrap="square" rtlCol="0">
              <a:spAutoFit/>
            </a:bodyPr>
            <a:lstStyle/>
            <a:p>
              <a:pPr algn="ctr"/>
              <a:r>
                <a:rPr lang="en-US" sz="1400">
                  <a:solidFill>
                    <a:schemeClr val="tx2"/>
                  </a:solidFill>
                </a:rPr>
                <a:t>Declarant</a:t>
              </a:r>
            </a:p>
          </p:txBody>
        </p:sp>
        <p:sp>
          <p:nvSpPr>
            <p:cNvPr id="18" name="TextBox 17">
              <a:extLst>
                <a:ext uri="{FF2B5EF4-FFF2-40B4-BE49-F238E27FC236}">
                  <a16:creationId xmlns:a16="http://schemas.microsoft.com/office/drawing/2014/main" id="{C064F354-6470-0347-DD8A-7E32E7046EAD}"/>
                </a:ext>
              </a:extLst>
            </p:cNvPr>
            <p:cNvSpPr txBox="1"/>
            <p:nvPr/>
          </p:nvSpPr>
          <p:spPr>
            <a:xfrm>
              <a:off x="6106947" y="2135438"/>
              <a:ext cx="1362088" cy="802958"/>
            </a:xfrm>
            <a:prstGeom prst="snip1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a:solidFill>
                    <a:schemeClr val="tx2"/>
                  </a:solidFill>
                </a:rPr>
                <a:t>Lodge Customs Declaration</a:t>
              </a:r>
            </a:p>
          </p:txBody>
        </p:sp>
        <p:sp>
          <p:nvSpPr>
            <p:cNvPr id="19" name="TextBox 18">
              <a:extLst>
                <a:ext uri="{FF2B5EF4-FFF2-40B4-BE49-F238E27FC236}">
                  <a16:creationId xmlns:a16="http://schemas.microsoft.com/office/drawing/2014/main" id="{3E7CFEC0-DDC5-E7AF-DBA6-323B9D0E32AC}"/>
                </a:ext>
              </a:extLst>
            </p:cNvPr>
            <p:cNvSpPr txBox="1"/>
            <p:nvPr/>
          </p:nvSpPr>
          <p:spPr>
            <a:xfrm>
              <a:off x="9943592" y="2725126"/>
              <a:ext cx="1362088" cy="568762"/>
            </a:xfrm>
            <a:prstGeom prst="snip1Rect">
              <a:avLst/>
            </a:prstGeom>
            <a:ln>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a:solidFill>
                    <a:schemeClr val="tx2"/>
                  </a:solidFill>
                </a:rPr>
                <a:t>Presentation of goods</a:t>
              </a:r>
            </a:p>
          </p:txBody>
        </p:sp>
        <p:cxnSp>
          <p:nvCxnSpPr>
            <p:cNvPr id="21" name="Straight Arrow Connector 20">
              <a:extLst>
                <a:ext uri="{FF2B5EF4-FFF2-40B4-BE49-F238E27FC236}">
                  <a16:creationId xmlns:a16="http://schemas.microsoft.com/office/drawing/2014/main" id="{80BDA748-CCBA-02C0-2269-2E6812303DA0}"/>
                </a:ext>
              </a:extLst>
            </p:cNvPr>
            <p:cNvCxnSpPr>
              <a:cxnSpLocks/>
              <a:stCxn id="10" idx="1"/>
              <a:endCxn id="12" idx="0"/>
            </p:cNvCxnSpPr>
            <p:nvPr/>
          </p:nvCxnSpPr>
          <p:spPr>
            <a:xfrm flipH="1">
              <a:off x="7237595" y="1801713"/>
              <a:ext cx="841091" cy="195392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a:extLst>
                <a:ext uri="{FF2B5EF4-FFF2-40B4-BE49-F238E27FC236}">
                  <a16:creationId xmlns:a16="http://schemas.microsoft.com/office/drawing/2014/main" id="{0968F598-1F3B-B55C-6111-3C8EC52A5C1B}"/>
                </a:ext>
              </a:extLst>
            </p:cNvPr>
            <p:cNvCxnSpPr>
              <a:cxnSpLocks/>
              <a:stCxn id="19" idx="1"/>
              <a:endCxn id="11" idx="0"/>
            </p:cNvCxnSpPr>
            <p:nvPr/>
          </p:nvCxnSpPr>
          <p:spPr>
            <a:xfrm flipH="1">
              <a:off x="10601961" y="3293888"/>
              <a:ext cx="22675" cy="461753"/>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C09EDF62-00BD-8AA8-B1A8-F064F6C71957}"/>
                </a:ext>
              </a:extLst>
            </p:cNvPr>
            <p:cNvCxnSpPr>
              <a:cxnSpLocks/>
            </p:cNvCxnSpPr>
            <p:nvPr/>
          </p:nvCxnSpPr>
          <p:spPr>
            <a:xfrm flipH="1">
              <a:off x="8043344" y="5068035"/>
              <a:ext cx="1709614"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7" name="Straight Arrow Connector 36">
              <a:extLst>
                <a:ext uri="{FF2B5EF4-FFF2-40B4-BE49-F238E27FC236}">
                  <a16:creationId xmlns:a16="http://schemas.microsoft.com/office/drawing/2014/main" id="{1D36F2E2-5F36-337E-4A06-2B373355D345}"/>
                </a:ext>
              </a:extLst>
            </p:cNvPr>
            <p:cNvCxnSpPr>
              <a:cxnSpLocks/>
            </p:cNvCxnSpPr>
            <p:nvPr/>
          </p:nvCxnSpPr>
          <p:spPr>
            <a:xfrm>
              <a:off x="8095103" y="4927438"/>
              <a:ext cx="165785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1" name="TextBox 40">
              <a:extLst>
                <a:ext uri="{FF2B5EF4-FFF2-40B4-BE49-F238E27FC236}">
                  <a16:creationId xmlns:a16="http://schemas.microsoft.com/office/drawing/2014/main" id="{C0A2614C-F26A-55E5-9C5A-7477F1089A4D}"/>
                </a:ext>
              </a:extLst>
            </p:cNvPr>
            <p:cNvSpPr txBox="1"/>
            <p:nvPr/>
          </p:nvSpPr>
          <p:spPr>
            <a:xfrm>
              <a:off x="8238733" y="5328328"/>
              <a:ext cx="1362088" cy="802958"/>
            </a:xfrm>
            <a:prstGeom prst="snip1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a:solidFill>
                    <a:schemeClr val="tx2"/>
                  </a:solidFill>
                </a:rPr>
                <a:t>SCI-PCI Exchange of information</a:t>
              </a:r>
            </a:p>
          </p:txBody>
        </p:sp>
        <p:pic>
          <p:nvPicPr>
            <p:cNvPr id="43" name="Picture 42" descr="A person writing on a piece of paper&#10;&#10;Description automatically generated with medium confidence">
              <a:extLst>
                <a:ext uri="{FF2B5EF4-FFF2-40B4-BE49-F238E27FC236}">
                  <a16:creationId xmlns:a16="http://schemas.microsoft.com/office/drawing/2014/main" id="{0B6E71CB-8736-DBC8-EE2D-3221B46BD6C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57716" y="3904379"/>
              <a:ext cx="1533840" cy="10230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45" descr="A person typing on a keyboard&#10;&#10;Description automatically generated with medium confidence">
              <a:extLst>
                <a:ext uri="{FF2B5EF4-FFF2-40B4-BE49-F238E27FC236}">
                  <a16:creationId xmlns:a16="http://schemas.microsoft.com/office/drawing/2014/main" id="{B3079B02-CE57-9C10-C097-88093EE2F5A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80023" y="3913800"/>
              <a:ext cx="1520159" cy="1013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9" name="Picture 48" descr="A person working on a computer&#10;&#10;Description automatically generated with low confidence">
              <a:extLst>
                <a:ext uri="{FF2B5EF4-FFF2-40B4-BE49-F238E27FC236}">
                  <a16:creationId xmlns:a16="http://schemas.microsoft.com/office/drawing/2014/main" id="{04070A8F-59A2-3AE4-B424-0D135BB08F5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212165" y="1350501"/>
              <a:ext cx="1415223" cy="94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691660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Risk Analysis at SCI and PCI</a:t>
            </a:r>
            <a:endParaRPr lang="en-US"/>
          </a:p>
        </p:txBody>
      </p:sp>
      <p:sp>
        <p:nvSpPr>
          <p:cNvPr id="3" name="Slide Number Placeholder 2">
            <a:extLst>
              <a:ext uri="{FF2B5EF4-FFF2-40B4-BE49-F238E27FC236}">
                <a16:creationId xmlns:a16="http://schemas.microsoft.com/office/drawing/2014/main" id="{D81218A7-FC0F-82BF-748A-7D9F7D0101AD}"/>
              </a:ext>
            </a:extLst>
          </p:cNvPr>
          <p:cNvSpPr>
            <a:spLocks noGrp="1"/>
          </p:cNvSpPr>
          <p:nvPr>
            <p:ph type="sldNum" sz="quarter" idx="12"/>
          </p:nvPr>
        </p:nvSpPr>
        <p:spPr/>
        <p:txBody>
          <a:bodyPr/>
          <a:lstStyle/>
          <a:p>
            <a:fld id="{F46C79FD-C571-418B-AB0F-5EE936C85276}" type="slidenum">
              <a:rPr lang="en-GB" smtClean="0"/>
              <a:pPr/>
              <a:t>60</a:t>
            </a:fld>
            <a:endParaRPr lang="en-GB"/>
          </a:p>
        </p:txBody>
      </p:sp>
    </p:spTree>
    <p:extLst>
      <p:ext uri="{BB962C8B-B14F-4D97-AF65-F5344CB8AC3E}">
        <p14:creationId xmlns:p14="http://schemas.microsoft.com/office/powerpoint/2010/main" val="2145549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descr="Schoolhouse">
            <a:extLst>
              <a:ext uri="{FF2B5EF4-FFF2-40B4-BE49-F238E27FC236}">
                <a16:creationId xmlns:a16="http://schemas.microsoft.com/office/drawing/2014/main" id="{6261B40B-AD87-4DF5-BDA3-6155F22F4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75751" y="2228276"/>
            <a:ext cx="777240" cy="777240"/>
          </a:xfrm>
          <a:prstGeom prst="rect">
            <a:avLst/>
          </a:prstGeom>
        </p:spPr>
      </p:pic>
      <p:sp>
        <p:nvSpPr>
          <p:cNvPr id="4" name="Title 3"/>
          <p:cNvSpPr>
            <a:spLocks noGrp="1"/>
          </p:cNvSpPr>
          <p:nvPr>
            <p:ph type="title"/>
          </p:nvPr>
        </p:nvSpPr>
        <p:spPr/>
        <p:txBody>
          <a:bodyPr/>
          <a:lstStyle/>
          <a:p>
            <a:r>
              <a:rPr lang="en-GB"/>
              <a:t>Risk Analysis at SCI and PCI (1/2)</a:t>
            </a:r>
          </a:p>
        </p:txBody>
      </p:sp>
      <p:sp>
        <p:nvSpPr>
          <p:cNvPr id="25" name="Rectangle 24">
            <a:extLst>
              <a:ext uri="{FF2B5EF4-FFF2-40B4-BE49-F238E27FC236}">
                <a16:creationId xmlns:a16="http://schemas.microsoft.com/office/drawing/2014/main" id="{DC941AF4-3FBE-4AA0-9290-D1A96F80720C}"/>
              </a:ext>
            </a:extLst>
          </p:cNvPr>
          <p:cNvSpPr/>
          <p:nvPr/>
        </p:nvSpPr>
        <p:spPr>
          <a:xfrm>
            <a:off x="835487" y="2240244"/>
            <a:ext cx="10515604" cy="174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98751EF-260B-4BAF-948F-B2E29FA8A9A0}"/>
              </a:ext>
            </a:extLst>
          </p:cNvPr>
          <p:cNvSpPr/>
          <p:nvPr/>
        </p:nvSpPr>
        <p:spPr>
          <a:xfrm>
            <a:off x="838198" y="4208114"/>
            <a:ext cx="10515604" cy="174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1">
            <a:extLst>
              <a:ext uri="{FF2B5EF4-FFF2-40B4-BE49-F238E27FC236}">
                <a16:creationId xmlns:a16="http://schemas.microsoft.com/office/drawing/2014/main" id="{2FFB7C72-A351-487D-B1A0-690587D58508}"/>
              </a:ext>
            </a:extLst>
          </p:cNvPr>
          <p:cNvSpPr txBox="1">
            <a:spLocks/>
          </p:cNvSpPr>
          <p:nvPr/>
        </p:nvSpPr>
        <p:spPr>
          <a:xfrm>
            <a:off x="2175556" y="3050467"/>
            <a:ext cx="3207948" cy="10000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places a request to the National Risk Analysis System. Risk Analysis results are automatically recorded by the system. </a:t>
            </a:r>
          </a:p>
        </p:txBody>
      </p:sp>
      <p:grpSp>
        <p:nvGrpSpPr>
          <p:cNvPr id="91" name="Group 90">
            <a:extLst>
              <a:ext uri="{FF2B5EF4-FFF2-40B4-BE49-F238E27FC236}">
                <a16:creationId xmlns:a16="http://schemas.microsoft.com/office/drawing/2014/main" id="{36926559-E8D5-46BB-96C3-50CD0F4123C6}"/>
              </a:ext>
            </a:extLst>
          </p:cNvPr>
          <p:cNvGrpSpPr/>
          <p:nvPr/>
        </p:nvGrpSpPr>
        <p:grpSpPr>
          <a:xfrm>
            <a:off x="3068050" y="2593080"/>
            <a:ext cx="1072149" cy="535417"/>
            <a:chOff x="2097287" y="2876394"/>
            <a:chExt cx="1072149" cy="535417"/>
          </a:xfrm>
        </p:grpSpPr>
        <p:sp>
          <p:nvSpPr>
            <p:cNvPr id="101" name="Arrow: Left 100">
              <a:extLst>
                <a:ext uri="{FF2B5EF4-FFF2-40B4-BE49-F238E27FC236}">
                  <a16:creationId xmlns:a16="http://schemas.microsoft.com/office/drawing/2014/main" id="{14DB1B52-EED1-4510-A5ED-614A7F2551F4}"/>
                </a:ext>
              </a:extLst>
            </p:cNvPr>
            <p:cNvSpPr/>
            <p:nvPr/>
          </p:nvSpPr>
          <p:spPr>
            <a:xfrm flipH="1">
              <a:off x="2620781" y="287639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b="1">
                <a:solidFill>
                  <a:srgbClr val="FFC000"/>
                </a:solidFill>
              </a:endParaRPr>
            </a:p>
          </p:txBody>
        </p:sp>
        <p:sp>
          <p:nvSpPr>
            <p:cNvPr id="97" name="TextBox 96">
              <a:extLst>
                <a:ext uri="{FF2B5EF4-FFF2-40B4-BE49-F238E27FC236}">
                  <a16:creationId xmlns:a16="http://schemas.microsoft.com/office/drawing/2014/main" id="{9F734855-E709-4339-A833-CE20AC6C21E3}"/>
                </a:ext>
              </a:extLst>
            </p:cNvPr>
            <p:cNvSpPr txBox="1"/>
            <p:nvPr/>
          </p:nvSpPr>
          <p:spPr>
            <a:xfrm>
              <a:off x="2097287" y="3134812"/>
              <a:ext cx="767745" cy="276999"/>
            </a:xfrm>
            <a:prstGeom prst="rect">
              <a:avLst/>
            </a:prstGeom>
            <a:noFill/>
          </p:spPr>
          <p:txBody>
            <a:bodyPr wrap="square" rtlCol="0">
              <a:spAutoFit/>
            </a:bodyPr>
            <a:lstStyle/>
            <a:p>
              <a:r>
                <a:rPr lang="en-US" sz="1200" b="1">
                  <a:solidFill>
                    <a:schemeClr val="tx2"/>
                  </a:solidFill>
                </a:rPr>
                <a:t>SCI</a:t>
              </a:r>
            </a:p>
          </p:txBody>
        </p:sp>
      </p:grpSp>
      <p:sp>
        <p:nvSpPr>
          <p:cNvPr id="133" name="Content Placeholder 1">
            <a:extLst>
              <a:ext uri="{FF2B5EF4-FFF2-40B4-BE49-F238E27FC236}">
                <a16:creationId xmlns:a16="http://schemas.microsoft.com/office/drawing/2014/main" id="{61CCA6CD-534C-424E-B430-44AAAAF89D8D}"/>
              </a:ext>
            </a:extLst>
          </p:cNvPr>
          <p:cNvSpPr txBox="1">
            <a:spLocks/>
          </p:cNvSpPr>
          <p:nvPr/>
        </p:nvSpPr>
        <p:spPr>
          <a:xfrm>
            <a:off x="7991994" y="3043723"/>
            <a:ext cx="3380412" cy="8423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The results are communicated to SCI (IE436).</a:t>
            </a:r>
            <a:r>
              <a:rPr lang="el-GR" sz="1300"/>
              <a:t> </a:t>
            </a:r>
            <a:r>
              <a:rPr lang="en-GB" sz="1300"/>
              <a:t>Customs Officer at SCI, after examining the results received from the PCI, registers the Risk Analysis results.</a:t>
            </a:r>
          </a:p>
          <a:p>
            <a:pPr marL="0" indent="0" algn="just">
              <a:buNone/>
            </a:pPr>
            <a:endParaRPr lang="en-US" sz="1200" b="1"/>
          </a:p>
        </p:txBody>
      </p:sp>
      <p:pic>
        <p:nvPicPr>
          <p:cNvPr id="144" name="Graphic 143" descr="Arrow Slight curve">
            <a:extLst>
              <a:ext uri="{FF2B5EF4-FFF2-40B4-BE49-F238E27FC236}">
                <a16:creationId xmlns:a16="http://schemas.microsoft.com/office/drawing/2014/main" id="{9F8D420D-BD4E-493F-A2E4-A6CEDE10BE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6519" y="3277719"/>
            <a:ext cx="474813" cy="474813"/>
          </a:xfrm>
          <a:prstGeom prst="rect">
            <a:avLst/>
          </a:prstGeom>
        </p:spPr>
      </p:pic>
      <p:pic>
        <p:nvPicPr>
          <p:cNvPr id="145" name="Graphic 144" descr="Arrow Slight curve">
            <a:extLst>
              <a:ext uri="{FF2B5EF4-FFF2-40B4-BE49-F238E27FC236}">
                <a16:creationId xmlns:a16="http://schemas.microsoft.com/office/drawing/2014/main" id="{415D4AAA-C6DB-4294-9B67-772636CC16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9230" y="5290096"/>
            <a:ext cx="474813" cy="474813"/>
          </a:xfrm>
          <a:prstGeom prst="rect">
            <a:avLst/>
          </a:prstGeom>
        </p:spPr>
      </p:pic>
      <p:sp>
        <p:nvSpPr>
          <p:cNvPr id="60" name="Oval 59">
            <a:extLst>
              <a:ext uri="{FF2B5EF4-FFF2-40B4-BE49-F238E27FC236}">
                <a16:creationId xmlns:a16="http://schemas.microsoft.com/office/drawing/2014/main" id="{671B95F4-3F84-4D49-9BDE-6FF73F67F70B}"/>
              </a:ext>
            </a:extLst>
          </p:cNvPr>
          <p:cNvSpPr>
            <a:spLocks/>
          </p:cNvSpPr>
          <p:nvPr/>
        </p:nvSpPr>
        <p:spPr>
          <a:xfrm>
            <a:off x="8215487" y="237377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5" name="Group 4">
            <a:extLst>
              <a:ext uri="{FF2B5EF4-FFF2-40B4-BE49-F238E27FC236}">
                <a16:creationId xmlns:a16="http://schemas.microsoft.com/office/drawing/2014/main" id="{2CCA9C4A-197B-44A3-9A8F-B50999AD90B1}"/>
              </a:ext>
            </a:extLst>
          </p:cNvPr>
          <p:cNvGrpSpPr/>
          <p:nvPr/>
        </p:nvGrpSpPr>
        <p:grpSpPr>
          <a:xfrm>
            <a:off x="2340178" y="2364319"/>
            <a:ext cx="593030" cy="611778"/>
            <a:chOff x="4263020" y="2732296"/>
            <a:chExt cx="593030" cy="611778"/>
          </a:xfrm>
        </p:grpSpPr>
        <p:sp>
          <p:nvSpPr>
            <p:cNvPr id="59" name="Oval 58">
              <a:extLst>
                <a:ext uri="{FF2B5EF4-FFF2-40B4-BE49-F238E27FC236}">
                  <a16:creationId xmlns:a16="http://schemas.microsoft.com/office/drawing/2014/main" id="{8B95F4E4-D6FC-41B7-AC71-3C07FEEDCA98}"/>
                </a:ext>
              </a:extLst>
            </p:cNvPr>
            <p:cNvSpPr>
              <a:spLocks/>
            </p:cNvSpPr>
            <p:nvPr/>
          </p:nvSpPr>
          <p:spPr>
            <a:xfrm>
              <a:off x="4263020" y="273229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5"/>
                </a:solidFill>
              </a:endParaRPr>
            </a:p>
          </p:txBody>
        </p:sp>
        <p:sp>
          <p:nvSpPr>
            <p:cNvPr id="3" name="TextBox 2">
              <a:extLst>
                <a:ext uri="{FF2B5EF4-FFF2-40B4-BE49-F238E27FC236}">
                  <a16:creationId xmlns:a16="http://schemas.microsoft.com/office/drawing/2014/main" id="{5F237AFC-5322-477B-8ADB-151FB38BED2D}"/>
                </a:ext>
              </a:extLst>
            </p:cNvPr>
            <p:cNvSpPr txBox="1"/>
            <p:nvPr/>
          </p:nvSpPr>
          <p:spPr>
            <a:xfrm>
              <a:off x="4385560" y="2809094"/>
              <a:ext cx="470490"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1</a:t>
              </a:r>
              <a:endParaRPr lang="en-US" sz="1100" b="1">
                <a:solidFill>
                  <a:srgbClr val="FFC000"/>
                </a:solidFill>
              </a:endParaRPr>
            </a:p>
          </p:txBody>
        </p:sp>
      </p:grpSp>
      <p:grpSp>
        <p:nvGrpSpPr>
          <p:cNvPr id="7" name="Group 6">
            <a:extLst>
              <a:ext uri="{FF2B5EF4-FFF2-40B4-BE49-F238E27FC236}">
                <a16:creationId xmlns:a16="http://schemas.microsoft.com/office/drawing/2014/main" id="{64D95D9A-E9C4-BA6E-7286-94AB2D68970E}"/>
              </a:ext>
            </a:extLst>
          </p:cNvPr>
          <p:cNvGrpSpPr/>
          <p:nvPr/>
        </p:nvGrpSpPr>
        <p:grpSpPr>
          <a:xfrm>
            <a:off x="4188564" y="2357241"/>
            <a:ext cx="1115996" cy="644954"/>
            <a:chOff x="983522" y="4634606"/>
            <a:chExt cx="1176050" cy="718768"/>
          </a:xfrm>
        </p:grpSpPr>
        <p:sp>
          <p:nvSpPr>
            <p:cNvPr id="8" name="Rectangle 7">
              <a:extLst>
                <a:ext uri="{FF2B5EF4-FFF2-40B4-BE49-F238E27FC236}">
                  <a16:creationId xmlns:a16="http://schemas.microsoft.com/office/drawing/2014/main" id="{883B2D32-E251-DB01-B173-36D11AA01C6B}"/>
                </a:ext>
              </a:extLst>
            </p:cNvPr>
            <p:cNvSpPr/>
            <p:nvPr/>
          </p:nvSpPr>
          <p:spPr>
            <a:xfrm>
              <a:off x="983522" y="4634606"/>
              <a:ext cx="1083780" cy="718768"/>
            </a:xfrm>
            <a:prstGeom prst="rect">
              <a:avLst/>
            </a:prstGeom>
            <a:solidFill>
              <a:schemeClr val="bg2"/>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Risk Analysis System</a:t>
              </a:r>
            </a:p>
          </p:txBody>
        </p:sp>
        <p:grpSp>
          <p:nvGrpSpPr>
            <p:cNvPr id="9" name="Group 8">
              <a:extLst>
                <a:ext uri="{FF2B5EF4-FFF2-40B4-BE49-F238E27FC236}">
                  <a16:creationId xmlns:a16="http://schemas.microsoft.com/office/drawing/2014/main" id="{01CE97BE-3C98-4516-331B-194F9021A7A6}"/>
                </a:ext>
              </a:extLst>
            </p:cNvPr>
            <p:cNvGrpSpPr/>
            <p:nvPr/>
          </p:nvGrpSpPr>
          <p:grpSpPr>
            <a:xfrm rot="4980616">
              <a:off x="1755547" y="4911717"/>
              <a:ext cx="407004" cy="401047"/>
              <a:chOff x="1749549" y="1370834"/>
              <a:chExt cx="547218" cy="539216"/>
            </a:xfrm>
          </p:grpSpPr>
          <p:sp>
            <p:nvSpPr>
              <p:cNvPr id="10" name="Oval 9">
                <a:extLst>
                  <a:ext uri="{FF2B5EF4-FFF2-40B4-BE49-F238E27FC236}">
                    <a16:creationId xmlns:a16="http://schemas.microsoft.com/office/drawing/2014/main" id="{A40594C0-7171-7F9C-FB28-89B3E780D698}"/>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4CC27FF-7F0B-3192-9CDC-F4A9612C7956}"/>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Gears">
                <a:extLst>
                  <a:ext uri="{FF2B5EF4-FFF2-40B4-BE49-F238E27FC236}">
                    <a16:creationId xmlns:a16="http://schemas.microsoft.com/office/drawing/2014/main" id="{49C425B4-CFAD-DDAF-9CD1-E87A1D5A662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31007" y="1544290"/>
                <a:ext cx="365760" cy="365760"/>
              </a:xfrm>
              <a:prstGeom prst="rect">
                <a:avLst/>
              </a:prstGeom>
            </p:spPr>
          </p:pic>
        </p:grpSp>
      </p:grpSp>
      <p:sp>
        <p:nvSpPr>
          <p:cNvPr id="13" name="Content Placeholder 1">
            <a:extLst>
              <a:ext uri="{FF2B5EF4-FFF2-40B4-BE49-F238E27FC236}">
                <a16:creationId xmlns:a16="http://schemas.microsoft.com/office/drawing/2014/main" id="{286BE6BC-7227-5A23-AC5B-46E5AAE3B5BB}"/>
              </a:ext>
            </a:extLst>
          </p:cNvPr>
          <p:cNvSpPr txBox="1">
            <a:spLocks/>
          </p:cNvSpPr>
          <p:nvPr/>
        </p:nvSpPr>
        <p:spPr>
          <a:xfrm>
            <a:off x="814172" y="2342110"/>
            <a:ext cx="1412246" cy="9082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After the pre-lodged Customs Declaration is registered at SCI</a:t>
            </a:r>
          </a:p>
        </p:txBody>
      </p:sp>
      <p:sp>
        <p:nvSpPr>
          <p:cNvPr id="14" name="Content Placeholder 1">
            <a:extLst>
              <a:ext uri="{FF2B5EF4-FFF2-40B4-BE49-F238E27FC236}">
                <a16:creationId xmlns:a16="http://schemas.microsoft.com/office/drawing/2014/main" id="{C5B92F2B-23C8-55A8-8E01-70417195D48A}"/>
              </a:ext>
            </a:extLst>
          </p:cNvPr>
          <p:cNvSpPr txBox="1">
            <a:spLocks/>
          </p:cNvSpPr>
          <p:nvPr/>
        </p:nvSpPr>
        <p:spPr>
          <a:xfrm>
            <a:off x="831576" y="4416838"/>
            <a:ext cx="1349928" cy="867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After the acceptance of the Customs Declaration</a:t>
            </a:r>
          </a:p>
        </p:txBody>
      </p:sp>
      <p:pic>
        <p:nvPicPr>
          <p:cNvPr id="15" name="Graphic 14" descr="Schoolhouse">
            <a:extLst>
              <a:ext uri="{FF2B5EF4-FFF2-40B4-BE49-F238E27FC236}">
                <a16:creationId xmlns:a16="http://schemas.microsoft.com/office/drawing/2014/main" id="{5E3EF2BD-019F-4B72-B083-A3CCBDB9FF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79133" y="2230227"/>
            <a:ext cx="777240" cy="777240"/>
          </a:xfrm>
          <a:prstGeom prst="rect">
            <a:avLst/>
          </a:prstGeom>
        </p:spPr>
      </p:pic>
      <p:pic>
        <p:nvPicPr>
          <p:cNvPr id="16" name="Graphic 15" descr="Schoolhouse">
            <a:extLst>
              <a:ext uri="{FF2B5EF4-FFF2-40B4-BE49-F238E27FC236}">
                <a16:creationId xmlns:a16="http://schemas.microsoft.com/office/drawing/2014/main" id="{C84CED1E-05C5-999F-920E-F2254AF3D6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70531" y="2222539"/>
            <a:ext cx="777240" cy="777240"/>
          </a:xfrm>
          <a:prstGeom prst="rect">
            <a:avLst/>
          </a:prstGeom>
        </p:spPr>
      </p:pic>
      <p:grpSp>
        <p:nvGrpSpPr>
          <p:cNvPr id="17" name="Group 16">
            <a:extLst>
              <a:ext uri="{FF2B5EF4-FFF2-40B4-BE49-F238E27FC236}">
                <a16:creationId xmlns:a16="http://schemas.microsoft.com/office/drawing/2014/main" id="{282C226B-389B-01C9-2797-FC92682110F4}"/>
              </a:ext>
            </a:extLst>
          </p:cNvPr>
          <p:cNvGrpSpPr/>
          <p:nvPr/>
        </p:nvGrpSpPr>
        <p:grpSpPr>
          <a:xfrm>
            <a:off x="6027374" y="2410745"/>
            <a:ext cx="2069714" cy="682858"/>
            <a:chOff x="2538930" y="2781736"/>
            <a:chExt cx="2069714" cy="682858"/>
          </a:xfrm>
        </p:grpSpPr>
        <p:grpSp>
          <p:nvGrpSpPr>
            <p:cNvPr id="18" name="Group 17">
              <a:extLst>
                <a:ext uri="{FF2B5EF4-FFF2-40B4-BE49-F238E27FC236}">
                  <a16:creationId xmlns:a16="http://schemas.microsoft.com/office/drawing/2014/main" id="{6E51CE19-6EB1-805D-0A68-092A8D746E1F}"/>
                </a:ext>
              </a:extLst>
            </p:cNvPr>
            <p:cNvGrpSpPr/>
            <p:nvPr/>
          </p:nvGrpSpPr>
          <p:grpSpPr>
            <a:xfrm>
              <a:off x="3137194" y="2781736"/>
              <a:ext cx="548655" cy="603688"/>
              <a:chOff x="2973640" y="3163028"/>
              <a:chExt cx="548655" cy="603688"/>
            </a:xfrm>
          </p:grpSpPr>
          <p:pic>
            <p:nvPicPr>
              <p:cNvPr id="21" name="Graphic 20" descr="Envelope">
                <a:extLst>
                  <a:ext uri="{FF2B5EF4-FFF2-40B4-BE49-F238E27FC236}">
                    <a16:creationId xmlns:a16="http://schemas.microsoft.com/office/drawing/2014/main" id="{9626B8CA-CB6F-DC39-EF24-154C047348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3270" y="3163028"/>
                <a:ext cx="391940" cy="337858"/>
              </a:xfrm>
              <a:prstGeom prst="rect">
                <a:avLst/>
              </a:prstGeom>
            </p:spPr>
          </p:pic>
          <p:sp>
            <p:nvSpPr>
              <p:cNvPr id="22" name="Arrow: Left 21">
                <a:extLst>
                  <a:ext uri="{FF2B5EF4-FFF2-40B4-BE49-F238E27FC236}">
                    <a16:creationId xmlns:a16="http://schemas.microsoft.com/office/drawing/2014/main" id="{E2FCBF06-8D81-87BA-3601-B826269B8AE9}"/>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IE435</a:t>
                </a:r>
              </a:p>
            </p:txBody>
          </p:sp>
        </p:grpSp>
        <p:sp>
          <p:nvSpPr>
            <p:cNvPr id="19" name="TextBox 18">
              <a:extLst>
                <a:ext uri="{FF2B5EF4-FFF2-40B4-BE49-F238E27FC236}">
                  <a16:creationId xmlns:a16="http://schemas.microsoft.com/office/drawing/2014/main" id="{EED40F8B-7428-C99D-8BA3-AE30DA295942}"/>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SCI</a:t>
              </a:r>
            </a:p>
          </p:txBody>
        </p:sp>
        <p:sp>
          <p:nvSpPr>
            <p:cNvPr id="20" name="TextBox 19">
              <a:extLst>
                <a:ext uri="{FF2B5EF4-FFF2-40B4-BE49-F238E27FC236}">
                  <a16:creationId xmlns:a16="http://schemas.microsoft.com/office/drawing/2014/main" id="{AFFB9A94-15F0-942A-FECF-8D0C434019B2}"/>
                </a:ext>
              </a:extLst>
            </p:cNvPr>
            <p:cNvSpPr txBox="1"/>
            <p:nvPr/>
          </p:nvSpPr>
          <p:spPr>
            <a:xfrm>
              <a:off x="3840899" y="3187595"/>
              <a:ext cx="767745" cy="276999"/>
            </a:xfrm>
            <a:prstGeom prst="rect">
              <a:avLst/>
            </a:prstGeom>
            <a:noFill/>
          </p:spPr>
          <p:txBody>
            <a:bodyPr wrap="square" rtlCol="0">
              <a:spAutoFit/>
            </a:bodyPr>
            <a:lstStyle/>
            <a:p>
              <a:r>
                <a:rPr lang="en-US" sz="1200" b="1">
                  <a:solidFill>
                    <a:schemeClr val="tx2"/>
                  </a:solidFill>
                </a:rPr>
                <a:t>PCI</a:t>
              </a:r>
            </a:p>
          </p:txBody>
        </p:sp>
      </p:grpSp>
      <p:sp>
        <p:nvSpPr>
          <p:cNvPr id="23" name="Content Placeholder 1">
            <a:extLst>
              <a:ext uri="{FF2B5EF4-FFF2-40B4-BE49-F238E27FC236}">
                <a16:creationId xmlns:a16="http://schemas.microsoft.com/office/drawing/2014/main" id="{6D72F5C8-B0CC-AB2A-7C51-CDA301F9965D}"/>
              </a:ext>
            </a:extLst>
          </p:cNvPr>
          <p:cNvSpPr txBox="1">
            <a:spLocks/>
          </p:cNvSpPr>
          <p:nvPr/>
        </p:nvSpPr>
        <p:spPr>
          <a:xfrm>
            <a:off x="5359379" y="3041419"/>
            <a:ext cx="2630097"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gets notified to perform its own Risk Analysis (IE435)</a:t>
            </a:r>
            <a:r>
              <a:rPr lang="en-US" sz="1300" b="1"/>
              <a:t>.</a:t>
            </a:r>
            <a:endParaRPr lang="en-US" sz="1300"/>
          </a:p>
        </p:txBody>
      </p:sp>
      <p:grpSp>
        <p:nvGrpSpPr>
          <p:cNvPr id="24" name="Group 23">
            <a:extLst>
              <a:ext uri="{FF2B5EF4-FFF2-40B4-BE49-F238E27FC236}">
                <a16:creationId xmlns:a16="http://schemas.microsoft.com/office/drawing/2014/main" id="{43DF5F51-B7BE-2E61-8134-5E0A31F499EA}"/>
              </a:ext>
            </a:extLst>
          </p:cNvPr>
          <p:cNvGrpSpPr/>
          <p:nvPr/>
        </p:nvGrpSpPr>
        <p:grpSpPr>
          <a:xfrm>
            <a:off x="5382899" y="2381728"/>
            <a:ext cx="665803" cy="630193"/>
            <a:chOff x="4304167" y="4373318"/>
            <a:chExt cx="665803" cy="630193"/>
          </a:xfrm>
        </p:grpSpPr>
        <p:sp>
          <p:nvSpPr>
            <p:cNvPr id="27" name="Oval 26">
              <a:extLst>
                <a:ext uri="{FF2B5EF4-FFF2-40B4-BE49-F238E27FC236}">
                  <a16:creationId xmlns:a16="http://schemas.microsoft.com/office/drawing/2014/main" id="{8AB795AB-1397-232E-F960-70C0E9282116}"/>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28" name="TextBox 27">
              <a:extLst>
                <a:ext uri="{FF2B5EF4-FFF2-40B4-BE49-F238E27FC236}">
                  <a16:creationId xmlns:a16="http://schemas.microsoft.com/office/drawing/2014/main" id="{0F3EC00D-6D80-677E-EAC0-E8E753BF21D2}"/>
                </a:ext>
              </a:extLst>
            </p:cNvPr>
            <p:cNvSpPr txBox="1"/>
            <p:nvPr/>
          </p:nvSpPr>
          <p:spPr>
            <a:xfrm>
              <a:off x="4425458" y="4468531"/>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2</a:t>
              </a:r>
              <a:endParaRPr lang="en-US" sz="1100" b="1">
                <a:solidFill>
                  <a:srgbClr val="FFC000"/>
                </a:solidFill>
              </a:endParaRPr>
            </a:p>
          </p:txBody>
        </p:sp>
      </p:grpSp>
      <p:pic>
        <p:nvPicPr>
          <p:cNvPr id="29" name="Graphic 28" descr="Schoolhouse">
            <a:extLst>
              <a:ext uri="{FF2B5EF4-FFF2-40B4-BE49-F238E27FC236}">
                <a16:creationId xmlns:a16="http://schemas.microsoft.com/office/drawing/2014/main" id="{4364D6CA-BEC0-2E20-FF3B-7DFCAAC6D4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90828" y="2214404"/>
            <a:ext cx="777240" cy="777240"/>
          </a:xfrm>
          <a:prstGeom prst="rect">
            <a:avLst/>
          </a:prstGeom>
        </p:spPr>
      </p:pic>
      <p:pic>
        <p:nvPicPr>
          <p:cNvPr id="30" name="Graphic 29" descr="Schoolhouse">
            <a:extLst>
              <a:ext uri="{FF2B5EF4-FFF2-40B4-BE49-F238E27FC236}">
                <a16:creationId xmlns:a16="http://schemas.microsoft.com/office/drawing/2014/main" id="{F8800D90-B990-9482-2106-44ADA54311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77451" y="2206716"/>
            <a:ext cx="777240" cy="777240"/>
          </a:xfrm>
          <a:prstGeom prst="rect">
            <a:avLst/>
          </a:prstGeom>
        </p:spPr>
      </p:pic>
      <p:grpSp>
        <p:nvGrpSpPr>
          <p:cNvPr id="31" name="Group 30">
            <a:extLst>
              <a:ext uri="{FF2B5EF4-FFF2-40B4-BE49-F238E27FC236}">
                <a16:creationId xmlns:a16="http://schemas.microsoft.com/office/drawing/2014/main" id="{99B63AC1-9962-11CB-884C-232130644B6D}"/>
              </a:ext>
            </a:extLst>
          </p:cNvPr>
          <p:cNvGrpSpPr/>
          <p:nvPr/>
        </p:nvGrpSpPr>
        <p:grpSpPr>
          <a:xfrm>
            <a:off x="8943819" y="2394922"/>
            <a:ext cx="2069714" cy="682858"/>
            <a:chOff x="2538930" y="2781736"/>
            <a:chExt cx="2069714" cy="682858"/>
          </a:xfrm>
        </p:grpSpPr>
        <p:grpSp>
          <p:nvGrpSpPr>
            <p:cNvPr id="32" name="Group 31">
              <a:extLst>
                <a:ext uri="{FF2B5EF4-FFF2-40B4-BE49-F238E27FC236}">
                  <a16:creationId xmlns:a16="http://schemas.microsoft.com/office/drawing/2014/main" id="{582E675B-6825-DCBC-B51E-3450B32B0E20}"/>
                </a:ext>
              </a:extLst>
            </p:cNvPr>
            <p:cNvGrpSpPr/>
            <p:nvPr/>
          </p:nvGrpSpPr>
          <p:grpSpPr>
            <a:xfrm>
              <a:off x="3137194" y="2781736"/>
              <a:ext cx="548655" cy="603688"/>
              <a:chOff x="2973640" y="3163028"/>
              <a:chExt cx="548655" cy="603688"/>
            </a:xfrm>
          </p:grpSpPr>
          <p:pic>
            <p:nvPicPr>
              <p:cNvPr id="35" name="Graphic 34" descr="Envelope">
                <a:extLst>
                  <a:ext uri="{FF2B5EF4-FFF2-40B4-BE49-F238E27FC236}">
                    <a16:creationId xmlns:a16="http://schemas.microsoft.com/office/drawing/2014/main" id="{3E7CA7E8-9ADE-F8CC-56D8-DE6D902044A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23270" y="3163028"/>
                <a:ext cx="391940" cy="337858"/>
              </a:xfrm>
              <a:prstGeom prst="rect">
                <a:avLst/>
              </a:prstGeom>
            </p:spPr>
          </p:pic>
          <p:sp>
            <p:nvSpPr>
              <p:cNvPr id="36" name="Arrow: Left 35">
                <a:extLst>
                  <a:ext uri="{FF2B5EF4-FFF2-40B4-BE49-F238E27FC236}">
                    <a16:creationId xmlns:a16="http://schemas.microsoft.com/office/drawing/2014/main" id="{00D079D2-FEDD-F7AF-936C-DB47EC6CB300}"/>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IE436</a:t>
                </a:r>
              </a:p>
            </p:txBody>
          </p:sp>
        </p:grpSp>
        <p:sp>
          <p:nvSpPr>
            <p:cNvPr id="33" name="TextBox 32">
              <a:extLst>
                <a:ext uri="{FF2B5EF4-FFF2-40B4-BE49-F238E27FC236}">
                  <a16:creationId xmlns:a16="http://schemas.microsoft.com/office/drawing/2014/main" id="{522850ED-C444-B907-B435-ECA97ABA4456}"/>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PCI</a:t>
              </a:r>
            </a:p>
          </p:txBody>
        </p:sp>
        <p:sp>
          <p:nvSpPr>
            <p:cNvPr id="34" name="TextBox 33">
              <a:extLst>
                <a:ext uri="{FF2B5EF4-FFF2-40B4-BE49-F238E27FC236}">
                  <a16:creationId xmlns:a16="http://schemas.microsoft.com/office/drawing/2014/main" id="{500CBD53-EC53-D255-C3B2-2B560C2D2DBB}"/>
                </a:ext>
              </a:extLst>
            </p:cNvPr>
            <p:cNvSpPr txBox="1"/>
            <p:nvPr/>
          </p:nvSpPr>
          <p:spPr>
            <a:xfrm>
              <a:off x="3840899" y="3187595"/>
              <a:ext cx="767745" cy="276999"/>
            </a:xfrm>
            <a:prstGeom prst="rect">
              <a:avLst/>
            </a:prstGeom>
            <a:noFill/>
          </p:spPr>
          <p:txBody>
            <a:bodyPr wrap="square" rtlCol="0">
              <a:spAutoFit/>
            </a:bodyPr>
            <a:lstStyle/>
            <a:p>
              <a:r>
                <a:rPr lang="en-US" sz="1200" b="1">
                  <a:solidFill>
                    <a:schemeClr val="tx2"/>
                  </a:solidFill>
                </a:rPr>
                <a:t>SCI</a:t>
              </a:r>
            </a:p>
          </p:txBody>
        </p:sp>
      </p:grpSp>
      <p:pic>
        <p:nvPicPr>
          <p:cNvPr id="37" name="Graphic 36" descr="Schoolhouse">
            <a:extLst>
              <a:ext uri="{FF2B5EF4-FFF2-40B4-BE49-F238E27FC236}">
                <a16:creationId xmlns:a16="http://schemas.microsoft.com/office/drawing/2014/main" id="{EA770180-66AF-E5E1-1CD2-7D87D73743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92477" y="4249031"/>
            <a:ext cx="777240" cy="777240"/>
          </a:xfrm>
          <a:prstGeom prst="rect">
            <a:avLst/>
          </a:prstGeom>
        </p:spPr>
      </p:pic>
      <p:sp>
        <p:nvSpPr>
          <p:cNvPr id="38" name="Content Placeholder 1">
            <a:extLst>
              <a:ext uri="{FF2B5EF4-FFF2-40B4-BE49-F238E27FC236}">
                <a16:creationId xmlns:a16="http://schemas.microsoft.com/office/drawing/2014/main" id="{5D51FBF7-340B-95FC-F0F0-D874529E315A}"/>
              </a:ext>
            </a:extLst>
          </p:cNvPr>
          <p:cNvSpPr txBox="1">
            <a:spLocks/>
          </p:cNvSpPr>
          <p:nvPr/>
        </p:nvSpPr>
        <p:spPr>
          <a:xfrm>
            <a:off x="2243144" y="5109323"/>
            <a:ext cx="3157086"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places a request to the National Risk Analysis System.</a:t>
            </a:r>
          </a:p>
        </p:txBody>
      </p:sp>
      <p:grpSp>
        <p:nvGrpSpPr>
          <p:cNvPr id="39" name="Group 38">
            <a:extLst>
              <a:ext uri="{FF2B5EF4-FFF2-40B4-BE49-F238E27FC236}">
                <a16:creationId xmlns:a16="http://schemas.microsoft.com/office/drawing/2014/main" id="{3CC4864D-80C0-730B-698E-A46F8A6D65EC}"/>
              </a:ext>
            </a:extLst>
          </p:cNvPr>
          <p:cNvGrpSpPr/>
          <p:nvPr/>
        </p:nvGrpSpPr>
        <p:grpSpPr>
          <a:xfrm>
            <a:off x="3084776" y="4613835"/>
            <a:ext cx="1072149" cy="535417"/>
            <a:chOff x="2097287" y="2876394"/>
            <a:chExt cx="1072149" cy="535417"/>
          </a:xfrm>
        </p:grpSpPr>
        <p:sp>
          <p:nvSpPr>
            <p:cNvPr id="40" name="Arrow: Left 39">
              <a:extLst>
                <a:ext uri="{FF2B5EF4-FFF2-40B4-BE49-F238E27FC236}">
                  <a16:creationId xmlns:a16="http://schemas.microsoft.com/office/drawing/2014/main" id="{1D3F8BB4-9BB7-049B-0664-AAF5CCAEF3EB}"/>
                </a:ext>
              </a:extLst>
            </p:cNvPr>
            <p:cNvSpPr/>
            <p:nvPr/>
          </p:nvSpPr>
          <p:spPr>
            <a:xfrm flipH="1">
              <a:off x="2620781" y="287639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b="1">
                <a:solidFill>
                  <a:srgbClr val="FFC000"/>
                </a:solidFill>
              </a:endParaRPr>
            </a:p>
          </p:txBody>
        </p:sp>
        <p:sp>
          <p:nvSpPr>
            <p:cNvPr id="41" name="TextBox 40">
              <a:extLst>
                <a:ext uri="{FF2B5EF4-FFF2-40B4-BE49-F238E27FC236}">
                  <a16:creationId xmlns:a16="http://schemas.microsoft.com/office/drawing/2014/main" id="{E6BC1479-CDDA-3D3D-D1B8-F044B35750AB}"/>
                </a:ext>
              </a:extLst>
            </p:cNvPr>
            <p:cNvSpPr txBox="1"/>
            <p:nvPr/>
          </p:nvSpPr>
          <p:spPr>
            <a:xfrm>
              <a:off x="2097287" y="3134812"/>
              <a:ext cx="767745" cy="276999"/>
            </a:xfrm>
            <a:prstGeom prst="rect">
              <a:avLst/>
            </a:prstGeom>
            <a:noFill/>
          </p:spPr>
          <p:txBody>
            <a:bodyPr wrap="square" rtlCol="0">
              <a:spAutoFit/>
            </a:bodyPr>
            <a:lstStyle/>
            <a:p>
              <a:r>
                <a:rPr lang="en-US" sz="1200" b="1">
                  <a:solidFill>
                    <a:schemeClr val="tx2"/>
                  </a:solidFill>
                </a:rPr>
                <a:t>SCI</a:t>
              </a:r>
            </a:p>
          </p:txBody>
        </p:sp>
      </p:grpSp>
      <p:grpSp>
        <p:nvGrpSpPr>
          <p:cNvPr id="42" name="Group 41">
            <a:extLst>
              <a:ext uri="{FF2B5EF4-FFF2-40B4-BE49-F238E27FC236}">
                <a16:creationId xmlns:a16="http://schemas.microsoft.com/office/drawing/2014/main" id="{AAF7EED8-D895-2A7D-D88C-27E23B975397}"/>
              </a:ext>
            </a:extLst>
          </p:cNvPr>
          <p:cNvGrpSpPr/>
          <p:nvPr/>
        </p:nvGrpSpPr>
        <p:grpSpPr>
          <a:xfrm>
            <a:off x="2356904" y="4346974"/>
            <a:ext cx="593030" cy="611778"/>
            <a:chOff x="4263020" y="2732296"/>
            <a:chExt cx="593030" cy="611778"/>
          </a:xfrm>
        </p:grpSpPr>
        <p:sp>
          <p:nvSpPr>
            <p:cNvPr id="43" name="Oval 42">
              <a:extLst>
                <a:ext uri="{FF2B5EF4-FFF2-40B4-BE49-F238E27FC236}">
                  <a16:creationId xmlns:a16="http://schemas.microsoft.com/office/drawing/2014/main" id="{D4B60583-5BE7-81AD-59DE-A7870CE14E40}"/>
                </a:ext>
              </a:extLst>
            </p:cNvPr>
            <p:cNvSpPr>
              <a:spLocks/>
            </p:cNvSpPr>
            <p:nvPr/>
          </p:nvSpPr>
          <p:spPr>
            <a:xfrm>
              <a:off x="4263020" y="273229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5"/>
                </a:solidFill>
              </a:endParaRPr>
            </a:p>
          </p:txBody>
        </p:sp>
        <p:sp>
          <p:nvSpPr>
            <p:cNvPr id="44" name="TextBox 43">
              <a:extLst>
                <a:ext uri="{FF2B5EF4-FFF2-40B4-BE49-F238E27FC236}">
                  <a16:creationId xmlns:a16="http://schemas.microsoft.com/office/drawing/2014/main" id="{CA1E5FB5-6F08-06EF-C10D-08178AE875C0}"/>
                </a:ext>
              </a:extLst>
            </p:cNvPr>
            <p:cNvSpPr txBox="1"/>
            <p:nvPr/>
          </p:nvSpPr>
          <p:spPr>
            <a:xfrm>
              <a:off x="4385560" y="2809094"/>
              <a:ext cx="470490"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1</a:t>
              </a:r>
              <a:endParaRPr lang="en-US" sz="1100" b="1">
                <a:solidFill>
                  <a:srgbClr val="FFC000"/>
                </a:solidFill>
              </a:endParaRPr>
            </a:p>
          </p:txBody>
        </p:sp>
      </p:grpSp>
      <p:grpSp>
        <p:nvGrpSpPr>
          <p:cNvPr id="45" name="Group 44">
            <a:extLst>
              <a:ext uri="{FF2B5EF4-FFF2-40B4-BE49-F238E27FC236}">
                <a16:creationId xmlns:a16="http://schemas.microsoft.com/office/drawing/2014/main" id="{11FB0F16-3102-3590-3590-D639A05E5286}"/>
              </a:ext>
            </a:extLst>
          </p:cNvPr>
          <p:cNvGrpSpPr/>
          <p:nvPr/>
        </p:nvGrpSpPr>
        <p:grpSpPr>
          <a:xfrm>
            <a:off x="4205290" y="4377996"/>
            <a:ext cx="1115998" cy="644954"/>
            <a:chOff x="983522" y="4634606"/>
            <a:chExt cx="1176052" cy="718768"/>
          </a:xfrm>
        </p:grpSpPr>
        <p:sp>
          <p:nvSpPr>
            <p:cNvPr id="46" name="Rectangle 45">
              <a:extLst>
                <a:ext uri="{FF2B5EF4-FFF2-40B4-BE49-F238E27FC236}">
                  <a16:creationId xmlns:a16="http://schemas.microsoft.com/office/drawing/2014/main" id="{642FF685-C006-7C5B-C505-BD90544AE635}"/>
                </a:ext>
              </a:extLst>
            </p:cNvPr>
            <p:cNvSpPr/>
            <p:nvPr/>
          </p:nvSpPr>
          <p:spPr>
            <a:xfrm>
              <a:off x="983522" y="4634606"/>
              <a:ext cx="1083780" cy="718768"/>
            </a:xfrm>
            <a:prstGeom prst="rect">
              <a:avLst/>
            </a:prstGeom>
            <a:solidFill>
              <a:schemeClr val="bg2"/>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Risk Analysis System</a:t>
              </a:r>
            </a:p>
          </p:txBody>
        </p:sp>
        <p:grpSp>
          <p:nvGrpSpPr>
            <p:cNvPr id="47" name="Group 46">
              <a:extLst>
                <a:ext uri="{FF2B5EF4-FFF2-40B4-BE49-F238E27FC236}">
                  <a16:creationId xmlns:a16="http://schemas.microsoft.com/office/drawing/2014/main" id="{02BA8CC4-C734-C4FD-33E0-1E101DC765B2}"/>
                </a:ext>
              </a:extLst>
            </p:cNvPr>
            <p:cNvGrpSpPr/>
            <p:nvPr/>
          </p:nvGrpSpPr>
          <p:grpSpPr>
            <a:xfrm rot="4980616">
              <a:off x="1755549" y="4911717"/>
              <a:ext cx="407004" cy="401047"/>
              <a:chOff x="1749549" y="1370834"/>
              <a:chExt cx="547218" cy="539216"/>
            </a:xfrm>
          </p:grpSpPr>
          <p:sp>
            <p:nvSpPr>
              <p:cNvPr id="48" name="Oval 47">
                <a:extLst>
                  <a:ext uri="{FF2B5EF4-FFF2-40B4-BE49-F238E27FC236}">
                    <a16:creationId xmlns:a16="http://schemas.microsoft.com/office/drawing/2014/main" id="{32BEC116-B02F-3B07-6260-0549DB701796}"/>
                  </a:ext>
                </a:extLst>
              </p:cNvPr>
              <p:cNvSpPr/>
              <p:nvPr/>
            </p:nvSpPr>
            <p:spPr>
              <a:xfrm>
                <a:off x="1837114" y="137083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EFB461B-A4EE-3B50-BCCF-09D8CBC903F1}"/>
                  </a:ext>
                </a:extLst>
              </p:cNvPr>
              <p:cNvSpPr/>
              <p:nvPr/>
            </p:nvSpPr>
            <p:spPr>
              <a:xfrm>
                <a:off x="1749549" y="1510964"/>
                <a:ext cx="83343" cy="833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Gears">
                <a:extLst>
                  <a:ext uri="{FF2B5EF4-FFF2-40B4-BE49-F238E27FC236}">
                    <a16:creationId xmlns:a16="http://schemas.microsoft.com/office/drawing/2014/main" id="{AE70A26C-7148-81F3-6CB2-22745F0AC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31007" y="1544290"/>
                <a:ext cx="365760" cy="365760"/>
              </a:xfrm>
              <a:prstGeom prst="rect">
                <a:avLst/>
              </a:prstGeom>
            </p:spPr>
          </p:pic>
        </p:grpSp>
      </p:grpSp>
      <p:grpSp>
        <p:nvGrpSpPr>
          <p:cNvPr id="51" name="Group 50">
            <a:extLst>
              <a:ext uri="{FF2B5EF4-FFF2-40B4-BE49-F238E27FC236}">
                <a16:creationId xmlns:a16="http://schemas.microsoft.com/office/drawing/2014/main" id="{BD278777-44B6-3F06-A5D0-809C3BABDF20}"/>
              </a:ext>
            </a:extLst>
          </p:cNvPr>
          <p:cNvGrpSpPr/>
          <p:nvPr/>
        </p:nvGrpSpPr>
        <p:grpSpPr>
          <a:xfrm>
            <a:off x="6484862" y="4536537"/>
            <a:ext cx="4230486" cy="895532"/>
            <a:chOff x="2075093" y="5289337"/>
            <a:chExt cx="4536747" cy="471096"/>
          </a:xfrm>
        </p:grpSpPr>
        <p:sp>
          <p:nvSpPr>
            <p:cNvPr id="52" name="Rectangle 51">
              <a:extLst>
                <a:ext uri="{FF2B5EF4-FFF2-40B4-BE49-F238E27FC236}">
                  <a16:creationId xmlns:a16="http://schemas.microsoft.com/office/drawing/2014/main" id="{A3380EA7-5565-7FF6-71FE-AED2511B1655}"/>
                </a:ext>
              </a:extLst>
            </p:cNvPr>
            <p:cNvSpPr/>
            <p:nvPr/>
          </p:nvSpPr>
          <p:spPr>
            <a:xfrm>
              <a:off x="2075093" y="5289337"/>
              <a:ext cx="654730"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53" name="Rectangle 52">
              <a:extLst>
                <a:ext uri="{FF2B5EF4-FFF2-40B4-BE49-F238E27FC236}">
                  <a16:creationId xmlns:a16="http://schemas.microsoft.com/office/drawing/2014/main" id="{2BEE56C1-7A93-E221-D072-5B8417BDE8A3}"/>
                </a:ext>
              </a:extLst>
            </p:cNvPr>
            <p:cNvSpPr/>
            <p:nvPr/>
          </p:nvSpPr>
          <p:spPr>
            <a:xfrm>
              <a:off x="2729823" y="5289337"/>
              <a:ext cx="3882017"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i="1">
                  <a:solidFill>
                    <a:schemeClr val="tx1"/>
                  </a:solidFill>
                </a:rPr>
                <a:t>Only</a:t>
              </a:r>
              <a:r>
                <a:rPr lang="en-US" sz="1300" i="1">
                  <a:solidFill>
                    <a:schemeClr val="tx1"/>
                  </a:solidFill>
                </a:rPr>
                <a:t> SCI Risk Analysis is performed at this stage. PCI will perform its own risk analysis at a later stage, during the process of “Perform controls by SCI and PCI”.</a:t>
              </a:r>
            </a:p>
          </p:txBody>
        </p:sp>
      </p:grpSp>
      <p:sp>
        <p:nvSpPr>
          <p:cNvPr id="6" name="Rectangle: Diagonal Corners Rounded 5">
            <a:extLst>
              <a:ext uri="{FF2B5EF4-FFF2-40B4-BE49-F238E27FC236}">
                <a16:creationId xmlns:a16="http://schemas.microsoft.com/office/drawing/2014/main" id="{A47E4D1A-709F-6A8E-1E61-130BBFBE61A0}"/>
              </a:ext>
            </a:extLst>
          </p:cNvPr>
          <p:cNvSpPr/>
          <p:nvPr/>
        </p:nvSpPr>
        <p:spPr>
          <a:xfrm>
            <a:off x="851089" y="1488046"/>
            <a:ext cx="10515600" cy="63980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effectLst/>
              <a:ea typeface="Times New Roman" panose="02020603050405020304" pitchFamily="18" charset="0"/>
              <a:cs typeface="Times New Roman" panose="02020603050405020304" pitchFamily="18" charset="0"/>
            </a:endParaRPr>
          </a:p>
          <a:p>
            <a:r>
              <a:rPr lang="en-US" sz="1800">
                <a:effectLst/>
                <a:ea typeface="Times New Roman" panose="02020603050405020304" pitchFamily="18" charset="0"/>
                <a:cs typeface="Times New Roman" panose="02020603050405020304" pitchFamily="18" charset="0"/>
              </a:rPr>
              <a:t>Risk analysis is performed both by SCI and PCI in both cases for a pre-lodged declaration and for a declaration lodged upon presentation of goods.</a:t>
            </a:r>
          </a:p>
          <a:p>
            <a:endParaRPr lang="en-US" sz="1800">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FFC4B16-04E4-0B0A-3EBB-D2235AE98E36}"/>
              </a:ext>
            </a:extLst>
          </p:cNvPr>
          <p:cNvSpPr>
            <a:spLocks noGrp="1"/>
          </p:cNvSpPr>
          <p:nvPr>
            <p:ph type="sldNum" sz="quarter" idx="12"/>
          </p:nvPr>
        </p:nvSpPr>
        <p:spPr/>
        <p:txBody>
          <a:bodyPr/>
          <a:lstStyle/>
          <a:p>
            <a:fld id="{F46C79FD-C571-418B-AB0F-5EE936C85276}" type="slidenum">
              <a:rPr lang="en-GB" smtClean="0"/>
              <a:t>61</a:t>
            </a:fld>
            <a:endParaRPr lang="en-GB"/>
          </a:p>
        </p:txBody>
      </p:sp>
    </p:spTree>
    <p:extLst>
      <p:ext uri="{BB962C8B-B14F-4D97-AF65-F5344CB8AC3E}">
        <p14:creationId xmlns:p14="http://schemas.microsoft.com/office/powerpoint/2010/main" val="718195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Risk Analysis at SCI and PCI (</a:t>
            </a:r>
            <a:r>
              <a:rPr lang="el-GR"/>
              <a:t>2</a:t>
            </a:r>
            <a:r>
              <a:rPr lang="en-GB"/>
              <a:t>/2)</a:t>
            </a:r>
          </a:p>
        </p:txBody>
      </p:sp>
      <p:sp>
        <p:nvSpPr>
          <p:cNvPr id="25" name="Rectangle 24">
            <a:extLst>
              <a:ext uri="{FF2B5EF4-FFF2-40B4-BE49-F238E27FC236}">
                <a16:creationId xmlns:a16="http://schemas.microsoft.com/office/drawing/2014/main" id="{DC941AF4-3FBE-4AA0-9290-D1A96F80720C}"/>
              </a:ext>
            </a:extLst>
          </p:cNvPr>
          <p:cNvSpPr/>
          <p:nvPr/>
        </p:nvSpPr>
        <p:spPr>
          <a:xfrm>
            <a:off x="838198" y="2311737"/>
            <a:ext cx="10515604" cy="1716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98751EF-260B-4BAF-948F-B2E29FA8A9A0}"/>
              </a:ext>
            </a:extLst>
          </p:cNvPr>
          <p:cNvSpPr/>
          <p:nvPr/>
        </p:nvSpPr>
        <p:spPr>
          <a:xfrm>
            <a:off x="838198" y="4133677"/>
            <a:ext cx="10515604" cy="174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ontent Placeholder 1">
            <a:extLst>
              <a:ext uri="{FF2B5EF4-FFF2-40B4-BE49-F238E27FC236}">
                <a16:creationId xmlns:a16="http://schemas.microsoft.com/office/drawing/2014/main" id="{61CCA6CD-534C-424E-B430-44AAAAF89D8D}"/>
              </a:ext>
            </a:extLst>
          </p:cNvPr>
          <p:cNvSpPr txBox="1">
            <a:spLocks/>
          </p:cNvSpPr>
          <p:nvPr/>
        </p:nvSpPr>
        <p:spPr>
          <a:xfrm>
            <a:off x="8056346" y="3121342"/>
            <a:ext cx="3157086" cy="747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a:t>
            </a:r>
            <a:r>
              <a:rPr lang="en-GB" sz="1300"/>
              <a:t>sends to SCI the Control Decision (IE445). </a:t>
            </a:r>
            <a:endParaRPr lang="en-US" sz="1300" b="1"/>
          </a:p>
        </p:txBody>
      </p:sp>
      <p:pic>
        <p:nvPicPr>
          <p:cNvPr id="144" name="Graphic 143" descr="Arrow Slight curve">
            <a:extLst>
              <a:ext uri="{FF2B5EF4-FFF2-40B4-BE49-F238E27FC236}">
                <a16:creationId xmlns:a16="http://schemas.microsoft.com/office/drawing/2014/main" id="{9F8D420D-BD4E-493F-A2E4-A6CEDE10B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2112" y="2820797"/>
            <a:ext cx="474813" cy="474813"/>
          </a:xfrm>
          <a:prstGeom prst="rect">
            <a:avLst/>
          </a:prstGeom>
        </p:spPr>
      </p:pic>
      <p:pic>
        <p:nvPicPr>
          <p:cNvPr id="145" name="Graphic 144" descr="Arrow Slight curve">
            <a:extLst>
              <a:ext uri="{FF2B5EF4-FFF2-40B4-BE49-F238E27FC236}">
                <a16:creationId xmlns:a16="http://schemas.microsoft.com/office/drawing/2014/main" id="{415D4AAA-C6DB-4294-9B67-772636CC1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1211" y="4598847"/>
            <a:ext cx="474813" cy="474813"/>
          </a:xfrm>
          <a:prstGeom prst="rect">
            <a:avLst/>
          </a:prstGeom>
        </p:spPr>
      </p:pic>
      <p:sp>
        <p:nvSpPr>
          <p:cNvPr id="60" name="Oval 59">
            <a:extLst>
              <a:ext uri="{FF2B5EF4-FFF2-40B4-BE49-F238E27FC236}">
                <a16:creationId xmlns:a16="http://schemas.microsoft.com/office/drawing/2014/main" id="{671B95F4-3F84-4D49-9BDE-6FF73F67F70B}"/>
              </a:ext>
            </a:extLst>
          </p:cNvPr>
          <p:cNvSpPr>
            <a:spLocks/>
          </p:cNvSpPr>
          <p:nvPr/>
        </p:nvSpPr>
        <p:spPr>
          <a:xfrm>
            <a:off x="8163575" y="251038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sp>
        <p:nvSpPr>
          <p:cNvPr id="13" name="Content Placeholder 1">
            <a:extLst>
              <a:ext uri="{FF2B5EF4-FFF2-40B4-BE49-F238E27FC236}">
                <a16:creationId xmlns:a16="http://schemas.microsoft.com/office/drawing/2014/main" id="{286BE6BC-7227-5A23-AC5B-46E5AAE3B5BB}"/>
              </a:ext>
            </a:extLst>
          </p:cNvPr>
          <p:cNvSpPr txBox="1">
            <a:spLocks/>
          </p:cNvSpPr>
          <p:nvPr/>
        </p:nvSpPr>
        <p:spPr>
          <a:xfrm>
            <a:off x="824808" y="2587672"/>
            <a:ext cx="1555711" cy="9082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a:t>SCI sends IE440</a:t>
            </a:r>
          </a:p>
        </p:txBody>
      </p:sp>
      <p:sp>
        <p:nvSpPr>
          <p:cNvPr id="14" name="Content Placeholder 1">
            <a:extLst>
              <a:ext uri="{FF2B5EF4-FFF2-40B4-BE49-F238E27FC236}">
                <a16:creationId xmlns:a16="http://schemas.microsoft.com/office/drawing/2014/main" id="{C5B92F2B-23C8-55A8-8E01-70417195D48A}"/>
              </a:ext>
            </a:extLst>
          </p:cNvPr>
          <p:cNvSpPr txBox="1">
            <a:spLocks/>
          </p:cNvSpPr>
          <p:nvPr/>
        </p:nvSpPr>
        <p:spPr>
          <a:xfrm>
            <a:off x="826983" y="4422149"/>
            <a:ext cx="1555711" cy="867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a:t>SCI sends IE468</a:t>
            </a:r>
          </a:p>
        </p:txBody>
      </p:sp>
      <p:sp>
        <p:nvSpPr>
          <p:cNvPr id="23" name="Content Placeholder 1">
            <a:extLst>
              <a:ext uri="{FF2B5EF4-FFF2-40B4-BE49-F238E27FC236}">
                <a16:creationId xmlns:a16="http://schemas.microsoft.com/office/drawing/2014/main" id="{6D72F5C8-B0CC-AB2A-7C51-CDA301F9965D}"/>
              </a:ext>
            </a:extLst>
          </p:cNvPr>
          <p:cNvSpPr txBox="1">
            <a:spLocks/>
          </p:cNvSpPr>
          <p:nvPr/>
        </p:nvSpPr>
        <p:spPr>
          <a:xfrm>
            <a:off x="5160403" y="3143918"/>
            <a:ext cx="2667080"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PCI places a request to the National Risk Analysis System.</a:t>
            </a:r>
          </a:p>
        </p:txBody>
      </p:sp>
      <p:grpSp>
        <p:nvGrpSpPr>
          <p:cNvPr id="24" name="Group 23">
            <a:extLst>
              <a:ext uri="{FF2B5EF4-FFF2-40B4-BE49-F238E27FC236}">
                <a16:creationId xmlns:a16="http://schemas.microsoft.com/office/drawing/2014/main" id="{43DF5F51-B7BE-2E61-8134-5E0A31F499EA}"/>
              </a:ext>
            </a:extLst>
          </p:cNvPr>
          <p:cNvGrpSpPr/>
          <p:nvPr/>
        </p:nvGrpSpPr>
        <p:grpSpPr>
          <a:xfrm>
            <a:off x="5145497" y="2506009"/>
            <a:ext cx="665803" cy="630193"/>
            <a:chOff x="4304167" y="4373318"/>
            <a:chExt cx="665803" cy="630193"/>
          </a:xfrm>
        </p:grpSpPr>
        <p:sp>
          <p:nvSpPr>
            <p:cNvPr id="27" name="Oval 26">
              <a:extLst>
                <a:ext uri="{FF2B5EF4-FFF2-40B4-BE49-F238E27FC236}">
                  <a16:creationId xmlns:a16="http://schemas.microsoft.com/office/drawing/2014/main" id="{8AB795AB-1397-232E-F960-70C0E9282116}"/>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28" name="TextBox 27">
              <a:extLst>
                <a:ext uri="{FF2B5EF4-FFF2-40B4-BE49-F238E27FC236}">
                  <a16:creationId xmlns:a16="http://schemas.microsoft.com/office/drawing/2014/main" id="{0F3EC00D-6D80-677E-EAC0-E8E753BF21D2}"/>
                </a:ext>
              </a:extLst>
            </p:cNvPr>
            <p:cNvSpPr txBox="1"/>
            <p:nvPr/>
          </p:nvSpPr>
          <p:spPr>
            <a:xfrm>
              <a:off x="4425458" y="4468531"/>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2</a:t>
              </a:r>
              <a:endParaRPr lang="en-US" sz="1100" b="1">
                <a:solidFill>
                  <a:srgbClr val="FFC000"/>
                </a:solidFill>
              </a:endParaRPr>
            </a:p>
          </p:txBody>
        </p:sp>
      </p:grpSp>
      <p:pic>
        <p:nvPicPr>
          <p:cNvPr id="29" name="Graphic 28" descr="Schoolhouse">
            <a:extLst>
              <a:ext uri="{FF2B5EF4-FFF2-40B4-BE49-F238E27FC236}">
                <a16:creationId xmlns:a16="http://schemas.microsoft.com/office/drawing/2014/main" id="{4364D6CA-BEC0-2E20-FF3B-7DFCAAC6D4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31354" y="2375084"/>
            <a:ext cx="777240" cy="777240"/>
          </a:xfrm>
          <a:prstGeom prst="rect">
            <a:avLst/>
          </a:prstGeom>
        </p:spPr>
      </p:pic>
      <p:pic>
        <p:nvPicPr>
          <p:cNvPr id="30" name="Graphic 29" descr="Schoolhouse">
            <a:extLst>
              <a:ext uri="{FF2B5EF4-FFF2-40B4-BE49-F238E27FC236}">
                <a16:creationId xmlns:a16="http://schemas.microsoft.com/office/drawing/2014/main" id="{F8800D90-B990-9482-2106-44ADA54311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737027" y="2367396"/>
            <a:ext cx="777240" cy="777240"/>
          </a:xfrm>
          <a:prstGeom prst="rect">
            <a:avLst/>
          </a:prstGeom>
        </p:spPr>
      </p:pic>
      <p:grpSp>
        <p:nvGrpSpPr>
          <p:cNvPr id="31" name="Group 30">
            <a:extLst>
              <a:ext uri="{FF2B5EF4-FFF2-40B4-BE49-F238E27FC236}">
                <a16:creationId xmlns:a16="http://schemas.microsoft.com/office/drawing/2014/main" id="{99B63AC1-9962-11CB-884C-232130644B6D}"/>
              </a:ext>
            </a:extLst>
          </p:cNvPr>
          <p:cNvGrpSpPr/>
          <p:nvPr/>
        </p:nvGrpSpPr>
        <p:grpSpPr>
          <a:xfrm>
            <a:off x="8893870" y="2555602"/>
            <a:ext cx="2069714" cy="682858"/>
            <a:chOff x="2538930" y="2781736"/>
            <a:chExt cx="2069714" cy="682858"/>
          </a:xfrm>
        </p:grpSpPr>
        <p:grpSp>
          <p:nvGrpSpPr>
            <p:cNvPr id="32" name="Group 31">
              <a:extLst>
                <a:ext uri="{FF2B5EF4-FFF2-40B4-BE49-F238E27FC236}">
                  <a16:creationId xmlns:a16="http://schemas.microsoft.com/office/drawing/2014/main" id="{582E675B-6825-DCBC-B51E-3450B32B0E20}"/>
                </a:ext>
              </a:extLst>
            </p:cNvPr>
            <p:cNvGrpSpPr/>
            <p:nvPr/>
          </p:nvGrpSpPr>
          <p:grpSpPr>
            <a:xfrm>
              <a:off x="3137194" y="2781736"/>
              <a:ext cx="548655" cy="603688"/>
              <a:chOff x="2973640" y="3163028"/>
              <a:chExt cx="548655" cy="603688"/>
            </a:xfrm>
          </p:grpSpPr>
          <p:pic>
            <p:nvPicPr>
              <p:cNvPr id="35" name="Graphic 34" descr="Envelope">
                <a:extLst>
                  <a:ext uri="{FF2B5EF4-FFF2-40B4-BE49-F238E27FC236}">
                    <a16:creationId xmlns:a16="http://schemas.microsoft.com/office/drawing/2014/main" id="{3E7CA7E8-9ADE-F8CC-56D8-DE6D902044A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36" name="Arrow: Left 35">
                <a:extLst>
                  <a:ext uri="{FF2B5EF4-FFF2-40B4-BE49-F238E27FC236}">
                    <a16:creationId xmlns:a16="http://schemas.microsoft.com/office/drawing/2014/main" id="{00D079D2-FEDD-F7AF-936C-DB47EC6CB300}"/>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IE445</a:t>
                </a:r>
              </a:p>
            </p:txBody>
          </p:sp>
        </p:grpSp>
        <p:sp>
          <p:nvSpPr>
            <p:cNvPr id="33" name="TextBox 32">
              <a:extLst>
                <a:ext uri="{FF2B5EF4-FFF2-40B4-BE49-F238E27FC236}">
                  <a16:creationId xmlns:a16="http://schemas.microsoft.com/office/drawing/2014/main" id="{522850ED-C444-B907-B435-ECA97ABA4456}"/>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PCI</a:t>
              </a:r>
            </a:p>
          </p:txBody>
        </p:sp>
        <p:sp>
          <p:nvSpPr>
            <p:cNvPr id="34" name="TextBox 33">
              <a:extLst>
                <a:ext uri="{FF2B5EF4-FFF2-40B4-BE49-F238E27FC236}">
                  <a16:creationId xmlns:a16="http://schemas.microsoft.com/office/drawing/2014/main" id="{500CBD53-EC53-D255-C3B2-2B560C2D2DBB}"/>
                </a:ext>
              </a:extLst>
            </p:cNvPr>
            <p:cNvSpPr txBox="1"/>
            <p:nvPr/>
          </p:nvSpPr>
          <p:spPr>
            <a:xfrm>
              <a:off x="3840899" y="3187595"/>
              <a:ext cx="767745" cy="276999"/>
            </a:xfrm>
            <a:prstGeom prst="rect">
              <a:avLst/>
            </a:prstGeom>
            <a:noFill/>
          </p:spPr>
          <p:txBody>
            <a:bodyPr wrap="square" rtlCol="0">
              <a:spAutoFit/>
            </a:bodyPr>
            <a:lstStyle/>
            <a:p>
              <a:r>
                <a:rPr lang="en-US" sz="1200" b="1">
                  <a:solidFill>
                    <a:schemeClr val="tx2"/>
                  </a:solidFill>
                </a:rPr>
                <a:t>SCI</a:t>
              </a:r>
            </a:p>
          </p:txBody>
        </p:sp>
      </p:grpSp>
      <p:pic>
        <p:nvPicPr>
          <p:cNvPr id="69" name="Graphic 68" descr="Schoolhouse">
            <a:extLst>
              <a:ext uri="{FF2B5EF4-FFF2-40B4-BE49-F238E27FC236}">
                <a16:creationId xmlns:a16="http://schemas.microsoft.com/office/drawing/2014/main" id="{8A99653D-E875-4CE8-0D9C-1027BBF852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33109" y="2311737"/>
            <a:ext cx="777240" cy="777240"/>
          </a:xfrm>
          <a:prstGeom prst="rect">
            <a:avLst/>
          </a:prstGeom>
        </p:spPr>
      </p:pic>
      <p:pic>
        <p:nvPicPr>
          <p:cNvPr id="70" name="Graphic 69" descr="Schoolhouse">
            <a:extLst>
              <a:ext uri="{FF2B5EF4-FFF2-40B4-BE49-F238E27FC236}">
                <a16:creationId xmlns:a16="http://schemas.microsoft.com/office/drawing/2014/main" id="{E1D31673-DF0D-1465-5B03-F6F7F9D36F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38782" y="2304049"/>
            <a:ext cx="777240" cy="777240"/>
          </a:xfrm>
          <a:prstGeom prst="rect">
            <a:avLst/>
          </a:prstGeom>
        </p:spPr>
      </p:pic>
      <p:grpSp>
        <p:nvGrpSpPr>
          <p:cNvPr id="71" name="Group 70">
            <a:extLst>
              <a:ext uri="{FF2B5EF4-FFF2-40B4-BE49-F238E27FC236}">
                <a16:creationId xmlns:a16="http://schemas.microsoft.com/office/drawing/2014/main" id="{7A3AF4A5-E81E-04F6-B1BE-03E683ED4367}"/>
              </a:ext>
            </a:extLst>
          </p:cNvPr>
          <p:cNvGrpSpPr/>
          <p:nvPr/>
        </p:nvGrpSpPr>
        <p:grpSpPr>
          <a:xfrm>
            <a:off x="2995625" y="2492255"/>
            <a:ext cx="2069714" cy="682858"/>
            <a:chOff x="2538930" y="2781736"/>
            <a:chExt cx="2069714" cy="682858"/>
          </a:xfrm>
        </p:grpSpPr>
        <p:grpSp>
          <p:nvGrpSpPr>
            <p:cNvPr id="72" name="Group 71">
              <a:extLst>
                <a:ext uri="{FF2B5EF4-FFF2-40B4-BE49-F238E27FC236}">
                  <a16:creationId xmlns:a16="http://schemas.microsoft.com/office/drawing/2014/main" id="{5205B24E-71F8-CD7A-5363-D77137C38936}"/>
                </a:ext>
              </a:extLst>
            </p:cNvPr>
            <p:cNvGrpSpPr/>
            <p:nvPr/>
          </p:nvGrpSpPr>
          <p:grpSpPr>
            <a:xfrm>
              <a:off x="3137194" y="2781736"/>
              <a:ext cx="548655" cy="603688"/>
              <a:chOff x="2973640" y="3163028"/>
              <a:chExt cx="548655" cy="603688"/>
            </a:xfrm>
          </p:grpSpPr>
          <p:pic>
            <p:nvPicPr>
              <p:cNvPr id="75" name="Graphic 74" descr="Envelope">
                <a:extLst>
                  <a:ext uri="{FF2B5EF4-FFF2-40B4-BE49-F238E27FC236}">
                    <a16:creationId xmlns:a16="http://schemas.microsoft.com/office/drawing/2014/main" id="{83ADB898-2F6C-CB8A-BA7F-55B4AC63E7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76" name="Arrow: Left 75">
                <a:extLst>
                  <a:ext uri="{FF2B5EF4-FFF2-40B4-BE49-F238E27FC236}">
                    <a16:creationId xmlns:a16="http://schemas.microsoft.com/office/drawing/2014/main" id="{774E57AC-A0A2-1039-87FF-FE42F6585933}"/>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IE440</a:t>
                </a:r>
              </a:p>
            </p:txBody>
          </p:sp>
        </p:grpSp>
        <p:sp>
          <p:nvSpPr>
            <p:cNvPr id="73" name="TextBox 72">
              <a:extLst>
                <a:ext uri="{FF2B5EF4-FFF2-40B4-BE49-F238E27FC236}">
                  <a16:creationId xmlns:a16="http://schemas.microsoft.com/office/drawing/2014/main" id="{83D3CB99-10F9-1D08-CCF0-60A399A097CB}"/>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SCI</a:t>
              </a:r>
            </a:p>
          </p:txBody>
        </p:sp>
        <p:sp>
          <p:nvSpPr>
            <p:cNvPr id="74" name="TextBox 73">
              <a:extLst>
                <a:ext uri="{FF2B5EF4-FFF2-40B4-BE49-F238E27FC236}">
                  <a16:creationId xmlns:a16="http://schemas.microsoft.com/office/drawing/2014/main" id="{2A98FD54-62B2-4FF4-CDF8-4E46E23DA326}"/>
                </a:ext>
              </a:extLst>
            </p:cNvPr>
            <p:cNvSpPr txBox="1"/>
            <p:nvPr/>
          </p:nvSpPr>
          <p:spPr>
            <a:xfrm>
              <a:off x="3840899" y="3187595"/>
              <a:ext cx="767745" cy="276999"/>
            </a:xfrm>
            <a:prstGeom prst="rect">
              <a:avLst/>
            </a:prstGeom>
            <a:noFill/>
          </p:spPr>
          <p:txBody>
            <a:bodyPr wrap="square" rtlCol="0">
              <a:spAutoFit/>
            </a:bodyPr>
            <a:lstStyle/>
            <a:p>
              <a:r>
                <a:rPr lang="en-US" sz="1200" b="1">
                  <a:solidFill>
                    <a:schemeClr val="tx2"/>
                  </a:solidFill>
                </a:rPr>
                <a:t>PCI</a:t>
              </a:r>
            </a:p>
          </p:txBody>
        </p:sp>
      </p:grpSp>
      <p:sp>
        <p:nvSpPr>
          <p:cNvPr id="77" name="Content Placeholder 1">
            <a:extLst>
              <a:ext uri="{FF2B5EF4-FFF2-40B4-BE49-F238E27FC236}">
                <a16:creationId xmlns:a16="http://schemas.microsoft.com/office/drawing/2014/main" id="{73F010F6-7095-63F7-92A0-42C4F3754CBD}"/>
              </a:ext>
            </a:extLst>
          </p:cNvPr>
          <p:cNvSpPr txBox="1">
            <a:spLocks/>
          </p:cNvSpPr>
          <p:nvPr/>
        </p:nvSpPr>
        <p:spPr>
          <a:xfrm>
            <a:off x="2271149" y="3122929"/>
            <a:ext cx="2734204" cy="9767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requests PCI to </a:t>
            </a:r>
            <a:r>
              <a:rPr lang="en-US" sz="1300" b="1"/>
              <a:t>perform physical controls </a:t>
            </a:r>
            <a:r>
              <a:rPr lang="en-US" sz="1300"/>
              <a:t>(IE440).</a:t>
            </a:r>
          </a:p>
        </p:txBody>
      </p:sp>
      <p:grpSp>
        <p:nvGrpSpPr>
          <p:cNvPr id="78" name="Group 77">
            <a:extLst>
              <a:ext uri="{FF2B5EF4-FFF2-40B4-BE49-F238E27FC236}">
                <a16:creationId xmlns:a16="http://schemas.microsoft.com/office/drawing/2014/main" id="{265BFEC6-68A2-500F-EBED-9032E18A612C}"/>
              </a:ext>
            </a:extLst>
          </p:cNvPr>
          <p:cNvGrpSpPr/>
          <p:nvPr/>
        </p:nvGrpSpPr>
        <p:grpSpPr>
          <a:xfrm>
            <a:off x="2351150" y="2501338"/>
            <a:ext cx="665803" cy="630193"/>
            <a:chOff x="4304167" y="4373318"/>
            <a:chExt cx="665803" cy="630193"/>
          </a:xfrm>
        </p:grpSpPr>
        <p:sp>
          <p:nvSpPr>
            <p:cNvPr id="79" name="Oval 78">
              <a:extLst>
                <a:ext uri="{FF2B5EF4-FFF2-40B4-BE49-F238E27FC236}">
                  <a16:creationId xmlns:a16="http://schemas.microsoft.com/office/drawing/2014/main" id="{F78AFEB8-AD78-7084-FFFB-D02A25E9A665}"/>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80" name="TextBox 79">
              <a:extLst>
                <a:ext uri="{FF2B5EF4-FFF2-40B4-BE49-F238E27FC236}">
                  <a16:creationId xmlns:a16="http://schemas.microsoft.com/office/drawing/2014/main" id="{A53299B6-C654-D2AC-A723-8336619F7D97}"/>
                </a:ext>
              </a:extLst>
            </p:cNvPr>
            <p:cNvSpPr txBox="1"/>
            <p:nvPr/>
          </p:nvSpPr>
          <p:spPr>
            <a:xfrm>
              <a:off x="4425458" y="4468531"/>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1</a:t>
              </a:r>
              <a:endParaRPr lang="en-US" sz="1100" b="1">
                <a:solidFill>
                  <a:srgbClr val="FFC000"/>
                </a:solidFill>
              </a:endParaRPr>
            </a:p>
          </p:txBody>
        </p:sp>
      </p:grpSp>
      <p:pic>
        <p:nvPicPr>
          <p:cNvPr id="81" name="Graphic 80" descr="Schoolhouse">
            <a:extLst>
              <a:ext uri="{FF2B5EF4-FFF2-40B4-BE49-F238E27FC236}">
                <a16:creationId xmlns:a16="http://schemas.microsoft.com/office/drawing/2014/main" id="{A77B49C0-0F50-5410-05A3-1F29FC646E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63620" y="4210227"/>
            <a:ext cx="777240" cy="777240"/>
          </a:xfrm>
          <a:prstGeom prst="rect">
            <a:avLst/>
          </a:prstGeom>
        </p:spPr>
      </p:pic>
      <p:pic>
        <p:nvPicPr>
          <p:cNvPr id="82" name="Graphic 81" descr="Schoolhouse">
            <a:extLst>
              <a:ext uri="{FF2B5EF4-FFF2-40B4-BE49-F238E27FC236}">
                <a16:creationId xmlns:a16="http://schemas.microsoft.com/office/drawing/2014/main" id="{AD60B45B-E907-AE4E-DB13-229284CE60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69293" y="4202539"/>
            <a:ext cx="777240" cy="777240"/>
          </a:xfrm>
          <a:prstGeom prst="rect">
            <a:avLst/>
          </a:prstGeom>
        </p:spPr>
      </p:pic>
      <p:grpSp>
        <p:nvGrpSpPr>
          <p:cNvPr id="83" name="Group 82">
            <a:extLst>
              <a:ext uri="{FF2B5EF4-FFF2-40B4-BE49-F238E27FC236}">
                <a16:creationId xmlns:a16="http://schemas.microsoft.com/office/drawing/2014/main" id="{5C0D3CCA-C909-E539-B9B9-DE097F1D753C}"/>
              </a:ext>
            </a:extLst>
          </p:cNvPr>
          <p:cNvGrpSpPr/>
          <p:nvPr/>
        </p:nvGrpSpPr>
        <p:grpSpPr>
          <a:xfrm>
            <a:off x="3026136" y="4390745"/>
            <a:ext cx="2069714" cy="682858"/>
            <a:chOff x="2538930" y="2781736"/>
            <a:chExt cx="2069714" cy="682858"/>
          </a:xfrm>
        </p:grpSpPr>
        <p:grpSp>
          <p:nvGrpSpPr>
            <p:cNvPr id="84" name="Group 83">
              <a:extLst>
                <a:ext uri="{FF2B5EF4-FFF2-40B4-BE49-F238E27FC236}">
                  <a16:creationId xmlns:a16="http://schemas.microsoft.com/office/drawing/2014/main" id="{E10C2493-AC61-6004-1617-393F62556703}"/>
                </a:ext>
              </a:extLst>
            </p:cNvPr>
            <p:cNvGrpSpPr/>
            <p:nvPr/>
          </p:nvGrpSpPr>
          <p:grpSpPr>
            <a:xfrm>
              <a:off x="3137194" y="2781736"/>
              <a:ext cx="548655" cy="603688"/>
              <a:chOff x="2973640" y="3163028"/>
              <a:chExt cx="548655" cy="603688"/>
            </a:xfrm>
          </p:grpSpPr>
          <p:pic>
            <p:nvPicPr>
              <p:cNvPr id="87" name="Graphic 86" descr="Envelope">
                <a:extLst>
                  <a:ext uri="{FF2B5EF4-FFF2-40B4-BE49-F238E27FC236}">
                    <a16:creationId xmlns:a16="http://schemas.microsoft.com/office/drawing/2014/main" id="{2BC0810A-5A4F-95A4-67E0-7063F8A7FD4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88" name="Arrow: Left 87">
                <a:extLst>
                  <a:ext uri="{FF2B5EF4-FFF2-40B4-BE49-F238E27FC236}">
                    <a16:creationId xmlns:a16="http://schemas.microsoft.com/office/drawing/2014/main" id="{16E43F64-AAF3-B43C-A45A-C191D623971B}"/>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IE468</a:t>
                </a:r>
              </a:p>
            </p:txBody>
          </p:sp>
        </p:grpSp>
        <p:sp>
          <p:nvSpPr>
            <p:cNvPr id="85" name="TextBox 84">
              <a:extLst>
                <a:ext uri="{FF2B5EF4-FFF2-40B4-BE49-F238E27FC236}">
                  <a16:creationId xmlns:a16="http://schemas.microsoft.com/office/drawing/2014/main" id="{0E692226-E682-5028-3B0A-9545BD0B0F6E}"/>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SCI</a:t>
              </a:r>
            </a:p>
          </p:txBody>
        </p:sp>
        <p:sp>
          <p:nvSpPr>
            <p:cNvPr id="86" name="TextBox 85">
              <a:extLst>
                <a:ext uri="{FF2B5EF4-FFF2-40B4-BE49-F238E27FC236}">
                  <a16:creationId xmlns:a16="http://schemas.microsoft.com/office/drawing/2014/main" id="{AE189B81-CC80-FFE0-4F76-7F20877BA725}"/>
                </a:ext>
              </a:extLst>
            </p:cNvPr>
            <p:cNvSpPr txBox="1"/>
            <p:nvPr/>
          </p:nvSpPr>
          <p:spPr>
            <a:xfrm>
              <a:off x="3840899" y="3187595"/>
              <a:ext cx="767745" cy="276999"/>
            </a:xfrm>
            <a:prstGeom prst="rect">
              <a:avLst/>
            </a:prstGeom>
            <a:noFill/>
          </p:spPr>
          <p:txBody>
            <a:bodyPr wrap="square" rtlCol="0">
              <a:spAutoFit/>
            </a:bodyPr>
            <a:lstStyle/>
            <a:p>
              <a:r>
                <a:rPr lang="en-US" sz="1200" b="1">
                  <a:solidFill>
                    <a:schemeClr val="tx2"/>
                  </a:solidFill>
                </a:rPr>
                <a:t>PCI</a:t>
              </a:r>
            </a:p>
          </p:txBody>
        </p:sp>
      </p:grpSp>
      <p:sp>
        <p:nvSpPr>
          <p:cNvPr id="89" name="Content Placeholder 1">
            <a:extLst>
              <a:ext uri="{FF2B5EF4-FFF2-40B4-BE49-F238E27FC236}">
                <a16:creationId xmlns:a16="http://schemas.microsoft.com/office/drawing/2014/main" id="{BAC80284-1B56-488B-82DC-72C2CFEA490D}"/>
              </a:ext>
            </a:extLst>
          </p:cNvPr>
          <p:cNvSpPr txBox="1">
            <a:spLocks/>
          </p:cNvSpPr>
          <p:nvPr/>
        </p:nvSpPr>
        <p:spPr>
          <a:xfrm>
            <a:off x="2358141" y="5021419"/>
            <a:ext cx="2630097"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notifies PCI that </a:t>
            </a:r>
            <a:r>
              <a:rPr lang="en-US" sz="1300" b="1"/>
              <a:t>goods can be released</a:t>
            </a:r>
            <a:r>
              <a:rPr lang="en-US" sz="1300"/>
              <a:t> (IE468).</a:t>
            </a:r>
          </a:p>
        </p:txBody>
      </p:sp>
      <p:grpSp>
        <p:nvGrpSpPr>
          <p:cNvPr id="90" name="Group 89">
            <a:extLst>
              <a:ext uri="{FF2B5EF4-FFF2-40B4-BE49-F238E27FC236}">
                <a16:creationId xmlns:a16="http://schemas.microsoft.com/office/drawing/2014/main" id="{F3332C60-A901-B74E-7F95-34F85EDF89DB}"/>
              </a:ext>
            </a:extLst>
          </p:cNvPr>
          <p:cNvGrpSpPr/>
          <p:nvPr/>
        </p:nvGrpSpPr>
        <p:grpSpPr>
          <a:xfrm>
            <a:off x="2381661" y="4399828"/>
            <a:ext cx="665803" cy="630193"/>
            <a:chOff x="4304167" y="4373318"/>
            <a:chExt cx="665803" cy="630193"/>
          </a:xfrm>
        </p:grpSpPr>
        <p:sp>
          <p:nvSpPr>
            <p:cNvPr id="92" name="Oval 91">
              <a:extLst>
                <a:ext uri="{FF2B5EF4-FFF2-40B4-BE49-F238E27FC236}">
                  <a16:creationId xmlns:a16="http://schemas.microsoft.com/office/drawing/2014/main" id="{0C89F1F7-77BA-C19E-A699-4935F15B417A}"/>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93" name="TextBox 92">
              <a:extLst>
                <a:ext uri="{FF2B5EF4-FFF2-40B4-BE49-F238E27FC236}">
                  <a16:creationId xmlns:a16="http://schemas.microsoft.com/office/drawing/2014/main" id="{9639F029-9738-E8EE-CA8D-E8DCA47288C1}"/>
                </a:ext>
              </a:extLst>
            </p:cNvPr>
            <p:cNvSpPr txBox="1"/>
            <p:nvPr/>
          </p:nvSpPr>
          <p:spPr>
            <a:xfrm>
              <a:off x="4425458" y="4468531"/>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1</a:t>
              </a:r>
              <a:endParaRPr lang="en-US" sz="1100" b="1">
                <a:solidFill>
                  <a:srgbClr val="FFC000"/>
                </a:solidFill>
              </a:endParaRPr>
            </a:p>
          </p:txBody>
        </p:sp>
      </p:grpSp>
      <p:pic>
        <p:nvPicPr>
          <p:cNvPr id="3" name="Graphic 2" descr="Schoolhouse">
            <a:extLst>
              <a:ext uri="{FF2B5EF4-FFF2-40B4-BE49-F238E27FC236}">
                <a16:creationId xmlns:a16="http://schemas.microsoft.com/office/drawing/2014/main" id="{697ED644-6B8E-F4A6-5241-CA4B6A5D24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9659" y="2317672"/>
            <a:ext cx="777240" cy="777240"/>
          </a:xfrm>
          <a:prstGeom prst="rect">
            <a:avLst/>
          </a:prstGeom>
        </p:spPr>
      </p:pic>
      <p:grpSp>
        <p:nvGrpSpPr>
          <p:cNvPr id="6" name="Group 5">
            <a:extLst>
              <a:ext uri="{FF2B5EF4-FFF2-40B4-BE49-F238E27FC236}">
                <a16:creationId xmlns:a16="http://schemas.microsoft.com/office/drawing/2014/main" id="{CCF77082-AEBE-3C8B-AEBA-E105CC5858E8}"/>
              </a:ext>
            </a:extLst>
          </p:cNvPr>
          <p:cNvGrpSpPr/>
          <p:nvPr/>
        </p:nvGrpSpPr>
        <p:grpSpPr>
          <a:xfrm>
            <a:off x="5821958" y="2682476"/>
            <a:ext cx="1072149" cy="535417"/>
            <a:chOff x="2097287" y="2876394"/>
            <a:chExt cx="1072149" cy="535417"/>
          </a:xfrm>
        </p:grpSpPr>
        <p:sp>
          <p:nvSpPr>
            <p:cNvPr id="7" name="Arrow: Left 6">
              <a:extLst>
                <a:ext uri="{FF2B5EF4-FFF2-40B4-BE49-F238E27FC236}">
                  <a16:creationId xmlns:a16="http://schemas.microsoft.com/office/drawing/2014/main" id="{CD618C0B-5B24-38B0-5B1E-09BC4D86BEC6}"/>
                </a:ext>
              </a:extLst>
            </p:cNvPr>
            <p:cNvSpPr/>
            <p:nvPr/>
          </p:nvSpPr>
          <p:spPr>
            <a:xfrm flipH="1">
              <a:off x="2620781" y="287639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b="1">
                <a:solidFill>
                  <a:srgbClr val="FFC000"/>
                </a:solidFill>
              </a:endParaRPr>
            </a:p>
          </p:txBody>
        </p:sp>
        <p:sp>
          <p:nvSpPr>
            <p:cNvPr id="8" name="TextBox 7">
              <a:extLst>
                <a:ext uri="{FF2B5EF4-FFF2-40B4-BE49-F238E27FC236}">
                  <a16:creationId xmlns:a16="http://schemas.microsoft.com/office/drawing/2014/main" id="{4A596C6E-C628-D712-8BA5-E666BF97755A}"/>
                </a:ext>
              </a:extLst>
            </p:cNvPr>
            <p:cNvSpPr txBox="1"/>
            <p:nvPr/>
          </p:nvSpPr>
          <p:spPr>
            <a:xfrm>
              <a:off x="2097287" y="3134812"/>
              <a:ext cx="767745" cy="276999"/>
            </a:xfrm>
            <a:prstGeom prst="rect">
              <a:avLst/>
            </a:prstGeom>
            <a:noFill/>
          </p:spPr>
          <p:txBody>
            <a:bodyPr wrap="square" rtlCol="0">
              <a:spAutoFit/>
            </a:bodyPr>
            <a:lstStyle/>
            <a:p>
              <a:r>
                <a:rPr lang="en-US" sz="1200" b="1">
                  <a:solidFill>
                    <a:schemeClr val="tx2"/>
                  </a:solidFill>
                </a:rPr>
                <a:t>PCI</a:t>
              </a:r>
            </a:p>
          </p:txBody>
        </p:sp>
      </p:grpSp>
      <p:grpSp>
        <p:nvGrpSpPr>
          <p:cNvPr id="12" name="Group 11">
            <a:extLst>
              <a:ext uri="{FF2B5EF4-FFF2-40B4-BE49-F238E27FC236}">
                <a16:creationId xmlns:a16="http://schemas.microsoft.com/office/drawing/2014/main" id="{D800D28F-81B6-E7C0-C69E-09ED71B939C4}"/>
              </a:ext>
            </a:extLst>
          </p:cNvPr>
          <p:cNvGrpSpPr/>
          <p:nvPr/>
        </p:nvGrpSpPr>
        <p:grpSpPr>
          <a:xfrm>
            <a:off x="6942472" y="2446637"/>
            <a:ext cx="1028439" cy="644954"/>
            <a:chOff x="983522" y="4634606"/>
            <a:chExt cx="1083780" cy="718768"/>
          </a:xfrm>
        </p:grpSpPr>
        <p:sp>
          <p:nvSpPr>
            <p:cNvPr id="37" name="Rectangle 36">
              <a:extLst>
                <a:ext uri="{FF2B5EF4-FFF2-40B4-BE49-F238E27FC236}">
                  <a16:creationId xmlns:a16="http://schemas.microsoft.com/office/drawing/2014/main" id="{B42E071A-0D91-E39A-1E82-2F2D5F79A086}"/>
                </a:ext>
              </a:extLst>
            </p:cNvPr>
            <p:cNvSpPr/>
            <p:nvPr/>
          </p:nvSpPr>
          <p:spPr>
            <a:xfrm>
              <a:off x="983522" y="4634606"/>
              <a:ext cx="1083780" cy="718768"/>
            </a:xfrm>
            <a:prstGeom prst="rect">
              <a:avLst/>
            </a:prstGeom>
            <a:solidFill>
              <a:schemeClr val="bg2"/>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Risk Analysis System</a:t>
              </a:r>
            </a:p>
          </p:txBody>
        </p:sp>
        <p:pic>
          <p:nvPicPr>
            <p:cNvPr id="41" name="Graphic 40" descr="Gears">
              <a:extLst>
                <a:ext uri="{FF2B5EF4-FFF2-40B4-BE49-F238E27FC236}">
                  <a16:creationId xmlns:a16="http://schemas.microsoft.com/office/drawing/2014/main" id="{9C0B0DBA-9ADD-B488-3DED-C2807EF2D3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980616">
              <a:off x="1766993" y="5051503"/>
              <a:ext cx="272041" cy="272037"/>
            </a:xfrm>
            <a:prstGeom prst="rect">
              <a:avLst/>
            </a:prstGeom>
          </p:spPr>
        </p:pic>
      </p:grpSp>
      <p:sp>
        <p:nvSpPr>
          <p:cNvPr id="42" name="Content Placeholder 1">
            <a:extLst>
              <a:ext uri="{FF2B5EF4-FFF2-40B4-BE49-F238E27FC236}">
                <a16:creationId xmlns:a16="http://schemas.microsoft.com/office/drawing/2014/main" id="{662A254B-6CF1-B7FF-8F43-0C77384B6F4E}"/>
              </a:ext>
            </a:extLst>
          </p:cNvPr>
          <p:cNvSpPr txBox="1">
            <a:spLocks/>
          </p:cNvSpPr>
          <p:nvPr/>
        </p:nvSpPr>
        <p:spPr>
          <a:xfrm>
            <a:off x="8056346" y="4935905"/>
            <a:ext cx="3157086" cy="747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a:t>
            </a:r>
            <a:r>
              <a:rPr lang="en-GB" sz="1300"/>
              <a:t>sends to SCI the Control Decision (IE445). </a:t>
            </a:r>
            <a:endParaRPr lang="en-US" sz="1300" b="1"/>
          </a:p>
        </p:txBody>
      </p:sp>
      <p:sp>
        <p:nvSpPr>
          <p:cNvPr id="43" name="Oval 42">
            <a:extLst>
              <a:ext uri="{FF2B5EF4-FFF2-40B4-BE49-F238E27FC236}">
                <a16:creationId xmlns:a16="http://schemas.microsoft.com/office/drawing/2014/main" id="{C306A13D-100A-117A-F1DD-B714A996E8AD}"/>
              </a:ext>
            </a:extLst>
          </p:cNvPr>
          <p:cNvSpPr>
            <a:spLocks/>
          </p:cNvSpPr>
          <p:nvPr/>
        </p:nvSpPr>
        <p:spPr>
          <a:xfrm>
            <a:off x="8163575" y="440189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sp>
        <p:nvSpPr>
          <p:cNvPr id="44" name="Content Placeholder 1">
            <a:extLst>
              <a:ext uri="{FF2B5EF4-FFF2-40B4-BE49-F238E27FC236}">
                <a16:creationId xmlns:a16="http://schemas.microsoft.com/office/drawing/2014/main" id="{0FEF695B-31D6-2404-8A94-776C4933BA1D}"/>
              </a:ext>
            </a:extLst>
          </p:cNvPr>
          <p:cNvSpPr txBox="1">
            <a:spLocks/>
          </p:cNvSpPr>
          <p:nvPr/>
        </p:nvSpPr>
        <p:spPr>
          <a:xfrm>
            <a:off x="5159285" y="5006106"/>
            <a:ext cx="2630097"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PCI places a request to the National Risk Analysis System.</a:t>
            </a:r>
          </a:p>
        </p:txBody>
      </p:sp>
      <p:grpSp>
        <p:nvGrpSpPr>
          <p:cNvPr id="45" name="Group 44">
            <a:extLst>
              <a:ext uri="{FF2B5EF4-FFF2-40B4-BE49-F238E27FC236}">
                <a16:creationId xmlns:a16="http://schemas.microsoft.com/office/drawing/2014/main" id="{BC701D6A-BEDE-E037-6922-EE6E05AF085B}"/>
              </a:ext>
            </a:extLst>
          </p:cNvPr>
          <p:cNvGrpSpPr/>
          <p:nvPr/>
        </p:nvGrpSpPr>
        <p:grpSpPr>
          <a:xfrm>
            <a:off x="5144215" y="4399828"/>
            <a:ext cx="665803" cy="630193"/>
            <a:chOff x="4304167" y="4373318"/>
            <a:chExt cx="665803" cy="630193"/>
          </a:xfrm>
        </p:grpSpPr>
        <p:sp>
          <p:nvSpPr>
            <p:cNvPr id="46" name="Oval 45">
              <a:extLst>
                <a:ext uri="{FF2B5EF4-FFF2-40B4-BE49-F238E27FC236}">
                  <a16:creationId xmlns:a16="http://schemas.microsoft.com/office/drawing/2014/main" id="{E0CEF9E1-DCAA-254D-5A6D-B56DC466EF57}"/>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47" name="TextBox 46">
              <a:extLst>
                <a:ext uri="{FF2B5EF4-FFF2-40B4-BE49-F238E27FC236}">
                  <a16:creationId xmlns:a16="http://schemas.microsoft.com/office/drawing/2014/main" id="{ACC9027F-EFB3-2336-DBDE-FF60050EB643}"/>
                </a:ext>
              </a:extLst>
            </p:cNvPr>
            <p:cNvSpPr txBox="1"/>
            <p:nvPr/>
          </p:nvSpPr>
          <p:spPr>
            <a:xfrm>
              <a:off x="4425458" y="4468531"/>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2</a:t>
              </a:r>
              <a:endParaRPr lang="en-US" sz="1100" b="1">
                <a:solidFill>
                  <a:srgbClr val="FFC000"/>
                </a:solidFill>
              </a:endParaRPr>
            </a:p>
          </p:txBody>
        </p:sp>
      </p:grpSp>
      <p:pic>
        <p:nvPicPr>
          <p:cNvPr id="48" name="Graphic 47" descr="Schoolhouse">
            <a:extLst>
              <a:ext uri="{FF2B5EF4-FFF2-40B4-BE49-F238E27FC236}">
                <a16:creationId xmlns:a16="http://schemas.microsoft.com/office/drawing/2014/main" id="{E88C464B-1752-6BDD-9B92-CF5F060BB5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31354" y="4189647"/>
            <a:ext cx="777240" cy="777240"/>
          </a:xfrm>
          <a:prstGeom prst="rect">
            <a:avLst/>
          </a:prstGeom>
        </p:spPr>
      </p:pic>
      <p:pic>
        <p:nvPicPr>
          <p:cNvPr id="49" name="Graphic 48" descr="Schoolhouse">
            <a:extLst>
              <a:ext uri="{FF2B5EF4-FFF2-40B4-BE49-F238E27FC236}">
                <a16:creationId xmlns:a16="http://schemas.microsoft.com/office/drawing/2014/main" id="{5E720764-061D-9879-E7A8-3EED692C7D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737027" y="4181959"/>
            <a:ext cx="777240" cy="777240"/>
          </a:xfrm>
          <a:prstGeom prst="rect">
            <a:avLst/>
          </a:prstGeom>
        </p:spPr>
      </p:pic>
      <p:grpSp>
        <p:nvGrpSpPr>
          <p:cNvPr id="50" name="Group 49">
            <a:extLst>
              <a:ext uri="{FF2B5EF4-FFF2-40B4-BE49-F238E27FC236}">
                <a16:creationId xmlns:a16="http://schemas.microsoft.com/office/drawing/2014/main" id="{E0334C15-E192-49E3-A207-44D5253FC95F}"/>
              </a:ext>
            </a:extLst>
          </p:cNvPr>
          <p:cNvGrpSpPr/>
          <p:nvPr/>
        </p:nvGrpSpPr>
        <p:grpSpPr>
          <a:xfrm>
            <a:off x="8893870" y="4370165"/>
            <a:ext cx="2069714" cy="682858"/>
            <a:chOff x="2538930" y="2781736"/>
            <a:chExt cx="2069714" cy="682858"/>
          </a:xfrm>
        </p:grpSpPr>
        <p:grpSp>
          <p:nvGrpSpPr>
            <p:cNvPr id="51" name="Group 50">
              <a:extLst>
                <a:ext uri="{FF2B5EF4-FFF2-40B4-BE49-F238E27FC236}">
                  <a16:creationId xmlns:a16="http://schemas.microsoft.com/office/drawing/2014/main" id="{BF6D11E1-F0D6-4B26-247C-4771430556D3}"/>
                </a:ext>
              </a:extLst>
            </p:cNvPr>
            <p:cNvGrpSpPr/>
            <p:nvPr/>
          </p:nvGrpSpPr>
          <p:grpSpPr>
            <a:xfrm>
              <a:off x="3137194" y="2781736"/>
              <a:ext cx="548655" cy="603688"/>
              <a:chOff x="2973640" y="3163028"/>
              <a:chExt cx="548655" cy="603688"/>
            </a:xfrm>
          </p:grpSpPr>
          <p:pic>
            <p:nvPicPr>
              <p:cNvPr id="54" name="Graphic 53" descr="Envelope">
                <a:extLst>
                  <a:ext uri="{FF2B5EF4-FFF2-40B4-BE49-F238E27FC236}">
                    <a16:creationId xmlns:a16="http://schemas.microsoft.com/office/drawing/2014/main" id="{1091C774-D2C4-1075-27A0-F4DCEA41EE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55" name="Arrow: Left 54">
                <a:extLst>
                  <a:ext uri="{FF2B5EF4-FFF2-40B4-BE49-F238E27FC236}">
                    <a16:creationId xmlns:a16="http://schemas.microsoft.com/office/drawing/2014/main" id="{287ACDB2-79BA-F637-FA4F-096D12E52F7A}"/>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IE445</a:t>
                </a:r>
              </a:p>
            </p:txBody>
          </p:sp>
        </p:grpSp>
        <p:sp>
          <p:nvSpPr>
            <p:cNvPr id="52" name="TextBox 51">
              <a:extLst>
                <a:ext uri="{FF2B5EF4-FFF2-40B4-BE49-F238E27FC236}">
                  <a16:creationId xmlns:a16="http://schemas.microsoft.com/office/drawing/2014/main" id="{5D6F16C5-76D8-40AE-01AB-B1B6AF2F12DD}"/>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PCI</a:t>
              </a:r>
            </a:p>
          </p:txBody>
        </p:sp>
        <p:sp>
          <p:nvSpPr>
            <p:cNvPr id="53" name="TextBox 52">
              <a:extLst>
                <a:ext uri="{FF2B5EF4-FFF2-40B4-BE49-F238E27FC236}">
                  <a16:creationId xmlns:a16="http://schemas.microsoft.com/office/drawing/2014/main" id="{CADE5D1D-6756-07DC-F57C-F4F0ACB305DB}"/>
                </a:ext>
              </a:extLst>
            </p:cNvPr>
            <p:cNvSpPr txBox="1"/>
            <p:nvPr/>
          </p:nvSpPr>
          <p:spPr>
            <a:xfrm>
              <a:off x="3840899" y="3187595"/>
              <a:ext cx="767745" cy="276999"/>
            </a:xfrm>
            <a:prstGeom prst="rect">
              <a:avLst/>
            </a:prstGeom>
            <a:noFill/>
          </p:spPr>
          <p:txBody>
            <a:bodyPr wrap="square" rtlCol="0">
              <a:spAutoFit/>
            </a:bodyPr>
            <a:lstStyle/>
            <a:p>
              <a:r>
                <a:rPr lang="en-US" sz="1200" b="1">
                  <a:solidFill>
                    <a:schemeClr val="tx2"/>
                  </a:solidFill>
                </a:rPr>
                <a:t>SCI</a:t>
              </a:r>
            </a:p>
          </p:txBody>
        </p:sp>
      </p:grpSp>
      <p:pic>
        <p:nvPicPr>
          <p:cNvPr id="56" name="Graphic 55" descr="Schoolhouse">
            <a:extLst>
              <a:ext uri="{FF2B5EF4-FFF2-40B4-BE49-F238E27FC236}">
                <a16:creationId xmlns:a16="http://schemas.microsoft.com/office/drawing/2014/main" id="{57D065C4-738C-47ED-C842-49609530CC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29659" y="4132235"/>
            <a:ext cx="777240" cy="777240"/>
          </a:xfrm>
          <a:prstGeom prst="rect">
            <a:avLst/>
          </a:prstGeom>
        </p:spPr>
      </p:pic>
      <p:grpSp>
        <p:nvGrpSpPr>
          <p:cNvPr id="57" name="Group 56">
            <a:extLst>
              <a:ext uri="{FF2B5EF4-FFF2-40B4-BE49-F238E27FC236}">
                <a16:creationId xmlns:a16="http://schemas.microsoft.com/office/drawing/2014/main" id="{C980BD1E-2EFD-6462-2A9B-D48F08317339}"/>
              </a:ext>
            </a:extLst>
          </p:cNvPr>
          <p:cNvGrpSpPr/>
          <p:nvPr/>
        </p:nvGrpSpPr>
        <p:grpSpPr>
          <a:xfrm>
            <a:off x="5821958" y="4497039"/>
            <a:ext cx="1072149" cy="535417"/>
            <a:chOff x="2097287" y="2876394"/>
            <a:chExt cx="1072149" cy="535417"/>
          </a:xfrm>
        </p:grpSpPr>
        <p:sp>
          <p:nvSpPr>
            <p:cNvPr id="58" name="Arrow: Left 57">
              <a:extLst>
                <a:ext uri="{FF2B5EF4-FFF2-40B4-BE49-F238E27FC236}">
                  <a16:creationId xmlns:a16="http://schemas.microsoft.com/office/drawing/2014/main" id="{E15D7516-6BA8-425D-C933-4821D6CFCBEA}"/>
                </a:ext>
              </a:extLst>
            </p:cNvPr>
            <p:cNvSpPr/>
            <p:nvPr/>
          </p:nvSpPr>
          <p:spPr>
            <a:xfrm flipH="1">
              <a:off x="2620781" y="287639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b="1">
                <a:solidFill>
                  <a:srgbClr val="FFC000"/>
                </a:solidFill>
              </a:endParaRPr>
            </a:p>
          </p:txBody>
        </p:sp>
        <p:sp>
          <p:nvSpPr>
            <p:cNvPr id="59" name="TextBox 58">
              <a:extLst>
                <a:ext uri="{FF2B5EF4-FFF2-40B4-BE49-F238E27FC236}">
                  <a16:creationId xmlns:a16="http://schemas.microsoft.com/office/drawing/2014/main" id="{F5342162-5445-BDBF-DA18-B74C8E4F2C6B}"/>
                </a:ext>
              </a:extLst>
            </p:cNvPr>
            <p:cNvSpPr txBox="1"/>
            <p:nvPr/>
          </p:nvSpPr>
          <p:spPr>
            <a:xfrm>
              <a:off x="2097287" y="3134812"/>
              <a:ext cx="767745" cy="276999"/>
            </a:xfrm>
            <a:prstGeom prst="rect">
              <a:avLst/>
            </a:prstGeom>
            <a:noFill/>
          </p:spPr>
          <p:txBody>
            <a:bodyPr wrap="square" rtlCol="0">
              <a:spAutoFit/>
            </a:bodyPr>
            <a:lstStyle/>
            <a:p>
              <a:r>
                <a:rPr lang="en-US" sz="1200" b="1">
                  <a:solidFill>
                    <a:schemeClr val="tx2"/>
                  </a:solidFill>
                </a:rPr>
                <a:t>PCI</a:t>
              </a:r>
            </a:p>
          </p:txBody>
        </p:sp>
      </p:grpSp>
      <p:grpSp>
        <p:nvGrpSpPr>
          <p:cNvPr id="61" name="Group 60">
            <a:extLst>
              <a:ext uri="{FF2B5EF4-FFF2-40B4-BE49-F238E27FC236}">
                <a16:creationId xmlns:a16="http://schemas.microsoft.com/office/drawing/2014/main" id="{A4F47C9B-B032-CAF7-D335-487356703185}"/>
              </a:ext>
            </a:extLst>
          </p:cNvPr>
          <p:cNvGrpSpPr/>
          <p:nvPr/>
        </p:nvGrpSpPr>
        <p:grpSpPr>
          <a:xfrm>
            <a:off x="6942472" y="4261200"/>
            <a:ext cx="1028439" cy="644954"/>
            <a:chOff x="983522" y="4634606"/>
            <a:chExt cx="1083780" cy="718768"/>
          </a:xfrm>
        </p:grpSpPr>
        <p:sp>
          <p:nvSpPr>
            <p:cNvPr id="62" name="Rectangle 61">
              <a:extLst>
                <a:ext uri="{FF2B5EF4-FFF2-40B4-BE49-F238E27FC236}">
                  <a16:creationId xmlns:a16="http://schemas.microsoft.com/office/drawing/2014/main" id="{C86242E1-9AE3-A54E-090C-BC5261134141}"/>
                </a:ext>
              </a:extLst>
            </p:cNvPr>
            <p:cNvSpPr/>
            <p:nvPr/>
          </p:nvSpPr>
          <p:spPr>
            <a:xfrm>
              <a:off x="983522" y="4634606"/>
              <a:ext cx="1083780" cy="718768"/>
            </a:xfrm>
            <a:prstGeom prst="rect">
              <a:avLst/>
            </a:prstGeom>
            <a:solidFill>
              <a:schemeClr val="bg2"/>
            </a:solidFill>
            <a:ln w="25400">
              <a:solidFill>
                <a:srgbClr val="024B9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a:solidFill>
                    <a:srgbClr val="024B9C"/>
                  </a:solidFill>
                </a:rPr>
                <a:t>National Risk Analysis System</a:t>
              </a:r>
            </a:p>
          </p:txBody>
        </p:sp>
        <p:pic>
          <p:nvPicPr>
            <p:cNvPr id="63" name="Graphic 62" descr="Gears">
              <a:extLst>
                <a:ext uri="{FF2B5EF4-FFF2-40B4-BE49-F238E27FC236}">
                  <a16:creationId xmlns:a16="http://schemas.microsoft.com/office/drawing/2014/main" id="{0D5473DA-B6B3-3728-AF91-B6A6B92C2E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980616">
              <a:off x="1766993" y="5051503"/>
              <a:ext cx="272041" cy="272037"/>
            </a:xfrm>
            <a:prstGeom prst="rect">
              <a:avLst/>
            </a:prstGeom>
          </p:spPr>
        </p:pic>
      </p:grpSp>
      <p:sp>
        <p:nvSpPr>
          <p:cNvPr id="5" name="Rectangle: Diagonal Corners Rounded 4">
            <a:extLst>
              <a:ext uri="{FF2B5EF4-FFF2-40B4-BE49-F238E27FC236}">
                <a16:creationId xmlns:a16="http://schemas.microsoft.com/office/drawing/2014/main" id="{6B42CBCB-021E-4A39-DA23-B55E96CF1D12}"/>
              </a:ext>
            </a:extLst>
          </p:cNvPr>
          <p:cNvSpPr/>
          <p:nvPr/>
        </p:nvSpPr>
        <p:spPr>
          <a:xfrm>
            <a:off x="851089" y="1478621"/>
            <a:ext cx="10515600" cy="639805"/>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effectLst/>
              <a:ea typeface="Times New Roman" panose="02020603050405020304" pitchFamily="18" charset="0"/>
              <a:cs typeface="Times New Roman" panose="02020603050405020304" pitchFamily="18" charset="0"/>
            </a:endParaRPr>
          </a:p>
          <a:p>
            <a:r>
              <a:rPr lang="en-US" sz="1800">
                <a:effectLst/>
                <a:ea typeface="Times New Roman" panose="02020603050405020304" pitchFamily="18" charset="0"/>
                <a:cs typeface="Times New Roman" panose="02020603050405020304" pitchFamily="18" charset="0"/>
              </a:rPr>
              <a:t>After SCI sends IE440 (Request to Control) or IE468 (Pre-Release Notification), depending on the risk analysis results recorded at SCI, PCI will perform its own Risk Analysis.</a:t>
            </a:r>
          </a:p>
          <a:p>
            <a:endParaRPr lang="en-US" sz="1800">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F10DBAF-3C5A-8165-F4DD-AE904D1161FE}"/>
              </a:ext>
            </a:extLst>
          </p:cNvPr>
          <p:cNvSpPr>
            <a:spLocks noGrp="1"/>
          </p:cNvSpPr>
          <p:nvPr>
            <p:ph type="sldNum" sz="quarter" idx="12"/>
          </p:nvPr>
        </p:nvSpPr>
        <p:spPr/>
        <p:txBody>
          <a:bodyPr/>
          <a:lstStyle/>
          <a:p>
            <a:fld id="{F46C79FD-C571-418B-AB0F-5EE936C85276}" type="slidenum">
              <a:rPr lang="en-GB" smtClean="0"/>
              <a:t>62</a:t>
            </a:fld>
            <a:endParaRPr lang="en-GB"/>
          </a:p>
        </p:txBody>
      </p:sp>
    </p:spTree>
    <p:extLst>
      <p:ext uri="{BB962C8B-B14F-4D97-AF65-F5344CB8AC3E}">
        <p14:creationId xmlns:p14="http://schemas.microsoft.com/office/powerpoint/2010/main" val="1394537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C6011-A7DA-4513-A4C3-3C5BEE18D2E3}"/>
              </a:ext>
            </a:extLst>
          </p:cNvPr>
          <p:cNvSpPr>
            <a:spLocks noGrp="1"/>
          </p:cNvSpPr>
          <p:nvPr>
            <p:ph type="title"/>
          </p:nvPr>
        </p:nvSpPr>
        <p:spPr>
          <a:xfrm>
            <a:off x="970722" y="464006"/>
            <a:ext cx="10515600" cy="782357"/>
          </a:xfrm>
        </p:spPr>
        <p:txBody>
          <a:bodyPr/>
          <a:lstStyle/>
          <a:p>
            <a:r>
              <a:rPr lang="en-US"/>
              <a:t>Risk Analysis Identification</a:t>
            </a:r>
          </a:p>
        </p:txBody>
      </p:sp>
      <p:sp>
        <p:nvSpPr>
          <p:cNvPr id="2" name="TextBox 1">
            <a:extLst>
              <a:ext uri="{FF2B5EF4-FFF2-40B4-BE49-F238E27FC236}">
                <a16:creationId xmlns:a16="http://schemas.microsoft.com/office/drawing/2014/main" id="{C8EAF7D7-8464-4559-865B-FC89C52383E2}"/>
              </a:ext>
            </a:extLst>
          </p:cNvPr>
          <p:cNvSpPr txBox="1"/>
          <p:nvPr/>
        </p:nvSpPr>
        <p:spPr>
          <a:xfrm>
            <a:off x="851903" y="1954082"/>
            <a:ext cx="4967871" cy="923330"/>
          </a:xfrm>
          <a:prstGeom prst="rect">
            <a:avLst/>
          </a:prstGeom>
          <a:noFill/>
        </p:spPr>
        <p:txBody>
          <a:bodyPr wrap="square" rtlCol="0">
            <a:spAutoFit/>
          </a:bodyPr>
          <a:lstStyle/>
          <a:p>
            <a:pPr lvl="1" algn="just"/>
            <a:r>
              <a:rPr lang="en-US"/>
              <a:t>D.E. “</a:t>
            </a:r>
            <a:r>
              <a:rPr lang="en-US" b="1"/>
              <a:t>RISK ANALYSIS IDENTIFICATION. Code</a:t>
            </a:r>
            <a:r>
              <a:rPr lang="en-US"/>
              <a:t>” should use one of the following CL107 codes:</a:t>
            </a:r>
          </a:p>
        </p:txBody>
      </p:sp>
      <p:graphicFrame>
        <p:nvGraphicFramePr>
          <p:cNvPr id="5" name="Table 5">
            <a:extLst>
              <a:ext uri="{FF2B5EF4-FFF2-40B4-BE49-F238E27FC236}">
                <a16:creationId xmlns:a16="http://schemas.microsoft.com/office/drawing/2014/main" id="{2A3FE020-89D2-4018-9202-30357EBC9144}"/>
              </a:ext>
            </a:extLst>
          </p:cNvPr>
          <p:cNvGraphicFramePr>
            <a:graphicFrameLocks noGrp="1"/>
          </p:cNvGraphicFramePr>
          <p:nvPr>
            <p:extLst>
              <p:ext uri="{D42A27DB-BD31-4B8C-83A1-F6EECF244321}">
                <p14:modId xmlns:p14="http://schemas.microsoft.com/office/powerpoint/2010/main" val="785321875"/>
              </p:ext>
            </p:extLst>
          </p:nvPr>
        </p:nvGraphicFramePr>
        <p:xfrm>
          <a:off x="1080504" y="3054570"/>
          <a:ext cx="4596105" cy="2347572"/>
        </p:xfrm>
        <a:graphic>
          <a:graphicData uri="http://schemas.openxmlformats.org/drawingml/2006/table">
            <a:tbl>
              <a:tblPr firstRow="1" bandRow="1">
                <a:effectLst/>
                <a:tableStyleId>{B301B821-A1FF-4177-AEE7-76D212191A09}</a:tableStyleId>
              </a:tblPr>
              <a:tblGrid>
                <a:gridCol w="2126427">
                  <a:extLst>
                    <a:ext uri="{9D8B030D-6E8A-4147-A177-3AD203B41FA5}">
                      <a16:colId xmlns:a16="http://schemas.microsoft.com/office/drawing/2014/main" val="3663572812"/>
                    </a:ext>
                  </a:extLst>
                </a:gridCol>
                <a:gridCol w="2469678">
                  <a:extLst>
                    <a:ext uri="{9D8B030D-6E8A-4147-A177-3AD203B41FA5}">
                      <a16:colId xmlns:a16="http://schemas.microsoft.com/office/drawing/2014/main" val="396308497"/>
                    </a:ext>
                  </a:extLst>
                </a:gridCol>
              </a:tblGrid>
              <a:tr h="593777">
                <a:tc>
                  <a:txBody>
                    <a:bodyPr/>
                    <a:lstStyle/>
                    <a:p>
                      <a:pPr algn="l"/>
                      <a:r>
                        <a:rPr lang="en-US" sz="1600"/>
                        <a:t>Risk Analysis Identification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r>
                        <a:rPr lang="en-US" sz="1600"/>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21708454"/>
                  </a:ext>
                </a:extLst>
              </a:tr>
              <a:tr h="49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Common risk identified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036638"/>
                  </a:ext>
                </a:extLst>
              </a:tr>
              <a:tr h="628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National risk identified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0637861"/>
                  </a:ext>
                </a:extLst>
              </a:tr>
              <a:tr h="628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Combined risk identified (national &amp; common)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303859"/>
                  </a:ext>
                </a:extLst>
              </a:tr>
            </a:tbl>
          </a:graphicData>
        </a:graphic>
      </p:graphicFrame>
      <p:sp>
        <p:nvSpPr>
          <p:cNvPr id="4" name="TextBox 3">
            <a:extLst>
              <a:ext uri="{FF2B5EF4-FFF2-40B4-BE49-F238E27FC236}">
                <a16:creationId xmlns:a16="http://schemas.microsoft.com/office/drawing/2014/main" id="{4723D185-771C-42BC-5771-425CBDB0402C}"/>
              </a:ext>
            </a:extLst>
          </p:cNvPr>
          <p:cNvSpPr txBox="1"/>
          <p:nvPr/>
        </p:nvSpPr>
        <p:spPr>
          <a:xfrm>
            <a:off x="6010361" y="1970368"/>
            <a:ext cx="4860568" cy="646331"/>
          </a:xfrm>
          <a:prstGeom prst="rect">
            <a:avLst/>
          </a:prstGeom>
          <a:noFill/>
        </p:spPr>
        <p:txBody>
          <a:bodyPr wrap="square" rtlCol="0">
            <a:spAutoFit/>
          </a:bodyPr>
          <a:lstStyle/>
          <a:p>
            <a:pPr lvl="1" algn="just"/>
            <a:r>
              <a:rPr lang="en-US"/>
              <a:t>D.G. </a:t>
            </a:r>
            <a:r>
              <a:rPr lang="en-US" b="1"/>
              <a:t>RISK ANALYSIS RESULTS </a:t>
            </a:r>
            <a:r>
              <a:rPr lang="en-US"/>
              <a:t>should be populated as follows:</a:t>
            </a:r>
          </a:p>
        </p:txBody>
      </p:sp>
      <p:sp>
        <p:nvSpPr>
          <p:cNvPr id="7" name="Rectangle 6">
            <a:extLst>
              <a:ext uri="{FF2B5EF4-FFF2-40B4-BE49-F238E27FC236}">
                <a16:creationId xmlns:a16="http://schemas.microsoft.com/office/drawing/2014/main" id="{B9C6D374-99F1-F2E3-1D83-3824284396F6}"/>
              </a:ext>
            </a:extLst>
          </p:cNvPr>
          <p:cNvSpPr/>
          <p:nvPr/>
        </p:nvSpPr>
        <p:spPr>
          <a:xfrm>
            <a:off x="6079425" y="2822393"/>
            <a:ext cx="4791504" cy="2618741"/>
          </a:xfrm>
          <a:prstGeom prst="rect">
            <a:avLst/>
          </a:prstGeom>
          <a:noFill/>
          <a:ln w="12700" cap="rnd">
            <a:noFill/>
            <a:round/>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marL="285750" indent="-285750" algn="just">
              <a:spcAft>
                <a:spcPts val="600"/>
              </a:spcAft>
              <a:buClr>
                <a:schemeClr val="tx2">
                  <a:lumMod val="75000"/>
                </a:schemeClr>
              </a:buClr>
              <a:buFont typeface="Wingdings" panose="05000000000000000000" pitchFamily="2" charset="2"/>
              <a:buChar char="ü"/>
            </a:pPr>
            <a:r>
              <a:rPr lang="en-GB" sz="1600">
                <a:solidFill>
                  <a:schemeClr val="tx1"/>
                </a:solidFill>
                <a:effectLst/>
                <a:ea typeface="Times New Roman" panose="02020603050405020304" pitchFamily="18" charset="0"/>
                <a:cs typeface="Times New Roman" panose="02020603050405020304" pitchFamily="18" charset="0"/>
              </a:rPr>
              <a:t>If D.G. RISK ANALYSIS RESULTS refers to a specific </a:t>
            </a:r>
            <a:r>
              <a:rPr lang="en-GB" sz="1600">
                <a:solidFill>
                  <a:schemeClr val="tx1"/>
                </a:solidFill>
                <a:ea typeface="Times New Roman" panose="02020603050405020304" pitchFamily="18" charset="0"/>
                <a:cs typeface="Times New Roman" panose="02020603050405020304" pitchFamily="18" charset="0"/>
              </a:rPr>
              <a:t>goods item</a:t>
            </a:r>
            <a:r>
              <a:rPr lang="en-GB" sz="1600">
                <a:solidFill>
                  <a:schemeClr val="tx1"/>
                </a:solidFill>
                <a:effectLst/>
                <a:ea typeface="Times New Roman" panose="02020603050405020304" pitchFamily="18" charset="0"/>
                <a:cs typeface="Times New Roman" panose="02020603050405020304" pitchFamily="18" charset="0"/>
              </a:rPr>
              <a:t> it is indicated in D.E. “Declaration goods item number”</a:t>
            </a:r>
            <a:endParaRPr lang="el-GR" sz="1600">
              <a:solidFill>
                <a:schemeClr val="tx1"/>
              </a:solidFill>
              <a:effectLst/>
              <a:ea typeface="Times New Roman" panose="02020603050405020304" pitchFamily="18" charset="0"/>
              <a:cs typeface="Times New Roman" panose="02020603050405020304" pitchFamily="18" charset="0"/>
            </a:endParaRPr>
          </a:p>
          <a:p>
            <a:pPr marL="285750" indent="-285750" algn="just">
              <a:spcAft>
                <a:spcPts val="600"/>
              </a:spcAft>
              <a:buClr>
                <a:schemeClr val="tx2">
                  <a:lumMod val="75000"/>
                </a:schemeClr>
              </a:buClr>
              <a:buFont typeface="Wingdings" panose="05000000000000000000" pitchFamily="2" charset="2"/>
              <a:buChar char="ü"/>
            </a:pPr>
            <a:r>
              <a:rPr lang="en-GB" sz="1600">
                <a:solidFill>
                  <a:schemeClr val="tx1"/>
                </a:solidFill>
                <a:effectLst/>
                <a:ea typeface="Times New Roman" panose="02020603050405020304" pitchFamily="18" charset="0"/>
                <a:cs typeface="Times New Roman" panose="02020603050405020304" pitchFamily="18" charset="0"/>
              </a:rPr>
              <a:t>If D.E. “Declaration goods item number” is empty, D.G. RISK ANALYSIS RESULTS is applicable to the whole Shipment (to all goods items)</a:t>
            </a:r>
            <a:endParaRPr lang="el-GR" sz="1600">
              <a:solidFill>
                <a:schemeClr val="tx1"/>
              </a:solidFill>
              <a:effectLst/>
              <a:ea typeface="Times New Roman" panose="02020603050405020304" pitchFamily="18" charset="0"/>
              <a:cs typeface="Times New Roman" panose="02020603050405020304" pitchFamily="18" charset="0"/>
            </a:endParaRPr>
          </a:p>
          <a:p>
            <a:pPr marL="285750" indent="-285750" algn="just">
              <a:spcAft>
                <a:spcPts val="600"/>
              </a:spcAft>
              <a:buClr>
                <a:schemeClr val="tx2">
                  <a:lumMod val="75000"/>
                </a:schemeClr>
              </a:buClr>
              <a:buFont typeface="Wingdings" panose="05000000000000000000" pitchFamily="2" charset="2"/>
              <a:buChar char="ü"/>
            </a:pPr>
            <a:r>
              <a:rPr lang="en-GB" sz="1600">
                <a:solidFill>
                  <a:schemeClr val="tx1"/>
                </a:solidFill>
                <a:effectLst/>
                <a:ea typeface="Times New Roman" panose="02020603050405020304" pitchFamily="18" charset="0"/>
                <a:cs typeface="Times New Roman" panose="02020603050405020304" pitchFamily="18" charset="0"/>
              </a:rPr>
              <a:t>If D.E. “Declaration goods item number” has the value '0' then D.G. RISK ANALYSIS RESULTS does not refer to a specific </a:t>
            </a:r>
            <a:r>
              <a:rPr lang="en-GB" sz="1600">
                <a:solidFill>
                  <a:schemeClr val="tx1"/>
                </a:solidFill>
                <a:ea typeface="Times New Roman" panose="02020603050405020304" pitchFamily="18" charset="0"/>
                <a:cs typeface="Times New Roman" panose="02020603050405020304" pitchFamily="18" charset="0"/>
              </a:rPr>
              <a:t>goods item</a:t>
            </a:r>
            <a:r>
              <a:rPr lang="en-GB" sz="1600">
                <a:solidFill>
                  <a:schemeClr val="tx1"/>
                </a:solidFill>
                <a:effectLst/>
                <a:ea typeface="Times New Roman" panose="02020603050405020304" pitchFamily="18" charset="0"/>
                <a:cs typeface="Times New Roman" panose="02020603050405020304" pitchFamily="18" charset="0"/>
              </a:rPr>
              <a:t> but to a D.E. situated at D/GS level</a:t>
            </a:r>
          </a:p>
        </p:txBody>
      </p:sp>
      <p:sp>
        <p:nvSpPr>
          <p:cNvPr id="26" name="Rectangle: Rounded Corners 4">
            <a:extLst>
              <a:ext uri="{FF2B5EF4-FFF2-40B4-BE49-F238E27FC236}">
                <a16:creationId xmlns:a16="http://schemas.microsoft.com/office/drawing/2014/main" id="{AF980FE4-06D1-CDE6-E526-CEADED1A6DFD}"/>
              </a:ext>
            </a:extLst>
          </p:cNvPr>
          <p:cNvSpPr txBox="1"/>
          <p:nvPr/>
        </p:nvSpPr>
        <p:spPr>
          <a:xfrm>
            <a:off x="881220" y="1439558"/>
            <a:ext cx="5877799" cy="465147"/>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case risk is identified, in messages IE436</a:t>
            </a:r>
            <a:r>
              <a:rPr lang="en-US"/>
              <a:t> </a:t>
            </a:r>
            <a:r>
              <a:rPr lang="en-US" sz="1800" kern="1200"/>
              <a:t>and IE468:</a:t>
            </a:r>
          </a:p>
        </p:txBody>
      </p:sp>
      <p:pic>
        <p:nvPicPr>
          <p:cNvPr id="27" name="Graphic 26" descr="Arrow Slight curve">
            <a:extLst>
              <a:ext uri="{FF2B5EF4-FFF2-40B4-BE49-F238E27FC236}">
                <a16:creationId xmlns:a16="http://schemas.microsoft.com/office/drawing/2014/main" id="{F69123FA-0B35-C418-D557-B1D0AE3B8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365" y="1996981"/>
            <a:ext cx="474813" cy="474813"/>
          </a:xfrm>
          <a:prstGeom prst="rect">
            <a:avLst/>
          </a:prstGeom>
        </p:spPr>
      </p:pic>
      <p:pic>
        <p:nvPicPr>
          <p:cNvPr id="28" name="Graphic 27" descr="Arrow Slight curve">
            <a:extLst>
              <a:ext uri="{FF2B5EF4-FFF2-40B4-BE49-F238E27FC236}">
                <a16:creationId xmlns:a16="http://schemas.microsoft.com/office/drawing/2014/main" id="{C592F5D5-0EA8-87ED-2060-E7B6D71A87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1325" y="1973132"/>
            <a:ext cx="474813" cy="474813"/>
          </a:xfrm>
          <a:prstGeom prst="rect">
            <a:avLst/>
          </a:prstGeom>
        </p:spPr>
      </p:pic>
      <p:sp>
        <p:nvSpPr>
          <p:cNvPr id="6" name="Slide Number Placeholder 5">
            <a:extLst>
              <a:ext uri="{FF2B5EF4-FFF2-40B4-BE49-F238E27FC236}">
                <a16:creationId xmlns:a16="http://schemas.microsoft.com/office/drawing/2014/main" id="{B0AFDA5D-8B9B-6B32-D578-7061F7679B3F}"/>
              </a:ext>
            </a:extLst>
          </p:cNvPr>
          <p:cNvSpPr>
            <a:spLocks noGrp="1"/>
          </p:cNvSpPr>
          <p:nvPr>
            <p:ph type="sldNum" sz="quarter" idx="12"/>
          </p:nvPr>
        </p:nvSpPr>
        <p:spPr/>
        <p:txBody>
          <a:bodyPr/>
          <a:lstStyle/>
          <a:p>
            <a:fld id="{F46C79FD-C571-418B-AB0F-5EE936C85276}" type="slidenum">
              <a:rPr lang="en-GB" smtClean="0"/>
              <a:t>63</a:t>
            </a:fld>
            <a:endParaRPr lang="en-GB"/>
          </a:p>
        </p:txBody>
      </p:sp>
      <p:grpSp>
        <p:nvGrpSpPr>
          <p:cNvPr id="8" name="Group 7">
            <a:extLst>
              <a:ext uri="{FF2B5EF4-FFF2-40B4-BE49-F238E27FC236}">
                <a16:creationId xmlns:a16="http://schemas.microsoft.com/office/drawing/2014/main" id="{30BF4F89-9B6C-9780-9AA6-7B62454AC64A}"/>
              </a:ext>
            </a:extLst>
          </p:cNvPr>
          <p:cNvGrpSpPr/>
          <p:nvPr/>
        </p:nvGrpSpPr>
        <p:grpSpPr>
          <a:xfrm>
            <a:off x="3679962" y="5683520"/>
            <a:ext cx="5097119" cy="895532"/>
            <a:chOff x="2075093" y="5289337"/>
            <a:chExt cx="4536746" cy="471096"/>
          </a:xfrm>
        </p:grpSpPr>
        <p:sp>
          <p:nvSpPr>
            <p:cNvPr id="9" name="Rectangle 8">
              <a:extLst>
                <a:ext uri="{FF2B5EF4-FFF2-40B4-BE49-F238E27FC236}">
                  <a16:creationId xmlns:a16="http://schemas.microsoft.com/office/drawing/2014/main" id="{792DB788-8C14-0B85-3AF5-58782EF2D2D5}"/>
                </a:ext>
              </a:extLst>
            </p:cNvPr>
            <p:cNvSpPr/>
            <p:nvPr/>
          </p:nvSpPr>
          <p:spPr>
            <a:xfrm>
              <a:off x="2075093" y="5289337"/>
              <a:ext cx="654730"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0" name="Rectangle 9">
              <a:extLst>
                <a:ext uri="{FF2B5EF4-FFF2-40B4-BE49-F238E27FC236}">
                  <a16:creationId xmlns:a16="http://schemas.microsoft.com/office/drawing/2014/main" id="{1323DE1C-8A65-826D-0FBF-2920427DF307}"/>
                </a:ext>
              </a:extLst>
            </p:cNvPr>
            <p:cNvSpPr/>
            <p:nvPr/>
          </p:nvSpPr>
          <p:spPr>
            <a:xfrm>
              <a:off x="2729822" y="5289337"/>
              <a:ext cx="3882017"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1">
                  <a:solidFill>
                    <a:schemeClr val="tx1"/>
                  </a:solidFill>
                </a:rPr>
                <a:t>Physical control of goods is </a:t>
              </a:r>
              <a:r>
                <a:rPr lang="en-US" sz="1300" b="1" i="1">
                  <a:solidFill>
                    <a:schemeClr val="tx1"/>
                  </a:solidFill>
                </a:rPr>
                <a:t>not possible </a:t>
              </a:r>
              <a:r>
                <a:rPr lang="en-US" sz="1300" i="1">
                  <a:solidFill>
                    <a:schemeClr val="tx1"/>
                  </a:solidFill>
                </a:rPr>
                <a:t>in the case of Supplementary Declaration. Therefore, </a:t>
              </a:r>
              <a:r>
                <a:rPr lang="en-US" sz="1300" b="1" i="1">
                  <a:solidFill>
                    <a:schemeClr val="tx1"/>
                  </a:solidFill>
                </a:rPr>
                <a:t>only financial risk analysis </a:t>
              </a:r>
              <a:r>
                <a:rPr lang="en-US" sz="1300" i="1">
                  <a:solidFill>
                    <a:schemeClr val="tx1"/>
                  </a:solidFill>
                </a:rPr>
                <a:t>and documentary controls are performed.</a:t>
              </a:r>
            </a:p>
          </p:txBody>
        </p:sp>
      </p:grpSp>
    </p:spTree>
    <p:extLst>
      <p:ext uri="{BB962C8B-B14F-4D97-AF65-F5344CB8AC3E}">
        <p14:creationId xmlns:p14="http://schemas.microsoft.com/office/powerpoint/2010/main" val="4182636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Information Exchanges</a:t>
            </a:r>
          </a:p>
        </p:txBody>
      </p:sp>
      <p:grpSp>
        <p:nvGrpSpPr>
          <p:cNvPr id="261" name="object 4">
            <a:extLst>
              <a:ext uri="{FF2B5EF4-FFF2-40B4-BE49-F238E27FC236}">
                <a16:creationId xmlns:a16="http://schemas.microsoft.com/office/drawing/2014/main" id="{E450286D-798D-468F-A02E-5A4C648CA855}"/>
              </a:ext>
            </a:extLst>
          </p:cNvPr>
          <p:cNvGrpSpPr/>
          <p:nvPr/>
        </p:nvGrpSpPr>
        <p:grpSpPr>
          <a:xfrm>
            <a:off x="4552027" y="1494328"/>
            <a:ext cx="2641415" cy="2329586"/>
            <a:chOff x="8306688" y="1597265"/>
            <a:chExt cx="3370072" cy="1529961"/>
          </a:xfrm>
        </p:grpSpPr>
        <p:sp>
          <p:nvSpPr>
            <p:cNvPr id="269" name="object 5">
              <a:extLst>
                <a:ext uri="{FF2B5EF4-FFF2-40B4-BE49-F238E27FC236}">
                  <a16:creationId xmlns:a16="http://schemas.microsoft.com/office/drawing/2014/main" id="{8B0DBB38-9CD4-4959-8DD2-D0C944292659}"/>
                </a:ext>
              </a:extLst>
            </p:cNvPr>
            <p:cNvSpPr/>
            <p:nvPr/>
          </p:nvSpPr>
          <p:spPr>
            <a:xfrm>
              <a:off x="8307323" y="1891284"/>
              <a:ext cx="3368040" cy="1235942"/>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0" name="object 7">
              <a:extLst>
                <a:ext uri="{FF2B5EF4-FFF2-40B4-BE49-F238E27FC236}">
                  <a16:creationId xmlns:a16="http://schemas.microsoft.com/office/drawing/2014/main" id="{758FA8C7-E9D4-4987-9021-DC83C4B0D4A0}"/>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1" name="object 8">
              <a:extLst>
                <a:ext uri="{FF2B5EF4-FFF2-40B4-BE49-F238E27FC236}">
                  <a16:creationId xmlns:a16="http://schemas.microsoft.com/office/drawing/2014/main" id="{1B2CF2D9-D265-4485-93EA-CD024229194F}"/>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2" name="object 9">
              <a:extLst>
                <a:ext uri="{FF2B5EF4-FFF2-40B4-BE49-F238E27FC236}">
                  <a16:creationId xmlns:a16="http://schemas.microsoft.com/office/drawing/2014/main" id="{14A462E5-CA99-4A44-B3BC-769D1FFBB5EA}"/>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3" name="object 10">
              <a:extLst>
                <a:ext uri="{FF2B5EF4-FFF2-40B4-BE49-F238E27FC236}">
                  <a16:creationId xmlns:a16="http://schemas.microsoft.com/office/drawing/2014/main" id="{5BE83ACA-0E01-446E-B6DA-2B71A321C6A8}"/>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62" name="TextBox 261">
            <a:extLst>
              <a:ext uri="{FF2B5EF4-FFF2-40B4-BE49-F238E27FC236}">
                <a16:creationId xmlns:a16="http://schemas.microsoft.com/office/drawing/2014/main" id="{3DD90A3D-0B12-400B-B75B-AD8B05634A52}"/>
              </a:ext>
            </a:extLst>
          </p:cNvPr>
          <p:cNvSpPr txBox="1"/>
          <p:nvPr/>
        </p:nvSpPr>
        <p:spPr>
          <a:xfrm>
            <a:off x="4658317" y="2394391"/>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63" name="TextBox 262">
            <a:extLst>
              <a:ext uri="{FF2B5EF4-FFF2-40B4-BE49-F238E27FC236}">
                <a16:creationId xmlns:a16="http://schemas.microsoft.com/office/drawing/2014/main" id="{127EA3BC-9425-4359-B3ED-DB4441D53E21}"/>
              </a:ext>
            </a:extLst>
          </p:cNvPr>
          <p:cNvSpPr txBox="1"/>
          <p:nvPr/>
        </p:nvSpPr>
        <p:spPr>
          <a:xfrm>
            <a:off x="4548331" y="2898275"/>
            <a:ext cx="2544056" cy="85171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PCI to perform its own </a:t>
            </a:r>
            <a:r>
              <a:rPr lang="en-US" sz="1200" b="1">
                <a:solidFill>
                  <a:schemeClr val="tx2"/>
                </a:solidFill>
              </a:rPr>
              <a:t>Risk Analysis</a:t>
            </a:r>
            <a:endParaRPr lang="en-US" sz="1200">
              <a:solidFill>
                <a:schemeClr val="tx2"/>
              </a:solidFill>
            </a:endParaRPr>
          </a:p>
        </p:txBody>
      </p:sp>
      <p:sp>
        <p:nvSpPr>
          <p:cNvPr id="264" name="TextBox 263">
            <a:extLst>
              <a:ext uri="{FF2B5EF4-FFF2-40B4-BE49-F238E27FC236}">
                <a16:creationId xmlns:a16="http://schemas.microsoft.com/office/drawing/2014/main" id="{5CE031C4-3E75-4D3A-BD47-BE3461A5F8EA}"/>
              </a:ext>
            </a:extLst>
          </p:cNvPr>
          <p:cNvSpPr txBox="1"/>
          <p:nvPr/>
        </p:nvSpPr>
        <p:spPr>
          <a:xfrm>
            <a:off x="4552525" y="1456822"/>
            <a:ext cx="2639822" cy="492443"/>
          </a:xfrm>
          <a:prstGeom prst="rect">
            <a:avLst/>
          </a:prstGeom>
          <a:noFill/>
        </p:spPr>
        <p:txBody>
          <a:bodyPr wrap="square" rtlCol="0">
            <a:spAutoFit/>
          </a:bodyPr>
          <a:lstStyle/>
          <a:p>
            <a:pPr algn="ctr"/>
            <a:r>
              <a:rPr lang="en-US" sz="1300" b="1">
                <a:solidFill>
                  <a:schemeClr val="accent5"/>
                </a:solidFill>
              </a:rPr>
              <a:t>Customs Declaration for Risk Analysis to PCI (IE435)</a:t>
            </a:r>
          </a:p>
        </p:txBody>
      </p:sp>
      <p:grpSp>
        <p:nvGrpSpPr>
          <p:cNvPr id="289" name="object 4">
            <a:extLst>
              <a:ext uri="{FF2B5EF4-FFF2-40B4-BE49-F238E27FC236}">
                <a16:creationId xmlns:a16="http://schemas.microsoft.com/office/drawing/2014/main" id="{FFF32F88-E148-49E8-8323-75206A7B077A}"/>
              </a:ext>
            </a:extLst>
          </p:cNvPr>
          <p:cNvGrpSpPr/>
          <p:nvPr/>
        </p:nvGrpSpPr>
        <p:grpSpPr>
          <a:xfrm>
            <a:off x="8039993" y="1494327"/>
            <a:ext cx="2641415" cy="2327341"/>
            <a:chOff x="8306688" y="1597265"/>
            <a:chExt cx="3370072" cy="1473912"/>
          </a:xfrm>
        </p:grpSpPr>
        <p:sp>
          <p:nvSpPr>
            <p:cNvPr id="297" name="object 5">
              <a:extLst>
                <a:ext uri="{FF2B5EF4-FFF2-40B4-BE49-F238E27FC236}">
                  <a16:creationId xmlns:a16="http://schemas.microsoft.com/office/drawing/2014/main" id="{1E3036CE-98DC-4D21-BFDF-6DBA8025AD6B}"/>
                </a:ext>
              </a:extLst>
            </p:cNvPr>
            <p:cNvSpPr/>
            <p:nvPr/>
          </p:nvSpPr>
          <p:spPr>
            <a:xfrm>
              <a:off x="8307323" y="1891285"/>
              <a:ext cx="3368040" cy="1179892"/>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8" name="object 7">
              <a:extLst>
                <a:ext uri="{FF2B5EF4-FFF2-40B4-BE49-F238E27FC236}">
                  <a16:creationId xmlns:a16="http://schemas.microsoft.com/office/drawing/2014/main" id="{121F1F80-B3E2-401C-8266-2DE14AE1C8AA}"/>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9" name="object 8">
              <a:extLst>
                <a:ext uri="{FF2B5EF4-FFF2-40B4-BE49-F238E27FC236}">
                  <a16:creationId xmlns:a16="http://schemas.microsoft.com/office/drawing/2014/main" id="{340686DF-3906-4808-897E-65E45F7F0D59}"/>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0" name="object 9">
              <a:extLst>
                <a:ext uri="{FF2B5EF4-FFF2-40B4-BE49-F238E27FC236}">
                  <a16:creationId xmlns:a16="http://schemas.microsoft.com/office/drawing/2014/main" id="{B503F91A-9417-4795-9290-ECAC01B37C32}"/>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1" name="object 10">
              <a:extLst>
                <a:ext uri="{FF2B5EF4-FFF2-40B4-BE49-F238E27FC236}">
                  <a16:creationId xmlns:a16="http://schemas.microsoft.com/office/drawing/2014/main" id="{B4D62C84-49D2-451C-8738-C5D300294BF0}"/>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90" name="TextBox 289">
            <a:extLst>
              <a:ext uri="{FF2B5EF4-FFF2-40B4-BE49-F238E27FC236}">
                <a16:creationId xmlns:a16="http://schemas.microsoft.com/office/drawing/2014/main" id="{DDC1E87C-10CC-4E11-B29A-2AE5D0FC4A14}"/>
              </a:ext>
            </a:extLst>
          </p:cNvPr>
          <p:cNvSpPr txBox="1"/>
          <p:nvPr/>
        </p:nvSpPr>
        <p:spPr>
          <a:xfrm>
            <a:off x="8146566" y="2394391"/>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91" name="TextBox 290">
            <a:extLst>
              <a:ext uri="{FF2B5EF4-FFF2-40B4-BE49-F238E27FC236}">
                <a16:creationId xmlns:a16="http://schemas.microsoft.com/office/drawing/2014/main" id="{252B54A1-D45A-4DE3-98AF-C546C4BA989E}"/>
              </a:ext>
            </a:extLst>
          </p:cNvPr>
          <p:cNvSpPr txBox="1"/>
          <p:nvPr/>
        </p:nvSpPr>
        <p:spPr>
          <a:xfrm>
            <a:off x="8021964" y="2896080"/>
            <a:ext cx="2593538" cy="883241"/>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Communicates to SCI the Risk Analysis results of PCI</a:t>
            </a:r>
            <a:endParaRPr lang="el-GR" sz="1200">
              <a:solidFill>
                <a:schemeClr val="tx2"/>
              </a:solidFill>
            </a:endParaRPr>
          </a:p>
        </p:txBody>
      </p:sp>
      <p:sp>
        <p:nvSpPr>
          <p:cNvPr id="292" name="TextBox 291">
            <a:extLst>
              <a:ext uri="{FF2B5EF4-FFF2-40B4-BE49-F238E27FC236}">
                <a16:creationId xmlns:a16="http://schemas.microsoft.com/office/drawing/2014/main" id="{014F2862-7F0A-405D-BEB8-72C2D841A69C}"/>
              </a:ext>
            </a:extLst>
          </p:cNvPr>
          <p:cNvSpPr txBox="1"/>
          <p:nvPr/>
        </p:nvSpPr>
        <p:spPr>
          <a:xfrm>
            <a:off x="8040491" y="1456822"/>
            <a:ext cx="2639822" cy="692497"/>
          </a:xfrm>
          <a:prstGeom prst="rect">
            <a:avLst/>
          </a:prstGeom>
          <a:noFill/>
        </p:spPr>
        <p:txBody>
          <a:bodyPr wrap="square" rtlCol="0">
            <a:spAutoFit/>
          </a:bodyPr>
          <a:lstStyle/>
          <a:p>
            <a:pPr algn="ctr"/>
            <a:r>
              <a:rPr lang="en-US" sz="1300" b="1">
                <a:solidFill>
                  <a:schemeClr val="accent5"/>
                </a:solidFill>
              </a:rPr>
              <a:t>Risk Analysis Result to SCI (IE436)</a:t>
            </a:r>
          </a:p>
          <a:p>
            <a:pPr algn="ctr"/>
            <a:endParaRPr lang="en-US" sz="1300" b="1">
              <a:solidFill>
                <a:schemeClr val="accent5"/>
              </a:solidFill>
            </a:endParaRPr>
          </a:p>
        </p:txBody>
      </p:sp>
      <p:grpSp>
        <p:nvGrpSpPr>
          <p:cNvPr id="332" name="Group 331">
            <a:extLst>
              <a:ext uri="{FF2B5EF4-FFF2-40B4-BE49-F238E27FC236}">
                <a16:creationId xmlns:a16="http://schemas.microsoft.com/office/drawing/2014/main" id="{4CE1F887-1C96-42A6-977F-0C98E6E45EF5}"/>
              </a:ext>
            </a:extLst>
          </p:cNvPr>
          <p:cNvGrpSpPr/>
          <p:nvPr/>
        </p:nvGrpSpPr>
        <p:grpSpPr>
          <a:xfrm>
            <a:off x="5022743" y="2185434"/>
            <a:ext cx="1681520" cy="739027"/>
            <a:chOff x="7279019" y="3474003"/>
            <a:chExt cx="1681520" cy="739027"/>
          </a:xfrm>
        </p:grpSpPr>
        <p:pic>
          <p:nvPicPr>
            <p:cNvPr id="333" name="Graphic 332" descr="Schoolhouse">
              <a:extLst>
                <a:ext uri="{FF2B5EF4-FFF2-40B4-BE49-F238E27FC236}">
                  <a16:creationId xmlns:a16="http://schemas.microsoft.com/office/drawing/2014/main" id="{99DEF7BB-78B4-4F01-A309-2D5B24D73F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74919"/>
              <a:ext cx="640080" cy="640080"/>
            </a:xfrm>
            <a:prstGeom prst="rect">
              <a:avLst/>
            </a:prstGeom>
          </p:spPr>
        </p:pic>
        <p:sp>
          <p:nvSpPr>
            <p:cNvPr id="334" name="TextBox 333">
              <a:extLst>
                <a:ext uri="{FF2B5EF4-FFF2-40B4-BE49-F238E27FC236}">
                  <a16:creationId xmlns:a16="http://schemas.microsoft.com/office/drawing/2014/main" id="{C1480377-ACED-4701-A990-57744B93DA59}"/>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335" name="Graphic 334" descr="Schoolhouse">
              <a:extLst>
                <a:ext uri="{FF2B5EF4-FFF2-40B4-BE49-F238E27FC236}">
                  <a16:creationId xmlns:a16="http://schemas.microsoft.com/office/drawing/2014/main" id="{0DC96F67-C8C3-4BE2-860D-177E6949D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43762" y="3474003"/>
              <a:ext cx="640080" cy="640080"/>
            </a:xfrm>
            <a:prstGeom prst="rect">
              <a:avLst/>
            </a:prstGeom>
          </p:spPr>
        </p:pic>
        <p:sp>
          <p:nvSpPr>
            <p:cNvPr id="336" name="TextBox 335">
              <a:extLst>
                <a:ext uri="{FF2B5EF4-FFF2-40B4-BE49-F238E27FC236}">
                  <a16:creationId xmlns:a16="http://schemas.microsoft.com/office/drawing/2014/main" id="{1F0D0B43-CF2A-48E4-A5C8-9EB1F5708607}"/>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337" name="Straight Arrow Connector 336">
              <a:extLst>
                <a:ext uri="{FF2B5EF4-FFF2-40B4-BE49-F238E27FC236}">
                  <a16:creationId xmlns:a16="http://schemas.microsoft.com/office/drawing/2014/main" id="{E9BC0836-569A-4F7C-B6E3-F8D6E91AC45B}"/>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961C7EAF-F366-2485-E7BD-37114689C155}"/>
              </a:ext>
            </a:extLst>
          </p:cNvPr>
          <p:cNvGrpSpPr/>
          <p:nvPr/>
        </p:nvGrpSpPr>
        <p:grpSpPr>
          <a:xfrm>
            <a:off x="8373103" y="2173380"/>
            <a:ext cx="1681520" cy="739027"/>
            <a:chOff x="7279019" y="3474003"/>
            <a:chExt cx="1681520" cy="739027"/>
          </a:xfrm>
        </p:grpSpPr>
        <p:pic>
          <p:nvPicPr>
            <p:cNvPr id="114" name="Graphic 113" descr="Schoolhouse">
              <a:extLst>
                <a:ext uri="{FF2B5EF4-FFF2-40B4-BE49-F238E27FC236}">
                  <a16:creationId xmlns:a16="http://schemas.microsoft.com/office/drawing/2014/main" id="{15B6F56C-3B65-68E3-FD72-DFD677810F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74919"/>
              <a:ext cx="640080" cy="640080"/>
            </a:xfrm>
            <a:prstGeom prst="rect">
              <a:avLst/>
            </a:prstGeom>
          </p:spPr>
        </p:pic>
        <p:sp>
          <p:nvSpPr>
            <p:cNvPr id="115" name="TextBox 114">
              <a:extLst>
                <a:ext uri="{FF2B5EF4-FFF2-40B4-BE49-F238E27FC236}">
                  <a16:creationId xmlns:a16="http://schemas.microsoft.com/office/drawing/2014/main" id="{B34948DB-C978-DC14-21B7-018786C82D6F}"/>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116" name="Graphic 115" descr="Schoolhouse">
              <a:extLst>
                <a:ext uri="{FF2B5EF4-FFF2-40B4-BE49-F238E27FC236}">
                  <a16:creationId xmlns:a16="http://schemas.microsoft.com/office/drawing/2014/main" id="{6AC53453-E791-3B6F-A560-FF3C4DA61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43762" y="3474003"/>
              <a:ext cx="640080" cy="640080"/>
            </a:xfrm>
            <a:prstGeom prst="rect">
              <a:avLst/>
            </a:prstGeom>
          </p:spPr>
        </p:pic>
        <p:sp>
          <p:nvSpPr>
            <p:cNvPr id="117" name="TextBox 116">
              <a:extLst>
                <a:ext uri="{FF2B5EF4-FFF2-40B4-BE49-F238E27FC236}">
                  <a16:creationId xmlns:a16="http://schemas.microsoft.com/office/drawing/2014/main" id="{69D50B85-8DD0-DEF1-3CC8-2FAB6D0CD3CE}"/>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18" name="Straight Arrow Connector 117">
              <a:extLst>
                <a:ext uri="{FF2B5EF4-FFF2-40B4-BE49-F238E27FC236}">
                  <a16:creationId xmlns:a16="http://schemas.microsoft.com/office/drawing/2014/main" id="{E19CE8F9-FCDD-AD33-3476-C233A56CFB2B}"/>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object 4">
            <a:extLst>
              <a:ext uri="{FF2B5EF4-FFF2-40B4-BE49-F238E27FC236}">
                <a16:creationId xmlns:a16="http://schemas.microsoft.com/office/drawing/2014/main" id="{B36713E0-6FF3-A9B3-B727-58B4342F091F}"/>
              </a:ext>
            </a:extLst>
          </p:cNvPr>
          <p:cNvGrpSpPr/>
          <p:nvPr/>
        </p:nvGrpSpPr>
        <p:grpSpPr>
          <a:xfrm>
            <a:off x="1010490" y="1492082"/>
            <a:ext cx="2641415" cy="2329586"/>
            <a:chOff x="8306688" y="1597265"/>
            <a:chExt cx="3370072" cy="1529961"/>
          </a:xfrm>
        </p:grpSpPr>
        <p:sp>
          <p:nvSpPr>
            <p:cNvPr id="11" name="object 5">
              <a:extLst>
                <a:ext uri="{FF2B5EF4-FFF2-40B4-BE49-F238E27FC236}">
                  <a16:creationId xmlns:a16="http://schemas.microsoft.com/office/drawing/2014/main" id="{4327D893-0A6B-E68A-48EA-EB9D103E6228}"/>
                </a:ext>
              </a:extLst>
            </p:cNvPr>
            <p:cNvSpPr/>
            <p:nvPr/>
          </p:nvSpPr>
          <p:spPr>
            <a:xfrm>
              <a:off x="8307323" y="1891284"/>
              <a:ext cx="3368040" cy="1235942"/>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7">
              <a:extLst>
                <a:ext uri="{FF2B5EF4-FFF2-40B4-BE49-F238E27FC236}">
                  <a16:creationId xmlns:a16="http://schemas.microsoft.com/office/drawing/2014/main" id="{59469C76-2FD6-CC1F-B8F3-19694E6EC50C}"/>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8">
              <a:extLst>
                <a:ext uri="{FF2B5EF4-FFF2-40B4-BE49-F238E27FC236}">
                  <a16:creationId xmlns:a16="http://schemas.microsoft.com/office/drawing/2014/main" id="{E7919ACE-F43A-3466-DAF4-7AC066F64AB1}"/>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9">
              <a:extLst>
                <a:ext uri="{FF2B5EF4-FFF2-40B4-BE49-F238E27FC236}">
                  <a16:creationId xmlns:a16="http://schemas.microsoft.com/office/drawing/2014/main" id="{967EFD75-501B-0780-37E7-CBC0E8C60319}"/>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0">
              <a:extLst>
                <a:ext uri="{FF2B5EF4-FFF2-40B4-BE49-F238E27FC236}">
                  <a16:creationId xmlns:a16="http://schemas.microsoft.com/office/drawing/2014/main" id="{FF2A8875-C96B-9ACF-DF01-9E13DA786F29}"/>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16" name="TextBox 15">
            <a:extLst>
              <a:ext uri="{FF2B5EF4-FFF2-40B4-BE49-F238E27FC236}">
                <a16:creationId xmlns:a16="http://schemas.microsoft.com/office/drawing/2014/main" id="{FF0889B7-FEBB-E244-37B1-050E883C4137}"/>
              </a:ext>
            </a:extLst>
          </p:cNvPr>
          <p:cNvSpPr txBox="1"/>
          <p:nvPr/>
        </p:nvSpPr>
        <p:spPr>
          <a:xfrm>
            <a:off x="1116780" y="2392145"/>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57" name="TextBox 256">
            <a:extLst>
              <a:ext uri="{FF2B5EF4-FFF2-40B4-BE49-F238E27FC236}">
                <a16:creationId xmlns:a16="http://schemas.microsoft.com/office/drawing/2014/main" id="{BEAE9B53-F280-D77C-445D-41C2EE2A2818}"/>
              </a:ext>
            </a:extLst>
          </p:cNvPr>
          <p:cNvSpPr txBox="1"/>
          <p:nvPr/>
        </p:nvSpPr>
        <p:spPr>
          <a:xfrm>
            <a:off x="1006794" y="2896029"/>
            <a:ext cx="2544056" cy="85171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Requests PCI to perform </a:t>
            </a:r>
            <a:r>
              <a:rPr lang="en-US" sz="1200" b="1">
                <a:solidFill>
                  <a:schemeClr val="tx2"/>
                </a:solidFill>
              </a:rPr>
              <a:t>physical controls </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Communicates to PCI type of control that shall be performed</a:t>
            </a:r>
          </a:p>
        </p:txBody>
      </p:sp>
      <p:sp>
        <p:nvSpPr>
          <p:cNvPr id="266" name="TextBox 265">
            <a:extLst>
              <a:ext uri="{FF2B5EF4-FFF2-40B4-BE49-F238E27FC236}">
                <a16:creationId xmlns:a16="http://schemas.microsoft.com/office/drawing/2014/main" id="{2F30E837-2F01-1E0D-5E07-A935B36ECF19}"/>
              </a:ext>
            </a:extLst>
          </p:cNvPr>
          <p:cNvSpPr txBox="1"/>
          <p:nvPr/>
        </p:nvSpPr>
        <p:spPr>
          <a:xfrm>
            <a:off x="1012083" y="1502077"/>
            <a:ext cx="2639822" cy="292388"/>
          </a:xfrm>
          <a:prstGeom prst="rect">
            <a:avLst/>
          </a:prstGeom>
          <a:noFill/>
        </p:spPr>
        <p:txBody>
          <a:bodyPr wrap="square" rtlCol="0">
            <a:spAutoFit/>
          </a:bodyPr>
          <a:lstStyle/>
          <a:p>
            <a:pPr algn="ctr"/>
            <a:r>
              <a:rPr lang="en-US" sz="1300" b="1">
                <a:solidFill>
                  <a:schemeClr val="accent5"/>
                </a:solidFill>
              </a:rPr>
              <a:t>Request To Control (IE440)</a:t>
            </a:r>
          </a:p>
        </p:txBody>
      </p:sp>
      <p:grpSp>
        <p:nvGrpSpPr>
          <p:cNvPr id="267" name="Group 266">
            <a:extLst>
              <a:ext uri="{FF2B5EF4-FFF2-40B4-BE49-F238E27FC236}">
                <a16:creationId xmlns:a16="http://schemas.microsoft.com/office/drawing/2014/main" id="{13912069-6884-79A8-8B4E-2E1926DC1F00}"/>
              </a:ext>
            </a:extLst>
          </p:cNvPr>
          <p:cNvGrpSpPr/>
          <p:nvPr/>
        </p:nvGrpSpPr>
        <p:grpSpPr>
          <a:xfrm>
            <a:off x="1481206" y="2183188"/>
            <a:ext cx="1681520" cy="739027"/>
            <a:chOff x="7279019" y="3474003"/>
            <a:chExt cx="1681520" cy="739027"/>
          </a:xfrm>
        </p:grpSpPr>
        <p:pic>
          <p:nvPicPr>
            <p:cNvPr id="268" name="Graphic 267" descr="Schoolhouse">
              <a:extLst>
                <a:ext uri="{FF2B5EF4-FFF2-40B4-BE49-F238E27FC236}">
                  <a16:creationId xmlns:a16="http://schemas.microsoft.com/office/drawing/2014/main" id="{1D2F9C70-2EA2-828F-AE6C-E977CB7B6D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74919"/>
              <a:ext cx="640080" cy="640080"/>
            </a:xfrm>
            <a:prstGeom prst="rect">
              <a:avLst/>
            </a:prstGeom>
          </p:spPr>
        </p:pic>
        <p:sp>
          <p:nvSpPr>
            <p:cNvPr id="274" name="TextBox 273">
              <a:extLst>
                <a:ext uri="{FF2B5EF4-FFF2-40B4-BE49-F238E27FC236}">
                  <a16:creationId xmlns:a16="http://schemas.microsoft.com/office/drawing/2014/main" id="{D76070B0-DD07-CAFC-3778-F47744C5C4BE}"/>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279" name="Graphic 278" descr="Schoolhouse">
              <a:extLst>
                <a:ext uri="{FF2B5EF4-FFF2-40B4-BE49-F238E27FC236}">
                  <a16:creationId xmlns:a16="http://schemas.microsoft.com/office/drawing/2014/main" id="{EB3974C5-2588-252A-85F1-68E3A56B98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43762" y="3474003"/>
              <a:ext cx="640080" cy="640080"/>
            </a:xfrm>
            <a:prstGeom prst="rect">
              <a:avLst/>
            </a:prstGeom>
          </p:spPr>
        </p:pic>
        <p:sp>
          <p:nvSpPr>
            <p:cNvPr id="280" name="TextBox 279">
              <a:extLst>
                <a:ext uri="{FF2B5EF4-FFF2-40B4-BE49-F238E27FC236}">
                  <a16:creationId xmlns:a16="http://schemas.microsoft.com/office/drawing/2014/main" id="{7ACE6F01-6A11-5DC1-E550-D972E440F70D}"/>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281" name="Straight Arrow Connector 280">
              <a:extLst>
                <a:ext uri="{FF2B5EF4-FFF2-40B4-BE49-F238E27FC236}">
                  <a16:creationId xmlns:a16="http://schemas.microsoft.com/office/drawing/2014/main" id="{E165D05D-AB39-6B13-BBF4-D8A2897642A5}"/>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AAEC336F-BD2D-A209-D461-94CCAF7C9F73}"/>
              </a:ext>
            </a:extLst>
          </p:cNvPr>
          <p:cNvSpPr txBox="1"/>
          <p:nvPr/>
        </p:nvSpPr>
        <p:spPr>
          <a:xfrm>
            <a:off x="4640318" y="4844503"/>
            <a:ext cx="2439150" cy="1572584"/>
          </a:xfrm>
          <a:prstGeom prst="rect">
            <a:avLst/>
          </a:prstGeom>
        </p:spPr>
        <p:txBody>
          <a:bodyPr vert="horz" wrap="square" lIns="91440" tIns="45720" rIns="91440" bIns="45720" rtlCol="0">
            <a:noAutofit/>
          </a:bodyPr>
          <a:lstStyle/>
          <a:p>
            <a:pPr marL="0" indent="0" algn="just">
              <a:buNone/>
            </a:pPr>
            <a:endParaRPr lang="en-US" sz="1100"/>
          </a:p>
        </p:txBody>
      </p:sp>
      <p:grpSp>
        <p:nvGrpSpPr>
          <p:cNvPr id="43" name="object 4">
            <a:extLst>
              <a:ext uri="{FF2B5EF4-FFF2-40B4-BE49-F238E27FC236}">
                <a16:creationId xmlns:a16="http://schemas.microsoft.com/office/drawing/2014/main" id="{70AE2D19-5BD4-C3F8-1316-DD15466D0565}"/>
              </a:ext>
            </a:extLst>
          </p:cNvPr>
          <p:cNvGrpSpPr/>
          <p:nvPr/>
        </p:nvGrpSpPr>
        <p:grpSpPr>
          <a:xfrm>
            <a:off x="4543920" y="3963968"/>
            <a:ext cx="2641415" cy="2327341"/>
            <a:chOff x="8306688" y="1597265"/>
            <a:chExt cx="3370072" cy="1473912"/>
          </a:xfrm>
        </p:grpSpPr>
        <p:sp>
          <p:nvSpPr>
            <p:cNvPr id="44" name="object 5">
              <a:extLst>
                <a:ext uri="{FF2B5EF4-FFF2-40B4-BE49-F238E27FC236}">
                  <a16:creationId xmlns:a16="http://schemas.microsoft.com/office/drawing/2014/main" id="{1D7A513F-3AAC-05FB-2C58-6CF3E0D4F1C1}"/>
                </a:ext>
              </a:extLst>
            </p:cNvPr>
            <p:cNvSpPr/>
            <p:nvPr/>
          </p:nvSpPr>
          <p:spPr>
            <a:xfrm>
              <a:off x="8307323" y="1891285"/>
              <a:ext cx="3368040" cy="1179892"/>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5" name="object 7">
              <a:extLst>
                <a:ext uri="{FF2B5EF4-FFF2-40B4-BE49-F238E27FC236}">
                  <a16:creationId xmlns:a16="http://schemas.microsoft.com/office/drawing/2014/main" id="{6728B8A1-6F0E-D4E6-587D-2E6FDBB6E763}"/>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6" name="object 8">
              <a:extLst>
                <a:ext uri="{FF2B5EF4-FFF2-40B4-BE49-F238E27FC236}">
                  <a16:creationId xmlns:a16="http://schemas.microsoft.com/office/drawing/2014/main" id="{A1B375DC-FA84-18D5-2AC3-13E7DB000B30}"/>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7" name="object 9">
              <a:extLst>
                <a:ext uri="{FF2B5EF4-FFF2-40B4-BE49-F238E27FC236}">
                  <a16:creationId xmlns:a16="http://schemas.microsoft.com/office/drawing/2014/main" id="{A66AA805-1266-1B32-16D3-558758EBB175}"/>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8" name="object 10">
              <a:extLst>
                <a:ext uri="{FF2B5EF4-FFF2-40B4-BE49-F238E27FC236}">
                  <a16:creationId xmlns:a16="http://schemas.microsoft.com/office/drawing/2014/main" id="{752A2DF8-08E2-4ADC-7A78-5D5A60E92660}"/>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49" name="TextBox 48">
            <a:extLst>
              <a:ext uri="{FF2B5EF4-FFF2-40B4-BE49-F238E27FC236}">
                <a16:creationId xmlns:a16="http://schemas.microsoft.com/office/drawing/2014/main" id="{3042AD14-3915-0897-DD53-CBF1A0D2C159}"/>
              </a:ext>
            </a:extLst>
          </p:cNvPr>
          <p:cNvSpPr txBox="1"/>
          <p:nvPr/>
        </p:nvSpPr>
        <p:spPr>
          <a:xfrm>
            <a:off x="4612393" y="4864032"/>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50" name="TextBox 49">
            <a:extLst>
              <a:ext uri="{FF2B5EF4-FFF2-40B4-BE49-F238E27FC236}">
                <a16:creationId xmlns:a16="http://schemas.microsoft.com/office/drawing/2014/main" id="{3C499732-633A-F3CB-DF3B-D538E0144A30}"/>
              </a:ext>
            </a:extLst>
          </p:cNvPr>
          <p:cNvSpPr txBox="1"/>
          <p:nvPr/>
        </p:nvSpPr>
        <p:spPr>
          <a:xfrm>
            <a:off x="4487791" y="5330209"/>
            <a:ext cx="2593538" cy="883241"/>
          </a:xfrm>
          <a:prstGeom prst="rect">
            <a:avLst/>
          </a:prstGeom>
        </p:spPr>
        <p:txBody>
          <a:bodyPr vert="horz" wrap="square" lIns="91440" tIns="45720" rIns="91440" bIns="45720" rtlCol="0">
            <a:noAutofit/>
          </a:bodyPr>
          <a:lstStyle/>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SCI about PCI’s decision to perform controls or not</a:t>
            </a:r>
            <a:endParaRPr lang="el-GR" sz="1200">
              <a:solidFill>
                <a:schemeClr val="tx2"/>
              </a:solidFill>
            </a:endParaRPr>
          </a:p>
        </p:txBody>
      </p:sp>
      <p:sp>
        <p:nvSpPr>
          <p:cNvPr id="57" name="TextBox 56">
            <a:extLst>
              <a:ext uri="{FF2B5EF4-FFF2-40B4-BE49-F238E27FC236}">
                <a16:creationId xmlns:a16="http://schemas.microsoft.com/office/drawing/2014/main" id="{C68670BC-807C-2537-01B6-73D274CD5B01}"/>
              </a:ext>
            </a:extLst>
          </p:cNvPr>
          <p:cNvSpPr txBox="1"/>
          <p:nvPr/>
        </p:nvSpPr>
        <p:spPr>
          <a:xfrm>
            <a:off x="4507696" y="3973964"/>
            <a:ext cx="2639822" cy="492443"/>
          </a:xfrm>
          <a:prstGeom prst="rect">
            <a:avLst/>
          </a:prstGeom>
          <a:noFill/>
        </p:spPr>
        <p:txBody>
          <a:bodyPr wrap="square" rtlCol="0">
            <a:spAutoFit/>
          </a:bodyPr>
          <a:lstStyle/>
          <a:p>
            <a:pPr algn="ctr"/>
            <a:r>
              <a:rPr lang="en-US" sz="1300" b="1">
                <a:solidFill>
                  <a:schemeClr val="accent5"/>
                </a:solidFill>
              </a:rPr>
              <a:t>PCI Control Decision (IE445)</a:t>
            </a:r>
          </a:p>
          <a:p>
            <a:pPr algn="ctr"/>
            <a:endParaRPr lang="en-US" sz="1300" b="1">
              <a:solidFill>
                <a:schemeClr val="accent5"/>
              </a:solidFill>
            </a:endParaRPr>
          </a:p>
        </p:txBody>
      </p:sp>
      <p:grpSp>
        <p:nvGrpSpPr>
          <p:cNvPr id="64" name="Group 63">
            <a:extLst>
              <a:ext uri="{FF2B5EF4-FFF2-40B4-BE49-F238E27FC236}">
                <a16:creationId xmlns:a16="http://schemas.microsoft.com/office/drawing/2014/main" id="{F9E57FA7-4611-CA74-8ED9-3F6759658B4B}"/>
              </a:ext>
            </a:extLst>
          </p:cNvPr>
          <p:cNvGrpSpPr/>
          <p:nvPr/>
        </p:nvGrpSpPr>
        <p:grpSpPr>
          <a:xfrm>
            <a:off x="4838930" y="4643021"/>
            <a:ext cx="1681520" cy="739027"/>
            <a:chOff x="7279019" y="3474003"/>
            <a:chExt cx="1681520" cy="739027"/>
          </a:xfrm>
        </p:grpSpPr>
        <p:pic>
          <p:nvPicPr>
            <p:cNvPr id="65" name="Graphic 64" descr="Schoolhouse">
              <a:extLst>
                <a:ext uri="{FF2B5EF4-FFF2-40B4-BE49-F238E27FC236}">
                  <a16:creationId xmlns:a16="http://schemas.microsoft.com/office/drawing/2014/main" id="{4FA44D5A-7D43-A524-54A7-078EF1BD68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74919"/>
              <a:ext cx="640080" cy="640080"/>
            </a:xfrm>
            <a:prstGeom prst="rect">
              <a:avLst/>
            </a:prstGeom>
          </p:spPr>
        </p:pic>
        <p:sp>
          <p:nvSpPr>
            <p:cNvPr id="66" name="TextBox 65">
              <a:extLst>
                <a:ext uri="{FF2B5EF4-FFF2-40B4-BE49-F238E27FC236}">
                  <a16:creationId xmlns:a16="http://schemas.microsoft.com/office/drawing/2014/main" id="{D8FAEBDA-D683-4EDC-468C-8EFAE60E4CAA}"/>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67" name="Graphic 66" descr="Schoolhouse">
              <a:extLst>
                <a:ext uri="{FF2B5EF4-FFF2-40B4-BE49-F238E27FC236}">
                  <a16:creationId xmlns:a16="http://schemas.microsoft.com/office/drawing/2014/main" id="{7A3C1B6D-3262-87C5-1B9A-0E621A1AA5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43762" y="3474003"/>
              <a:ext cx="640080" cy="640080"/>
            </a:xfrm>
            <a:prstGeom prst="rect">
              <a:avLst/>
            </a:prstGeom>
          </p:spPr>
        </p:pic>
        <p:sp>
          <p:nvSpPr>
            <p:cNvPr id="68" name="TextBox 67">
              <a:extLst>
                <a:ext uri="{FF2B5EF4-FFF2-40B4-BE49-F238E27FC236}">
                  <a16:creationId xmlns:a16="http://schemas.microsoft.com/office/drawing/2014/main" id="{2C738E2A-9064-0B4C-6C3C-43488F41D94C}"/>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69" name="Straight Arrow Connector 68">
              <a:extLst>
                <a:ext uri="{FF2B5EF4-FFF2-40B4-BE49-F238E27FC236}">
                  <a16:creationId xmlns:a16="http://schemas.microsoft.com/office/drawing/2014/main" id="{649C80B7-61B2-414F-81D3-28D19DE495FC}"/>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object 4">
            <a:extLst>
              <a:ext uri="{FF2B5EF4-FFF2-40B4-BE49-F238E27FC236}">
                <a16:creationId xmlns:a16="http://schemas.microsoft.com/office/drawing/2014/main" id="{82E97579-E6FA-F6C4-E9A7-C401ACB0A472}"/>
              </a:ext>
            </a:extLst>
          </p:cNvPr>
          <p:cNvGrpSpPr/>
          <p:nvPr/>
        </p:nvGrpSpPr>
        <p:grpSpPr>
          <a:xfrm>
            <a:off x="1022044" y="3942193"/>
            <a:ext cx="2641415" cy="2329586"/>
            <a:chOff x="8306688" y="1597265"/>
            <a:chExt cx="3370072" cy="1529961"/>
          </a:xfrm>
        </p:grpSpPr>
        <p:sp>
          <p:nvSpPr>
            <p:cNvPr id="293" name="object 5">
              <a:extLst>
                <a:ext uri="{FF2B5EF4-FFF2-40B4-BE49-F238E27FC236}">
                  <a16:creationId xmlns:a16="http://schemas.microsoft.com/office/drawing/2014/main" id="{3E758864-074D-49B9-3DFF-A2252AB36455}"/>
                </a:ext>
              </a:extLst>
            </p:cNvPr>
            <p:cNvSpPr/>
            <p:nvPr/>
          </p:nvSpPr>
          <p:spPr>
            <a:xfrm>
              <a:off x="8307323" y="1891284"/>
              <a:ext cx="3368040" cy="1235942"/>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4" name="object 7">
              <a:extLst>
                <a:ext uri="{FF2B5EF4-FFF2-40B4-BE49-F238E27FC236}">
                  <a16:creationId xmlns:a16="http://schemas.microsoft.com/office/drawing/2014/main" id="{C5CF320E-0C37-8ACD-5608-80517DD0B0F0}"/>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5" name="object 8">
              <a:extLst>
                <a:ext uri="{FF2B5EF4-FFF2-40B4-BE49-F238E27FC236}">
                  <a16:creationId xmlns:a16="http://schemas.microsoft.com/office/drawing/2014/main" id="{A92FF864-7FEA-05C2-AAB9-2546D3264A4E}"/>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6" name="object 9">
              <a:extLst>
                <a:ext uri="{FF2B5EF4-FFF2-40B4-BE49-F238E27FC236}">
                  <a16:creationId xmlns:a16="http://schemas.microsoft.com/office/drawing/2014/main" id="{F6E227AB-B79E-964E-5473-9AEA24887D56}"/>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2" name="object 10">
              <a:extLst>
                <a:ext uri="{FF2B5EF4-FFF2-40B4-BE49-F238E27FC236}">
                  <a16:creationId xmlns:a16="http://schemas.microsoft.com/office/drawing/2014/main" id="{C9DD1DD0-84CB-0603-6178-BCAD6CB909AA}"/>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303" name="TextBox 302">
            <a:extLst>
              <a:ext uri="{FF2B5EF4-FFF2-40B4-BE49-F238E27FC236}">
                <a16:creationId xmlns:a16="http://schemas.microsoft.com/office/drawing/2014/main" id="{7D5F1CB2-464D-C12D-E955-049A2CA53514}"/>
              </a:ext>
            </a:extLst>
          </p:cNvPr>
          <p:cNvSpPr txBox="1"/>
          <p:nvPr/>
        </p:nvSpPr>
        <p:spPr>
          <a:xfrm>
            <a:off x="1128334" y="4842256"/>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304" name="TextBox 303">
            <a:extLst>
              <a:ext uri="{FF2B5EF4-FFF2-40B4-BE49-F238E27FC236}">
                <a16:creationId xmlns:a16="http://schemas.microsoft.com/office/drawing/2014/main" id="{C98CD446-9AA5-15A3-CDEC-F50C6ABD5AC7}"/>
              </a:ext>
            </a:extLst>
          </p:cNvPr>
          <p:cNvSpPr txBox="1"/>
          <p:nvPr/>
        </p:nvSpPr>
        <p:spPr>
          <a:xfrm>
            <a:off x="970722" y="5329677"/>
            <a:ext cx="2757532" cy="1052201"/>
          </a:xfrm>
          <a:prstGeom prst="rect">
            <a:avLst/>
          </a:prstGeom>
        </p:spPr>
        <p:txBody>
          <a:bodyPr vert="horz" wrap="square" lIns="91440" tIns="45720" rIns="91440" bIns="45720" rtlCol="0">
            <a:noAutofit/>
          </a:bodyPr>
          <a:lstStyle/>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PCI that goods can be released</a:t>
            </a:r>
          </a:p>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Communicates to PCI the Risk analysis results of SCI and the documentary control results (if any)</a:t>
            </a:r>
          </a:p>
        </p:txBody>
      </p:sp>
      <p:sp>
        <p:nvSpPr>
          <p:cNvPr id="305" name="TextBox 304">
            <a:extLst>
              <a:ext uri="{FF2B5EF4-FFF2-40B4-BE49-F238E27FC236}">
                <a16:creationId xmlns:a16="http://schemas.microsoft.com/office/drawing/2014/main" id="{77D435BB-5880-C7B9-AC23-384AADE1AFD8}"/>
              </a:ext>
            </a:extLst>
          </p:cNvPr>
          <p:cNvSpPr txBox="1"/>
          <p:nvPr/>
        </p:nvSpPr>
        <p:spPr>
          <a:xfrm>
            <a:off x="1022542" y="3905174"/>
            <a:ext cx="2639822" cy="492443"/>
          </a:xfrm>
          <a:prstGeom prst="rect">
            <a:avLst/>
          </a:prstGeom>
          <a:noFill/>
        </p:spPr>
        <p:txBody>
          <a:bodyPr wrap="square" rtlCol="0">
            <a:spAutoFit/>
          </a:bodyPr>
          <a:lstStyle/>
          <a:p>
            <a:pPr algn="ctr"/>
            <a:r>
              <a:rPr lang="en-US" sz="1300" b="1">
                <a:solidFill>
                  <a:schemeClr val="accent5"/>
                </a:solidFill>
              </a:rPr>
              <a:t>Pre-Release Notification (IE468)</a:t>
            </a:r>
          </a:p>
        </p:txBody>
      </p:sp>
      <p:grpSp>
        <p:nvGrpSpPr>
          <p:cNvPr id="306" name="Group 305">
            <a:extLst>
              <a:ext uri="{FF2B5EF4-FFF2-40B4-BE49-F238E27FC236}">
                <a16:creationId xmlns:a16="http://schemas.microsoft.com/office/drawing/2014/main" id="{81F4D52C-C606-C0DF-CF92-FDB4D46F88FA}"/>
              </a:ext>
            </a:extLst>
          </p:cNvPr>
          <p:cNvGrpSpPr/>
          <p:nvPr/>
        </p:nvGrpSpPr>
        <p:grpSpPr>
          <a:xfrm>
            <a:off x="1492760" y="4633299"/>
            <a:ext cx="1681520" cy="739027"/>
            <a:chOff x="7279019" y="3474003"/>
            <a:chExt cx="1681520" cy="739027"/>
          </a:xfrm>
        </p:grpSpPr>
        <p:pic>
          <p:nvPicPr>
            <p:cNvPr id="307" name="Graphic 306" descr="Schoolhouse">
              <a:extLst>
                <a:ext uri="{FF2B5EF4-FFF2-40B4-BE49-F238E27FC236}">
                  <a16:creationId xmlns:a16="http://schemas.microsoft.com/office/drawing/2014/main" id="{2A310EDE-308E-28AA-EB0A-4B5AFF3155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345276" y="3474919"/>
              <a:ext cx="640080" cy="640080"/>
            </a:xfrm>
            <a:prstGeom prst="rect">
              <a:avLst/>
            </a:prstGeom>
          </p:spPr>
        </p:pic>
        <p:sp>
          <p:nvSpPr>
            <p:cNvPr id="308" name="TextBox 307">
              <a:extLst>
                <a:ext uri="{FF2B5EF4-FFF2-40B4-BE49-F238E27FC236}">
                  <a16:creationId xmlns:a16="http://schemas.microsoft.com/office/drawing/2014/main" id="{2FE2FFC5-0D09-D7B5-9483-7DD9F44A4462}"/>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310" name="Graphic 309" descr="Schoolhouse">
              <a:extLst>
                <a:ext uri="{FF2B5EF4-FFF2-40B4-BE49-F238E27FC236}">
                  <a16:creationId xmlns:a16="http://schemas.microsoft.com/office/drawing/2014/main" id="{B696DE6E-A616-2DC2-16E4-4CA3122C17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43762" y="3474003"/>
              <a:ext cx="640080" cy="640080"/>
            </a:xfrm>
            <a:prstGeom prst="rect">
              <a:avLst/>
            </a:prstGeom>
          </p:spPr>
        </p:pic>
        <p:sp>
          <p:nvSpPr>
            <p:cNvPr id="311" name="TextBox 310">
              <a:extLst>
                <a:ext uri="{FF2B5EF4-FFF2-40B4-BE49-F238E27FC236}">
                  <a16:creationId xmlns:a16="http://schemas.microsoft.com/office/drawing/2014/main" id="{3DCEC951-438F-15BC-F75E-313042F46F41}"/>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312" name="Straight Arrow Connector 311">
              <a:extLst>
                <a:ext uri="{FF2B5EF4-FFF2-40B4-BE49-F238E27FC236}">
                  <a16:creationId xmlns:a16="http://schemas.microsoft.com/office/drawing/2014/main" id="{B27A1645-D368-C04C-315B-90D139EF8F61}"/>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98094D1-BC8F-9A3E-4EF2-4397FAAC07CC}"/>
              </a:ext>
            </a:extLst>
          </p:cNvPr>
          <p:cNvSpPr>
            <a:spLocks noGrp="1"/>
          </p:cNvSpPr>
          <p:nvPr>
            <p:ph type="sldNum" sz="quarter" idx="12"/>
          </p:nvPr>
        </p:nvSpPr>
        <p:spPr/>
        <p:txBody>
          <a:bodyPr/>
          <a:lstStyle/>
          <a:p>
            <a:fld id="{F46C79FD-C571-418B-AB0F-5EE936C85276}" type="slidenum">
              <a:rPr lang="en-GB" smtClean="0"/>
              <a:t>64</a:t>
            </a:fld>
            <a:endParaRPr lang="en-GB"/>
          </a:p>
        </p:txBody>
      </p:sp>
    </p:spTree>
    <p:extLst>
      <p:ext uri="{BB962C8B-B14F-4D97-AF65-F5344CB8AC3E}">
        <p14:creationId xmlns:p14="http://schemas.microsoft.com/office/powerpoint/2010/main" val="462994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Perform controls by SCI and PCI</a:t>
            </a:r>
            <a:endParaRPr lang="en-US"/>
          </a:p>
        </p:txBody>
      </p:sp>
      <p:sp>
        <p:nvSpPr>
          <p:cNvPr id="3" name="Slide Number Placeholder 2">
            <a:extLst>
              <a:ext uri="{FF2B5EF4-FFF2-40B4-BE49-F238E27FC236}">
                <a16:creationId xmlns:a16="http://schemas.microsoft.com/office/drawing/2014/main" id="{50FDF5A2-3F0D-6BB6-6BC7-1EA7EC32B162}"/>
              </a:ext>
            </a:extLst>
          </p:cNvPr>
          <p:cNvSpPr>
            <a:spLocks noGrp="1"/>
          </p:cNvSpPr>
          <p:nvPr>
            <p:ph type="sldNum" sz="quarter" idx="12"/>
          </p:nvPr>
        </p:nvSpPr>
        <p:spPr/>
        <p:txBody>
          <a:bodyPr/>
          <a:lstStyle/>
          <a:p>
            <a:fld id="{F46C79FD-C571-418B-AB0F-5EE936C85276}" type="slidenum">
              <a:rPr lang="en-GB" smtClean="0"/>
              <a:pPr/>
              <a:t>65</a:t>
            </a:fld>
            <a:endParaRPr lang="en-GB"/>
          </a:p>
        </p:txBody>
      </p:sp>
    </p:spTree>
    <p:extLst>
      <p:ext uri="{BB962C8B-B14F-4D97-AF65-F5344CB8AC3E}">
        <p14:creationId xmlns:p14="http://schemas.microsoft.com/office/powerpoint/2010/main" val="1674265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C4B25-D346-37C3-57DF-C1B5E7340298}"/>
              </a:ext>
            </a:extLst>
          </p:cNvPr>
          <p:cNvSpPr>
            <a:spLocks noGrp="1"/>
          </p:cNvSpPr>
          <p:nvPr>
            <p:ph type="title"/>
          </p:nvPr>
        </p:nvSpPr>
        <p:spPr/>
        <p:txBody>
          <a:bodyPr/>
          <a:lstStyle/>
          <a:p>
            <a:r>
              <a:rPr lang="en-US"/>
              <a:t>Types of controls </a:t>
            </a:r>
            <a:endParaRPr lang="el-GR"/>
          </a:p>
        </p:txBody>
      </p:sp>
      <p:sp>
        <p:nvSpPr>
          <p:cNvPr id="8" name="TextBox 7">
            <a:extLst>
              <a:ext uri="{FF2B5EF4-FFF2-40B4-BE49-F238E27FC236}">
                <a16:creationId xmlns:a16="http://schemas.microsoft.com/office/drawing/2014/main" id="{B872D6B3-18F0-4411-E8FD-D3F37FEFF5FF}"/>
              </a:ext>
            </a:extLst>
          </p:cNvPr>
          <p:cNvSpPr txBox="1"/>
          <p:nvPr/>
        </p:nvSpPr>
        <p:spPr>
          <a:xfrm>
            <a:off x="1182255" y="1699491"/>
            <a:ext cx="10160000" cy="4110182"/>
          </a:xfrm>
          <a:prstGeom prst="rect">
            <a:avLst/>
          </a:prstGeom>
        </p:spPr>
        <p:txBody>
          <a:bodyPr vert="horz" wrap="square" lIns="91440" tIns="45720" rIns="91440" bIns="45720" rtlCol="0">
            <a:noAutofit/>
          </a:bodyPr>
          <a:lstStyle/>
          <a:p>
            <a:pPr marL="0" indent="0" algn="just">
              <a:buNone/>
            </a:pPr>
            <a:endParaRPr lang="el-GR" sz="1100"/>
          </a:p>
        </p:txBody>
      </p:sp>
      <p:grpSp>
        <p:nvGrpSpPr>
          <p:cNvPr id="2" name="Group 1">
            <a:extLst>
              <a:ext uri="{FF2B5EF4-FFF2-40B4-BE49-F238E27FC236}">
                <a16:creationId xmlns:a16="http://schemas.microsoft.com/office/drawing/2014/main" id="{9ED59C23-C6F5-353C-F65E-185C9F40EEFD}"/>
              </a:ext>
            </a:extLst>
          </p:cNvPr>
          <p:cNvGrpSpPr/>
          <p:nvPr/>
        </p:nvGrpSpPr>
        <p:grpSpPr>
          <a:xfrm>
            <a:off x="1017078" y="1611203"/>
            <a:ext cx="10157843" cy="4431375"/>
            <a:chOff x="1328479" y="1611204"/>
            <a:chExt cx="9217277" cy="4284005"/>
          </a:xfrm>
          <a:effectLst>
            <a:outerShdw blurRad="50800" dist="38100" dir="2700000" algn="tl" rotWithShape="0">
              <a:prstClr val="black">
                <a:alpha val="40000"/>
              </a:prstClr>
            </a:outerShdw>
          </a:effectLst>
        </p:grpSpPr>
        <p:sp>
          <p:nvSpPr>
            <p:cNvPr id="3" name="Rectangle: Rounded Corners 2">
              <a:extLst>
                <a:ext uri="{FF2B5EF4-FFF2-40B4-BE49-F238E27FC236}">
                  <a16:creationId xmlns:a16="http://schemas.microsoft.com/office/drawing/2014/main" id="{2A93320A-3B72-E57C-85C3-82747F96299C}"/>
                </a:ext>
              </a:extLst>
            </p:cNvPr>
            <p:cNvSpPr/>
            <p:nvPr/>
          </p:nvSpPr>
          <p:spPr>
            <a:xfrm>
              <a:off x="1453817" y="1737584"/>
              <a:ext cx="9091938" cy="917207"/>
            </a:xfrm>
            <a:prstGeom prst="roundRect">
              <a:avLst/>
            </a:prstGeom>
            <a:solidFill>
              <a:schemeClr val="bg1"/>
            </a:solidFill>
            <a:ln w="19050" cap="rnd">
              <a:solidFill>
                <a:srgbClr val="1C58AC"/>
              </a:solidFill>
              <a:round/>
            </a:ln>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GB" sz="1800" b="1">
                  <a:solidFill>
                    <a:schemeClr val="tx1"/>
                  </a:solidFill>
                  <a:effectLst/>
                  <a:ea typeface="Times New Roman" panose="02020603050405020304" pitchFamily="18" charset="0"/>
                  <a:cs typeface="Times New Roman" panose="02020603050405020304" pitchFamily="18" charset="0"/>
                </a:rPr>
                <a:t>Examination </a:t>
              </a:r>
              <a:r>
                <a:rPr lang="en-GB" sz="1800">
                  <a:solidFill>
                    <a:schemeClr val="tx1"/>
                  </a:solidFill>
                  <a:effectLst/>
                  <a:ea typeface="Times New Roman" panose="02020603050405020304" pitchFamily="18" charset="0"/>
                  <a:cs typeface="Times New Roman" panose="02020603050405020304" pitchFamily="18" charset="0"/>
                </a:rPr>
                <a:t>of Customs Declaration and of </a:t>
              </a:r>
              <a:r>
                <a:rPr lang="en-GB" sz="1800" b="1">
                  <a:solidFill>
                    <a:schemeClr val="tx1"/>
                  </a:solidFill>
                  <a:effectLst/>
                  <a:ea typeface="Times New Roman" panose="02020603050405020304" pitchFamily="18" charset="0"/>
                  <a:cs typeface="Times New Roman" panose="02020603050405020304" pitchFamily="18" charset="0"/>
                </a:rPr>
                <a:t>Supporting Documents </a:t>
              </a:r>
            </a:p>
          </p:txBody>
        </p:sp>
        <p:grpSp>
          <p:nvGrpSpPr>
            <p:cNvPr id="5" name="Group 4">
              <a:extLst>
                <a:ext uri="{FF2B5EF4-FFF2-40B4-BE49-F238E27FC236}">
                  <a16:creationId xmlns:a16="http://schemas.microsoft.com/office/drawing/2014/main" id="{D764FB68-51D5-D7D8-804C-64B396F00EEB}"/>
                </a:ext>
              </a:extLst>
            </p:cNvPr>
            <p:cNvGrpSpPr/>
            <p:nvPr/>
          </p:nvGrpSpPr>
          <p:grpSpPr>
            <a:xfrm>
              <a:off x="1328479" y="4870982"/>
              <a:ext cx="9217277" cy="1024227"/>
              <a:chOff x="1328479" y="4870982"/>
              <a:chExt cx="9217277" cy="1024227"/>
            </a:xfrm>
          </p:grpSpPr>
          <p:sp>
            <p:nvSpPr>
              <p:cNvPr id="15" name="Rectangle: Rounded Corners 14">
                <a:extLst>
                  <a:ext uri="{FF2B5EF4-FFF2-40B4-BE49-F238E27FC236}">
                    <a16:creationId xmlns:a16="http://schemas.microsoft.com/office/drawing/2014/main" id="{621298EA-F4AF-8866-D5FC-8D51C255D551}"/>
                  </a:ext>
                </a:extLst>
              </p:cNvPr>
              <p:cNvSpPr/>
              <p:nvPr/>
            </p:nvSpPr>
            <p:spPr>
              <a:xfrm>
                <a:off x="1446160" y="4980335"/>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GB" b="1" spc="-1">
                    <a:solidFill>
                      <a:schemeClr val="tx1"/>
                    </a:solidFill>
                    <a:latin typeface="Arial" panose="020B0604020202020204" pitchFamily="34" charset="0"/>
                    <a:cs typeface="Arial" panose="020B0604020202020204" pitchFamily="34" charset="0"/>
                  </a:rPr>
                  <a:t>Take samples </a:t>
                </a:r>
                <a:r>
                  <a:rPr lang="en-GB" spc="-1">
                    <a:solidFill>
                      <a:schemeClr val="tx1"/>
                    </a:solidFill>
                    <a:latin typeface="Arial" panose="020B0604020202020204" pitchFamily="34" charset="0"/>
                    <a:cs typeface="Arial" panose="020B0604020202020204" pitchFamily="34" charset="0"/>
                  </a:rPr>
                  <a:t>for analysis or for detailed examination of goods</a:t>
                </a:r>
                <a:endParaRPr lang="en-US" spc="-1">
                  <a:solidFill>
                    <a:schemeClr val="tx1"/>
                  </a:solidFill>
                  <a:latin typeface="Arial" panose="020B0604020202020204" pitchFamily="34" charset="0"/>
                  <a:cs typeface="Arial" panose="020B0604020202020204" pitchFamily="34" charset="0"/>
                </a:endParaRPr>
              </a:p>
            </p:txBody>
          </p:sp>
          <p:pic>
            <p:nvPicPr>
              <p:cNvPr id="16" name="Graphic 15" descr="Pin with solid fill">
                <a:extLst>
                  <a:ext uri="{FF2B5EF4-FFF2-40B4-BE49-F238E27FC236}">
                    <a16:creationId xmlns:a16="http://schemas.microsoft.com/office/drawing/2014/main" id="{B686AAAA-E07C-848B-42F4-5A0BA0B8DE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4870982"/>
                <a:ext cx="354296" cy="346567"/>
              </a:xfrm>
              <a:prstGeom prst="rect">
                <a:avLst/>
              </a:prstGeom>
              <a:effectLst/>
            </p:spPr>
          </p:pic>
        </p:grpSp>
        <p:grpSp>
          <p:nvGrpSpPr>
            <p:cNvPr id="6" name="Group 5">
              <a:extLst>
                <a:ext uri="{FF2B5EF4-FFF2-40B4-BE49-F238E27FC236}">
                  <a16:creationId xmlns:a16="http://schemas.microsoft.com/office/drawing/2014/main" id="{2B3CAA57-A6E0-AA7C-0EA8-A3518794887B}"/>
                </a:ext>
              </a:extLst>
            </p:cNvPr>
            <p:cNvGrpSpPr/>
            <p:nvPr/>
          </p:nvGrpSpPr>
          <p:grpSpPr>
            <a:xfrm>
              <a:off x="1328479" y="3819384"/>
              <a:ext cx="9217276" cy="1011764"/>
              <a:chOff x="1328479" y="3819384"/>
              <a:chExt cx="9217276" cy="1011764"/>
            </a:xfrm>
          </p:grpSpPr>
          <p:sp>
            <p:nvSpPr>
              <p:cNvPr id="13" name="Rectangle: Rounded Corners 12">
                <a:extLst>
                  <a:ext uri="{FF2B5EF4-FFF2-40B4-BE49-F238E27FC236}">
                    <a16:creationId xmlns:a16="http://schemas.microsoft.com/office/drawing/2014/main" id="{CC4E8305-C265-3CE1-069F-0A50ECB18B5C}"/>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GB" sz="1800">
                    <a:solidFill>
                      <a:schemeClr val="tx1"/>
                    </a:solidFill>
                    <a:effectLst/>
                    <a:ea typeface="Times New Roman" panose="02020603050405020304" pitchFamily="18" charset="0"/>
                    <a:cs typeface="Times New Roman" panose="02020603050405020304" pitchFamily="18" charset="0"/>
                  </a:rPr>
                  <a:t>Examination of the goods </a:t>
                </a:r>
                <a:r>
                  <a:rPr lang="en-GB" sz="1800" b="1">
                    <a:solidFill>
                      <a:schemeClr val="tx1"/>
                    </a:solidFill>
                    <a:effectLst/>
                    <a:ea typeface="Times New Roman" panose="02020603050405020304" pitchFamily="18" charset="0"/>
                    <a:cs typeface="Times New Roman" panose="02020603050405020304" pitchFamily="18" charset="0"/>
                  </a:rPr>
                  <a:t>(Physical Controls)</a:t>
                </a:r>
                <a:endParaRPr lang="en-IE" sz="1800" b="1">
                  <a:solidFill>
                    <a:schemeClr val="tx1"/>
                  </a:solidFill>
                  <a:effectLst/>
                  <a:ea typeface="Times New Roman" panose="02020603050405020304" pitchFamily="18" charset="0"/>
                  <a:cs typeface="Times New Roman" panose="02020603050405020304" pitchFamily="18" charset="0"/>
                </a:endParaRPr>
              </a:p>
            </p:txBody>
          </p:sp>
          <p:pic>
            <p:nvPicPr>
              <p:cNvPr id="14" name="Graphic 13" descr="Pin with solid fill">
                <a:extLst>
                  <a:ext uri="{FF2B5EF4-FFF2-40B4-BE49-F238E27FC236}">
                    <a16:creationId xmlns:a16="http://schemas.microsoft.com/office/drawing/2014/main" id="{AE66C153-E6C0-55F8-1968-005B53D48B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3819384"/>
                <a:ext cx="354296" cy="346567"/>
              </a:xfrm>
              <a:prstGeom prst="rect">
                <a:avLst/>
              </a:prstGeom>
              <a:effectLst/>
            </p:spPr>
          </p:pic>
        </p:grpSp>
        <p:grpSp>
          <p:nvGrpSpPr>
            <p:cNvPr id="7" name="Group 6">
              <a:extLst>
                <a:ext uri="{FF2B5EF4-FFF2-40B4-BE49-F238E27FC236}">
                  <a16:creationId xmlns:a16="http://schemas.microsoft.com/office/drawing/2014/main" id="{9EBF2AB1-25BA-17FF-146C-00B16ACCC5AA}"/>
                </a:ext>
              </a:extLst>
            </p:cNvPr>
            <p:cNvGrpSpPr/>
            <p:nvPr/>
          </p:nvGrpSpPr>
          <p:grpSpPr>
            <a:xfrm>
              <a:off x="1328479" y="2737679"/>
              <a:ext cx="9217276" cy="1029407"/>
              <a:chOff x="1328479" y="2737679"/>
              <a:chExt cx="9217276" cy="1029407"/>
            </a:xfrm>
          </p:grpSpPr>
          <p:sp>
            <p:nvSpPr>
              <p:cNvPr id="11" name="Rectangle: Rounded Corners 10">
                <a:extLst>
                  <a:ext uri="{FF2B5EF4-FFF2-40B4-BE49-F238E27FC236}">
                    <a16:creationId xmlns:a16="http://schemas.microsoft.com/office/drawing/2014/main" id="{DD6A4B23-494D-FE10-E3EA-67A9E832A4A7}"/>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GB" sz="1800">
                    <a:solidFill>
                      <a:schemeClr val="tx1"/>
                    </a:solidFill>
                    <a:effectLst/>
                    <a:ea typeface="Times New Roman" panose="02020603050405020304" pitchFamily="18" charset="0"/>
                    <a:cs typeface="Times New Roman" panose="02020603050405020304" pitchFamily="18" charset="0"/>
                  </a:rPr>
                  <a:t>Require Declarant to </a:t>
                </a:r>
                <a:r>
                  <a:rPr lang="en-GB" sz="1800" b="1">
                    <a:solidFill>
                      <a:schemeClr val="tx1"/>
                    </a:solidFill>
                    <a:effectLst/>
                    <a:ea typeface="Times New Roman" panose="02020603050405020304" pitchFamily="18" charset="0"/>
                    <a:cs typeface="Times New Roman" panose="02020603050405020304" pitchFamily="18" charset="0"/>
                  </a:rPr>
                  <a:t>provide other documents</a:t>
                </a:r>
              </a:p>
            </p:txBody>
          </p:sp>
          <p:pic>
            <p:nvPicPr>
              <p:cNvPr id="12" name="Graphic 11" descr="Pin with solid fill">
                <a:extLst>
                  <a:ext uri="{FF2B5EF4-FFF2-40B4-BE49-F238E27FC236}">
                    <a16:creationId xmlns:a16="http://schemas.microsoft.com/office/drawing/2014/main" id="{82763970-1080-9463-23B5-C6E949D402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2737679"/>
                <a:ext cx="354296" cy="346567"/>
              </a:xfrm>
              <a:prstGeom prst="rect">
                <a:avLst/>
              </a:prstGeom>
              <a:effectLst/>
            </p:spPr>
          </p:pic>
        </p:grpSp>
        <p:pic>
          <p:nvPicPr>
            <p:cNvPr id="10" name="Graphic 9" descr="Pin with solid fill">
              <a:extLst>
                <a:ext uri="{FF2B5EF4-FFF2-40B4-BE49-F238E27FC236}">
                  <a16:creationId xmlns:a16="http://schemas.microsoft.com/office/drawing/2014/main" id="{8BCD4B96-565E-6601-BFA9-B7E83F628E9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28479" y="1611204"/>
              <a:ext cx="354296" cy="346567"/>
            </a:xfrm>
            <a:prstGeom prst="rect">
              <a:avLst/>
            </a:prstGeom>
            <a:effectLst/>
          </p:spPr>
        </p:pic>
      </p:grpSp>
      <p:sp>
        <p:nvSpPr>
          <p:cNvPr id="9" name="Slide Number Placeholder 8">
            <a:extLst>
              <a:ext uri="{FF2B5EF4-FFF2-40B4-BE49-F238E27FC236}">
                <a16:creationId xmlns:a16="http://schemas.microsoft.com/office/drawing/2014/main" id="{C3E623E1-6C0F-42C7-D5FD-19E9F792752F}"/>
              </a:ext>
            </a:extLst>
          </p:cNvPr>
          <p:cNvSpPr>
            <a:spLocks noGrp="1"/>
          </p:cNvSpPr>
          <p:nvPr>
            <p:ph type="sldNum" sz="quarter" idx="12"/>
          </p:nvPr>
        </p:nvSpPr>
        <p:spPr/>
        <p:txBody>
          <a:bodyPr/>
          <a:lstStyle/>
          <a:p>
            <a:fld id="{F46C79FD-C571-418B-AB0F-5EE936C85276}" type="slidenum">
              <a:rPr lang="en-GB" smtClean="0"/>
              <a:t>66</a:t>
            </a:fld>
            <a:endParaRPr lang="en-GB"/>
          </a:p>
        </p:txBody>
      </p:sp>
    </p:spTree>
    <p:extLst>
      <p:ext uri="{BB962C8B-B14F-4D97-AF65-F5344CB8AC3E}">
        <p14:creationId xmlns:p14="http://schemas.microsoft.com/office/powerpoint/2010/main" val="598409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 documentary controls at SCI </a:t>
            </a:r>
            <a:endParaRPr lang="en-GB"/>
          </a:p>
        </p:txBody>
      </p:sp>
      <p:sp>
        <p:nvSpPr>
          <p:cNvPr id="43" name="Content Placeholder 1">
            <a:extLst>
              <a:ext uri="{FF2B5EF4-FFF2-40B4-BE49-F238E27FC236}">
                <a16:creationId xmlns:a16="http://schemas.microsoft.com/office/drawing/2014/main" id="{119FEB2C-BFED-47D9-BD5B-48BDA7DD02E5}"/>
              </a:ext>
            </a:extLst>
          </p:cNvPr>
          <p:cNvSpPr>
            <a:spLocks noGrp="1"/>
          </p:cNvSpPr>
          <p:nvPr>
            <p:ph sz="half" idx="1"/>
          </p:nvPr>
        </p:nvSpPr>
        <p:spPr>
          <a:xfrm>
            <a:off x="8087902" y="2887545"/>
            <a:ext cx="2980016" cy="841590"/>
          </a:xfrm>
        </p:spPr>
        <p:txBody>
          <a:bodyPr/>
          <a:lstStyle/>
          <a:p>
            <a:pPr marL="0" indent="0" algn="just">
              <a:buNone/>
            </a:pPr>
            <a:r>
              <a:rPr lang="en-US" sz="1300"/>
              <a:t>SCI performs documentary controls and records the results. In this case the documentary control results are satisfactory.</a:t>
            </a:r>
            <a:endParaRPr lang="en-GB" sz="1300"/>
          </a:p>
        </p:txBody>
      </p:sp>
      <p:sp>
        <p:nvSpPr>
          <p:cNvPr id="77" name="Content Placeholder 1">
            <a:extLst>
              <a:ext uri="{FF2B5EF4-FFF2-40B4-BE49-F238E27FC236}">
                <a16:creationId xmlns:a16="http://schemas.microsoft.com/office/drawing/2014/main" id="{9CD45756-5AC6-4217-BB61-AFC0C438C4DD}"/>
              </a:ext>
            </a:extLst>
          </p:cNvPr>
          <p:cNvSpPr txBox="1">
            <a:spLocks/>
          </p:cNvSpPr>
          <p:nvPr/>
        </p:nvSpPr>
        <p:spPr>
          <a:xfrm>
            <a:off x="949846" y="2892557"/>
            <a:ext cx="2894310" cy="683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SCI identifies additional documents are required and</a:t>
            </a:r>
            <a:r>
              <a:rPr lang="en-US" sz="1300"/>
              <a:t> notifies Declarant to provide them (IE460)</a:t>
            </a:r>
            <a:r>
              <a:rPr lang="en-GB" sz="1300"/>
              <a:t>.</a:t>
            </a:r>
          </a:p>
        </p:txBody>
      </p:sp>
      <p:sp>
        <p:nvSpPr>
          <p:cNvPr id="5" name="Rectangle 4">
            <a:extLst>
              <a:ext uri="{FF2B5EF4-FFF2-40B4-BE49-F238E27FC236}">
                <a16:creationId xmlns:a16="http://schemas.microsoft.com/office/drawing/2014/main" id="{8E9D579D-7DC2-4FEE-BDFF-5E98229F3A27}"/>
              </a:ext>
            </a:extLst>
          </p:cNvPr>
          <p:cNvSpPr/>
          <p:nvPr/>
        </p:nvSpPr>
        <p:spPr>
          <a:xfrm>
            <a:off x="4483799" y="2887545"/>
            <a:ext cx="2896827" cy="492443"/>
          </a:xfrm>
          <a:prstGeom prst="rect">
            <a:avLst/>
          </a:prstGeom>
        </p:spPr>
        <p:txBody>
          <a:bodyPr wrap="square">
            <a:spAutoFit/>
          </a:bodyPr>
          <a:lstStyle/>
          <a:p>
            <a:pPr algn="just"/>
            <a:r>
              <a:rPr lang="en-GB" sz="1300"/>
              <a:t>Declarant </a:t>
            </a:r>
            <a:r>
              <a:rPr lang="en-US" sz="1300"/>
              <a:t>provides the additional documents to SCI (IE446)</a:t>
            </a:r>
            <a:r>
              <a:rPr lang="en-GB" sz="1300"/>
              <a:t>.</a:t>
            </a:r>
          </a:p>
        </p:txBody>
      </p:sp>
      <p:sp>
        <p:nvSpPr>
          <p:cNvPr id="66" name="Content Placeholder 1">
            <a:extLst>
              <a:ext uri="{FF2B5EF4-FFF2-40B4-BE49-F238E27FC236}">
                <a16:creationId xmlns:a16="http://schemas.microsoft.com/office/drawing/2014/main" id="{98924CA9-3258-462C-9D30-0069F67DF9A1}"/>
              </a:ext>
            </a:extLst>
          </p:cNvPr>
          <p:cNvSpPr txBox="1">
            <a:spLocks/>
          </p:cNvSpPr>
          <p:nvPr/>
        </p:nvSpPr>
        <p:spPr>
          <a:xfrm>
            <a:off x="970722" y="4794470"/>
            <a:ext cx="2894769" cy="5486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notifies Declarant about the documentary control results (IE447).</a:t>
            </a:r>
            <a:endParaRPr lang="en-GB" sz="1300"/>
          </a:p>
        </p:txBody>
      </p:sp>
      <p:sp>
        <p:nvSpPr>
          <p:cNvPr id="172" name="Oval 171">
            <a:extLst>
              <a:ext uri="{FF2B5EF4-FFF2-40B4-BE49-F238E27FC236}">
                <a16:creationId xmlns:a16="http://schemas.microsoft.com/office/drawing/2014/main" id="{378A1E0D-BF62-4C65-93F8-4EF0CC88BD6F}"/>
              </a:ext>
            </a:extLst>
          </p:cNvPr>
          <p:cNvSpPr>
            <a:spLocks/>
          </p:cNvSpPr>
          <p:nvPr/>
        </p:nvSpPr>
        <p:spPr>
          <a:xfrm>
            <a:off x="960603" y="202527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95" name="Oval 194">
            <a:extLst>
              <a:ext uri="{FF2B5EF4-FFF2-40B4-BE49-F238E27FC236}">
                <a16:creationId xmlns:a16="http://schemas.microsoft.com/office/drawing/2014/main" id="{AAE37EB8-D9BB-4C48-A5C1-82B12D5DF7C5}"/>
              </a:ext>
            </a:extLst>
          </p:cNvPr>
          <p:cNvSpPr>
            <a:spLocks/>
          </p:cNvSpPr>
          <p:nvPr/>
        </p:nvSpPr>
        <p:spPr>
          <a:xfrm>
            <a:off x="4512850" y="202527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204" name="Oval 203">
            <a:extLst>
              <a:ext uri="{FF2B5EF4-FFF2-40B4-BE49-F238E27FC236}">
                <a16:creationId xmlns:a16="http://schemas.microsoft.com/office/drawing/2014/main" id="{8386B20F-D955-4B93-93BC-69D33AD7F4FD}"/>
              </a:ext>
            </a:extLst>
          </p:cNvPr>
          <p:cNvSpPr>
            <a:spLocks/>
          </p:cNvSpPr>
          <p:nvPr/>
        </p:nvSpPr>
        <p:spPr>
          <a:xfrm>
            <a:off x="8087902" y="201008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213" name="Group 212">
            <a:extLst>
              <a:ext uri="{FF2B5EF4-FFF2-40B4-BE49-F238E27FC236}">
                <a16:creationId xmlns:a16="http://schemas.microsoft.com/office/drawing/2014/main" id="{8A744435-661B-45C5-9E25-93C61B4A4AC1}"/>
              </a:ext>
            </a:extLst>
          </p:cNvPr>
          <p:cNvGrpSpPr/>
          <p:nvPr/>
        </p:nvGrpSpPr>
        <p:grpSpPr>
          <a:xfrm>
            <a:off x="1661736" y="2008395"/>
            <a:ext cx="2073135" cy="862429"/>
            <a:chOff x="653543" y="1698098"/>
            <a:chExt cx="2073135" cy="862429"/>
          </a:xfrm>
        </p:grpSpPr>
        <p:pic>
          <p:nvPicPr>
            <p:cNvPr id="214" name="Graphic 213" descr="Envelope">
              <a:extLst>
                <a:ext uri="{FF2B5EF4-FFF2-40B4-BE49-F238E27FC236}">
                  <a16:creationId xmlns:a16="http://schemas.microsoft.com/office/drawing/2014/main" id="{FE6DDCF8-0458-4BAE-B5AA-7F3DCE52B4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215" name="Arrow: Left 214">
              <a:extLst>
                <a:ext uri="{FF2B5EF4-FFF2-40B4-BE49-F238E27FC236}">
                  <a16:creationId xmlns:a16="http://schemas.microsoft.com/office/drawing/2014/main" id="{92861BF5-33FF-4FE2-9960-7AE22B4E0E07}"/>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IE460</a:t>
              </a:r>
            </a:p>
          </p:txBody>
        </p:sp>
        <p:pic>
          <p:nvPicPr>
            <p:cNvPr id="216" name="Graphic 215" descr="Schoolhouse">
              <a:extLst>
                <a:ext uri="{FF2B5EF4-FFF2-40B4-BE49-F238E27FC236}">
                  <a16:creationId xmlns:a16="http://schemas.microsoft.com/office/drawing/2014/main" id="{9AB1C0F3-7E6A-425E-AE86-D20D308C48F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1721214"/>
              <a:ext cx="777240" cy="777240"/>
            </a:xfrm>
            <a:prstGeom prst="rect">
              <a:avLst/>
            </a:prstGeom>
          </p:spPr>
        </p:pic>
        <p:sp>
          <p:nvSpPr>
            <p:cNvPr id="217" name="TextBox 216">
              <a:extLst>
                <a:ext uri="{FF2B5EF4-FFF2-40B4-BE49-F238E27FC236}">
                  <a16:creationId xmlns:a16="http://schemas.microsoft.com/office/drawing/2014/main" id="{7F5A00C8-1A6D-4FA0-84A8-56777486BDE9}"/>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18" name="Graphic 217" descr="User with solid fill">
              <a:extLst>
                <a:ext uri="{FF2B5EF4-FFF2-40B4-BE49-F238E27FC236}">
                  <a16:creationId xmlns:a16="http://schemas.microsoft.com/office/drawing/2014/main" id="{E0811476-B81D-4EC6-894A-E4532381498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9438" y="1698098"/>
              <a:ext cx="777240" cy="777240"/>
            </a:xfrm>
            <a:prstGeom prst="rect">
              <a:avLst/>
            </a:prstGeom>
          </p:spPr>
        </p:pic>
      </p:grpSp>
      <p:sp>
        <p:nvSpPr>
          <p:cNvPr id="220" name="Oval 219">
            <a:extLst>
              <a:ext uri="{FF2B5EF4-FFF2-40B4-BE49-F238E27FC236}">
                <a16:creationId xmlns:a16="http://schemas.microsoft.com/office/drawing/2014/main" id="{215A84DD-CDDB-4F2D-AED3-7EADE9638FCE}"/>
              </a:ext>
            </a:extLst>
          </p:cNvPr>
          <p:cNvSpPr>
            <a:spLocks/>
          </p:cNvSpPr>
          <p:nvPr/>
        </p:nvSpPr>
        <p:spPr>
          <a:xfrm>
            <a:off x="984932" y="402351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nvGrpSpPr>
          <p:cNvPr id="42" name="Group 41">
            <a:extLst>
              <a:ext uri="{FF2B5EF4-FFF2-40B4-BE49-F238E27FC236}">
                <a16:creationId xmlns:a16="http://schemas.microsoft.com/office/drawing/2014/main" id="{0C08B53F-8FA3-8390-AE23-CB5A1DA9378B}"/>
              </a:ext>
            </a:extLst>
          </p:cNvPr>
          <p:cNvGrpSpPr/>
          <p:nvPr/>
        </p:nvGrpSpPr>
        <p:grpSpPr>
          <a:xfrm>
            <a:off x="5066904" y="2032816"/>
            <a:ext cx="2378747" cy="862429"/>
            <a:chOff x="1151947" y="20015"/>
            <a:chExt cx="2378747" cy="862429"/>
          </a:xfrm>
        </p:grpSpPr>
        <p:grpSp>
          <p:nvGrpSpPr>
            <p:cNvPr id="44" name="Group 43">
              <a:extLst>
                <a:ext uri="{FF2B5EF4-FFF2-40B4-BE49-F238E27FC236}">
                  <a16:creationId xmlns:a16="http://schemas.microsoft.com/office/drawing/2014/main" id="{8E37A1FD-8E7E-AE64-7C9D-D576B91C5770}"/>
                </a:ext>
              </a:extLst>
            </p:cNvPr>
            <p:cNvGrpSpPr/>
            <p:nvPr/>
          </p:nvGrpSpPr>
          <p:grpSpPr>
            <a:xfrm>
              <a:off x="1151947" y="20015"/>
              <a:ext cx="2378747" cy="862429"/>
              <a:chOff x="353394" y="2598967"/>
              <a:chExt cx="2378747" cy="862429"/>
            </a:xfrm>
          </p:grpSpPr>
          <p:pic>
            <p:nvPicPr>
              <p:cNvPr id="46" name="Graphic 45" descr="Envelope">
                <a:extLst>
                  <a:ext uri="{FF2B5EF4-FFF2-40B4-BE49-F238E27FC236}">
                    <a16:creationId xmlns:a16="http://schemas.microsoft.com/office/drawing/2014/main" id="{542E6EB3-F547-AF9E-89EA-A7EEC26BF4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2739360"/>
                <a:ext cx="391940" cy="337858"/>
              </a:xfrm>
              <a:prstGeom prst="rect">
                <a:avLst/>
              </a:prstGeom>
            </p:spPr>
          </p:pic>
          <p:sp>
            <p:nvSpPr>
              <p:cNvPr id="47" name="Arrow: Left 46">
                <a:extLst>
                  <a:ext uri="{FF2B5EF4-FFF2-40B4-BE49-F238E27FC236}">
                    <a16:creationId xmlns:a16="http://schemas.microsoft.com/office/drawing/2014/main" id="{D33FCF0D-E566-6D08-D053-70E0BC6563D1}"/>
                  </a:ext>
                </a:extLst>
              </p:cNvPr>
              <p:cNvSpPr/>
              <p:nvPr/>
            </p:nvSpPr>
            <p:spPr>
              <a:xfrm flipH="1">
                <a:off x="1444086" y="302248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IE446</a:t>
                </a:r>
              </a:p>
            </p:txBody>
          </p:sp>
          <p:pic>
            <p:nvPicPr>
              <p:cNvPr id="48" name="Graphic 47" descr="User">
                <a:extLst>
                  <a:ext uri="{FF2B5EF4-FFF2-40B4-BE49-F238E27FC236}">
                    <a16:creationId xmlns:a16="http://schemas.microsoft.com/office/drawing/2014/main" id="{AF1B79E2-FBF9-2DD3-5DC4-E4CC8A9C3B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53394" y="2602294"/>
                <a:ext cx="777240" cy="777240"/>
              </a:xfrm>
              <a:prstGeom prst="rect">
                <a:avLst/>
              </a:prstGeom>
            </p:spPr>
          </p:pic>
          <p:pic>
            <p:nvPicPr>
              <p:cNvPr id="49" name="Graphic 48" descr="Schoolhouse">
                <a:extLst>
                  <a:ext uri="{FF2B5EF4-FFF2-40B4-BE49-F238E27FC236}">
                    <a16:creationId xmlns:a16="http://schemas.microsoft.com/office/drawing/2014/main" id="{81F8181D-6F36-B945-999C-6A907A4BD9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949438" y="2598967"/>
                <a:ext cx="777240" cy="777240"/>
              </a:xfrm>
              <a:prstGeom prst="rect">
                <a:avLst/>
              </a:prstGeom>
            </p:spPr>
          </p:pic>
          <p:sp>
            <p:nvSpPr>
              <p:cNvPr id="50" name="TextBox 49">
                <a:extLst>
                  <a:ext uri="{FF2B5EF4-FFF2-40B4-BE49-F238E27FC236}">
                    <a16:creationId xmlns:a16="http://schemas.microsoft.com/office/drawing/2014/main" id="{34289980-45A8-0E29-AED6-A7E77E52CA91}"/>
                  </a:ext>
                </a:extLst>
              </p:cNvPr>
              <p:cNvSpPr txBox="1"/>
              <p:nvPr/>
            </p:nvSpPr>
            <p:spPr>
              <a:xfrm>
                <a:off x="1948925" y="3215175"/>
                <a:ext cx="783216" cy="246221"/>
              </a:xfrm>
              <a:prstGeom prst="rect">
                <a:avLst/>
              </a:prstGeom>
              <a:noFill/>
            </p:spPr>
            <p:txBody>
              <a:bodyPr wrap="square" rtlCol="0">
                <a:spAutoFit/>
              </a:bodyPr>
              <a:lstStyle/>
              <a:p>
                <a:pPr algn="ctr"/>
                <a:r>
                  <a:rPr lang="en-US" sz="1000" b="1">
                    <a:solidFill>
                      <a:schemeClr val="tx2"/>
                    </a:solidFill>
                  </a:rPr>
                  <a:t>SCI</a:t>
                </a:r>
              </a:p>
            </p:txBody>
          </p:sp>
        </p:grpSp>
        <p:pic>
          <p:nvPicPr>
            <p:cNvPr id="45" name="Graphic 44" descr="Document">
              <a:extLst>
                <a:ext uri="{FF2B5EF4-FFF2-40B4-BE49-F238E27FC236}">
                  <a16:creationId xmlns:a16="http://schemas.microsoft.com/office/drawing/2014/main" id="{3B097133-2A42-4464-9381-64204CE4F2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2790" y="177021"/>
              <a:ext cx="576994" cy="576994"/>
            </a:xfrm>
            <a:prstGeom prst="rect">
              <a:avLst/>
            </a:prstGeom>
          </p:spPr>
        </p:pic>
      </p:grpSp>
      <p:grpSp>
        <p:nvGrpSpPr>
          <p:cNvPr id="78" name="Group 77">
            <a:extLst>
              <a:ext uri="{FF2B5EF4-FFF2-40B4-BE49-F238E27FC236}">
                <a16:creationId xmlns:a16="http://schemas.microsoft.com/office/drawing/2014/main" id="{8B1B3584-A85F-385F-3CF3-5D5F88F7F7DD}"/>
              </a:ext>
            </a:extLst>
          </p:cNvPr>
          <p:cNvGrpSpPr/>
          <p:nvPr/>
        </p:nvGrpSpPr>
        <p:grpSpPr>
          <a:xfrm>
            <a:off x="8783975" y="2010084"/>
            <a:ext cx="2108530" cy="862054"/>
            <a:chOff x="8909569" y="1410218"/>
            <a:chExt cx="2108530" cy="862054"/>
          </a:xfrm>
        </p:grpSpPr>
        <p:grpSp>
          <p:nvGrpSpPr>
            <p:cNvPr id="63" name="Group 62">
              <a:extLst>
                <a:ext uri="{FF2B5EF4-FFF2-40B4-BE49-F238E27FC236}">
                  <a16:creationId xmlns:a16="http://schemas.microsoft.com/office/drawing/2014/main" id="{D5ED5FC4-A64D-3B14-BCD3-BC2F3CF97E2E}"/>
                </a:ext>
              </a:extLst>
            </p:cNvPr>
            <p:cNvGrpSpPr/>
            <p:nvPr/>
          </p:nvGrpSpPr>
          <p:grpSpPr>
            <a:xfrm>
              <a:off x="8909569" y="1410218"/>
              <a:ext cx="783216" cy="839313"/>
              <a:chOff x="653543" y="1721214"/>
              <a:chExt cx="783216" cy="839313"/>
            </a:xfrm>
          </p:grpSpPr>
          <p:pic>
            <p:nvPicPr>
              <p:cNvPr id="67" name="Graphic 66" descr="Schoolhouse">
                <a:extLst>
                  <a:ext uri="{FF2B5EF4-FFF2-40B4-BE49-F238E27FC236}">
                    <a16:creationId xmlns:a16="http://schemas.microsoft.com/office/drawing/2014/main" id="{B832820E-9543-7512-85AB-8DBD6C29E3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1721214"/>
                <a:ext cx="777240" cy="777240"/>
              </a:xfrm>
              <a:prstGeom prst="rect">
                <a:avLst/>
              </a:prstGeom>
            </p:spPr>
          </p:pic>
          <p:sp>
            <p:nvSpPr>
              <p:cNvPr id="68" name="TextBox 67">
                <a:extLst>
                  <a:ext uri="{FF2B5EF4-FFF2-40B4-BE49-F238E27FC236}">
                    <a16:creationId xmlns:a16="http://schemas.microsoft.com/office/drawing/2014/main" id="{1E19BB16-722A-B218-D23F-38CB5585F037}"/>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71" name="Graphic 70" descr="Police">
              <a:extLst>
                <a:ext uri="{FF2B5EF4-FFF2-40B4-BE49-F238E27FC236}">
                  <a16:creationId xmlns:a16="http://schemas.microsoft.com/office/drawing/2014/main" id="{5C6A7F38-E6C2-ED88-FF03-51D76822BB1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504201" y="1568929"/>
              <a:ext cx="705235" cy="703343"/>
            </a:xfrm>
            <a:prstGeom prst="rect">
              <a:avLst/>
            </a:prstGeom>
          </p:spPr>
        </p:pic>
        <p:pic>
          <p:nvPicPr>
            <p:cNvPr id="74" name="Graphic 73" descr="Magnifying glass">
              <a:extLst>
                <a:ext uri="{FF2B5EF4-FFF2-40B4-BE49-F238E27FC236}">
                  <a16:creationId xmlns:a16="http://schemas.microsoft.com/office/drawing/2014/main" id="{3E16632E-42E5-4BAE-D556-BE6A3CC0161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4500000">
              <a:off x="10117537" y="1565705"/>
              <a:ext cx="356774" cy="357732"/>
            </a:xfrm>
            <a:prstGeom prst="rect">
              <a:avLst/>
            </a:prstGeom>
          </p:spPr>
        </p:pic>
        <p:sp>
          <p:nvSpPr>
            <p:cNvPr id="75" name="Arrow: Right 74">
              <a:extLst>
                <a:ext uri="{FF2B5EF4-FFF2-40B4-BE49-F238E27FC236}">
                  <a16:creationId xmlns:a16="http://schemas.microsoft.com/office/drawing/2014/main" id="{33EC8866-B71F-1766-8D72-719FC0144C10}"/>
                </a:ext>
              </a:extLst>
            </p:cNvPr>
            <p:cNvSpPr/>
            <p:nvPr/>
          </p:nvSpPr>
          <p:spPr>
            <a:xfrm>
              <a:off x="10150085" y="2001300"/>
              <a:ext cx="277745" cy="51306"/>
            </a:xfrm>
            <a:prstGeom prst="rightArrow">
              <a:avLst/>
            </a:prstGeom>
            <a:solidFill>
              <a:srgbClr val="024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75" descr="Checklist RTL">
              <a:extLst>
                <a:ext uri="{FF2B5EF4-FFF2-40B4-BE49-F238E27FC236}">
                  <a16:creationId xmlns:a16="http://schemas.microsoft.com/office/drawing/2014/main" id="{F44443AD-AF26-3C2E-E6DE-6E786414423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70113" y="1538997"/>
              <a:ext cx="647986" cy="705857"/>
            </a:xfrm>
            <a:prstGeom prst="rect">
              <a:avLst/>
            </a:prstGeom>
          </p:spPr>
        </p:pic>
      </p:grpSp>
      <p:grpSp>
        <p:nvGrpSpPr>
          <p:cNvPr id="79" name="Group 78">
            <a:extLst>
              <a:ext uri="{FF2B5EF4-FFF2-40B4-BE49-F238E27FC236}">
                <a16:creationId xmlns:a16="http://schemas.microsoft.com/office/drawing/2014/main" id="{72B9EC3D-D5D2-30A3-D22D-455E566B1DF1}"/>
              </a:ext>
            </a:extLst>
          </p:cNvPr>
          <p:cNvGrpSpPr/>
          <p:nvPr/>
        </p:nvGrpSpPr>
        <p:grpSpPr>
          <a:xfrm>
            <a:off x="1672082" y="3835967"/>
            <a:ext cx="2073135" cy="862429"/>
            <a:chOff x="653543" y="1698098"/>
            <a:chExt cx="2073135" cy="862429"/>
          </a:xfrm>
        </p:grpSpPr>
        <p:pic>
          <p:nvPicPr>
            <p:cNvPr id="80" name="Graphic 79" descr="Envelope">
              <a:extLst>
                <a:ext uri="{FF2B5EF4-FFF2-40B4-BE49-F238E27FC236}">
                  <a16:creationId xmlns:a16="http://schemas.microsoft.com/office/drawing/2014/main" id="{162F593A-47AA-C878-FA27-FF7DF53ACF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81" name="Arrow: Left 80">
              <a:extLst>
                <a:ext uri="{FF2B5EF4-FFF2-40B4-BE49-F238E27FC236}">
                  <a16:creationId xmlns:a16="http://schemas.microsoft.com/office/drawing/2014/main" id="{FE5B2B1E-1869-50A6-BC14-DFC077C3A92E}"/>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IE447</a:t>
              </a:r>
            </a:p>
          </p:txBody>
        </p:sp>
        <p:pic>
          <p:nvPicPr>
            <p:cNvPr id="82" name="Graphic 81" descr="Schoolhouse">
              <a:extLst>
                <a:ext uri="{FF2B5EF4-FFF2-40B4-BE49-F238E27FC236}">
                  <a16:creationId xmlns:a16="http://schemas.microsoft.com/office/drawing/2014/main" id="{CB9F5B4A-6C2F-F9E8-86BA-94F71B5D4E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1721214"/>
              <a:ext cx="777240" cy="777240"/>
            </a:xfrm>
            <a:prstGeom prst="rect">
              <a:avLst/>
            </a:prstGeom>
          </p:spPr>
        </p:pic>
        <p:sp>
          <p:nvSpPr>
            <p:cNvPr id="83" name="TextBox 82">
              <a:extLst>
                <a:ext uri="{FF2B5EF4-FFF2-40B4-BE49-F238E27FC236}">
                  <a16:creationId xmlns:a16="http://schemas.microsoft.com/office/drawing/2014/main" id="{E77C3053-1F6F-944F-1160-BF894D766982}"/>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84" name="Graphic 83" descr="User with solid fill">
              <a:extLst>
                <a:ext uri="{FF2B5EF4-FFF2-40B4-BE49-F238E27FC236}">
                  <a16:creationId xmlns:a16="http://schemas.microsoft.com/office/drawing/2014/main" id="{BE76D7B0-E778-7069-9157-6443FB378B4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9438" y="1698098"/>
              <a:ext cx="777240" cy="777240"/>
            </a:xfrm>
            <a:prstGeom prst="rect">
              <a:avLst/>
            </a:prstGeom>
          </p:spPr>
        </p:pic>
      </p:grpSp>
      <p:grpSp>
        <p:nvGrpSpPr>
          <p:cNvPr id="85" name="Group 84">
            <a:extLst>
              <a:ext uri="{FF2B5EF4-FFF2-40B4-BE49-F238E27FC236}">
                <a16:creationId xmlns:a16="http://schemas.microsoft.com/office/drawing/2014/main" id="{03E049CF-61F6-E1BF-8069-02C69F7D77BB}"/>
              </a:ext>
            </a:extLst>
          </p:cNvPr>
          <p:cNvGrpSpPr/>
          <p:nvPr/>
        </p:nvGrpSpPr>
        <p:grpSpPr>
          <a:xfrm>
            <a:off x="949585" y="5945838"/>
            <a:ext cx="5146415" cy="475934"/>
            <a:chOff x="2075093" y="5289337"/>
            <a:chExt cx="4634005" cy="471096"/>
          </a:xfrm>
        </p:grpSpPr>
        <p:sp>
          <p:nvSpPr>
            <p:cNvPr id="87" name="Rectangle 86">
              <a:extLst>
                <a:ext uri="{FF2B5EF4-FFF2-40B4-BE49-F238E27FC236}">
                  <a16:creationId xmlns:a16="http://schemas.microsoft.com/office/drawing/2014/main" id="{DCB56118-3353-4D4C-795D-17A6367A2052}"/>
                </a:ext>
              </a:extLst>
            </p:cNvPr>
            <p:cNvSpPr/>
            <p:nvPr/>
          </p:nvSpPr>
          <p:spPr>
            <a:xfrm>
              <a:off x="2075093" y="5289337"/>
              <a:ext cx="457200"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88" name="Rectangle 87">
              <a:extLst>
                <a:ext uri="{FF2B5EF4-FFF2-40B4-BE49-F238E27FC236}">
                  <a16:creationId xmlns:a16="http://schemas.microsoft.com/office/drawing/2014/main" id="{376FFFE5-E24D-AD91-1B0B-CDE1D0DC8508}"/>
                </a:ext>
              </a:extLst>
            </p:cNvPr>
            <p:cNvSpPr/>
            <p:nvPr/>
          </p:nvSpPr>
          <p:spPr>
            <a:xfrm>
              <a:off x="2532293" y="5289337"/>
              <a:ext cx="4176805"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PCI </a:t>
              </a:r>
              <a:r>
                <a:rPr lang="en-US" sz="1200" b="1" i="1">
                  <a:solidFill>
                    <a:schemeClr val="tx1"/>
                  </a:solidFill>
                </a:rPr>
                <a:t>is not involved </a:t>
              </a:r>
              <a:r>
                <a:rPr lang="en-US" sz="1200" i="1">
                  <a:solidFill>
                    <a:schemeClr val="tx1"/>
                  </a:solidFill>
                </a:rPr>
                <a:t>in documentary controls. Only SCI should carry out such controls.</a:t>
              </a:r>
              <a:endParaRPr lang="en-US" sz="1200" i="1">
                <a:solidFill>
                  <a:schemeClr val="tx1">
                    <a:lumMod val="50000"/>
                  </a:schemeClr>
                </a:solidFill>
              </a:endParaRPr>
            </a:p>
          </p:txBody>
        </p:sp>
      </p:grpSp>
      <p:sp>
        <p:nvSpPr>
          <p:cNvPr id="52" name="Content Placeholder 1">
            <a:extLst>
              <a:ext uri="{FF2B5EF4-FFF2-40B4-BE49-F238E27FC236}">
                <a16:creationId xmlns:a16="http://schemas.microsoft.com/office/drawing/2014/main" id="{54672E92-5D8C-B91C-3DAA-D3940C447235}"/>
              </a:ext>
            </a:extLst>
          </p:cNvPr>
          <p:cNvSpPr txBox="1">
            <a:spLocks/>
          </p:cNvSpPr>
          <p:nvPr/>
        </p:nvSpPr>
        <p:spPr>
          <a:xfrm>
            <a:off x="4517766" y="4777204"/>
            <a:ext cx="3028637" cy="7157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PCI is </a:t>
            </a:r>
            <a:r>
              <a:rPr lang="en-US" sz="1300" b="1"/>
              <a:t>requested to perform physical controls </a:t>
            </a:r>
            <a:r>
              <a:rPr lang="en-US" sz="1300"/>
              <a:t>(IE440).</a:t>
            </a:r>
            <a:endParaRPr lang="en-GB" sz="1300"/>
          </a:p>
        </p:txBody>
      </p:sp>
      <p:sp>
        <p:nvSpPr>
          <p:cNvPr id="53" name="Oval 52">
            <a:extLst>
              <a:ext uri="{FF2B5EF4-FFF2-40B4-BE49-F238E27FC236}">
                <a16:creationId xmlns:a16="http://schemas.microsoft.com/office/drawing/2014/main" id="{C8C9AC8F-FBEE-4DFE-144E-3C456BA541F4}"/>
              </a:ext>
            </a:extLst>
          </p:cNvPr>
          <p:cNvSpPr>
            <a:spLocks/>
          </p:cNvSpPr>
          <p:nvPr/>
        </p:nvSpPr>
        <p:spPr>
          <a:xfrm>
            <a:off x="4517766" y="4009454"/>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sp>
        <p:nvSpPr>
          <p:cNvPr id="54" name="Content Placeholder 1">
            <a:extLst>
              <a:ext uri="{FF2B5EF4-FFF2-40B4-BE49-F238E27FC236}">
                <a16:creationId xmlns:a16="http://schemas.microsoft.com/office/drawing/2014/main" id="{917EAD0C-C2CD-A15E-CB2F-7D8FFC64E15D}"/>
              </a:ext>
            </a:extLst>
          </p:cNvPr>
          <p:cNvSpPr txBox="1">
            <a:spLocks/>
          </p:cNvSpPr>
          <p:nvPr/>
        </p:nvSpPr>
        <p:spPr>
          <a:xfrm>
            <a:off x="8116932" y="4788723"/>
            <a:ext cx="3007205" cy="5486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PCI is notified that </a:t>
            </a:r>
            <a:r>
              <a:rPr lang="en-US" sz="1300" b="1"/>
              <a:t>goods can be released </a:t>
            </a:r>
            <a:r>
              <a:rPr lang="en-US" sz="1300"/>
              <a:t>(IE468).</a:t>
            </a:r>
            <a:endParaRPr lang="en-GB" sz="1300"/>
          </a:p>
        </p:txBody>
      </p:sp>
      <p:sp>
        <p:nvSpPr>
          <p:cNvPr id="55" name="Oval 54">
            <a:extLst>
              <a:ext uri="{FF2B5EF4-FFF2-40B4-BE49-F238E27FC236}">
                <a16:creationId xmlns:a16="http://schemas.microsoft.com/office/drawing/2014/main" id="{33112B9A-ACE0-FF8E-568B-FC88F97DE060}"/>
              </a:ext>
            </a:extLst>
          </p:cNvPr>
          <p:cNvSpPr>
            <a:spLocks/>
          </p:cNvSpPr>
          <p:nvPr/>
        </p:nvSpPr>
        <p:spPr>
          <a:xfrm>
            <a:off x="8109237" y="398077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grpSp>
        <p:nvGrpSpPr>
          <p:cNvPr id="56" name="Group 55">
            <a:extLst>
              <a:ext uri="{FF2B5EF4-FFF2-40B4-BE49-F238E27FC236}">
                <a16:creationId xmlns:a16="http://schemas.microsoft.com/office/drawing/2014/main" id="{12E3B201-99A6-24B8-8E6A-05FB3CB51FE6}"/>
              </a:ext>
            </a:extLst>
          </p:cNvPr>
          <p:cNvGrpSpPr/>
          <p:nvPr/>
        </p:nvGrpSpPr>
        <p:grpSpPr>
          <a:xfrm>
            <a:off x="5223956" y="3843490"/>
            <a:ext cx="2073135" cy="862429"/>
            <a:chOff x="653543" y="3522952"/>
            <a:chExt cx="2073135" cy="862429"/>
          </a:xfrm>
        </p:grpSpPr>
        <p:pic>
          <p:nvPicPr>
            <p:cNvPr id="57" name="Graphic 56" descr="Envelope">
              <a:extLst>
                <a:ext uri="{FF2B5EF4-FFF2-40B4-BE49-F238E27FC236}">
                  <a16:creationId xmlns:a16="http://schemas.microsoft.com/office/drawing/2014/main" id="{DF677DF6-1593-AF35-08F1-1D9DFFBDB7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58" name="Arrow: Left 57">
              <a:extLst>
                <a:ext uri="{FF2B5EF4-FFF2-40B4-BE49-F238E27FC236}">
                  <a16:creationId xmlns:a16="http://schemas.microsoft.com/office/drawing/2014/main" id="{45625D73-11E4-7149-EE0E-BC716F74058F}"/>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IE440</a:t>
              </a:r>
            </a:p>
          </p:txBody>
        </p:sp>
        <p:pic>
          <p:nvPicPr>
            <p:cNvPr id="59" name="Graphic 58" descr="Schoolhouse">
              <a:extLst>
                <a:ext uri="{FF2B5EF4-FFF2-40B4-BE49-F238E27FC236}">
                  <a16:creationId xmlns:a16="http://schemas.microsoft.com/office/drawing/2014/main" id="{4EA509A4-4070-A2D8-14B1-5035F466D5D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60" name="TextBox 59">
              <a:extLst>
                <a:ext uri="{FF2B5EF4-FFF2-40B4-BE49-F238E27FC236}">
                  <a16:creationId xmlns:a16="http://schemas.microsoft.com/office/drawing/2014/main" id="{59C54B3F-D58E-C2DE-49A8-CC3586A8088A}"/>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1" name="Graphic 60" descr="Schoolhouse">
              <a:extLst>
                <a:ext uri="{FF2B5EF4-FFF2-40B4-BE49-F238E27FC236}">
                  <a16:creationId xmlns:a16="http://schemas.microsoft.com/office/drawing/2014/main" id="{1BD0C91C-1138-F3BE-54D6-BBFF401DA1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949438" y="3522952"/>
              <a:ext cx="777240" cy="777240"/>
            </a:xfrm>
            <a:prstGeom prst="rect">
              <a:avLst/>
            </a:prstGeom>
          </p:spPr>
        </p:pic>
        <p:sp>
          <p:nvSpPr>
            <p:cNvPr id="62" name="TextBox 61">
              <a:extLst>
                <a:ext uri="{FF2B5EF4-FFF2-40B4-BE49-F238E27FC236}">
                  <a16:creationId xmlns:a16="http://schemas.microsoft.com/office/drawing/2014/main" id="{2635B562-0766-8720-D4F5-132DDBCBC9A5}"/>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grpSp>
        <p:nvGrpSpPr>
          <p:cNvPr id="64" name="Group 63">
            <a:extLst>
              <a:ext uri="{FF2B5EF4-FFF2-40B4-BE49-F238E27FC236}">
                <a16:creationId xmlns:a16="http://schemas.microsoft.com/office/drawing/2014/main" id="{CF37B068-0468-A655-645A-B350BE2E8320}"/>
              </a:ext>
            </a:extLst>
          </p:cNvPr>
          <p:cNvGrpSpPr/>
          <p:nvPr/>
        </p:nvGrpSpPr>
        <p:grpSpPr>
          <a:xfrm>
            <a:off x="8829992" y="3812851"/>
            <a:ext cx="2073135" cy="862429"/>
            <a:chOff x="653543" y="3522952"/>
            <a:chExt cx="2073135" cy="862429"/>
          </a:xfrm>
        </p:grpSpPr>
        <p:pic>
          <p:nvPicPr>
            <p:cNvPr id="65" name="Graphic 64" descr="Envelope">
              <a:extLst>
                <a:ext uri="{FF2B5EF4-FFF2-40B4-BE49-F238E27FC236}">
                  <a16:creationId xmlns:a16="http://schemas.microsoft.com/office/drawing/2014/main" id="{1A011106-74FB-5EE6-3CE6-AC5052E2E7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69" name="Arrow: Left 68">
              <a:extLst>
                <a:ext uri="{FF2B5EF4-FFF2-40B4-BE49-F238E27FC236}">
                  <a16:creationId xmlns:a16="http://schemas.microsoft.com/office/drawing/2014/main" id="{BD7BFD6F-6B6E-5DB6-4913-6E9D3AACEBC6}"/>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IE468</a:t>
              </a:r>
            </a:p>
          </p:txBody>
        </p:sp>
        <p:pic>
          <p:nvPicPr>
            <p:cNvPr id="70" name="Graphic 69" descr="Schoolhouse">
              <a:extLst>
                <a:ext uri="{FF2B5EF4-FFF2-40B4-BE49-F238E27FC236}">
                  <a16:creationId xmlns:a16="http://schemas.microsoft.com/office/drawing/2014/main" id="{8BC86011-B586-0646-CEC4-BE3F27F3AF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72" name="TextBox 71">
              <a:extLst>
                <a:ext uri="{FF2B5EF4-FFF2-40B4-BE49-F238E27FC236}">
                  <a16:creationId xmlns:a16="http://schemas.microsoft.com/office/drawing/2014/main" id="{CED161F7-E58A-2C0B-9C87-B7E475FE1209}"/>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73" name="Graphic 72" descr="Schoolhouse">
              <a:extLst>
                <a:ext uri="{FF2B5EF4-FFF2-40B4-BE49-F238E27FC236}">
                  <a16:creationId xmlns:a16="http://schemas.microsoft.com/office/drawing/2014/main" id="{C6CE57E1-F24B-DC35-E28B-17A52397CB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949438" y="3522952"/>
              <a:ext cx="777240" cy="777240"/>
            </a:xfrm>
            <a:prstGeom prst="rect">
              <a:avLst/>
            </a:prstGeom>
          </p:spPr>
        </p:pic>
        <p:sp>
          <p:nvSpPr>
            <p:cNvPr id="86" name="TextBox 85">
              <a:extLst>
                <a:ext uri="{FF2B5EF4-FFF2-40B4-BE49-F238E27FC236}">
                  <a16:creationId xmlns:a16="http://schemas.microsoft.com/office/drawing/2014/main" id="{21840095-F66B-6BDB-199B-76A46969D06B}"/>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89" name="Rectangle 88">
            <a:extLst>
              <a:ext uri="{FF2B5EF4-FFF2-40B4-BE49-F238E27FC236}">
                <a16:creationId xmlns:a16="http://schemas.microsoft.com/office/drawing/2014/main" id="{5C2AA4A5-1367-E47A-755C-4D07910CF531}"/>
              </a:ext>
            </a:extLst>
          </p:cNvPr>
          <p:cNvSpPr/>
          <p:nvPr/>
        </p:nvSpPr>
        <p:spPr>
          <a:xfrm>
            <a:off x="4234560" y="3786531"/>
            <a:ext cx="6972508" cy="1986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5860CE7E-6195-91E6-83BA-02B8C84EB389}"/>
              </a:ext>
            </a:extLst>
          </p:cNvPr>
          <p:cNvCxnSpPr>
            <a:cxnSpLocks/>
          </p:cNvCxnSpPr>
          <p:nvPr/>
        </p:nvCxnSpPr>
        <p:spPr>
          <a:xfrm>
            <a:off x="7720814" y="4047877"/>
            <a:ext cx="0" cy="1530480"/>
          </a:xfrm>
          <a:prstGeom prst="line">
            <a:avLst/>
          </a:prstGeom>
          <a:ln w="9525">
            <a:solidFill>
              <a:srgbClr val="024B9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773B3A-BB41-4FC5-2E8C-C0FC4AAE20DF}"/>
              </a:ext>
            </a:extLst>
          </p:cNvPr>
          <p:cNvSpPr txBox="1"/>
          <p:nvPr/>
        </p:nvSpPr>
        <p:spPr>
          <a:xfrm>
            <a:off x="2938391" y="2624603"/>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6" name="TextBox 5">
            <a:extLst>
              <a:ext uri="{FF2B5EF4-FFF2-40B4-BE49-F238E27FC236}">
                <a16:creationId xmlns:a16="http://schemas.microsoft.com/office/drawing/2014/main" id="{9E0174FF-D7B3-F4B9-8725-19323F9E7303}"/>
              </a:ext>
            </a:extLst>
          </p:cNvPr>
          <p:cNvSpPr txBox="1"/>
          <p:nvPr/>
        </p:nvSpPr>
        <p:spPr>
          <a:xfrm>
            <a:off x="5062107" y="2642974"/>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7" name="TextBox 6">
            <a:extLst>
              <a:ext uri="{FF2B5EF4-FFF2-40B4-BE49-F238E27FC236}">
                <a16:creationId xmlns:a16="http://schemas.microsoft.com/office/drawing/2014/main" id="{93CB51BA-6BD3-59E5-593E-08197332C01D}"/>
              </a:ext>
            </a:extLst>
          </p:cNvPr>
          <p:cNvSpPr txBox="1"/>
          <p:nvPr/>
        </p:nvSpPr>
        <p:spPr>
          <a:xfrm>
            <a:off x="2962001" y="4449353"/>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8" name="Rectangle: Rounded Corners 4">
            <a:extLst>
              <a:ext uri="{FF2B5EF4-FFF2-40B4-BE49-F238E27FC236}">
                <a16:creationId xmlns:a16="http://schemas.microsoft.com/office/drawing/2014/main" id="{99BFEF71-37FD-FE0D-B8A0-7437A28EAA11}"/>
              </a:ext>
            </a:extLst>
          </p:cNvPr>
          <p:cNvSpPr txBox="1"/>
          <p:nvPr/>
        </p:nvSpPr>
        <p:spPr>
          <a:xfrm>
            <a:off x="881220" y="1439558"/>
            <a:ext cx="8602145" cy="465147"/>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Following the risk analysis, the SCI may decide to perform documentary controls.</a:t>
            </a:r>
          </a:p>
        </p:txBody>
      </p:sp>
      <p:sp>
        <p:nvSpPr>
          <p:cNvPr id="3" name="Slide Number Placeholder 2">
            <a:extLst>
              <a:ext uri="{FF2B5EF4-FFF2-40B4-BE49-F238E27FC236}">
                <a16:creationId xmlns:a16="http://schemas.microsoft.com/office/drawing/2014/main" id="{04456E79-8E75-7C64-6F03-8C58EFEBAE05}"/>
              </a:ext>
            </a:extLst>
          </p:cNvPr>
          <p:cNvSpPr>
            <a:spLocks noGrp="1"/>
          </p:cNvSpPr>
          <p:nvPr>
            <p:ph type="sldNum" sz="quarter" idx="12"/>
          </p:nvPr>
        </p:nvSpPr>
        <p:spPr/>
        <p:txBody>
          <a:bodyPr/>
          <a:lstStyle/>
          <a:p>
            <a:fld id="{F46C79FD-C571-418B-AB0F-5EE936C85276}" type="slidenum">
              <a:rPr lang="en-GB" smtClean="0"/>
              <a:t>67</a:t>
            </a:fld>
            <a:endParaRPr lang="en-GB"/>
          </a:p>
        </p:txBody>
      </p:sp>
    </p:spTree>
    <p:extLst>
      <p:ext uri="{BB962C8B-B14F-4D97-AF65-F5344CB8AC3E}">
        <p14:creationId xmlns:p14="http://schemas.microsoft.com/office/powerpoint/2010/main" val="122216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62D3A-994D-42B1-A6E1-69CEE6DB0B90}"/>
              </a:ext>
            </a:extLst>
          </p:cNvPr>
          <p:cNvSpPr>
            <a:spLocks noGrp="1"/>
          </p:cNvSpPr>
          <p:nvPr>
            <p:ph type="title"/>
          </p:nvPr>
        </p:nvSpPr>
        <p:spPr/>
        <p:txBody>
          <a:bodyPr/>
          <a:lstStyle/>
          <a:p>
            <a:r>
              <a:rPr lang="en-US"/>
              <a:t>Perform physical controls at PCI</a:t>
            </a:r>
          </a:p>
        </p:txBody>
      </p:sp>
      <p:sp>
        <p:nvSpPr>
          <p:cNvPr id="101" name="Content Placeholder 1">
            <a:extLst>
              <a:ext uri="{FF2B5EF4-FFF2-40B4-BE49-F238E27FC236}">
                <a16:creationId xmlns:a16="http://schemas.microsoft.com/office/drawing/2014/main" id="{DD3CE0BC-4E70-594A-4647-B2EC07955566}"/>
              </a:ext>
            </a:extLst>
          </p:cNvPr>
          <p:cNvSpPr txBox="1">
            <a:spLocks/>
          </p:cNvSpPr>
          <p:nvPr/>
        </p:nvSpPr>
        <p:spPr>
          <a:xfrm>
            <a:off x="970263" y="3435812"/>
            <a:ext cx="2894310" cy="683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a:t>PCI identifies additional documents are required and requests them from SCI (IE453).</a:t>
            </a:r>
          </a:p>
        </p:txBody>
      </p:sp>
      <p:sp>
        <p:nvSpPr>
          <p:cNvPr id="102" name="Rectangle 101">
            <a:extLst>
              <a:ext uri="{FF2B5EF4-FFF2-40B4-BE49-F238E27FC236}">
                <a16:creationId xmlns:a16="http://schemas.microsoft.com/office/drawing/2014/main" id="{0921288E-ACF4-E66D-15A4-F5B3842A992A}"/>
              </a:ext>
            </a:extLst>
          </p:cNvPr>
          <p:cNvSpPr/>
          <p:nvPr/>
        </p:nvSpPr>
        <p:spPr>
          <a:xfrm>
            <a:off x="8102955" y="3441698"/>
            <a:ext cx="3239629" cy="1523494"/>
          </a:xfrm>
          <a:prstGeom prst="rect">
            <a:avLst/>
          </a:prstGeom>
        </p:spPr>
        <p:txBody>
          <a:bodyPr wrap="square">
            <a:spAutoFit/>
          </a:bodyPr>
          <a:lstStyle/>
          <a:p>
            <a:pPr algn="just">
              <a:spcAft>
                <a:spcPts val="1800"/>
              </a:spcAft>
              <a:buClr>
                <a:schemeClr val="tx2"/>
              </a:buClr>
            </a:pPr>
            <a:r>
              <a:rPr lang="en-GB" sz="1300"/>
              <a:t>Declarant </a:t>
            </a:r>
            <a:r>
              <a:rPr lang="en-US" sz="1300"/>
              <a:t>provides the additional documents to SCI (IE446)</a:t>
            </a:r>
            <a:r>
              <a:rPr lang="en-GB" sz="1300"/>
              <a:t>. </a:t>
            </a:r>
            <a:r>
              <a:rPr lang="en-US" sz="1300"/>
              <a:t>They are handled by the national CCI system at SCI</a:t>
            </a:r>
            <a:r>
              <a:rPr lang="el-GR" sz="1300"/>
              <a:t>. Τ</a:t>
            </a:r>
            <a:r>
              <a:rPr lang="en-US" sz="1300"/>
              <a:t>here is no communication of those documents from SCI to PCI.</a:t>
            </a:r>
          </a:p>
          <a:p>
            <a:pPr algn="just">
              <a:spcAft>
                <a:spcPts val="1800"/>
              </a:spcAft>
              <a:buClr>
                <a:schemeClr val="tx2"/>
              </a:buClr>
            </a:pPr>
            <a:endParaRPr lang="en-GB" sz="1300"/>
          </a:p>
        </p:txBody>
      </p:sp>
      <p:sp>
        <p:nvSpPr>
          <p:cNvPr id="103" name="Content Placeholder 1">
            <a:extLst>
              <a:ext uri="{FF2B5EF4-FFF2-40B4-BE49-F238E27FC236}">
                <a16:creationId xmlns:a16="http://schemas.microsoft.com/office/drawing/2014/main" id="{8E5CE8AD-4DD6-1932-1AFB-188BF011D82D}"/>
              </a:ext>
            </a:extLst>
          </p:cNvPr>
          <p:cNvSpPr txBox="1">
            <a:spLocks/>
          </p:cNvSpPr>
          <p:nvPr/>
        </p:nvSpPr>
        <p:spPr>
          <a:xfrm>
            <a:off x="4517363" y="3433082"/>
            <a:ext cx="2894310" cy="6064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notifies Declarant to provide the additional documents needed (IE460).</a:t>
            </a:r>
            <a:endParaRPr lang="en-GB" sz="1300"/>
          </a:p>
        </p:txBody>
      </p:sp>
      <p:sp>
        <p:nvSpPr>
          <p:cNvPr id="104" name="Oval 103">
            <a:extLst>
              <a:ext uri="{FF2B5EF4-FFF2-40B4-BE49-F238E27FC236}">
                <a16:creationId xmlns:a16="http://schemas.microsoft.com/office/drawing/2014/main" id="{9EAD59D5-EF4A-66CB-BE29-4BBE19964D92}"/>
              </a:ext>
            </a:extLst>
          </p:cNvPr>
          <p:cNvSpPr>
            <a:spLocks/>
          </p:cNvSpPr>
          <p:nvPr/>
        </p:nvSpPr>
        <p:spPr>
          <a:xfrm>
            <a:off x="970722" y="253523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05" name="Oval 104">
            <a:extLst>
              <a:ext uri="{FF2B5EF4-FFF2-40B4-BE49-F238E27FC236}">
                <a16:creationId xmlns:a16="http://schemas.microsoft.com/office/drawing/2014/main" id="{9A8840B0-F2D2-FC6E-6026-F54E1E861C51}"/>
              </a:ext>
            </a:extLst>
          </p:cNvPr>
          <p:cNvSpPr>
            <a:spLocks/>
          </p:cNvSpPr>
          <p:nvPr/>
        </p:nvSpPr>
        <p:spPr>
          <a:xfrm>
            <a:off x="8105716" y="256009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sp>
        <p:nvSpPr>
          <p:cNvPr id="114" name="Oval 113">
            <a:extLst>
              <a:ext uri="{FF2B5EF4-FFF2-40B4-BE49-F238E27FC236}">
                <a16:creationId xmlns:a16="http://schemas.microsoft.com/office/drawing/2014/main" id="{7D43B0E5-0173-EA45-6548-2FCF684580EB}"/>
              </a:ext>
            </a:extLst>
          </p:cNvPr>
          <p:cNvSpPr>
            <a:spLocks/>
          </p:cNvSpPr>
          <p:nvPr/>
        </p:nvSpPr>
        <p:spPr>
          <a:xfrm>
            <a:off x="4517363" y="259678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nvGrpSpPr>
          <p:cNvPr id="115" name="Group 114">
            <a:extLst>
              <a:ext uri="{FF2B5EF4-FFF2-40B4-BE49-F238E27FC236}">
                <a16:creationId xmlns:a16="http://schemas.microsoft.com/office/drawing/2014/main" id="{794505B9-743D-B62B-1C3F-64CA96901481}"/>
              </a:ext>
            </a:extLst>
          </p:cNvPr>
          <p:cNvGrpSpPr/>
          <p:nvPr/>
        </p:nvGrpSpPr>
        <p:grpSpPr>
          <a:xfrm>
            <a:off x="8659272" y="2567636"/>
            <a:ext cx="2379245" cy="862429"/>
            <a:chOff x="1151449" y="20015"/>
            <a:chExt cx="2379245" cy="862429"/>
          </a:xfrm>
        </p:grpSpPr>
        <p:grpSp>
          <p:nvGrpSpPr>
            <p:cNvPr id="116" name="Group 115">
              <a:extLst>
                <a:ext uri="{FF2B5EF4-FFF2-40B4-BE49-F238E27FC236}">
                  <a16:creationId xmlns:a16="http://schemas.microsoft.com/office/drawing/2014/main" id="{E1479563-45D1-E37C-95F6-A773309879B9}"/>
                </a:ext>
              </a:extLst>
            </p:cNvPr>
            <p:cNvGrpSpPr/>
            <p:nvPr/>
          </p:nvGrpSpPr>
          <p:grpSpPr>
            <a:xfrm>
              <a:off x="1151449" y="20015"/>
              <a:ext cx="2379245" cy="862429"/>
              <a:chOff x="352896" y="2598967"/>
              <a:chExt cx="2379245" cy="862429"/>
            </a:xfrm>
          </p:grpSpPr>
          <p:pic>
            <p:nvPicPr>
              <p:cNvPr id="118" name="Graphic 117" descr="Envelope">
                <a:extLst>
                  <a:ext uri="{FF2B5EF4-FFF2-40B4-BE49-F238E27FC236}">
                    <a16:creationId xmlns:a16="http://schemas.microsoft.com/office/drawing/2014/main" id="{82A25A4B-6A4D-93CE-8951-F63C9FED31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2739360"/>
                <a:ext cx="391940" cy="337858"/>
              </a:xfrm>
              <a:prstGeom prst="rect">
                <a:avLst/>
              </a:prstGeom>
            </p:spPr>
          </p:pic>
          <p:sp>
            <p:nvSpPr>
              <p:cNvPr id="120" name="Arrow: Left 119">
                <a:extLst>
                  <a:ext uri="{FF2B5EF4-FFF2-40B4-BE49-F238E27FC236}">
                    <a16:creationId xmlns:a16="http://schemas.microsoft.com/office/drawing/2014/main" id="{53A06F5D-2CEA-0CE5-A1A4-E6618D900BAB}"/>
                  </a:ext>
                </a:extLst>
              </p:cNvPr>
              <p:cNvSpPr/>
              <p:nvPr/>
            </p:nvSpPr>
            <p:spPr>
              <a:xfrm flipH="1">
                <a:off x="1444086" y="302248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IE446</a:t>
                </a:r>
              </a:p>
            </p:txBody>
          </p:sp>
          <p:pic>
            <p:nvPicPr>
              <p:cNvPr id="121" name="Graphic 120" descr="User">
                <a:extLst>
                  <a:ext uri="{FF2B5EF4-FFF2-40B4-BE49-F238E27FC236}">
                    <a16:creationId xmlns:a16="http://schemas.microsoft.com/office/drawing/2014/main" id="{E315F306-CB2B-7719-92AE-0CFB8639D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2896" y="2622083"/>
                <a:ext cx="777240" cy="777240"/>
              </a:xfrm>
              <a:prstGeom prst="rect">
                <a:avLst/>
              </a:prstGeom>
            </p:spPr>
          </p:pic>
          <p:pic>
            <p:nvPicPr>
              <p:cNvPr id="122" name="Graphic 121" descr="Schoolhouse">
                <a:extLst>
                  <a:ext uri="{FF2B5EF4-FFF2-40B4-BE49-F238E27FC236}">
                    <a16:creationId xmlns:a16="http://schemas.microsoft.com/office/drawing/2014/main" id="{18647CD7-ECEC-ED14-0438-BBF4A6B3FD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2598967"/>
                <a:ext cx="777240" cy="777240"/>
              </a:xfrm>
              <a:prstGeom prst="rect">
                <a:avLst/>
              </a:prstGeom>
            </p:spPr>
          </p:pic>
          <p:sp>
            <p:nvSpPr>
              <p:cNvPr id="132" name="TextBox 131">
                <a:extLst>
                  <a:ext uri="{FF2B5EF4-FFF2-40B4-BE49-F238E27FC236}">
                    <a16:creationId xmlns:a16="http://schemas.microsoft.com/office/drawing/2014/main" id="{D6D7CFE3-BCA1-08DA-F5FC-8A222BA52214}"/>
                  </a:ext>
                </a:extLst>
              </p:cNvPr>
              <p:cNvSpPr txBox="1"/>
              <p:nvPr/>
            </p:nvSpPr>
            <p:spPr>
              <a:xfrm>
                <a:off x="1948925" y="3215175"/>
                <a:ext cx="783216" cy="246221"/>
              </a:xfrm>
              <a:prstGeom prst="rect">
                <a:avLst/>
              </a:prstGeom>
              <a:noFill/>
            </p:spPr>
            <p:txBody>
              <a:bodyPr wrap="square" rtlCol="0">
                <a:spAutoFit/>
              </a:bodyPr>
              <a:lstStyle/>
              <a:p>
                <a:pPr algn="ctr"/>
                <a:r>
                  <a:rPr lang="en-US" sz="1000" b="1">
                    <a:solidFill>
                      <a:schemeClr val="tx2"/>
                    </a:solidFill>
                  </a:rPr>
                  <a:t>SCI</a:t>
                </a:r>
              </a:p>
            </p:txBody>
          </p:sp>
        </p:grpSp>
        <p:pic>
          <p:nvPicPr>
            <p:cNvPr id="117" name="Graphic 116" descr="Document">
              <a:extLst>
                <a:ext uri="{FF2B5EF4-FFF2-40B4-BE49-F238E27FC236}">
                  <a16:creationId xmlns:a16="http://schemas.microsoft.com/office/drawing/2014/main" id="{6B190CEB-7EFF-21B1-71A6-2CE7D671E16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2790" y="177021"/>
              <a:ext cx="576994" cy="576994"/>
            </a:xfrm>
            <a:prstGeom prst="rect">
              <a:avLst/>
            </a:prstGeom>
          </p:spPr>
        </p:pic>
      </p:grpSp>
      <p:sp>
        <p:nvSpPr>
          <p:cNvPr id="100" name="Content Placeholder 1">
            <a:extLst>
              <a:ext uri="{FF2B5EF4-FFF2-40B4-BE49-F238E27FC236}">
                <a16:creationId xmlns:a16="http://schemas.microsoft.com/office/drawing/2014/main" id="{EC6FF999-B749-F12A-8C2C-5F0B2F5DB5F6}"/>
              </a:ext>
            </a:extLst>
          </p:cNvPr>
          <p:cNvSpPr txBox="1">
            <a:spLocks/>
          </p:cNvSpPr>
          <p:nvPr/>
        </p:nvSpPr>
        <p:spPr>
          <a:xfrm>
            <a:off x="959506" y="5388794"/>
            <a:ext cx="3033347" cy="54038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PCI performs physical controls and records the results.</a:t>
            </a:r>
            <a:endParaRPr lang="en-GB" sz="1300"/>
          </a:p>
        </p:txBody>
      </p:sp>
      <p:sp>
        <p:nvSpPr>
          <p:cNvPr id="106" name="Oval 105">
            <a:extLst>
              <a:ext uri="{FF2B5EF4-FFF2-40B4-BE49-F238E27FC236}">
                <a16:creationId xmlns:a16="http://schemas.microsoft.com/office/drawing/2014/main" id="{B275AFC6-1FC2-3CBD-7BC6-C743A5782454}"/>
              </a:ext>
            </a:extLst>
          </p:cNvPr>
          <p:cNvSpPr>
            <a:spLocks/>
          </p:cNvSpPr>
          <p:nvPr/>
        </p:nvSpPr>
        <p:spPr>
          <a:xfrm>
            <a:off x="970263" y="470090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nvGrpSpPr>
          <p:cNvPr id="141" name="Group 140">
            <a:extLst>
              <a:ext uri="{FF2B5EF4-FFF2-40B4-BE49-F238E27FC236}">
                <a16:creationId xmlns:a16="http://schemas.microsoft.com/office/drawing/2014/main" id="{4715137B-8213-8995-9786-3DC2EF5B087F}"/>
              </a:ext>
            </a:extLst>
          </p:cNvPr>
          <p:cNvGrpSpPr/>
          <p:nvPr/>
        </p:nvGrpSpPr>
        <p:grpSpPr>
          <a:xfrm>
            <a:off x="5209816" y="2558501"/>
            <a:ext cx="2073135" cy="862429"/>
            <a:chOff x="653543" y="1698098"/>
            <a:chExt cx="2073135" cy="862429"/>
          </a:xfrm>
        </p:grpSpPr>
        <p:pic>
          <p:nvPicPr>
            <p:cNvPr id="142" name="Graphic 141" descr="Envelope">
              <a:extLst>
                <a:ext uri="{FF2B5EF4-FFF2-40B4-BE49-F238E27FC236}">
                  <a16:creationId xmlns:a16="http://schemas.microsoft.com/office/drawing/2014/main" id="{4FF44085-D608-750D-BFDB-AA8D7F44B2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143" name="Arrow: Left 142">
              <a:extLst>
                <a:ext uri="{FF2B5EF4-FFF2-40B4-BE49-F238E27FC236}">
                  <a16:creationId xmlns:a16="http://schemas.microsoft.com/office/drawing/2014/main" id="{BFA3C7E8-075B-A8C3-AECF-A4D0023F40F9}"/>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IE460</a:t>
              </a:r>
            </a:p>
          </p:txBody>
        </p:sp>
        <p:pic>
          <p:nvPicPr>
            <p:cNvPr id="144" name="Graphic 143" descr="Schoolhouse">
              <a:extLst>
                <a:ext uri="{FF2B5EF4-FFF2-40B4-BE49-F238E27FC236}">
                  <a16:creationId xmlns:a16="http://schemas.microsoft.com/office/drawing/2014/main" id="{62FF85B9-3D93-0F43-F10A-C569A62E0CA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145" name="TextBox 144">
              <a:extLst>
                <a:ext uri="{FF2B5EF4-FFF2-40B4-BE49-F238E27FC236}">
                  <a16:creationId xmlns:a16="http://schemas.microsoft.com/office/drawing/2014/main" id="{805D7E94-F38C-61FA-E056-BBA7A6E1B0A0}"/>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146" name="Graphic 145" descr="User with solid fill">
              <a:extLst>
                <a:ext uri="{FF2B5EF4-FFF2-40B4-BE49-F238E27FC236}">
                  <a16:creationId xmlns:a16="http://schemas.microsoft.com/office/drawing/2014/main" id="{45D0C094-8232-316E-D77E-3E8DFD312C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49438" y="1698098"/>
              <a:ext cx="777240" cy="777240"/>
            </a:xfrm>
            <a:prstGeom prst="rect">
              <a:avLst/>
            </a:prstGeom>
          </p:spPr>
        </p:pic>
      </p:grpSp>
      <p:sp>
        <p:nvSpPr>
          <p:cNvPr id="149" name="Content Placeholder 1">
            <a:extLst>
              <a:ext uri="{FF2B5EF4-FFF2-40B4-BE49-F238E27FC236}">
                <a16:creationId xmlns:a16="http://schemas.microsoft.com/office/drawing/2014/main" id="{73F01ED9-1295-BC5C-76B4-BE83107F46A4}"/>
              </a:ext>
            </a:extLst>
          </p:cNvPr>
          <p:cNvSpPr txBox="1">
            <a:spLocks/>
          </p:cNvSpPr>
          <p:nvPr/>
        </p:nvSpPr>
        <p:spPr>
          <a:xfrm>
            <a:off x="4550922" y="5382675"/>
            <a:ext cx="2894768" cy="5486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is notified about the physical control results (IE441).</a:t>
            </a:r>
            <a:endParaRPr lang="en-GB" sz="1300"/>
          </a:p>
        </p:txBody>
      </p:sp>
      <p:sp>
        <p:nvSpPr>
          <p:cNvPr id="150" name="Oval 149">
            <a:extLst>
              <a:ext uri="{FF2B5EF4-FFF2-40B4-BE49-F238E27FC236}">
                <a16:creationId xmlns:a16="http://schemas.microsoft.com/office/drawing/2014/main" id="{1CC9C708-C739-C6DD-922D-A9D377C571E7}"/>
              </a:ext>
            </a:extLst>
          </p:cNvPr>
          <p:cNvSpPr>
            <a:spLocks/>
          </p:cNvSpPr>
          <p:nvPr/>
        </p:nvSpPr>
        <p:spPr>
          <a:xfrm>
            <a:off x="4550921" y="470090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5</a:t>
            </a:r>
          </a:p>
        </p:txBody>
      </p:sp>
      <p:grpSp>
        <p:nvGrpSpPr>
          <p:cNvPr id="161" name="Group 160">
            <a:extLst>
              <a:ext uri="{FF2B5EF4-FFF2-40B4-BE49-F238E27FC236}">
                <a16:creationId xmlns:a16="http://schemas.microsoft.com/office/drawing/2014/main" id="{578B6B52-F9C8-B4CD-4CFC-BDF97FE81ED8}"/>
              </a:ext>
            </a:extLst>
          </p:cNvPr>
          <p:cNvGrpSpPr/>
          <p:nvPr/>
        </p:nvGrpSpPr>
        <p:grpSpPr>
          <a:xfrm>
            <a:off x="5271676" y="4532976"/>
            <a:ext cx="2073135" cy="862429"/>
            <a:chOff x="653543" y="3522952"/>
            <a:chExt cx="2073135" cy="862429"/>
          </a:xfrm>
        </p:grpSpPr>
        <p:pic>
          <p:nvPicPr>
            <p:cNvPr id="162" name="Graphic 161" descr="Envelope">
              <a:extLst>
                <a:ext uri="{FF2B5EF4-FFF2-40B4-BE49-F238E27FC236}">
                  <a16:creationId xmlns:a16="http://schemas.microsoft.com/office/drawing/2014/main" id="{B58068C0-D702-F7DA-1405-B6A25EB9A9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163" name="Arrow: Left 162">
              <a:extLst>
                <a:ext uri="{FF2B5EF4-FFF2-40B4-BE49-F238E27FC236}">
                  <a16:creationId xmlns:a16="http://schemas.microsoft.com/office/drawing/2014/main" id="{6546087A-7DE7-6E3F-7369-2E9C1A15C092}"/>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IE441</a:t>
              </a:r>
            </a:p>
          </p:txBody>
        </p:sp>
        <p:pic>
          <p:nvPicPr>
            <p:cNvPr id="164" name="Graphic 163" descr="Schoolhouse">
              <a:extLst>
                <a:ext uri="{FF2B5EF4-FFF2-40B4-BE49-F238E27FC236}">
                  <a16:creationId xmlns:a16="http://schemas.microsoft.com/office/drawing/2014/main" id="{63138B4B-F131-6689-B732-FA0B28EBA18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3546068"/>
              <a:ext cx="777240" cy="777240"/>
            </a:xfrm>
            <a:prstGeom prst="rect">
              <a:avLst/>
            </a:prstGeom>
          </p:spPr>
        </p:pic>
        <p:sp>
          <p:nvSpPr>
            <p:cNvPr id="165" name="TextBox 164">
              <a:extLst>
                <a:ext uri="{FF2B5EF4-FFF2-40B4-BE49-F238E27FC236}">
                  <a16:creationId xmlns:a16="http://schemas.microsoft.com/office/drawing/2014/main" id="{0294EE64-3392-DD98-48A2-2EB112C2AC38}"/>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166" name="Graphic 165" descr="Schoolhouse">
              <a:extLst>
                <a:ext uri="{FF2B5EF4-FFF2-40B4-BE49-F238E27FC236}">
                  <a16:creationId xmlns:a16="http://schemas.microsoft.com/office/drawing/2014/main" id="{74D19B41-1DD5-3331-CCC4-74772B6AA3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949438" y="3522952"/>
              <a:ext cx="777240" cy="777240"/>
            </a:xfrm>
            <a:prstGeom prst="rect">
              <a:avLst/>
            </a:prstGeom>
          </p:spPr>
        </p:pic>
        <p:sp>
          <p:nvSpPr>
            <p:cNvPr id="167" name="TextBox 166">
              <a:extLst>
                <a:ext uri="{FF2B5EF4-FFF2-40B4-BE49-F238E27FC236}">
                  <a16:creationId xmlns:a16="http://schemas.microsoft.com/office/drawing/2014/main" id="{71C58D55-7661-907F-081F-841042DAD2B8}"/>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grpSp>
        <p:nvGrpSpPr>
          <p:cNvPr id="172" name="Group 171">
            <a:extLst>
              <a:ext uri="{FF2B5EF4-FFF2-40B4-BE49-F238E27FC236}">
                <a16:creationId xmlns:a16="http://schemas.microsoft.com/office/drawing/2014/main" id="{8C5D0905-65FB-0AFA-8A0E-F471C80E8A36}"/>
              </a:ext>
            </a:extLst>
          </p:cNvPr>
          <p:cNvGrpSpPr/>
          <p:nvPr/>
        </p:nvGrpSpPr>
        <p:grpSpPr>
          <a:xfrm>
            <a:off x="1671855" y="2541470"/>
            <a:ext cx="2091596" cy="850179"/>
            <a:chOff x="1960464" y="2161779"/>
            <a:chExt cx="2091596" cy="850179"/>
          </a:xfrm>
        </p:grpSpPr>
        <p:grpSp>
          <p:nvGrpSpPr>
            <p:cNvPr id="107" name="Group 106">
              <a:extLst>
                <a:ext uri="{FF2B5EF4-FFF2-40B4-BE49-F238E27FC236}">
                  <a16:creationId xmlns:a16="http://schemas.microsoft.com/office/drawing/2014/main" id="{901748AB-63FA-AEAE-BEBE-19D68486B262}"/>
                </a:ext>
              </a:extLst>
            </p:cNvPr>
            <p:cNvGrpSpPr/>
            <p:nvPr/>
          </p:nvGrpSpPr>
          <p:grpSpPr>
            <a:xfrm>
              <a:off x="1960464" y="2161779"/>
              <a:ext cx="1339198" cy="839313"/>
              <a:chOff x="653543" y="1721214"/>
              <a:chExt cx="1339198" cy="839313"/>
            </a:xfrm>
          </p:grpSpPr>
          <p:pic>
            <p:nvPicPr>
              <p:cNvPr id="108" name="Graphic 107" descr="Envelope">
                <a:extLst>
                  <a:ext uri="{FF2B5EF4-FFF2-40B4-BE49-F238E27FC236}">
                    <a16:creationId xmlns:a16="http://schemas.microsoft.com/office/drawing/2014/main" id="{5B652D68-84DA-4551-2FA0-BCD44D82CA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109" name="Arrow: Left 108">
                <a:extLst>
                  <a:ext uri="{FF2B5EF4-FFF2-40B4-BE49-F238E27FC236}">
                    <a16:creationId xmlns:a16="http://schemas.microsoft.com/office/drawing/2014/main" id="{D24163C5-FDD4-EC5F-8711-CA94E699BBE0}"/>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IE453</a:t>
                </a:r>
              </a:p>
            </p:txBody>
          </p:sp>
          <p:pic>
            <p:nvPicPr>
              <p:cNvPr id="110" name="Graphic 109" descr="Schoolhouse">
                <a:extLst>
                  <a:ext uri="{FF2B5EF4-FFF2-40B4-BE49-F238E27FC236}">
                    <a16:creationId xmlns:a16="http://schemas.microsoft.com/office/drawing/2014/main" id="{057DA3D3-E3F8-13B8-A3C5-B547152E786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112" name="TextBox 111">
                <a:extLst>
                  <a:ext uri="{FF2B5EF4-FFF2-40B4-BE49-F238E27FC236}">
                    <a16:creationId xmlns:a16="http://schemas.microsoft.com/office/drawing/2014/main" id="{C4107BA8-EE76-65F9-4FBA-5EAB488A8F66}"/>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pic>
          <p:nvPicPr>
            <p:cNvPr id="170" name="Graphic 169" descr="Schoolhouse">
              <a:extLst>
                <a:ext uri="{FF2B5EF4-FFF2-40B4-BE49-F238E27FC236}">
                  <a16:creationId xmlns:a16="http://schemas.microsoft.com/office/drawing/2014/main" id="{818BA05C-6CFE-0767-196E-9E96984FD4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268844" y="2181565"/>
              <a:ext cx="777240" cy="777240"/>
            </a:xfrm>
            <a:prstGeom prst="rect">
              <a:avLst/>
            </a:prstGeom>
          </p:spPr>
        </p:pic>
        <p:sp>
          <p:nvSpPr>
            <p:cNvPr id="171" name="TextBox 170">
              <a:extLst>
                <a:ext uri="{FF2B5EF4-FFF2-40B4-BE49-F238E27FC236}">
                  <a16:creationId xmlns:a16="http://schemas.microsoft.com/office/drawing/2014/main" id="{7C190372-8C80-D98F-1DD0-749814F53352}"/>
                </a:ext>
              </a:extLst>
            </p:cNvPr>
            <p:cNvSpPr txBox="1"/>
            <p:nvPr/>
          </p:nvSpPr>
          <p:spPr>
            <a:xfrm>
              <a:off x="3268844" y="2765737"/>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grpSp>
        <p:nvGrpSpPr>
          <p:cNvPr id="186" name="Group 185">
            <a:extLst>
              <a:ext uri="{FF2B5EF4-FFF2-40B4-BE49-F238E27FC236}">
                <a16:creationId xmlns:a16="http://schemas.microsoft.com/office/drawing/2014/main" id="{ACE7D77A-8D38-92E9-8D06-C4F9B2AB17B0}"/>
              </a:ext>
            </a:extLst>
          </p:cNvPr>
          <p:cNvGrpSpPr/>
          <p:nvPr/>
        </p:nvGrpSpPr>
        <p:grpSpPr>
          <a:xfrm>
            <a:off x="1668181" y="4549380"/>
            <a:ext cx="2324672" cy="880453"/>
            <a:chOff x="1954945" y="4016443"/>
            <a:chExt cx="2324672" cy="880453"/>
          </a:xfrm>
        </p:grpSpPr>
        <p:grpSp>
          <p:nvGrpSpPr>
            <p:cNvPr id="133" name="Group 132">
              <a:extLst>
                <a:ext uri="{FF2B5EF4-FFF2-40B4-BE49-F238E27FC236}">
                  <a16:creationId xmlns:a16="http://schemas.microsoft.com/office/drawing/2014/main" id="{2D9B5B28-E071-A93B-3A0B-E9B707173579}"/>
                </a:ext>
              </a:extLst>
            </p:cNvPr>
            <p:cNvGrpSpPr/>
            <p:nvPr/>
          </p:nvGrpSpPr>
          <p:grpSpPr>
            <a:xfrm>
              <a:off x="1954945" y="4016443"/>
              <a:ext cx="1565221" cy="862054"/>
              <a:chOff x="8909569" y="1410218"/>
              <a:chExt cx="1565221" cy="862054"/>
            </a:xfrm>
          </p:grpSpPr>
          <p:grpSp>
            <p:nvGrpSpPr>
              <p:cNvPr id="134" name="Group 133">
                <a:extLst>
                  <a:ext uri="{FF2B5EF4-FFF2-40B4-BE49-F238E27FC236}">
                    <a16:creationId xmlns:a16="http://schemas.microsoft.com/office/drawing/2014/main" id="{D2F48F3E-86FC-5A4F-4424-2B99AF526B7B}"/>
                  </a:ext>
                </a:extLst>
              </p:cNvPr>
              <p:cNvGrpSpPr/>
              <p:nvPr/>
            </p:nvGrpSpPr>
            <p:grpSpPr>
              <a:xfrm>
                <a:off x="8909569" y="1410218"/>
                <a:ext cx="783216" cy="839313"/>
                <a:chOff x="653543" y="1721214"/>
                <a:chExt cx="783216" cy="839313"/>
              </a:xfrm>
            </p:grpSpPr>
            <p:pic>
              <p:nvPicPr>
                <p:cNvPr id="139" name="Graphic 138" descr="Schoolhouse">
                  <a:extLst>
                    <a:ext uri="{FF2B5EF4-FFF2-40B4-BE49-F238E27FC236}">
                      <a16:creationId xmlns:a16="http://schemas.microsoft.com/office/drawing/2014/main" id="{CCA47EC0-BA32-C98A-B1D5-30FA6B466D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140" name="TextBox 139">
                  <a:extLst>
                    <a:ext uri="{FF2B5EF4-FFF2-40B4-BE49-F238E27FC236}">
                      <a16:creationId xmlns:a16="http://schemas.microsoft.com/office/drawing/2014/main" id="{303C74AC-6734-026B-2976-1A0FB3109ABF}"/>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pic>
            <p:nvPicPr>
              <p:cNvPr id="135" name="Graphic 134" descr="Police">
                <a:extLst>
                  <a:ext uri="{FF2B5EF4-FFF2-40B4-BE49-F238E27FC236}">
                    <a16:creationId xmlns:a16="http://schemas.microsoft.com/office/drawing/2014/main" id="{2ABDFD42-076D-E833-F706-5AE88E87F6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504201" y="1568929"/>
                <a:ext cx="705235" cy="703343"/>
              </a:xfrm>
              <a:prstGeom prst="rect">
                <a:avLst/>
              </a:prstGeom>
            </p:spPr>
          </p:pic>
          <p:pic>
            <p:nvPicPr>
              <p:cNvPr id="136" name="Graphic 135" descr="Magnifying glass">
                <a:extLst>
                  <a:ext uri="{FF2B5EF4-FFF2-40B4-BE49-F238E27FC236}">
                    <a16:creationId xmlns:a16="http://schemas.microsoft.com/office/drawing/2014/main" id="{A6A3071F-A65C-3F38-217E-1CDF97B335F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4500000">
                <a:off x="10117537" y="1565705"/>
                <a:ext cx="356774" cy="357732"/>
              </a:xfrm>
              <a:prstGeom prst="rect">
                <a:avLst/>
              </a:prstGeom>
            </p:spPr>
          </p:pic>
          <p:sp>
            <p:nvSpPr>
              <p:cNvPr id="137" name="Arrow: Right 136">
                <a:extLst>
                  <a:ext uri="{FF2B5EF4-FFF2-40B4-BE49-F238E27FC236}">
                    <a16:creationId xmlns:a16="http://schemas.microsoft.com/office/drawing/2014/main" id="{170BA018-9BBD-AC5D-126C-87D2BC87E4E4}"/>
                  </a:ext>
                </a:extLst>
              </p:cNvPr>
              <p:cNvSpPr/>
              <p:nvPr/>
            </p:nvSpPr>
            <p:spPr>
              <a:xfrm>
                <a:off x="10150085" y="2001300"/>
                <a:ext cx="277745" cy="51306"/>
              </a:xfrm>
              <a:prstGeom prst="rightArrow">
                <a:avLst/>
              </a:prstGeom>
              <a:solidFill>
                <a:srgbClr val="024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 name="Graphic 173" descr="Box">
              <a:extLst>
                <a:ext uri="{FF2B5EF4-FFF2-40B4-BE49-F238E27FC236}">
                  <a16:creationId xmlns:a16="http://schemas.microsoft.com/office/drawing/2014/main" id="{2EEABCC9-EA09-D1E2-DDCD-B46872368AE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609013" y="4160078"/>
              <a:ext cx="491776" cy="447090"/>
            </a:xfrm>
            <a:prstGeom prst="rect">
              <a:avLst/>
            </a:prstGeom>
          </p:spPr>
        </p:pic>
        <p:pic>
          <p:nvPicPr>
            <p:cNvPr id="175" name="Graphic 174" descr="Box">
              <a:extLst>
                <a:ext uri="{FF2B5EF4-FFF2-40B4-BE49-F238E27FC236}">
                  <a16:creationId xmlns:a16="http://schemas.microsoft.com/office/drawing/2014/main" id="{14B1A469-2256-1FD9-22AB-276563D2AE2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437538" y="4446473"/>
              <a:ext cx="491776" cy="447090"/>
            </a:xfrm>
            <a:prstGeom prst="rect">
              <a:avLst/>
            </a:prstGeom>
          </p:spPr>
        </p:pic>
        <p:pic>
          <p:nvPicPr>
            <p:cNvPr id="176" name="Graphic 175" descr="Box">
              <a:extLst>
                <a:ext uri="{FF2B5EF4-FFF2-40B4-BE49-F238E27FC236}">
                  <a16:creationId xmlns:a16="http://schemas.microsoft.com/office/drawing/2014/main" id="{0FA20320-680B-5175-7EB3-929C30F25A3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787841" y="4449806"/>
              <a:ext cx="491776" cy="447090"/>
            </a:xfrm>
            <a:prstGeom prst="rect">
              <a:avLst/>
            </a:prstGeom>
          </p:spPr>
        </p:pic>
      </p:grpSp>
      <p:sp>
        <p:nvSpPr>
          <p:cNvPr id="178" name="Content Placeholder 1">
            <a:extLst>
              <a:ext uri="{FF2B5EF4-FFF2-40B4-BE49-F238E27FC236}">
                <a16:creationId xmlns:a16="http://schemas.microsoft.com/office/drawing/2014/main" id="{279FF6E8-6A41-FAFC-D6E9-3C60E15325A9}"/>
              </a:ext>
            </a:extLst>
          </p:cNvPr>
          <p:cNvSpPr txBox="1">
            <a:spLocks/>
          </p:cNvSpPr>
          <p:nvPr/>
        </p:nvSpPr>
        <p:spPr>
          <a:xfrm>
            <a:off x="8102955" y="5385125"/>
            <a:ext cx="3096349" cy="5486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notifies Declarant about the physical control results (IE444).</a:t>
            </a:r>
            <a:endParaRPr lang="en-GB" sz="1300"/>
          </a:p>
        </p:txBody>
      </p:sp>
      <p:sp>
        <p:nvSpPr>
          <p:cNvPr id="179" name="Oval 178">
            <a:extLst>
              <a:ext uri="{FF2B5EF4-FFF2-40B4-BE49-F238E27FC236}">
                <a16:creationId xmlns:a16="http://schemas.microsoft.com/office/drawing/2014/main" id="{64E6F4C6-F55A-22B3-AD00-24D5ED4053BD}"/>
              </a:ext>
            </a:extLst>
          </p:cNvPr>
          <p:cNvSpPr>
            <a:spLocks/>
          </p:cNvSpPr>
          <p:nvPr/>
        </p:nvSpPr>
        <p:spPr>
          <a:xfrm>
            <a:off x="8117165" y="471225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6</a:t>
            </a:r>
          </a:p>
        </p:txBody>
      </p:sp>
      <p:grpSp>
        <p:nvGrpSpPr>
          <p:cNvPr id="180" name="Group 179">
            <a:extLst>
              <a:ext uri="{FF2B5EF4-FFF2-40B4-BE49-F238E27FC236}">
                <a16:creationId xmlns:a16="http://schemas.microsoft.com/office/drawing/2014/main" id="{439306A6-C966-C876-B261-F48EEE2CB472}"/>
              </a:ext>
            </a:extLst>
          </p:cNvPr>
          <p:cNvGrpSpPr/>
          <p:nvPr/>
        </p:nvGrpSpPr>
        <p:grpSpPr>
          <a:xfrm>
            <a:off x="8791039" y="4532107"/>
            <a:ext cx="2073135" cy="862429"/>
            <a:chOff x="653543" y="1698098"/>
            <a:chExt cx="2073135" cy="862429"/>
          </a:xfrm>
        </p:grpSpPr>
        <p:pic>
          <p:nvPicPr>
            <p:cNvPr id="181" name="Graphic 180" descr="Envelope">
              <a:extLst>
                <a:ext uri="{FF2B5EF4-FFF2-40B4-BE49-F238E27FC236}">
                  <a16:creationId xmlns:a16="http://schemas.microsoft.com/office/drawing/2014/main" id="{F4E662E5-5F8C-68FE-768D-E77C57EFB1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182" name="Arrow: Left 181">
              <a:extLst>
                <a:ext uri="{FF2B5EF4-FFF2-40B4-BE49-F238E27FC236}">
                  <a16:creationId xmlns:a16="http://schemas.microsoft.com/office/drawing/2014/main" id="{CBF87B57-BDAC-E096-C807-2343EF06CF3D}"/>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IE444</a:t>
              </a:r>
            </a:p>
          </p:txBody>
        </p:sp>
        <p:pic>
          <p:nvPicPr>
            <p:cNvPr id="183" name="Graphic 182" descr="Schoolhouse">
              <a:extLst>
                <a:ext uri="{FF2B5EF4-FFF2-40B4-BE49-F238E27FC236}">
                  <a16:creationId xmlns:a16="http://schemas.microsoft.com/office/drawing/2014/main" id="{D9F0158D-83E6-A1FB-9B32-5BAC82C7BA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4555" y="1721214"/>
              <a:ext cx="777240" cy="777240"/>
            </a:xfrm>
            <a:prstGeom prst="rect">
              <a:avLst/>
            </a:prstGeom>
          </p:spPr>
        </p:pic>
        <p:sp>
          <p:nvSpPr>
            <p:cNvPr id="184" name="TextBox 183">
              <a:extLst>
                <a:ext uri="{FF2B5EF4-FFF2-40B4-BE49-F238E27FC236}">
                  <a16:creationId xmlns:a16="http://schemas.microsoft.com/office/drawing/2014/main" id="{4C4F5C71-8DC1-0565-954B-404EB1DABCE2}"/>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185" name="Graphic 184" descr="User with solid fill">
              <a:extLst>
                <a:ext uri="{FF2B5EF4-FFF2-40B4-BE49-F238E27FC236}">
                  <a16:creationId xmlns:a16="http://schemas.microsoft.com/office/drawing/2014/main" id="{0C69AB8A-A603-3005-9BF7-8C3B35E72F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49438" y="1698098"/>
              <a:ext cx="777240" cy="777240"/>
            </a:xfrm>
            <a:prstGeom prst="rect">
              <a:avLst/>
            </a:prstGeom>
          </p:spPr>
        </p:pic>
      </p:grpSp>
      <p:sp>
        <p:nvSpPr>
          <p:cNvPr id="2" name="TextBox 1">
            <a:extLst>
              <a:ext uri="{FF2B5EF4-FFF2-40B4-BE49-F238E27FC236}">
                <a16:creationId xmlns:a16="http://schemas.microsoft.com/office/drawing/2014/main" id="{4EE4825F-E5A4-44AB-A3BB-1DE2B1051156}"/>
              </a:ext>
            </a:extLst>
          </p:cNvPr>
          <p:cNvSpPr txBox="1"/>
          <p:nvPr/>
        </p:nvSpPr>
        <p:spPr>
          <a:xfrm>
            <a:off x="6499735" y="3167349"/>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4" name="TextBox 3">
            <a:extLst>
              <a:ext uri="{FF2B5EF4-FFF2-40B4-BE49-F238E27FC236}">
                <a16:creationId xmlns:a16="http://schemas.microsoft.com/office/drawing/2014/main" id="{5817B943-F136-1556-D57F-7CC2647C62C7}"/>
              </a:ext>
            </a:extLst>
          </p:cNvPr>
          <p:cNvSpPr txBox="1"/>
          <p:nvPr/>
        </p:nvSpPr>
        <p:spPr>
          <a:xfrm>
            <a:off x="8653296" y="3202327"/>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5" name="TextBox 4">
            <a:extLst>
              <a:ext uri="{FF2B5EF4-FFF2-40B4-BE49-F238E27FC236}">
                <a16:creationId xmlns:a16="http://schemas.microsoft.com/office/drawing/2014/main" id="{0BA3699F-3392-FB44-8F93-8D73129357F4}"/>
              </a:ext>
            </a:extLst>
          </p:cNvPr>
          <p:cNvSpPr txBox="1"/>
          <p:nvPr/>
        </p:nvSpPr>
        <p:spPr>
          <a:xfrm>
            <a:off x="10075351" y="5149184"/>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6" name="Rectangle: Diagonal Corners Rounded 5">
            <a:extLst>
              <a:ext uri="{FF2B5EF4-FFF2-40B4-BE49-F238E27FC236}">
                <a16:creationId xmlns:a16="http://schemas.microsoft.com/office/drawing/2014/main" id="{81077B6D-6D8C-6509-5A23-92FE5BD75916}"/>
              </a:ext>
            </a:extLst>
          </p:cNvPr>
          <p:cNvSpPr/>
          <p:nvPr/>
        </p:nvSpPr>
        <p:spPr>
          <a:xfrm>
            <a:off x="851089" y="1469193"/>
            <a:ext cx="10515600" cy="752769"/>
          </a:xfrm>
          <a:prstGeom prst="round2Diag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effectLst/>
                <a:ea typeface="Times New Roman" panose="02020603050405020304" pitchFamily="18" charset="0"/>
                <a:cs typeface="Times New Roman" panose="02020603050405020304" pitchFamily="18" charset="0"/>
              </a:rPr>
              <a:t>Upon receipt of request to control (IE440) or pre-release notification (IE468), PCI performs its own risk analysis and notifies SCI about the results and its decision to perform controls or not with IE445.</a:t>
            </a:r>
          </a:p>
        </p:txBody>
      </p:sp>
      <p:sp>
        <p:nvSpPr>
          <p:cNvPr id="7" name="Slide Number Placeholder 6">
            <a:extLst>
              <a:ext uri="{FF2B5EF4-FFF2-40B4-BE49-F238E27FC236}">
                <a16:creationId xmlns:a16="http://schemas.microsoft.com/office/drawing/2014/main" id="{D413643F-B326-FE91-0B8B-86F4B9F90D5A}"/>
              </a:ext>
            </a:extLst>
          </p:cNvPr>
          <p:cNvSpPr>
            <a:spLocks noGrp="1"/>
          </p:cNvSpPr>
          <p:nvPr>
            <p:ph type="sldNum" sz="quarter" idx="12"/>
          </p:nvPr>
        </p:nvSpPr>
        <p:spPr/>
        <p:txBody>
          <a:bodyPr/>
          <a:lstStyle/>
          <a:p>
            <a:fld id="{F46C79FD-C571-418B-AB0F-5EE936C85276}" type="slidenum">
              <a:rPr lang="en-GB" smtClean="0"/>
              <a:t>68</a:t>
            </a:fld>
            <a:endParaRPr lang="en-GB"/>
          </a:p>
        </p:txBody>
      </p:sp>
    </p:spTree>
    <p:extLst>
      <p:ext uri="{BB962C8B-B14F-4D97-AF65-F5344CB8AC3E}">
        <p14:creationId xmlns:p14="http://schemas.microsoft.com/office/powerpoint/2010/main" val="2537986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EF29A-A450-4865-A5CB-D326701B495B}"/>
              </a:ext>
            </a:extLst>
          </p:cNvPr>
          <p:cNvSpPr>
            <a:spLocks noGrp="1"/>
          </p:cNvSpPr>
          <p:nvPr>
            <p:ph type="title"/>
          </p:nvPr>
        </p:nvSpPr>
        <p:spPr>
          <a:xfrm>
            <a:off x="970722" y="464006"/>
            <a:ext cx="10515600" cy="782357"/>
          </a:xfrm>
        </p:spPr>
        <p:txBody>
          <a:bodyPr/>
          <a:lstStyle/>
          <a:p>
            <a:r>
              <a:rPr lang="en-US"/>
              <a:t>SCI &amp; PCI Decisions - Pre-release notification</a:t>
            </a:r>
          </a:p>
        </p:txBody>
      </p:sp>
      <p:sp>
        <p:nvSpPr>
          <p:cNvPr id="2" name="Rectangle: Rounded Corners 1">
            <a:extLst>
              <a:ext uri="{FF2B5EF4-FFF2-40B4-BE49-F238E27FC236}">
                <a16:creationId xmlns:a16="http://schemas.microsoft.com/office/drawing/2014/main" id="{A04D528E-22EE-4E22-AEB3-AD3823F52758}"/>
              </a:ext>
            </a:extLst>
          </p:cNvPr>
          <p:cNvSpPr/>
          <p:nvPr/>
        </p:nvSpPr>
        <p:spPr>
          <a:xfrm>
            <a:off x="1343193" y="2971434"/>
            <a:ext cx="1380744" cy="917106"/>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SCI Recommends Pre-release</a:t>
            </a:r>
          </a:p>
        </p:txBody>
      </p:sp>
      <p:sp>
        <p:nvSpPr>
          <p:cNvPr id="25" name="Rectangle: Rounded Corners 24">
            <a:extLst>
              <a:ext uri="{FF2B5EF4-FFF2-40B4-BE49-F238E27FC236}">
                <a16:creationId xmlns:a16="http://schemas.microsoft.com/office/drawing/2014/main" id="{5E266872-ABEA-4ABC-8A67-249A077B98D9}"/>
              </a:ext>
            </a:extLst>
          </p:cNvPr>
          <p:cNvSpPr/>
          <p:nvPr/>
        </p:nvSpPr>
        <p:spPr>
          <a:xfrm>
            <a:off x="7000737" y="3782783"/>
            <a:ext cx="1380565" cy="645459"/>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PCI Does Not Perform Controls</a:t>
            </a:r>
          </a:p>
        </p:txBody>
      </p:sp>
      <p:sp>
        <p:nvSpPr>
          <p:cNvPr id="26" name="Rectangle: Rounded Corners 25">
            <a:extLst>
              <a:ext uri="{FF2B5EF4-FFF2-40B4-BE49-F238E27FC236}">
                <a16:creationId xmlns:a16="http://schemas.microsoft.com/office/drawing/2014/main" id="{0A9F68F5-F82C-46C7-8AEA-65A74242A08E}"/>
              </a:ext>
            </a:extLst>
          </p:cNvPr>
          <p:cNvSpPr/>
          <p:nvPr/>
        </p:nvSpPr>
        <p:spPr>
          <a:xfrm>
            <a:off x="7000737" y="2454932"/>
            <a:ext cx="1380565" cy="645459"/>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PCI Performs Controls</a:t>
            </a:r>
          </a:p>
        </p:txBody>
      </p:sp>
      <p:sp>
        <p:nvSpPr>
          <p:cNvPr id="27" name="Rectangle: Rounded Corners 26">
            <a:extLst>
              <a:ext uri="{FF2B5EF4-FFF2-40B4-BE49-F238E27FC236}">
                <a16:creationId xmlns:a16="http://schemas.microsoft.com/office/drawing/2014/main" id="{D242E7D4-76FF-4618-A7D0-9460688602BC}"/>
              </a:ext>
            </a:extLst>
          </p:cNvPr>
          <p:cNvSpPr/>
          <p:nvPr/>
        </p:nvSpPr>
        <p:spPr>
          <a:xfrm>
            <a:off x="4187352" y="3782784"/>
            <a:ext cx="1380565" cy="645459"/>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PCI Decides Not to Control</a:t>
            </a:r>
          </a:p>
        </p:txBody>
      </p:sp>
      <p:sp>
        <p:nvSpPr>
          <p:cNvPr id="28" name="Rectangle: Rounded Corners 27">
            <a:extLst>
              <a:ext uri="{FF2B5EF4-FFF2-40B4-BE49-F238E27FC236}">
                <a16:creationId xmlns:a16="http://schemas.microsoft.com/office/drawing/2014/main" id="{2D4C581A-57D3-407B-BDAF-5703AF42C1A8}"/>
              </a:ext>
            </a:extLst>
          </p:cNvPr>
          <p:cNvSpPr/>
          <p:nvPr/>
        </p:nvSpPr>
        <p:spPr>
          <a:xfrm>
            <a:off x="4176457" y="2454933"/>
            <a:ext cx="1380565" cy="645459"/>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PCI Decides to Control</a:t>
            </a:r>
          </a:p>
        </p:txBody>
      </p:sp>
      <p:cxnSp>
        <p:nvCxnSpPr>
          <p:cNvPr id="41" name="Straight Connector 40">
            <a:extLst>
              <a:ext uri="{FF2B5EF4-FFF2-40B4-BE49-F238E27FC236}">
                <a16:creationId xmlns:a16="http://schemas.microsoft.com/office/drawing/2014/main" id="{C41E29A6-5CE6-42BE-B886-15AD10D15B8F}"/>
              </a:ext>
            </a:extLst>
          </p:cNvPr>
          <p:cNvCxnSpPr>
            <a:cxnSpLocks/>
            <a:stCxn id="28" idx="3"/>
            <a:endCxn id="26" idx="1"/>
          </p:cNvCxnSpPr>
          <p:nvPr/>
        </p:nvCxnSpPr>
        <p:spPr>
          <a:xfrm flipV="1">
            <a:off x="5557022" y="2777662"/>
            <a:ext cx="1443715" cy="1"/>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E2201D-F477-45FA-A5FC-6706162A83D0}"/>
              </a:ext>
            </a:extLst>
          </p:cNvPr>
          <p:cNvCxnSpPr>
            <a:cxnSpLocks/>
            <a:stCxn id="27" idx="3"/>
            <a:endCxn id="25" idx="1"/>
          </p:cNvCxnSpPr>
          <p:nvPr/>
        </p:nvCxnSpPr>
        <p:spPr>
          <a:xfrm flipV="1">
            <a:off x="5567917" y="4105513"/>
            <a:ext cx="1432820" cy="1"/>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C8AB00-94DF-47B4-A00F-B9ED5302138A}"/>
              </a:ext>
            </a:extLst>
          </p:cNvPr>
          <p:cNvCxnSpPr>
            <a:cxnSpLocks/>
            <a:stCxn id="2" idx="3"/>
            <a:endCxn id="27" idx="1"/>
          </p:cNvCxnSpPr>
          <p:nvPr/>
        </p:nvCxnSpPr>
        <p:spPr>
          <a:xfrm>
            <a:off x="2723937" y="3429987"/>
            <a:ext cx="1463415" cy="675527"/>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4ADA13-21EB-4BC6-985E-286DE19FCA67}"/>
              </a:ext>
            </a:extLst>
          </p:cNvPr>
          <p:cNvCxnSpPr>
            <a:cxnSpLocks/>
            <a:stCxn id="2" idx="3"/>
            <a:endCxn id="28" idx="1"/>
          </p:cNvCxnSpPr>
          <p:nvPr/>
        </p:nvCxnSpPr>
        <p:spPr>
          <a:xfrm flipV="1">
            <a:off x="2723937" y="2777663"/>
            <a:ext cx="1452520" cy="652324"/>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A75259C1-8E9B-443B-A50D-963EDAB35401}"/>
              </a:ext>
            </a:extLst>
          </p:cNvPr>
          <p:cNvSpPr/>
          <p:nvPr/>
        </p:nvSpPr>
        <p:spPr>
          <a:xfrm>
            <a:off x="778506" y="1413458"/>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20" name="Oval 119">
            <a:extLst>
              <a:ext uri="{FF2B5EF4-FFF2-40B4-BE49-F238E27FC236}">
                <a16:creationId xmlns:a16="http://schemas.microsoft.com/office/drawing/2014/main" id="{BCF7935B-366C-4046-B6F9-1D05F5AC4195}"/>
              </a:ext>
            </a:extLst>
          </p:cNvPr>
          <p:cNvSpPr/>
          <p:nvPr/>
        </p:nvSpPr>
        <p:spPr>
          <a:xfrm>
            <a:off x="3627096" y="1413459"/>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21" name="Oval 120">
            <a:extLst>
              <a:ext uri="{FF2B5EF4-FFF2-40B4-BE49-F238E27FC236}">
                <a16:creationId xmlns:a16="http://schemas.microsoft.com/office/drawing/2014/main" id="{59A72BFF-DD43-4D29-BF75-D93B93237AA8}"/>
              </a:ext>
            </a:extLst>
          </p:cNvPr>
          <p:cNvSpPr/>
          <p:nvPr/>
        </p:nvSpPr>
        <p:spPr>
          <a:xfrm>
            <a:off x="6475686" y="1413460"/>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pic>
        <p:nvPicPr>
          <p:cNvPr id="123" name="Graphic 122" descr="Stopwatch">
            <a:extLst>
              <a:ext uri="{FF2B5EF4-FFF2-40B4-BE49-F238E27FC236}">
                <a16:creationId xmlns:a16="http://schemas.microsoft.com/office/drawing/2014/main" id="{B0E0AFFC-679D-4E02-81F9-081F9219E9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9604" y="1999166"/>
            <a:ext cx="486792" cy="486792"/>
          </a:xfrm>
          <a:prstGeom prst="rect">
            <a:avLst/>
          </a:prstGeom>
        </p:spPr>
      </p:pic>
      <p:sp>
        <p:nvSpPr>
          <p:cNvPr id="125" name="TextBox 124">
            <a:extLst>
              <a:ext uri="{FF2B5EF4-FFF2-40B4-BE49-F238E27FC236}">
                <a16:creationId xmlns:a16="http://schemas.microsoft.com/office/drawing/2014/main" id="{5DD29351-C262-4730-9040-150172690A03}"/>
              </a:ext>
            </a:extLst>
          </p:cNvPr>
          <p:cNvSpPr txBox="1"/>
          <p:nvPr/>
        </p:nvSpPr>
        <p:spPr>
          <a:xfrm>
            <a:off x="639141" y="4449352"/>
            <a:ext cx="2761987" cy="830997"/>
          </a:xfrm>
          <a:prstGeom prst="rect">
            <a:avLst/>
          </a:prstGeom>
          <a:noFill/>
        </p:spPr>
        <p:txBody>
          <a:bodyPr wrap="square" rtlCol="0">
            <a:spAutoFit/>
          </a:bodyPr>
          <a:lstStyle/>
          <a:p>
            <a:pPr algn="just"/>
            <a:r>
              <a:rPr lang="en-US" sz="1200"/>
              <a:t>SCI recommends </a:t>
            </a:r>
            <a:r>
              <a:rPr lang="en-US" sz="1200" b="1"/>
              <a:t>pre-release </a:t>
            </a:r>
            <a:r>
              <a:rPr lang="en-US" sz="1200"/>
              <a:t>to PCI or </a:t>
            </a:r>
            <a:r>
              <a:rPr lang="en-US" sz="1200" b="1"/>
              <a:t>rejects the release </a:t>
            </a:r>
            <a:r>
              <a:rPr lang="en-US" sz="1200"/>
              <a:t>of goods due to unsatisfactory documentary control results.</a:t>
            </a:r>
          </a:p>
        </p:txBody>
      </p:sp>
      <p:sp>
        <p:nvSpPr>
          <p:cNvPr id="127" name="Callout: Bent Line 126">
            <a:extLst>
              <a:ext uri="{FF2B5EF4-FFF2-40B4-BE49-F238E27FC236}">
                <a16:creationId xmlns:a16="http://schemas.microsoft.com/office/drawing/2014/main" id="{FE35FCAF-E9CF-47B4-B3D1-F366393039B8}"/>
              </a:ext>
            </a:extLst>
          </p:cNvPr>
          <p:cNvSpPr/>
          <p:nvPr/>
        </p:nvSpPr>
        <p:spPr>
          <a:xfrm>
            <a:off x="4540483" y="1246363"/>
            <a:ext cx="1169679" cy="752803"/>
          </a:xfrm>
          <a:prstGeom prst="borderCallout2">
            <a:avLst>
              <a:gd name="adj1" fmla="val 88199"/>
              <a:gd name="adj2" fmla="val 101935"/>
              <a:gd name="adj3" fmla="val 102454"/>
              <a:gd name="adj4" fmla="val 105208"/>
              <a:gd name="adj5" fmla="val 126643"/>
              <a:gd name="adj6" fmla="val 134373"/>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a:solidFill>
                  <a:schemeClr val="tx2"/>
                </a:solidFill>
              </a:rPr>
              <a:t>Timer to Receive Control Decision from PCI expires</a:t>
            </a:r>
          </a:p>
        </p:txBody>
      </p:sp>
      <p:sp>
        <p:nvSpPr>
          <p:cNvPr id="129" name="TextBox 128">
            <a:extLst>
              <a:ext uri="{FF2B5EF4-FFF2-40B4-BE49-F238E27FC236}">
                <a16:creationId xmlns:a16="http://schemas.microsoft.com/office/drawing/2014/main" id="{6985D932-B1A1-47B3-931A-FA10523F4160}"/>
              </a:ext>
            </a:extLst>
          </p:cNvPr>
          <p:cNvSpPr txBox="1"/>
          <p:nvPr/>
        </p:nvSpPr>
        <p:spPr>
          <a:xfrm>
            <a:off x="3486270" y="4451770"/>
            <a:ext cx="2802487" cy="1423467"/>
          </a:xfrm>
          <a:prstGeom prst="rect">
            <a:avLst/>
          </a:prstGeom>
          <a:noFill/>
        </p:spPr>
        <p:txBody>
          <a:bodyPr wrap="square" rtlCol="0">
            <a:spAutoFit/>
          </a:bodyPr>
          <a:lstStyle/>
          <a:p>
            <a:pPr algn="just">
              <a:spcAft>
                <a:spcPts val="300"/>
              </a:spcAft>
            </a:pPr>
            <a:r>
              <a:rPr lang="en-US" sz="1200"/>
              <a:t>PCI </a:t>
            </a:r>
            <a:r>
              <a:rPr lang="en-US" sz="1200" b="1"/>
              <a:t>decides on whether or not to perform controls</a:t>
            </a:r>
            <a:r>
              <a:rPr lang="en-US" sz="1200"/>
              <a:t>. PCI communicates its control decision to SCI with IE445.</a:t>
            </a:r>
          </a:p>
          <a:p>
            <a:pPr algn="just"/>
            <a:r>
              <a:rPr lang="en-US" sz="1200"/>
              <a:t>If Timer to Receive Control Decision from PCI </a:t>
            </a:r>
            <a:r>
              <a:rPr lang="en-US" sz="1200" b="1"/>
              <a:t>expires</a:t>
            </a:r>
            <a:r>
              <a:rPr lang="en-US" sz="1200"/>
              <a:t>, steps 2 and 3 are skipped and SCI decides to release goods or not.</a:t>
            </a:r>
          </a:p>
        </p:txBody>
      </p:sp>
      <p:cxnSp>
        <p:nvCxnSpPr>
          <p:cNvPr id="118" name="Straight Connector 117">
            <a:extLst>
              <a:ext uri="{FF2B5EF4-FFF2-40B4-BE49-F238E27FC236}">
                <a16:creationId xmlns:a16="http://schemas.microsoft.com/office/drawing/2014/main" id="{971D21AC-AE92-4D71-B55D-B2560234611A}"/>
              </a:ext>
            </a:extLst>
          </p:cNvPr>
          <p:cNvCxnSpPr>
            <a:cxnSpLocks/>
          </p:cNvCxnSpPr>
          <p:nvPr/>
        </p:nvCxnSpPr>
        <p:spPr>
          <a:xfrm>
            <a:off x="9147032" y="1413461"/>
            <a:ext cx="39186" cy="5006109"/>
          </a:xfrm>
          <a:prstGeom prst="line">
            <a:avLst/>
          </a:prstGeom>
          <a:ln w="317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ADD3CFF-D1C2-4E3D-A3C6-A920C653CE4C}"/>
              </a:ext>
            </a:extLst>
          </p:cNvPr>
          <p:cNvCxnSpPr>
            <a:cxnSpLocks/>
          </p:cNvCxnSpPr>
          <p:nvPr/>
        </p:nvCxnSpPr>
        <p:spPr>
          <a:xfrm>
            <a:off x="6308968" y="1413461"/>
            <a:ext cx="39186" cy="5006109"/>
          </a:xfrm>
          <a:prstGeom prst="line">
            <a:avLst/>
          </a:prstGeom>
          <a:ln w="317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27575DD-BCA7-47C3-AFB5-CFEFC3EC474F}"/>
              </a:ext>
            </a:extLst>
          </p:cNvPr>
          <p:cNvCxnSpPr>
            <a:cxnSpLocks/>
          </p:cNvCxnSpPr>
          <p:nvPr/>
        </p:nvCxnSpPr>
        <p:spPr>
          <a:xfrm>
            <a:off x="3430604" y="1413462"/>
            <a:ext cx="39186" cy="5006109"/>
          </a:xfrm>
          <a:prstGeom prst="line">
            <a:avLst/>
          </a:prstGeom>
          <a:ln w="317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D89064E-68F8-4035-A6C2-9D21A63DDE50}"/>
              </a:ext>
            </a:extLst>
          </p:cNvPr>
          <p:cNvCxnSpPr>
            <a:cxnSpLocks/>
            <a:stCxn id="26" idx="3"/>
            <a:endCxn id="53" idx="1"/>
          </p:cNvCxnSpPr>
          <p:nvPr/>
        </p:nvCxnSpPr>
        <p:spPr>
          <a:xfrm>
            <a:off x="8381302" y="2777662"/>
            <a:ext cx="1434713" cy="654139"/>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613FE4-5433-4508-B97C-564BCE1236FA}"/>
              </a:ext>
            </a:extLst>
          </p:cNvPr>
          <p:cNvCxnSpPr>
            <a:cxnSpLocks/>
            <a:stCxn id="25" idx="3"/>
            <a:endCxn id="53" idx="1"/>
          </p:cNvCxnSpPr>
          <p:nvPr/>
        </p:nvCxnSpPr>
        <p:spPr>
          <a:xfrm flipV="1">
            <a:off x="8381302" y="3431801"/>
            <a:ext cx="1434713" cy="673712"/>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20">
            <a:extLst>
              <a:ext uri="{FF2B5EF4-FFF2-40B4-BE49-F238E27FC236}">
                <a16:creationId xmlns:a16="http://schemas.microsoft.com/office/drawing/2014/main" id="{ACB61E8F-9987-46A9-997D-0FBE37F45381}"/>
              </a:ext>
            </a:extLst>
          </p:cNvPr>
          <p:cNvSpPr/>
          <p:nvPr/>
        </p:nvSpPr>
        <p:spPr>
          <a:xfrm>
            <a:off x="9816015" y="2971434"/>
            <a:ext cx="1380744" cy="920733"/>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SCI Decides to Release or not the Goods</a:t>
            </a:r>
          </a:p>
        </p:txBody>
      </p:sp>
      <p:sp>
        <p:nvSpPr>
          <p:cNvPr id="55" name="Oval 54">
            <a:extLst>
              <a:ext uri="{FF2B5EF4-FFF2-40B4-BE49-F238E27FC236}">
                <a16:creationId xmlns:a16="http://schemas.microsoft.com/office/drawing/2014/main" id="{59A72BFF-DD43-4D29-BF75-D93B93237AA8}"/>
              </a:ext>
            </a:extLst>
          </p:cNvPr>
          <p:cNvSpPr/>
          <p:nvPr/>
        </p:nvSpPr>
        <p:spPr>
          <a:xfrm>
            <a:off x="9369732" y="1413461"/>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cxnSp>
        <p:nvCxnSpPr>
          <p:cNvPr id="30" name="Straight Connector 29">
            <a:extLst>
              <a:ext uri="{FF2B5EF4-FFF2-40B4-BE49-F238E27FC236}">
                <a16:creationId xmlns:a16="http://schemas.microsoft.com/office/drawing/2014/main" id="{E6CDB106-7B04-411E-A2D0-BB46A627A5E9}"/>
              </a:ext>
            </a:extLst>
          </p:cNvPr>
          <p:cNvCxnSpPr>
            <a:cxnSpLocks/>
          </p:cNvCxnSpPr>
          <p:nvPr/>
        </p:nvCxnSpPr>
        <p:spPr>
          <a:xfrm>
            <a:off x="5557021" y="3026420"/>
            <a:ext cx="1443716" cy="917106"/>
          </a:xfrm>
          <a:prstGeom prst="line">
            <a:avLst/>
          </a:prstGeom>
          <a:ln w="3492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F819BA4-097D-4C40-9311-52EED6EF69FF}"/>
              </a:ext>
            </a:extLst>
          </p:cNvPr>
          <p:cNvCxnSpPr>
            <a:cxnSpLocks/>
            <a:stCxn id="123" idx="3"/>
            <a:endCxn id="53" idx="0"/>
          </p:cNvCxnSpPr>
          <p:nvPr/>
        </p:nvCxnSpPr>
        <p:spPr>
          <a:xfrm>
            <a:off x="5566396" y="2242562"/>
            <a:ext cx="4939991" cy="728872"/>
          </a:xfrm>
          <a:prstGeom prst="bentConnector2">
            <a:avLst/>
          </a:prstGeom>
          <a:ln w="3492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40C3241-067A-4036-9383-30D6C3F84EE1}"/>
              </a:ext>
            </a:extLst>
          </p:cNvPr>
          <p:cNvSpPr txBox="1"/>
          <p:nvPr/>
        </p:nvSpPr>
        <p:spPr>
          <a:xfrm>
            <a:off x="6363520" y="4457047"/>
            <a:ext cx="2802487" cy="1092607"/>
          </a:xfrm>
          <a:prstGeom prst="rect">
            <a:avLst/>
          </a:prstGeom>
          <a:noFill/>
        </p:spPr>
        <p:txBody>
          <a:bodyPr wrap="square" rtlCol="0">
            <a:spAutoFit/>
          </a:bodyPr>
          <a:lstStyle/>
          <a:p>
            <a:pPr algn="just">
              <a:spcBef>
                <a:spcPts val="600"/>
              </a:spcBef>
            </a:pPr>
            <a:r>
              <a:rPr lang="en-US" sz="1200"/>
              <a:t>Depending on PCI’s decision under step 2, </a:t>
            </a:r>
            <a:r>
              <a:rPr lang="en-US" sz="1200" b="1"/>
              <a:t>control of goods </a:t>
            </a:r>
            <a:r>
              <a:rPr lang="en-US" sz="1200"/>
              <a:t>is performed or not.</a:t>
            </a:r>
          </a:p>
          <a:p>
            <a:pPr algn="just">
              <a:spcBef>
                <a:spcPts val="600"/>
              </a:spcBef>
            </a:pPr>
            <a:r>
              <a:rPr lang="en-US" sz="1200"/>
              <a:t>In the former case, PCI communicates the control results to SCI with IE441.</a:t>
            </a:r>
          </a:p>
        </p:txBody>
      </p:sp>
      <p:sp>
        <p:nvSpPr>
          <p:cNvPr id="57" name="TextBox 56">
            <a:extLst>
              <a:ext uri="{FF2B5EF4-FFF2-40B4-BE49-F238E27FC236}">
                <a16:creationId xmlns:a16="http://schemas.microsoft.com/office/drawing/2014/main" id="{315C8E84-7258-4245-9870-7DE756323624}"/>
              </a:ext>
            </a:extLst>
          </p:cNvPr>
          <p:cNvSpPr txBox="1"/>
          <p:nvPr/>
        </p:nvSpPr>
        <p:spPr>
          <a:xfrm>
            <a:off x="9223276" y="4457414"/>
            <a:ext cx="2911574" cy="2308324"/>
          </a:xfrm>
          <a:prstGeom prst="rect">
            <a:avLst/>
          </a:prstGeom>
          <a:solidFill>
            <a:schemeClr val="bg1"/>
          </a:solidFill>
        </p:spPr>
        <p:txBody>
          <a:bodyPr wrap="square" rtlCol="0">
            <a:spAutoFit/>
          </a:bodyPr>
          <a:lstStyle/>
          <a:p>
            <a:pPr algn="just"/>
            <a:r>
              <a:rPr lang="en-US" sz="1200" b="1" dirty="0"/>
              <a:t>Final decision </a:t>
            </a:r>
            <a:r>
              <a:rPr lang="en-US" sz="1200" dirty="0"/>
              <a:t>on whether goods can be released </a:t>
            </a:r>
            <a:r>
              <a:rPr lang="en-US" sz="1200" b="1" dirty="0"/>
              <a:t>is up to SCI</a:t>
            </a:r>
            <a:r>
              <a:rPr lang="en-US" sz="1200" dirty="0"/>
              <a:t>, based on:</a:t>
            </a:r>
          </a:p>
          <a:p>
            <a:pPr marL="171450" indent="-171450" algn="just">
              <a:buFont typeface="Arial" panose="020B0604020202020204" pitchFamily="34" charset="0"/>
              <a:buChar char="•"/>
            </a:pPr>
            <a:r>
              <a:rPr lang="en-US" sz="1200" dirty="0"/>
              <a:t>Documentary control results at SCI; </a:t>
            </a:r>
          </a:p>
          <a:p>
            <a:pPr marL="171450" indent="-171450" algn="just">
              <a:buFont typeface="Arial" panose="020B0604020202020204" pitchFamily="34" charset="0"/>
              <a:buChar char="•"/>
            </a:pPr>
            <a:r>
              <a:rPr lang="en-US" sz="1200" dirty="0"/>
              <a:t>PCI control decision;</a:t>
            </a:r>
          </a:p>
          <a:p>
            <a:pPr marL="171450" indent="-171450" algn="just">
              <a:buFont typeface="Arial" panose="020B0604020202020204" pitchFamily="34" charset="0"/>
              <a:buChar char="•"/>
            </a:pPr>
            <a:r>
              <a:rPr lang="en-US" sz="1200" dirty="0"/>
              <a:t>PCI control result;</a:t>
            </a:r>
          </a:p>
          <a:p>
            <a:pPr marL="171450" indent="-171450" algn="just">
              <a:buFont typeface="Arial" panose="020B0604020202020204" pitchFamily="34" charset="0"/>
              <a:buChar char="•"/>
            </a:pPr>
            <a:r>
              <a:rPr lang="en-US" sz="1200" dirty="0"/>
              <a:t>Other information/indication received at SCI (Risk notification, RIF messages, etc.);</a:t>
            </a:r>
            <a:r>
              <a:rPr lang="en-GB" sz="1200" dirty="0"/>
              <a:t> </a:t>
            </a:r>
          </a:p>
          <a:p>
            <a:pPr marL="171450" indent="-171450" algn="just">
              <a:buFont typeface="Arial" panose="020B0604020202020204" pitchFamily="34" charset="0"/>
              <a:buChar char="•"/>
            </a:pPr>
            <a:r>
              <a:rPr lang="en-GB" sz="1200" dirty="0"/>
              <a:t>Fulfilment of conditions for placing goods under procedure concerned; </a:t>
            </a:r>
          </a:p>
          <a:p>
            <a:pPr marL="171450" indent="-171450" algn="just">
              <a:buFont typeface="Arial" panose="020B0604020202020204" pitchFamily="34" charset="0"/>
              <a:buChar char="•"/>
            </a:pPr>
            <a:r>
              <a:rPr lang="en-GB" sz="1200" dirty="0"/>
              <a:t>The amount of import duty and if other charges are secured/paid.</a:t>
            </a:r>
            <a:endParaRPr lang="en-US" sz="1200" dirty="0"/>
          </a:p>
        </p:txBody>
      </p:sp>
      <p:sp>
        <p:nvSpPr>
          <p:cNvPr id="4" name="Slide Number Placeholder 3">
            <a:extLst>
              <a:ext uri="{FF2B5EF4-FFF2-40B4-BE49-F238E27FC236}">
                <a16:creationId xmlns:a16="http://schemas.microsoft.com/office/drawing/2014/main" id="{B75FDCA3-44D6-D8E9-0AF0-4EF15F40AE9B}"/>
              </a:ext>
            </a:extLst>
          </p:cNvPr>
          <p:cNvSpPr>
            <a:spLocks noGrp="1"/>
          </p:cNvSpPr>
          <p:nvPr>
            <p:ph type="sldNum" sz="quarter" idx="12"/>
          </p:nvPr>
        </p:nvSpPr>
        <p:spPr/>
        <p:txBody>
          <a:bodyPr/>
          <a:lstStyle/>
          <a:p>
            <a:fld id="{F46C79FD-C571-418B-AB0F-5EE936C85276}" type="slidenum">
              <a:rPr lang="en-GB" smtClean="0"/>
              <a:t>69</a:t>
            </a:fld>
            <a:endParaRPr lang="en-GB"/>
          </a:p>
        </p:txBody>
      </p:sp>
    </p:spTree>
    <p:extLst>
      <p:ext uri="{BB962C8B-B14F-4D97-AF65-F5344CB8AC3E}">
        <p14:creationId xmlns:p14="http://schemas.microsoft.com/office/powerpoint/2010/main" val="49353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4397-0368-1689-0764-E0DDA3A0E2CE}"/>
              </a:ext>
            </a:extLst>
          </p:cNvPr>
          <p:cNvSpPr>
            <a:spLocks noGrp="1"/>
          </p:cNvSpPr>
          <p:nvPr>
            <p:ph type="ctrTitle"/>
          </p:nvPr>
        </p:nvSpPr>
        <p:spPr/>
        <p:txBody>
          <a:bodyPr/>
          <a:lstStyle/>
          <a:p>
            <a:r>
              <a:rPr lang="en-US" dirty="0"/>
              <a:t>Architecture</a:t>
            </a:r>
            <a:endParaRPr lang="el-GR" dirty="0"/>
          </a:p>
        </p:txBody>
      </p:sp>
      <p:sp>
        <p:nvSpPr>
          <p:cNvPr id="3" name="Slide Number Placeholder 2">
            <a:extLst>
              <a:ext uri="{FF2B5EF4-FFF2-40B4-BE49-F238E27FC236}">
                <a16:creationId xmlns:a16="http://schemas.microsoft.com/office/drawing/2014/main" id="{E17B2125-B140-D6AF-B7A6-A10EB5E6BA10}"/>
              </a:ext>
            </a:extLst>
          </p:cNvPr>
          <p:cNvSpPr>
            <a:spLocks noGrp="1"/>
          </p:cNvSpPr>
          <p:nvPr>
            <p:ph type="sldNum" sz="quarter" idx="12"/>
          </p:nvPr>
        </p:nvSpPr>
        <p:spPr/>
        <p:txBody>
          <a:bodyPr/>
          <a:lstStyle/>
          <a:p>
            <a:fld id="{F46C79FD-C571-418B-AB0F-5EE936C85276}" type="slidenum">
              <a:rPr lang="en-GB" smtClean="0"/>
              <a:t>7</a:t>
            </a:fld>
            <a:endParaRPr lang="en-GB"/>
          </a:p>
        </p:txBody>
      </p:sp>
    </p:spTree>
    <p:extLst>
      <p:ext uri="{BB962C8B-B14F-4D97-AF65-F5344CB8AC3E}">
        <p14:creationId xmlns:p14="http://schemas.microsoft.com/office/powerpoint/2010/main" val="836822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EF29A-A450-4865-A5CB-D326701B495B}"/>
              </a:ext>
            </a:extLst>
          </p:cNvPr>
          <p:cNvSpPr>
            <a:spLocks noGrp="1"/>
          </p:cNvSpPr>
          <p:nvPr>
            <p:ph type="title"/>
          </p:nvPr>
        </p:nvSpPr>
        <p:spPr>
          <a:xfrm>
            <a:off x="970722" y="464006"/>
            <a:ext cx="10515600" cy="782357"/>
          </a:xfrm>
        </p:spPr>
        <p:txBody>
          <a:bodyPr/>
          <a:lstStyle/>
          <a:p>
            <a:r>
              <a:rPr lang="en-US"/>
              <a:t>SCI &amp; PCI Decisions – Request PCI Controls</a:t>
            </a:r>
          </a:p>
        </p:txBody>
      </p:sp>
      <p:sp>
        <p:nvSpPr>
          <p:cNvPr id="2" name="Rectangle: Rounded Corners 1">
            <a:extLst>
              <a:ext uri="{FF2B5EF4-FFF2-40B4-BE49-F238E27FC236}">
                <a16:creationId xmlns:a16="http://schemas.microsoft.com/office/drawing/2014/main" id="{A04D528E-22EE-4E22-AEB3-AD3823F52758}"/>
              </a:ext>
            </a:extLst>
          </p:cNvPr>
          <p:cNvSpPr/>
          <p:nvPr/>
        </p:nvSpPr>
        <p:spPr>
          <a:xfrm>
            <a:off x="1343193" y="2971434"/>
            <a:ext cx="1380744" cy="917106"/>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SCI Requests Control</a:t>
            </a:r>
          </a:p>
        </p:txBody>
      </p:sp>
      <p:sp>
        <p:nvSpPr>
          <p:cNvPr id="26" name="Rectangle: Rounded Corners 25">
            <a:extLst>
              <a:ext uri="{FF2B5EF4-FFF2-40B4-BE49-F238E27FC236}">
                <a16:creationId xmlns:a16="http://schemas.microsoft.com/office/drawing/2014/main" id="{0A9F68F5-F82C-46C7-8AEA-65A74242A08E}"/>
              </a:ext>
            </a:extLst>
          </p:cNvPr>
          <p:cNvSpPr/>
          <p:nvPr/>
        </p:nvSpPr>
        <p:spPr>
          <a:xfrm>
            <a:off x="7032295" y="3106270"/>
            <a:ext cx="1380565" cy="645459"/>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PCI Performs Control</a:t>
            </a:r>
          </a:p>
        </p:txBody>
      </p:sp>
      <p:sp>
        <p:nvSpPr>
          <p:cNvPr id="28" name="Rectangle: Rounded Corners 27">
            <a:extLst>
              <a:ext uri="{FF2B5EF4-FFF2-40B4-BE49-F238E27FC236}">
                <a16:creationId xmlns:a16="http://schemas.microsoft.com/office/drawing/2014/main" id="{2D4C581A-57D3-407B-BDAF-5703AF42C1A8}"/>
              </a:ext>
            </a:extLst>
          </p:cNvPr>
          <p:cNvSpPr/>
          <p:nvPr/>
        </p:nvSpPr>
        <p:spPr>
          <a:xfrm>
            <a:off x="4182550" y="2964159"/>
            <a:ext cx="1496621" cy="940827"/>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PCI Communicates Control Decision</a:t>
            </a:r>
          </a:p>
        </p:txBody>
      </p:sp>
      <p:cxnSp>
        <p:nvCxnSpPr>
          <p:cNvPr id="41" name="Straight Connector 40">
            <a:extLst>
              <a:ext uri="{FF2B5EF4-FFF2-40B4-BE49-F238E27FC236}">
                <a16:creationId xmlns:a16="http://schemas.microsoft.com/office/drawing/2014/main" id="{C41E29A6-5CE6-42BE-B886-15AD10D15B8F}"/>
              </a:ext>
            </a:extLst>
          </p:cNvPr>
          <p:cNvCxnSpPr>
            <a:cxnSpLocks/>
            <a:stCxn id="28" idx="3"/>
            <a:endCxn id="26" idx="1"/>
          </p:cNvCxnSpPr>
          <p:nvPr/>
        </p:nvCxnSpPr>
        <p:spPr>
          <a:xfrm flipV="1">
            <a:off x="5679171" y="3429000"/>
            <a:ext cx="1353124" cy="5573"/>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84ADA13-21EB-4BC6-985E-286DE19FCA67}"/>
              </a:ext>
            </a:extLst>
          </p:cNvPr>
          <p:cNvCxnSpPr>
            <a:cxnSpLocks/>
            <a:stCxn id="2" idx="3"/>
            <a:endCxn id="28" idx="1"/>
          </p:cNvCxnSpPr>
          <p:nvPr/>
        </p:nvCxnSpPr>
        <p:spPr>
          <a:xfrm>
            <a:off x="2723937" y="3429987"/>
            <a:ext cx="1458613" cy="4586"/>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A75259C1-8E9B-443B-A50D-963EDAB35401}"/>
              </a:ext>
            </a:extLst>
          </p:cNvPr>
          <p:cNvSpPr/>
          <p:nvPr/>
        </p:nvSpPr>
        <p:spPr>
          <a:xfrm>
            <a:off x="778506" y="1413458"/>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20" name="Oval 119">
            <a:extLst>
              <a:ext uri="{FF2B5EF4-FFF2-40B4-BE49-F238E27FC236}">
                <a16:creationId xmlns:a16="http://schemas.microsoft.com/office/drawing/2014/main" id="{BCF7935B-366C-4046-B6F9-1D05F5AC4195}"/>
              </a:ext>
            </a:extLst>
          </p:cNvPr>
          <p:cNvSpPr/>
          <p:nvPr/>
        </p:nvSpPr>
        <p:spPr>
          <a:xfrm>
            <a:off x="3627096" y="1413459"/>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21" name="Oval 120">
            <a:extLst>
              <a:ext uri="{FF2B5EF4-FFF2-40B4-BE49-F238E27FC236}">
                <a16:creationId xmlns:a16="http://schemas.microsoft.com/office/drawing/2014/main" id="{59A72BFF-DD43-4D29-BF75-D93B93237AA8}"/>
              </a:ext>
            </a:extLst>
          </p:cNvPr>
          <p:cNvSpPr/>
          <p:nvPr/>
        </p:nvSpPr>
        <p:spPr>
          <a:xfrm>
            <a:off x="6475686" y="1413460"/>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pic>
        <p:nvPicPr>
          <p:cNvPr id="123" name="Graphic 122" descr="Stopwatch">
            <a:extLst>
              <a:ext uri="{FF2B5EF4-FFF2-40B4-BE49-F238E27FC236}">
                <a16:creationId xmlns:a16="http://schemas.microsoft.com/office/drawing/2014/main" id="{B0E0AFFC-679D-4E02-81F9-081F9219E9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9604" y="1999166"/>
            <a:ext cx="486792" cy="486792"/>
          </a:xfrm>
          <a:prstGeom prst="rect">
            <a:avLst/>
          </a:prstGeom>
        </p:spPr>
      </p:pic>
      <p:sp>
        <p:nvSpPr>
          <p:cNvPr id="125" name="TextBox 124">
            <a:extLst>
              <a:ext uri="{FF2B5EF4-FFF2-40B4-BE49-F238E27FC236}">
                <a16:creationId xmlns:a16="http://schemas.microsoft.com/office/drawing/2014/main" id="{5DD29351-C262-4730-9040-150172690A03}"/>
              </a:ext>
            </a:extLst>
          </p:cNvPr>
          <p:cNvSpPr txBox="1"/>
          <p:nvPr/>
        </p:nvSpPr>
        <p:spPr>
          <a:xfrm>
            <a:off x="639141" y="4296952"/>
            <a:ext cx="2761987" cy="1015663"/>
          </a:xfrm>
          <a:prstGeom prst="rect">
            <a:avLst/>
          </a:prstGeom>
          <a:noFill/>
        </p:spPr>
        <p:txBody>
          <a:bodyPr wrap="square" rtlCol="0">
            <a:spAutoFit/>
          </a:bodyPr>
          <a:lstStyle/>
          <a:p>
            <a:pPr algn="just"/>
            <a:r>
              <a:rPr lang="en-US" sz="1200"/>
              <a:t>SCI requests from</a:t>
            </a:r>
            <a:r>
              <a:rPr lang="en-US" sz="1200" b="1"/>
              <a:t> </a:t>
            </a:r>
            <a:r>
              <a:rPr lang="en-US" sz="1200"/>
              <a:t>PCI to </a:t>
            </a:r>
            <a:r>
              <a:rPr lang="en-US" sz="1200" b="1"/>
              <a:t>perform physical controls</a:t>
            </a:r>
            <a:r>
              <a:rPr lang="en-US" sz="1200"/>
              <a:t> or </a:t>
            </a:r>
            <a:r>
              <a:rPr lang="en-US" sz="1200" b="1"/>
              <a:t>rejects the release </a:t>
            </a:r>
            <a:r>
              <a:rPr lang="en-US" sz="1200"/>
              <a:t>of goods due to unsatisfactory documentary control results.</a:t>
            </a:r>
          </a:p>
        </p:txBody>
      </p:sp>
      <p:sp>
        <p:nvSpPr>
          <p:cNvPr id="127" name="Callout: Bent Line 126">
            <a:extLst>
              <a:ext uri="{FF2B5EF4-FFF2-40B4-BE49-F238E27FC236}">
                <a16:creationId xmlns:a16="http://schemas.microsoft.com/office/drawing/2014/main" id="{FE35FCAF-E9CF-47B4-B3D1-F366393039B8}"/>
              </a:ext>
            </a:extLst>
          </p:cNvPr>
          <p:cNvSpPr/>
          <p:nvPr/>
        </p:nvSpPr>
        <p:spPr>
          <a:xfrm>
            <a:off x="4719868" y="1231842"/>
            <a:ext cx="1169679" cy="752803"/>
          </a:xfrm>
          <a:prstGeom prst="borderCallout2">
            <a:avLst>
              <a:gd name="adj1" fmla="val 99945"/>
              <a:gd name="adj2" fmla="val 91626"/>
              <a:gd name="adj3" fmla="val 109928"/>
              <a:gd name="adj4" fmla="val 98336"/>
              <a:gd name="adj5" fmla="val 128767"/>
              <a:gd name="adj6" fmla="val 69642"/>
            </a:avLst>
          </a:prstGeom>
          <a:solidFill>
            <a:schemeClr val="bg1"/>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a:solidFill>
                  <a:schemeClr val="tx2"/>
                </a:solidFill>
              </a:rPr>
              <a:t>Timer to Receive Control Decision from PCI expires</a:t>
            </a:r>
          </a:p>
        </p:txBody>
      </p:sp>
      <p:sp>
        <p:nvSpPr>
          <p:cNvPr id="129" name="TextBox 128">
            <a:extLst>
              <a:ext uri="{FF2B5EF4-FFF2-40B4-BE49-F238E27FC236}">
                <a16:creationId xmlns:a16="http://schemas.microsoft.com/office/drawing/2014/main" id="{6985D932-B1A1-47B3-931A-FA10523F4160}"/>
              </a:ext>
            </a:extLst>
          </p:cNvPr>
          <p:cNvSpPr txBox="1"/>
          <p:nvPr/>
        </p:nvSpPr>
        <p:spPr>
          <a:xfrm>
            <a:off x="3486270" y="4299370"/>
            <a:ext cx="2802487" cy="1238801"/>
          </a:xfrm>
          <a:prstGeom prst="rect">
            <a:avLst/>
          </a:prstGeom>
          <a:noFill/>
        </p:spPr>
        <p:txBody>
          <a:bodyPr wrap="square" rtlCol="0">
            <a:spAutoFit/>
          </a:bodyPr>
          <a:lstStyle/>
          <a:p>
            <a:pPr algn="just">
              <a:spcAft>
                <a:spcPts val="300"/>
              </a:spcAft>
            </a:pPr>
            <a:r>
              <a:rPr lang="en-US" sz="1200"/>
              <a:t>PCI communicates its control decision to SCI with IE445.</a:t>
            </a:r>
          </a:p>
          <a:p>
            <a:pPr algn="just"/>
            <a:r>
              <a:rPr lang="en-US" sz="1200"/>
              <a:t>If Timer Awaiting the Control Decision from PCI </a:t>
            </a:r>
            <a:r>
              <a:rPr lang="en-US" sz="1200" b="1"/>
              <a:t>expires</a:t>
            </a:r>
            <a:r>
              <a:rPr lang="en-US" sz="1200"/>
              <a:t>, it is restarted as many times as needed, until the control decision from PCI is received.</a:t>
            </a:r>
          </a:p>
        </p:txBody>
      </p:sp>
      <p:cxnSp>
        <p:nvCxnSpPr>
          <p:cNvPr id="118" name="Straight Connector 117">
            <a:extLst>
              <a:ext uri="{FF2B5EF4-FFF2-40B4-BE49-F238E27FC236}">
                <a16:creationId xmlns:a16="http://schemas.microsoft.com/office/drawing/2014/main" id="{971D21AC-AE92-4D71-B55D-B2560234611A}"/>
              </a:ext>
            </a:extLst>
          </p:cNvPr>
          <p:cNvCxnSpPr>
            <a:cxnSpLocks/>
          </p:cNvCxnSpPr>
          <p:nvPr/>
        </p:nvCxnSpPr>
        <p:spPr>
          <a:xfrm>
            <a:off x="9147032" y="1413461"/>
            <a:ext cx="39186" cy="5006109"/>
          </a:xfrm>
          <a:prstGeom prst="line">
            <a:avLst/>
          </a:prstGeom>
          <a:ln w="317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ADD3CFF-D1C2-4E3D-A3C6-A920C653CE4C}"/>
              </a:ext>
            </a:extLst>
          </p:cNvPr>
          <p:cNvCxnSpPr>
            <a:cxnSpLocks/>
          </p:cNvCxnSpPr>
          <p:nvPr/>
        </p:nvCxnSpPr>
        <p:spPr>
          <a:xfrm>
            <a:off x="6308968" y="1413461"/>
            <a:ext cx="39186" cy="5006109"/>
          </a:xfrm>
          <a:prstGeom prst="line">
            <a:avLst/>
          </a:prstGeom>
          <a:ln w="317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27575DD-BCA7-47C3-AFB5-CFEFC3EC474F}"/>
              </a:ext>
            </a:extLst>
          </p:cNvPr>
          <p:cNvCxnSpPr>
            <a:cxnSpLocks/>
          </p:cNvCxnSpPr>
          <p:nvPr/>
        </p:nvCxnSpPr>
        <p:spPr>
          <a:xfrm>
            <a:off x="3430604" y="1413462"/>
            <a:ext cx="39186" cy="5006109"/>
          </a:xfrm>
          <a:prstGeom prst="line">
            <a:avLst/>
          </a:prstGeom>
          <a:ln w="317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D89064E-68F8-4035-A6C2-9D21A63DDE50}"/>
              </a:ext>
            </a:extLst>
          </p:cNvPr>
          <p:cNvCxnSpPr>
            <a:cxnSpLocks/>
            <a:stCxn id="26" idx="3"/>
            <a:endCxn id="53" idx="1"/>
          </p:cNvCxnSpPr>
          <p:nvPr/>
        </p:nvCxnSpPr>
        <p:spPr>
          <a:xfrm flipV="1">
            <a:off x="8412860" y="3428174"/>
            <a:ext cx="1403155" cy="826"/>
          </a:xfrm>
          <a:prstGeom prst="line">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20">
            <a:extLst>
              <a:ext uri="{FF2B5EF4-FFF2-40B4-BE49-F238E27FC236}">
                <a16:creationId xmlns:a16="http://schemas.microsoft.com/office/drawing/2014/main" id="{ACB61E8F-9987-46A9-997D-0FBE37F45381}"/>
              </a:ext>
            </a:extLst>
          </p:cNvPr>
          <p:cNvSpPr/>
          <p:nvPr/>
        </p:nvSpPr>
        <p:spPr>
          <a:xfrm>
            <a:off x="9816015" y="2967807"/>
            <a:ext cx="1380744" cy="920733"/>
          </a:xfrm>
          <a:prstGeom prst="roundRect">
            <a:avLst/>
          </a:prstGeom>
          <a:solidFill>
            <a:schemeClr val="tx2"/>
          </a:solidFill>
          <a:ln w="34925">
            <a:solidFill>
              <a:schemeClr val="accent5"/>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SCI Decides to Release or not the Goods</a:t>
            </a:r>
          </a:p>
        </p:txBody>
      </p:sp>
      <p:sp>
        <p:nvSpPr>
          <p:cNvPr id="55" name="Oval 54">
            <a:extLst>
              <a:ext uri="{FF2B5EF4-FFF2-40B4-BE49-F238E27FC236}">
                <a16:creationId xmlns:a16="http://schemas.microsoft.com/office/drawing/2014/main" id="{59A72BFF-DD43-4D29-BF75-D93B93237AA8}"/>
              </a:ext>
            </a:extLst>
          </p:cNvPr>
          <p:cNvSpPr/>
          <p:nvPr/>
        </p:nvSpPr>
        <p:spPr>
          <a:xfrm>
            <a:off x="9369732" y="1413461"/>
            <a:ext cx="571318" cy="535823"/>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sp>
        <p:nvSpPr>
          <p:cNvPr id="59" name="TextBox 58">
            <a:extLst>
              <a:ext uri="{FF2B5EF4-FFF2-40B4-BE49-F238E27FC236}">
                <a16:creationId xmlns:a16="http://schemas.microsoft.com/office/drawing/2014/main" id="{640C3241-067A-4036-9383-30D6C3F84EE1}"/>
              </a:ext>
            </a:extLst>
          </p:cNvPr>
          <p:cNvSpPr txBox="1"/>
          <p:nvPr/>
        </p:nvSpPr>
        <p:spPr>
          <a:xfrm>
            <a:off x="6363520" y="4304647"/>
            <a:ext cx="2802487" cy="646331"/>
          </a:xfrm>
          <a:prstGeom prst="rect">
            <a:avLst/>
          </a:prstGeom>
          <a:noFill/>
        </p:spPr>
        <p:txBody>
          <a:bodyPr wrap="square" rtlCol="0">
            <a:spAutoFit/>
          </a:bodyPr>
          <a:lstStyle/>
          <a:p>
            <a:pPr algn="just"/>
            <a:r>
              <a:rPr lang="en-US" sz="1200"/>
              <a:t>PCI performs </a:t>
            </a:r>
            <a:r>
              <a:rPr lang="en-US" sz="1200" b="1"/>
              <a:t>physical</a:t>
            </a:r>
            <a:r>
              <a:rPr lang="en-US" sz="1200"/>
              <a:t> </a:t>
            </a:r>
            <a:r>
              <a:rPr lang="en-US" sz="1200" b="1"/>
              <a:t>control of goods </a:t>
            </a:r>
            <a:r>
              <a:rPr lang="en-US" sz="1200"/>
              <a:t>and communicates the control results to SCI with IE441.</a:t>
            </a:r>
          </a:p>
        </p:txBody>
      </p:sp>
      <p:sp>
        <p:nvSpPr>
          <p:cNvPr id="57" name="TextBox 56">
            <a:extLst>
              <a:ext uri="{FF2B5EF4-FFF2-40B4-BE49-F238E27FC236}">
                <a16:creationId xmlns:a16="http://schemas.microsoft.com/office/drawing/2014/main" id="{315C8E84-7258-4245-9870-7DE756323624}"/>
              </a:ext>
            </a:extLst>
          </p:cNvPr>
          <p:cNvSpPr txBox="1"/>
          <p:nvPr/>
        </p:nvSpPr>
        <p:spPr>
          <a:xfrm>
            <a:off x="9223276" y="4305014"/>
            <a:ext cx="2911574" cy="2308324"/>
          </a:xfrm>
          <a:prstGeom prst="rect">
            <a:avLst/>
          </a:prstGeom>
          <a:solidFill>
            <a:schemeClr val="bg1"/>
          </a:solidFill>
        </p:spPr>
        <p:txBody>
          <a:bodyPr wrap="square" rtlCol="0">
            <a:spAutoFit/>
          </a:bodyPr>
          <a:lstStyle/>
          <a:p>
            <a:pPr algn="just"/>
            <a:r>
              <a:rPr lang="en-US" sz="1200" b="1"/>
              <a:t>Final decision </a:t>
            </a:r>
            <a:r>
              <a:rPr lang="en-US" sz="1200"/>
              <a:t>on whether goods can be released </a:t>
            </a:r>
            <a:r>
              <a:rPr lang="en-US" sz="1200" b="1"/>
              <a:t>is up to SCI</a:t>
            </a:r>
            <a:r>
              <a:rPr lang="en-US" sz="1200"/>
              <a:t>, based on:</a:t>
            </a:r>
          </a:p>
          <a:p>
            <a:pPr marL="171450" indent="-171450" algn="just">
              <a:buFont typeface="Arial" panose="020B0604020202020204" pitchFamily="34" charset="0"/>
              <a:buChar char="•"/>
            </a:pPr>
            <a:r>
              <a:rPr lang="en-US" sz="1200"/>
              <a:t>Documentary control results at SCI</a:t>
            </a:r>
            <a:r>
              <a:rPr lang="el-GR" sz="1200" dirty="0"/>
              <a:t>;</a:t>
            </a:r>
            <a:r>
              <a:rPr lang="en-US" sz="1200"/>
              <a:t> </a:t>
            </a:r>
          </a:p>
          <a:p>
            <a:pPr marL="171450" indent="-171450" algn="just">
              <a:buFont typeface="Arial" panose="020B0604020202020204" pitchFamily="34" charset="0"/>
              <a:buChar char="•"/>
            </a:pPr>
            <a:r>
              <a:rPr lang="en-US" sz="1200"/>
              <a:t>PCI control decision</a:t>
            </a:r>
            <a:r>
              <a:rPr lang="el-GR" sz="1200" dirty="0"/>
              <a:t>;</a:t>
            </a:r>
            <a:endParaRPr lang="en-US" sz="1200"/>
          </a:p>
          <a:p>
            <a:pPr marL="171450" indent="-171450" algn="just">
              <a:buFont typeface="Arial" panose="020B0604020202020204" pitchFamily="34" charset="0"/>
              <a:buChar char="•"/>
            </a:pPr>
            <a:r>
              <a:rPr lang="en-US" sz="1200"/>
              <a:t>PCI control result</a:t>
            </a:r>
            <a:r>
              <a:rPr lang="el-GR" sz="1200" dirty="0"/>
              <a:t>;</a:t>
            </a:r>
            <a:endParaRPr lang="en-US" sz="1200"/>
          </a:p>
          <a:p>
            <a:pPr marL="171450" indent="-171450" algn="just">
              <a:buFont typeface="Arial" panose="020B0604020202020204" pitchFamily="34" charset="0"/>
              <a:buChar char="•"/>
            </a:pPr>
            <a:r>
              <a:rPr lang="en-US" sz="1200"/>
              <a:t>Other information/indication received at SCI (Risk notification, RIF messages, etc</a:t>
            </a:r>
            <a:r>
              <a:rPr lang="en-US" sz="1200" dirty="0"/>
              <a:t>.)</a:t>
            </a:r>
            <a:r>
              <a:rPr lang="el-GR" sz="1200" dirty="0"/>
              <a:t>;</a:t>
            </a:r>
            <a:r>
              <a:rPr lang="en-GB" sz="1200" dirty="0"/>
              <a:t> </a:t>
            </a:r>
            <a:endParaRPr lang="en-GB" sz="1200"/>
          </a:p>
          <a:p>
            <a:pPr marL="171450" indent="-171450" algn="just">
              <a:buFont typeface="Arial" panose="020B0604020202020204" pitchFamily="34" charset="0"/>
              <a:buChar char="•"/>
            </a:pPr>
            <a:r>
              <a:rPr lang="en-GB" sz="1200"/>
              <a:t>Fulfilment of conditions for placing goods under procedure concerned</a:t>
            </a:r>
            <a:r>
              <a:rPr lang="el-GR" sz="1200"/>
              <a:t>;</a:t>
            </a:r>
            <a:r>
              <a:rPr lang="en-GB" sz="1200"/>
              <a:t> </a:t>
            </a:r>
          </a:p>
          <a:p>
            <a:pPr marL="171450" indent="-171450" algn="just">
              <a:buFont typeface="Arial" panose="020B0604020202020204" pitchFamily="34" charset="0"/>
              <a:buChar char="•"/>
            </a:pPr>
            <a:r>
              <a:rPr lang="en-GB" sz="1200"/>
              <a:t>The amount of import duty and if other charges are secured/paid.</a:t>
            </a:r>
            <a:endParaRPr lang="en-US" sz="1200"/>
          </a:p>
        </p:txBody>
      </p:sp>
      <p:grpSp>
        <p:nvGrpSpPr>
          <p:cNvPr id="24" name="Group 23">
            <a:extLst>
              <a:ext uri="{FF2B5EF4-FFF2-40B4-BE49-F238E27FC236}">
                <a16:creationId xmlns:a16="http://schemas.microsoft.com/office/drawing/2014/main" id="{DD311F21-0A8C-E43C-0E5A-C8E85A0BBD65}"/>
              </a:ext>
            </a:extLst>
          </p:cNvPr>
          <p:cNvGrpSpPr/>
          <p:nvPr/>
        </p:nvGrpSpPr>
        <p:grpSpPr>
          <a:xfrm>
            <a:off x="3563998" y="5811670"/>
            <a:ext cx="5550436" cy="641369"/>
            <a:chOff x="2075093" y="5303226"/>
            <a:chExt cx="3468904" cy="457207"/>
          </a:xfrm>
        </p:grpSpPr>
        <p:sp>
          <p:nvSpPr>
            <p:cNvPr id="29" name="Rectangle 28">
              <a:extLst>
                <a:ext uri="{FF2B5EF4-FFF2-40B4-BE49-F238E27FC236}">
                  <a16:creationId xmlns:a16="http://schemas.microsoft.com/office/drawing/2014/main" id="{5687F0D4-7884-056F-0FD6-5074EB6A1D6F}"/>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31" name="Rectangle 30">
              <a:extLst>
                <a:ext uri="{FF2B5EF4-FFF2-40B4-BE49-F238E27FC236}">
                  <a16:creationId xmlns:a16="http://schemas.microsoft.com/office/drawing/2014/main" id="{F262D960-7ED0-1721-1B84-7602EEB70B25}"/>
                </a:ext>
              </a:extLst>
            </p:cNvPr>
            <p:cNvSpPr/>
            <p:nvPr/>
          </p:nvSpPr>
          <p:spPr>
            <a:xfrm>
              <a:off x="2532291" y="5303226"/>
              <a:ext cx="301170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200"/>
                </a:spcAft>
              </a:pPr>
              <a:r>
                <a:rPr lang="en-US" sz="1200" i="1">
                  <a:solidFill>
                    <a:schemeClr val="tx1"/>
                  </a:solidFill>
                </a:rPr>
                <a:t>The case in which PCI is not able to fulfil control request by SCI is not foreseen. PCI shall carry out the physical controls and provide SCI with the results.</a:t>
              </a:r>
            </a:p>
          </p:txBody>
        </p:sp>
      </p:grpSp>
      <p:pic>
        <p:nvPicPr>
          <p:cNvPr id="10" name="Graphic 9" descr="Repeat with solid fill">
            <a:extLst>
              <a:ext uri="{FF2B5EF4-FFF2-40B4-BE49-F238E27FC236}">
                <a16:creationId xmlns:a16="http://schemas.microsoft.com/office/drawing/2014/main" id="{FEE8ED96-4760-77E3-F13C-AF072E8C21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66871">
            <a:off x="5459857" y="2286909"/>
            <a:ext cx="273770" cy="273770"/>
          </a:xfrm>
          <a:prstGeom prst="rect">
            <a:avLst/>
          </a:prstGeom>
        </p:spPr>
      </p:pic>
      <p:sp>
        <p:nvSpPr>
          <p:cNvPr id="4" name="Slide Number Placeholder 3">
            <a:extLst>
              <a:ext uri="{FF2B5EF4-FFF2-40B4-BE49-F238E27FC236}">
                <a16:creationId xmlns:a16="http://schemas.microsoft.com/office/drawing/2014/main" id="{1C9F2933-FB78-1014-6F23-8E15AA478DF3}"/>
              </a:ext>
            </a:extLst>
          </p:cNvPr>
          <p:cNvSpPr>
            <a:spLocks noGrp="1"/>
          </p:cNvSpPr>
          <p:nvPr>
            <p:ph type="sldNum" sz="quarter" idx="12"/>
          </p:nvPr>
        </p:nvSpPr>
        <p:spPr/>
        <p:txBody>
          <a:bodyPr/>
          <a:lstStyle/>
          <a:p>
            <a:fld id="{F46C79FD-C571-418B-AB0F-5EE936C85276}" type="slidenum">
              <a:rPr lang="en-GB" smtClean="0"/>
              <a:t>70</a:t>
            </a:fld>
            <a:endParaRPr lang="en-GB"/>
          </a:p>
        </p:txBody>
      </p:sp>
    </p:spTree>
    <p:extLst>
      <p:ext uri="{BB962C8B-B14F-4D97-AF65-F5344CB8AC3E}">
        <p14:creationId xmlns:p14="http://schemas.microsoft.com/office/powerpoint/2010/main" val="646099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0"/>
            <a:ext cx="10515600" cy="1265217"/>
          </a:xfrm>
        </p:spPr>
        <p:txBody>
          <a:bodyPr/>
          <a:lstStyle/>
          <a:p>
            <a:r>
              <a:rPr lang="fr-FR"/>
              <a:t>Import Control Decision Notification (IE460) usage </a:t>
            </a:r>
            <a:endParaRPr lang="en-GB"/>
          </a:p>
        </p:txBody>
      </p:sp>
      <p:sp>
        <p:nvSpPr>
          <p:cNvPr id="8" name="Text Placeholder 13">
            <a:extLst>
              <a:ext uri="{FF2B5EF4-FFF2-40B4-BE49-F238E27FC236}">
                <a16:creationId xmlns:a16="http://schemas.microsoft.com/office/drawing/2014/main" id="{DDB93916-FD5F-4157-8C53-5B68E5DBBDF8}"/>
              </a:ext>
            </a:extLst>
          </p:cNvPr>
          <p:cNvSpPr txBox="1">
            <a:spLocks/>
          </p:cNvSpPr>
          <p:nvPr/>
        </p:nvSpPr>
        <p:spPr>
          <a:xfrm>
            <a:off x="798001" y="1440121"/>
            <a:ext cx="10796235" cy="53574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mj-lt"/>
                <a:ea typeface="+mj-ea"/>
                <a:cs typeface="+mj-cs"/>
              </a:rPr>
              <a:t>SCI sends the </a:t>
            </a:r>
            <a:r>
              <a:rPr lang="en-US" sz="1800" b="1">
                <a:latin typeface="+mj-lt"/>
                <a:ea typeface="+mj-ea"/>
                <a:cs typeface="+mj-cs"/>
              </a:rPr>
              <a:t>IE460 </a:t>
            </a:r>
            <a:r>
              <a:rPr lang="en-US" sz="1800">
                <a:latin typeface="+mj-lt"/>
                <a:ea typeface="+mj-ea"/>
                <a:cs typeface="+mj-cs"/>
              </a:rPr>
              <a:t>to Declarant</a:t>
            </a:r>
            <a:r>
              <a:rPr lang="en-US" sz="1800">
                <a:solidFill>
                  <a:schemeClr val="tx2"/>
                </a:solidFill>
                <a:latin typeface="+mj-lt"/>
                <a:ea typeface="+mj-ea"/>
                <a:cs typeface="+mj-cs"/>
              </a:rPr>
              <a:t>:</a:t>
            </a:r>
          </a:p>
        </p:txBody>
      </p:sp>
      <p:grpSp>
        <p:nvGrpSpPr>
          <p:cNvPr id="17" name="Group 16">
            <a:extLst>
              <a:ext uri="{FF2B5EF4-FFF2-40B4-BE49-F238E27FC236}">
                <a16:creationId xmlns:a16="http://schemas.microsoft.com/office/drawing/2014/main" id="{593A8C5A-4836-4C2F-A9C1-185AA44EFA01}"/>
              </a:ext>
            </a:extLst>
          </p:cNvPr>
          <p:cNvGrpSpPr/>
          <p:nvPr/>
        </p:nvGrpSpPr>
        <p:grpSpPr>
          <a:xfrm>
            <a:off x="797999" y="5920793"/>
            <a:ext cx="7511499" cy="724407"/>
            <a:chOff x="2075093" y="5303228"/>
            <a:chExt cx="3468904" cy="457205"/>
          </a:xfrm>
        </p:grpSpPr>
        <p:sp>
          <p:nvSpPr>
            <p:cNvPr id="18" name="Rectangle 17">
              <a:extLst>
                <a:ext uri="{FF2B5EF4-FFF2-40B4-BE49-F238E27FC236}">
                  <a16:creationId xmlns:a16="http://schemas.microsoft.com/office/drawing/2014/main" id="{E4A48CA7-50EA-4997-86F4-D4B2313A1F33}"/>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19" name="Rectangle 18">
              <a:extLst>
                <a:ext uri="{FF2B5EF4-FFF2-40B4-BE49-F238E27FC236}">
                  <a16:creationId xmlns:a16="http://schemas.microsoft.com/office/drawing/2014/main" id="{8F380831-5CF9-466A-A865-4E1D2BD6499E}"/>
                </a:ext>
              </a:extLst>
            </p:cNvPr>
            <p:cNvSpPr/>
            <p:nvPr/>
          </p:nvSpPr>
          <p:spPr>
            <a:xfrm>
              <a:off x="2532291" y="5303228"/>
              <a:ext cx="3011706"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200"/>
                </a:spcAft>
              </a:pPr>
              <a:r>
                <a:rPr lang="en-US" sz="1300" i="1">
                  <a:solidFill>
                    <a:schemeClr val="tx1"/>
                  </a:solidFill>
                </a:rPr>
                <a:t>Declarant will not be notified of customs authorities'</a:t>
              </a:r>
              <a:r>
                <a:rPr lang="el-GR" sz="1300" i="1">
                  <a:solidFill>
                    <a:schemeClr val="tx1"/>
                  </a:solidFill>
                </a:rPr>
                <a:t> </a:t>
              </a:r>
              <a:r>
                <a:rPr lang="en-US" sz="1300" i="1">
                  <a:solidFill>
                    <a:schemeClr val="tx1"/>
                  </a:solidFill>
                </a:rPr>
                <a:t>intention to perform controls in case it is acknowledged that this notification may jeopardise the controls to be carried out or its results.</a:t>
              </a:r>
            </a:p>
          </p:txBody>
        </p:sp>
      </p:grpSp>
      <p:grpSp>
        <p:nvGrpSpPr>
          <p:cNvPr id="7" name="Group 6">
            <a:extLst>
              <a:ext uri="{FF2B5EF4-FFF2-40B4-BE49-F238E27FC236}">
                <a16:creationId xmlns:a16="http://schemas.microsoft.com/office/drawing/2014/main" id="{C28D4120-0516-26A3-8402-55CDE2CEC48F}"/>
              </a:ext>
            </a:extLst>
          </p:cNvPr>
          <p:cNvGrpSpPr/>
          <p:nvPr/>
        </p:nvGrpSpPr>
        <p:grpSpPr>
          <a:xfrm>
            <a:off x="798002" y="1875695"/>
            <a:ext cx="10479596" cy="3670745"/>
            <a:chOff x="798002" y="2053251"/>
            <a:chExt cx="10479596" cy="3670745"/>
          </a:xfrm>
        </p:grpSpPr>
        <p:sp>
          <p:nvSpPr>
            <p:cNvPr id="9" name="Arrow: Pentagon 8">
              <a:extLst>
                <a:ext uri="{FF2B5EF4-FFF2-40B4-BE49-F238E27FC236}">
                  <a16:creationId xmlns:a16="http://schemas.microsoft.com/office/drawing/2014/main" id="{9D9D70FB-85A2-42AB-B25D-652197A499FB}"/>
                </a:ext>
              </a:extLst>
            </p:cNvPr>
            <p:cNvSpPr/>
            <p:nvPr/>
          </p:nvSpPr>
          <p:spPr>
            <a:xfrm>
              <a:off x="3899503" y="2053251"/>
              <a:ext cx="7378095" cy="861125"/>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lvl="0"/>
              <a:r>
                <a:rPr lang="en-US" sz="1600">
                  <a:solidFill>
                    <a:schemeClr val="tx2"/>
                  </a:solidFill>
                </a:rPr>
                <a:t>In case SCI decides to </a:t>
              </a:r>
              <a:r>
                <a:rPr lang="en-US" sz="1600" b="1">
                  <a:solidFill>
                    <a:schemeClr val="tx2"/>
                  </a:solidFill>
                </a:rPr>
                <a:t>request documents </a:t>
              </a:r>
              <a:r>
                <a:rPr lang="en-US" sz="1600">
                  <a:solidFill>
                    <a:schemeClr val="tx2"/>
                  </a:solidFill>
                </a:rPr>
                <a:t>needed during SCI documentary controls</a:t>
              </a:r>
            </a:p>
          </p:txBody>
        </p:sp>
        <p:sp>
          <p:nvSpPr>
            <p:cNvPr id="10" name="Arrow: Pentagon 9">
              <a:extLst>
                <a:ext uri="{FF2B5EF4-FFF2-40B4-BE49-F238E27FC236}">
                  <a16:creationId xmlns:a16="http://schemas.microsoft.com/office/drawing/2014/main" id="{ECDA093F-2B5E-47D5-BEB9-E62F317F33CF}"/>
                </a:ext>
              </a:extLst>
            </p:cNvPr>
            <p:cNvSpPr/>
            <p:nvPr/>
          </p:nvSpPr>
          <p:spPr>
            <a:xfrm>
              <a:off x="3899505" y="2991762"/>
              <a:ext cx="7378093" cy="861125"/>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lvl="0">
                <a:spcAft>
                  <a:spcPts val="1200"/>
                </a:spcAft>
              </a:pPr>
              <a:r>
                <a:rPr lang="en-US" sz="1600">
                  <a:solidFill>
                    <a:schemeClr val="tx2"/>
                  </a:solidFill>
                </a:rPr>
                <a:t>During actual control (examination of the goods) at PCI it is possible PCI to identify </a:t>
              </a:r>
              <a:r>
                <a:rPr lang="en-US" sz="1600" b="1">
                  <a:solidFill>
                    <a:schemeClr val="tx2"/>
                  </a:solidFill>
                </a:rPr>
                <a:t>more documents are required</a:t>
              </a:r>
              <a:endParaRPr lang="en-US" sz="1600">
                <a:solidFill>
                  <a:schemeClr val="tx2"/>
                </a:solidFill>
              </a:endParaRPr>
            </a:p>
          </p:txBody>
        </p:sp>
        <p:sp>
          <p:nvSpPr>
            <p:cNvPr id="11" name="Rectangle: Rounded Corners 10">
              <a:extLst>
                <a:ext uri="{FF2B5EF4-FFF2-40B4-BE49-F238E27FC236}">
                  <a16:creationId xmlns:a16="http://schemas.microsoft.com/office/drawing/2014/main" id="{D21A66AE-8399-458B-98FD-C4C0F789296C}"/>
                </a:ext>
              </a:extLst>
            </p:cNvPr>
            <p:cNvSpPr/>
            <p:nvPr/>
          </p:nvSpPr>
          <p:spPr>
            <a:xfrm>
              <a:off x="798003" y="2055817"/>
              <a:ext cx="3020221" cy="861125"/>
            </a:xfrm>
            <a:prstGeom prst="roundRect">
              <a:avLst>
                <a:gd name="adj" fmla="val 0"/>
              </a:avLst>
            </a:prstGeom>
            <a:solidFill>
              <a:schemeClr val="tx2"/>
            </a:solid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Prior to SCI Documentary Control</a:t>
              </a:r>
            </a:p>
          </p:txBody>
        </p:sp>
        <p:sp>
          <p:nvSpPr>
            <p:cNvPr id="13" name="Rectangle: Rounded Corners 12">
              <a:extLst>
                <a:ext uri="{FF2B5EF4-FFF2-40B4-BE49-F238E27FC236}">
                  <a16:creationId xmlns:a16="http://schemas.microsoft.com/office/drawing/2014/main" id="{6F0CC41B-0E61-4935-ABC0-246D7E9D1AB4}"/>
                </a:ext>
              </a:extLst>
            </p:cNvPr>
            <p:cNvSpPr/>
            <p:nvPr/>
          </p:nvSpPr>
          <p:spPr>
            <a:xfrm>
              <a:off x="798002" y="2991761"/>
              <a:ext cx="3020221" cy="861125"/>
            </a:xfrm>
            <a:prstGeom prst="roundRect">
              <a:avLst>
                <a:gd name="adj" fmla="val 0"/>
              </a:avLst>
            </a:prstGeom>
            <a:solidFill>
              <a:schemeClr val="tx2"/>
            </a:solid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1600" b="1">
                  <a:solidFill>
                    <a:srgbClr val="FFFFFF"/>
                  </a:solidFill>
                </a:rPr>
                <a:t>Prior to PCI Physical Control</a:t>
              </a:r>
            </a:p>
          </p:txBody>
        </p:sp>
        <p:sp>
          <p:nvSpPr>
            <p:cNvPr id="3" name="Arrow: Pentagon 2">
              <a:extLst>
                <a:ext uri="{FF2B5EF4-FFF2-40B4-BE49-F238E27FC236}">
                  <a16:creationId xmlns:a16="http://schemas.microsoft.com/office/drawing/2014/main" id="{40ADA430-8EB4-AFE4-9A0B-AAC9D182FDE2}"/>
                </a:ext>
              </a:extLst>
            </p:cNvPr>
            <p:cNvSpPr/>
            <p:nvPr/>
          </p:nvSpPr>
          <p:spPr>
            <a:xfrm>
              <a:off x="3899503" y="3924360"/>
              <a:ext cx="7378095" cy="861125"/>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lvl="0"/>
              <a:r>
                <a:rPr lang="en-US" sz="1600">
                  <a:solidFill>
                    <a:schemeClr val="tx2"/>
                  </a:solidFill>
                </a:rPr>
                <a:t>To notify the Declarant</a:t>
              </a:r>
              <a:r>
                <a:rPr lang="en-US" sz="1600" b="1">
                  <a:solidFill>
                    <a:schemeClr val="tx2"/>
                  </a:solidFill>
                </a:rPr>
                <a:t> for all controls needed</a:t>
              </a:r>
              <a:r>
                <a:rPr lang="en-US" sz="1600">
                  <a:solidFill>
                    <a:schemeClr val="tx2"/>
                  </a:solidFill>
                </a:rPr>
                <a:t>, in respect of an accepted customs declaration, based on SCI and PCI decisions for controls.</a:t>
              </a:r>
            </a:p>
          </p:txBody>
        </p:sp>
        <p:sp>
          <p:nvSpPr>
            <p:cNvPr id="4" name="Arrow: Pentagon 3">
              <a:extLst>
                <a:ext uri="{FF2B5EF4-FFF2-40B4-BE49-F238E27FC236}">
                  <a16:creationId xmlns:a16="http://schemas.microsoft.com/office/drawing/2014/main" id="{19FFFB53-746D-C863-97AD-02D0A861493A}"/>
                </a:ext>
              </a:extLst>
            </p:cNvPr>
            <p:cNvSpPr/>
            <p:nvPr/>
          </p:nvSpPr>
          <p:spPr>
            <a:xfrm>
              <a:off x="3899505" y="4862871"/>
              <a:ext cx="7378093" cy="861125"/>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lvl="0">
                <a:spcAft>
                  <a:spcPts val="1200"/>
                </a:spcAft>
              </a:pPr>
              <a:r>
                <a:rPr lang="en-US" sz="1600" dirty="0">
                  <a:solidFill>
                    <a:schemeClr val="tx2"/>
                  </a:solidFill>
                </a:rPr>
                <a:t>Customs Declaration lodged in accordance with </a:t>
              </a:r>
              <a:r>
                <a:rPr lang="en-US" sz="1600" b="1" dirty="0">
                  <a:solidFill>
                    <a:schemeClr val="tx2"/>
                  </a:solidFill>
                </a:rPr>
                <a:t>Article 171 of the UCC</a:t>
              </a:r>
              <a:r>
                <a:rPr lang="en-US" sz="1400" dirty="0">
                  <a:solidFill>
                    <a:schemeClr val="tx2"/>
                  </a:solidFill>
                </a:rPr>
                <a:t>.</a:t>
              </a:r>
            </a:p>
          </p:txBody>
        </p:sp>
        <p:sp>
          <p:nvSpPr>
            <p:cNvPr id="5" name="Rectangle: Rounded Corners 4">
              <a:extLst>
                <a:ext uri="{FF2B5EF4-FFF2-40B4-BE49-F238E27FC236}">
                  <a16:creationId xmlns:a16="http://schemas.microsoft.com/office/drawing/2014/main" id="{F308D006-0C86-F846-B72F-07E10A20ECC1}"/>
                </a:ext>
              </a:extLst>
            </p:cNvPr>
            <p:cNvSpPr/>
            <p:nvPr/>
          </p:nvSpPr>
          <p:spPr>
            <a:xfrm>
              <a:off x="798003" y="3926926"/>
              <a:ext cx="3020221" cy="861125"/>
            </a:xfrm>
            <a:prstGeom prst="roundRect">
              <a:avLst>
                <a:gd name="adj" fmla="val 0"/>
              </a:avLst>
            </a:prstGeom>
            <a:solidFill>
              <a:schemeClr val="tx2"/>
            </a:solid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Notify Declarant for the decision to control</a:t>
              </a:r>
            </a:p>
          </p:txBody>
        </p:sp>
        <p:sp>
          <p:nvSpPr>
            <p:cNvPr id="6" name="Rectangle: Rounded Corners 5">
              <a:extLst>
                <a:ext uri="{FF2B5EF4-FFF2-40B4-BE49-F238E27FC236}">
                  <a16:creationId xmlns:a16="http://schemas.microsoft.com/office/drawing/2014/main" id="{9468102D-56BE-176D-1D42-E7CB3774D778}"/>
                </a:ext>
              </a:extLst>
            </p:cNvPr>
            <p:cNvSpPr/>
            <p:nvPr/>
          </p:nvSpPr>
          <p:spPr>
            <a:xfrm>
              <a:off x="798002" y="4862870"/>
              <a:ext cx="3020221" cy="861125"/>
            </a:xfrm>
            <a:prstGeom prst="roundRect">
              <a:avLst>
                <a:gd name="adj" fmla="val 0"/>
              </a:avLst>
            </a:prstGeom>
            <a:solidFill>
              <a:schemeClr val="tx2"/>
            </a:solid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1600" b="1" dirty="0">
                  <a:solidFill>
                    <a:srgbClr val="FFFFFF"/>
                  </a:solidFill>
                </a:rPr>
                <a:t>Notify AEO for intention to control (pre-lodged)</a:t>
              </a:r>
            </a:p>
          </p:txBody>
        </p:sp>
      </p:grpSp>
      <p:sp>
        <p:nvSpPr>
          <p:cNvPr id="12" name="Slide Number Placeholder 11">
            <a:extLst>
              <a:ext uri="{FF2B5EF4-FFF2-40B4-BE49-F238E27FC236}">
                <a16:creationId xmlns:a16="http://schemas.microsoft.com/office/drawing/2014/main" id="{F18755AB-2CD6-157B-22DB-1D55C7E96603}"/>
              </a:ext>
            </a:extLst>
          </p:cNvPr>
          <p:cNvSpPr>
            <a:spLocks noGrp="1"/>
          </p:cNvSpPr>
          <p:nvPr>
            <p:ph type="sldNum" sz="quarter" idx="12"/>
          </p:nvPr>
        </p:nvSpPr>
        <p:spPr/>
        <p:txBody>
          <a:bodyPr/>
          <a:lstStyle/>
          <a:p>
            <a:fld id="{F46C79FD-C571-418B-AB0F-5EE936C85276}" type="slidenum">
              <a:rPr lang="en-GB" smtClean="0"/>
              <a:t>71</a:t>
            </a:fld>
            <a:endParaRPr lang="en-GB"/>
          </a:p>
        </p:txBody>
      </p:sp>
    </p:spTree>
    <p:extLst>
      <p:ext uri="{BB962C8B-B14F-4D97-AF65-F5344CB8AC3E}">
        <p14:creationId xmlns:p14="http://schemas.microsoft.com/office/powerpoint/2010/main" val="1970294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62D3A-994D-42B1-A6E1-69CEE6DB0B90}"/>
              </a:ext>
            </a:extLst>
          </p:cNvPr>
          <p:cNvSpPr>
            <a:spLocks noGrp="1"/>
          </p:cNvSpPr>
          <p:nvPr>
            <p:ph type="title"/>
          </p:nvPr>
        </p:nvSpPr>
        <p:spPr/>
        <p:txBody>
          <a:bodyPr/>
          <a:lstStyle/>
          <a:p>
            <a:r>
              <a:rPr lang="en-US"/>
              <a:t>Usage of Control Results codes</a:t>
            </a:r>
          </a:p>
        </p:txBody>
      </p:sp>
      <p:sp>
        <p:nvSpPr>
          <p:cNvPr id="41" name="Content Placeholder 1">
            <a:extLst>
              <a:ext uri="{FF2B5EF4-FFF2-40B4-BE49-F238E27FC236}">
                <a16:creationId xmlns:a16="http://schemas.microsoft.com/office/drawing/2014/main" id="{5FF777E4-A26B-475D-AE33-3E3780952DF9}"/>
              </a:ext>
            </a:extLst>
          </p:cNvPr>
          <p:cNvSpPr>
            <a:spLocks noGrp="1"/>
          </p:cNvSpPr>
          <p:nvPr>
            <p:ph idx="1"/>
          </p:nvPr>
        </p:nvSpPr>
        <p:spPr>
          <a:xfrm>
            <a:off x="838199" y="1457580"/>
            <a:ext cx="10515600" cy="2844710"/>
          </a:xfrm>
        </p:spPr>
        <p:txBody>
          <a:bodyPr/>
          <a:lstStyle/>
          <a:p>
            <a:pPr marL="0" lvl="0" indent="0" algn="just">
              <a:spcAft>
                <a:spcPts val="1200"/>
              </a:spcAft>
              <a:buClr>
                <a:srgbClr val="034EA2"/>
              </a:buClr>
              <a:buNone/>
            </a:pPr>
            <a:r>
              <a:rPr lang="en-US" sz="1800"/>
              <a:t>Control results codes are used to support communication between SCI and PCI for results indication of </a:t>
            </a:r>
            <a:r>
              <a:rPr lang="en-US" sz="1800" b="1"/>
              <a:t>documentary control by SCI </a:t>
            </a:r>
            <a:r>
              <a:rPr lang="en-US" sz="1800"/>
              <a:t>and </a:t>
            </a:r>
            <a:r>
              <a:rPr lang="en-US" sz="1800" b="1"/>
              <a:t>physical control by PCI, </a:t>
            </a:r>
            <a:r>
              <a:rPr lang="en-US" sz="1800"/>
              <a:t>based on which, SCI should take the final decision whether goods can be released or not. </a:t>
            </a:r>
          </a:p>
          <a:p>
            <a:pPr marL="0" indent="0" algn="just">
              <a:spcAft>
                <a:spcPts val="600"/>
              </a:spcAft>
              <a:buClr>
                <a:srgbClr val="034EA2"/>
              </a:buClr>
              <a:buNone/>
            </a:pPr>
            <a:r>
              <a:rPr lang="en-US" sz="1800"/>
              <a:t>The decision which </a:t>
            </a:r>
            <a:r>
              <a:rPr lang="en-US" sz="1800" b="1"/>
              <a:t>control result code </a:t>
            </a:r>
            <a:r>
              <a:rPr lang="en-US" sz="1800"/>
              <a:t>will be indicated shall be taken by the </a:t>
            </a:r>
            <a:r>
              <a:rPr lang="en-US" sz="1800" b="1"/>
              <a:t>Customs officer </a:t>
            </a:r>
            <a:r>
              <a:rPr lang="en-US" sz="1800"/>
              <a:t>considering all information at his/her disposal.</a:t>
            </a:r>
          </a:p>
        </p:txBody>
      </p:sp>
      <p:grpSp>
        <p:nvGrpSpPr>
          <p:cNvPr id="16" name="Group 15">
            <a:extLst>
              <a:ext uri="{FF2B5EF4-FFF2-40B4-BE49-F238E27FC236}">
                <a16:creationId xmlns:a16="http://schemas.microsoft.com/office/drawing/2014/main" id="{42E3C325-1F57-6D2C-1A3A-14788F6384B8}"/>
              </a:ext>
            </a:extLst>
          </p:cNvPr>
          <p:cNvGrpSpPr/>
          <p:nvPr/>
        </p:nvGrpSpPr>
        <p:grpSpPr>
          <a:xfrm>
            <a:off x="970723" y="3556412"/>
            <a:ext cx="9274371" cy="1876482"/>
            <a:chOff x="1738662" y="4492525"/>
            <a:chExt cx="8855461" cy="1654299"/>
          </a:xfrm>
        </p:grpSpPr>
        <p:grpSp>
          <p:nvGrpSpPr>
            <p:cNvPr id="77" name="Group 76">
              <a:extLst>
                <a:ext uri="{FF2B5EF4-FFF2-40B4-BE49-F238E27FC236}">
                  <a16:creationId xmlns:a16="http://schemas.microsoft.com/office/drawing/2014/main" id="{3D193D83-24ED-46AE-AD09-568729F15B1D}"/>
                </a:ext>
              </a:extLst>
            </p:cNvPr>
            <p:cNvGrpSpPr/>
            <p:nvPr/>
          </p:nvGrpSpPr>
          <p:grpSpPr>
            <a:xfrm>
              <a:off x="1738662" y="4506807"/>
              <a:ext cx="2521616" cy="1347343"/>
              <a:chOff x="1047673" y="5055653"/>
              <a:chExt cx="2521616" cy="1347343"/>
            </a:xfrm>
          </p:grpSpPr>
          <p:grpSp>
            <p:nvGrpSpPr>
              <p:cNvPr id="56" name="Group 55">
                <a:extLst>
                  <a:ext uri="{FF2B5EF4-FFF2-40B4-BE49-F238E27FC236}">
                    <a16:creationId xmlns:a16="http://schemas.microsoft.com/office/drawing/2014/main" id="{F4B9C873-539C-4DDB-94BB-5546EA8FCD29}"/>
                  </a:ext>
                </a:extLst>
              </p:cNvPr>
              <p:cNvGrpSpPr>
                <a:grpSpLocks noChangeAspect="1"/>
              </p:cNvGrpSpPr>
              <p:nvPr/>
            </p:nvGrpSpPr>
            <p:grpSpPr>
              <a:xfrm>
                <a:off x="2106527" y="5351717"/>
                <a:ext cx="1462762" cy="914400"/>
                <a:chOff x="4156998" y="5016097"/>
                <a:chExt cx="2359897" cy="1475215"/>
              </a:xfrm>
            </p:grpSpPr>
            <p:pic>
              <p:nvPicPr>
                <p:cNvPr id="43" name="Graphic 42" descr="Police">
                  <a:extLst>
                    <a:ext uri="{FF2B5EF4-FFF2-40B4-BE49-F238E27FC236}">
                      <a16:creationId xmlns:a16="http://schemas.microsoft.com/office/drawing/2014/main" id="{2FCEE624-52FA-48C5-9110-85AB4326D4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156998" y="5028272"/>
                  <a:ext cx="1463040" cy="1463040"/>
                </a:xfrm>
                <a:prstGeom prst="rect">
                  <a:avLst/>
                </a:prstGeom>
              </p:spPr>
            </p:pic>
            <p:pic>
              <p:nvPicPr>
                <p:cNvPr id="54" name="Graphic 53" descr="Magnifying glass">
                  <a:extLst>
                    <a:ext uri="{FF2B5EF4-FFF2-40B4-BE49-F238E27FC236}">
                      <a16:creationId xmlns:a16="http://schemas.microsoft.com/office/drawing/2014/main" id="{48B97071-CD08-430D-B779-7E32338E62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4500000">
                  <a:off x="5707379" y="5016097"/>
                  <a:ext cx="777240" cy="777240"/>
                </a:xfrm>
                <a:prstGeom prst="rect">
                  <a:avLst/>
                </a:prstGeom>
              </p:spPr>
            </p:pic>
            <p:sp>
              <p:nvSpPr>
                <p:cNvPr id="55" name="Arrow: Right 54">
                  <a:extLst>
                    <a:ext uri="{FF2B5EF4-FFF2-40B4-BE49-F238E27FC236}">
                      <a16:creationId xmlns:a16="http://schemas.microsoft.com/office/drawing/2014/main" id="{504402EA-026A-4739-A533-E10121AD4080}"/>
                    </a:ext>
                  </a:extLst>
                </p:cNvPr>
                <p:cNvSpPr/>
                <p:nvPr/>
              </p:nvSpPr>
              <p:spPr>
                <a:xfrm>
                  <a:off x="5564973" y="5896783"/>
                  <a:ext cx="951922" cy="171961"/>
                </a:xfrm>
                <a:prstGeom prst="rightArrow">
                  <a:avLst/>
                </a:prstGeom>
                <a:solidFill>
                  <a:srgbClr val="024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D0ABB3F2-A737-4492-948B-BE52F207322F}"/>
                  </a:ext>
                </a:extLst>
              </p:cNvPr>
              <p:cNvGrpSpPr>
                <a:grpSpLocks noChangeAspect="1"/>
              </p:cNvGrpSpPr>
              <p:nvPr/>
            </p:nvGrpSpPr>
            <p:grpSpPr>
              <a:xfrm>
                <a:off x="1047673" y="5055653"/>
                <a:ext cx="1299810" cy="1347343"/>
                <a:chOff x="1977087" y="3040380"/>
                <a:chExt cx="777240" cy="805663"/>
              </a:xfrm>
            </p:grpSpPr>
            <p:pic>
              <p:nvPicPr>
                <p:cNvPr id="58" name="Graphic 57" descr="Schoolhouse">
                  <a:extLst>
                    <a:ext uri="{FF2B5EF4-FFF2-40B4-BE49-F238E27FC236}">
                      <a16:creationId xmlns:a16="http://schemas.microsoft.com/office/drawing/2014/main" id="{07EF2E41-8EB2-4771-9FCF-F0B798922C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77087" y="3040380"/>
                  <a:ext cx="777240" cy="777240"/>
                </a:xfrm>
                <a:prstGeom prst="rect">
                  <a:avLst/>
                </a:prstGeom>
              </p:spPr>
            </p:pic>
            <p:sp>
              <p:nvSpPr>
                <p:cNvPr id="59" name="TextBox 58">
                  <a:extLst>
                    <a:ext uri="{FF2B5EF4-FFF2-40B4-BE49-F238E27FC236}">
                      <a16:creationId xmlns:a16="http://schemas.microsoft.com/office/drawing/2014/main" id="{843F1154-0976-48F3-8FA7-2F92EDC78427}"/>
                    </a:ext>
                  </a:extLst>
                </p:cNvPr>
                <p:cNvSpPr txBox="1"/>
                <p:nvPr/>
              </p:nvSpPr>
              <p:spPr>
                <a:xfrm>
                  <a:off x="2082146" y="3651345"/>
                  <a:ext cx="590627" cy="194698"/>
                </a:xfrm>
                <a:prstGeom prst="rect">
                  <a:avLst/>
                </a:prstGeom>
                <a:noFill/>
              </p:spPr>
              <p:txBody>
                <a:bodyPr wrap="square" rtlCol="0">
                  <a:spAutoFit/>
                </a:bodyPr>
                <a:lstStyle/>
                <a:p>
                  <a:pPr algn="ctr"/>
                  <a:r>
                    <a:rPr lang="en-US" b="1">
                      <a:solidFill>
                        <a:srgbClr val="004494"/>
                      </a:solidFill>
                    </a:rPr>
                    <a:t>SCI</a:t>
                  </a:r>
                </a:p>
              </p:txBody>
            </p:sp>
          </p:grpSp>
        </p:grpSp>
        <p:cxnSp>
          <p:nvCxnSpPr>
            <p:cNvPr id="75" name="Straight Connector 74">
              <a:extLst>
                <a:ext uri="{FF2B5EF4-FFF2-40B4-BE49-F238E27FC236}">
                  <a16:creationId xmlns:a16="http://schemas.microsoft.com/office/drawing/2014/main" id="{65DF6A32-414E-4DE5-8A7B-17A0E3730377}"/>
                </a:ext>
              </a:extLst>
            </p:cNvPr>
            <p:cNvCxnSpPr/>
            <p:nvPr/>
          </p:nvCxnSpPr>
          <p:spPr>
            <a:xfrm>
              <a:off x="6114472" y="4502751"/>
              <a:ext cx="0" cy="1644073"/>
            </a:xfrm>
            <a:prstGeom prst="line">
              <a:avLst/>
            </a:prstGeom>
            <a:ln w="28575">
              <a:solidFill>
                <a:srgbClr val="024B9C"/>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3510552-45C9-E317-A028-50AD97F27D2D}"/>
                </a:ext>
              </a:extLst>
            </p:cNvPr>
            <p:cNvGrpSpPr/>
            <p:nvPr/>
          </p:nvGrpSpPr>
          <p:grpSpPr>
            <a:xfrm>
              <a:off x="7196289" y="4492525"/>
              <a:ext cx="3397834" cy="1347343"/>
              <a:chOff x="1047673" y="5055653"/>
              <a:chExt cx="3397834" cy="1347343"/>
            </a:xfrm>
          </p:grpSpPr>
          <p:grpSp>
            <p:nvGrpSpPr>
              <p:cNvPr id="4" name="Group 3">
                <a:extLst>
                  <a:ext uri="{FF2B5EF4-FFF2-40B4-BE49-F238E27FC236}">
                    <a16:creationId xmlns:a16="http://schemas.microsoft.com/office/drawing/2014/main" id="{F549943A-8880-B502-1845-FEB85F52EBDE}"/>
                  </a:ext>
                </a:extLst>
              </p:cNvPr>
              <p:cNvGrpSpPr>
                <a:grpSpLocks noChangeAspect="1"/>
              </p:cNvGrpSpPr>
              <p:nvPr/>
            </p:nvGrpSpPr>
            <p:grpSpPr>
              <a:xfrm>
                <a:off x="2106533" y="5351717"/>
                <a:ext cx="2338974" cy="914400"/>
                <a:chOff x="4156998" y="5016097"/>
                <a:chExt cx="3773500" cy="1475215"/>
              </a:xfrm>
            </p:grpSpPr>
            <p:pic>
              <p:nvPicPr>
                <p:cNvPr id="8" name="Graphic 7" descr="Police">
                  <a:extLst>
                    <a:ext uri="{FF2B5EF4-FFF2-40B4-BE49-F238E27FC236}">
                      <a16:creationId xmlns:a16="http://schemas.microsoft.com/office/drawing/2014/main" id="{CC8FFD41-E65A-C1A4-2110-729E4CAB5E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156998" y="5028272"/>
                  <a:ext cx="1463040" cy="1463040"/>
                </a:xfrm>
                <a:prstGeom prst="rect">
                  <a:avLst/>
                </a:prstGeom>
              </p:spPr>
            </p:pic>
            <p:grpSp>
              <p:nvGrpSpPr>
                <p:cNvPr id="9" name="Group 8">
                  <a:extLst>
                    <a:ext uri="{FF2B5EF4-FFF2-40B4-BE49-F238E27FC236}">
                      <a16:creationId xmlns:a16="http://schemas.microsoft.com/office/drawing/2014/main" id="{B13960E6-AF91-ECC6-E835-16378A85186D}"/>
                    </a:ext>
                  </a:extLst>
                </p:cNvPr>
                <p:cNvGrpSpPr>
                  <a:grpSpLocks noChangeAspect="1"/>
                </p:cNvGrpSpPr>
                <p:nvPr/>
              </p:nvGrpSpPr>
              <p:grpSpPr>
                <a:xfrm>
                  <a:off x="6571960" y="5175486"/>
                  <a:ext cx="1358538" cy="1188720"/>
                  <a:chOff x="9031850" y="922469"/>
                  <a:chExt cx="782874" cy="753480"/>
                </a:xfrm>
              </p:grpSpPr>
              <p:pic>
                <p:nvPicPr>
                  <p:cNvPr id="12" name="Graphic 11" descr="Box">
                    <a:extLst>
                      <a:ext uri="{FF2B5EF4-FFF2-40B4-BE49-F238E27FC236}">
                        <a16:creationId xmlns:a16="http://schemas.microsoft.com/office/drawing/2014/main" id="{25E59F31-EC69-0713-4D3F-C146B462B5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191269" y="922469"/>
                    <a:ext cx="457200" cy="457200"/>
                  </a:xfrm>
                  <a:prstGeom prst="rect">
                    <a:avLst/>
                  </a:prstGeom>
                </p:spPr>
              </p:pic>
              <p:pic>
                <p:nvPicPr>
                  <p:cNvPr id="13" name="Graphic 12" descr="Box">
                    <a:extLst>
                      <a:ext uri="{FF2B5EF4-FFF2-40B4-BE49-F238E27FC236}">
                        <a16:creationId xmlns:a16="http://schemas.microsoft.com/office/drawing/2014/main" id="{68BFEBCF-ECAD-07FC-C84A-63773E703A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031850" y="1215340"/>
                    <a:ext cx="457200" cy="457200"/>
                  </a:xfrm>
                  <a:prstGeom prst="rect">
                    <a:avLst/>
                  </a:prstGeom>
                </p:spPr>
              </p:pic>
              <p:pic>
                <p:nvPicPr>
                  <p:cNvPr id="14" name="Graphic 13" descr="Box">
                    <a:extLst>
                      <a:ext uri="{FF2B5EF4-FFF2-40B4-BE49-F238E27FC236}">
                        <a16:creationId xmlns:a16="http://schemas.microsoft.com/office/drawing/2014/main" id="{9E5BC945-D612-AEAF-B1FD-CBE0B8D8DF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357524" y="1218749"/>
                    <a:ext cx="457200" cy="457200"/>
                  </a:xfrm>
                  <a:prstGeom prst="rect">
                    <a:avLst/>
                  </a:prstGeom>
                </p:spPr>
              </p:pic>
            </p:grpSp>
            <p:pic>
              <p:nvPicPr>
                <p:cNvPr id="10" name="Graphic 9" descr="Magnifying glass">
                  <a:extLst>
                    <a:ext uri="{FF2B5EF4-FFF2-40B4-BE49-F238E27FC236}">
                      <a16:creationId xmlns:a16="http://schemas.microsoft.com/office/drawing/2014/main" id="{5D914EEE-1B56-1418-0E12-C5B190825D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4500000">
                  <a:off x="5707379" y="5016097"/>
                  <a:ext cx="777240" cy="777240"/>
                </a:xfrm>
                <a:prstGeom prst="rect">
                  <a:avLst/>
                </a:prstGeom>
              </p:spPr>
            </p:pic>
            <p:sp>
              <p:nvSpPr>
                <p:cNvPr id="11" name="Arrow: Right 10">
                  <a:extLst>
                    <a:ext uri="{FF2B5EF4-FFF2-40B4-BE49-F238E27FC236}">
                      <a16:creationId xmlns:a16="http://schemas.microsoft.com/office/drawing/2014/main" id="{BB6EB786-29F6-CF06-F7DA-6DF0C1792454}"/>
                    </a:ext>
                  </a:extLst>
                </p:cNvPr>
                <p:cNvSpPr/>
                <p:nvPr/>
              </p:nvSpPr>
              <p:spPr>
                <a:xfrm>
                  <a:off x="5564973" y="5896783"/>
                  <a:ext cx="951922" cy="171961"/>
                </a:xfrm>
                <a:prstGeom prst="rightArrow">
                  <a:avLst/>
                </a:prstGeom>
                <a:solidFill>
                  <a:srgbClr val="024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D7A0BE7-E0F2-14F3-7D07-EE1AA307E4CC}"/>
                  </a:ext>
                </a:extLst>
              </p:cNvPr>
              <p:cNvGrpSpPr>
                <a:grpSpLocks noChangeAspect="1"/>
              </p:cNvGrpSpPr>
              <p:nvPr/>
            </p:nvGrpSpPr>
            <p:grpSpPr>
              <a:xfrm>
                <a:off x="1047673" y="5055653"/>
                <a:ext cx="1299810" cy="1347343"/>
                <a:chOff x="1977087" y="3040380"/>
                <a:chExt cx="777240" cy="805663"/>
              </a:xfrm>
            </p:grpSpPr>
            <p:pic>
              <p:nvPicPr>
                <p:cNvPr id="6" name="Graphic 5" descr="Schoolhouse">
                  <a:extLst>
                    <a:ext uri="{FF2B5EF4-FFF2-40B4-BE49-F238E27FC236}">
                      <a16:creationId xmlns:a16="http://schemas.microsoft.com/office/drawing/2014/main" id="{9FCA4791-1CE3-5249-BBEB-D84F49244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77087" y="3040380"/>
                  <a:ext cx="777240" cy="777240"/>
                </a:xfrm>
                <a:prstGeom prst="rect">
                  <a:avLst/>
                </a:prstGeom>
              </p:spPr>
            </p:pic>
            <p:sp>
              <p:nvSpPr>
                <p:cNvPr id="7" name="TextBox 6">
                  <a:extLst>
                    <a:ext uri="{FF2B5EF4-FFF2-40B4-BE49-F238E27FC236}">
                      <a16:creationId xmlns:a16="http://schemas.microsoft.com/office/drawing/2014/main" id="{0553FD62-B6B7-4906-72CA-D1E9876860B8}"/>
                    </a:ext>
                  </a:extLst>
                </p:cNvPr>
                <p:cNvSpPr txBox="1"/>
                <p:nvPr/>
              </p:nvSpPr>
              <p:spPr>
                <a:xfrm>
                  <a:off x="2082146" y="3651345"/>
                  <a:ext cx="590627" cy="194698"/>
                </a:xfrm>
                <a:prstGeom prst="rect">
                  <a:avLst/>
                </a:prstGeom>
                <a:noFill/>
              </p:spPr>
              <p:txBody>
                <a:bodyPr wrap="square" rtlCol="0">
                  <a:spAutoFit/>
                </a:bodyPr>
                <a:lstStyle/>
                <a:p>
                  <a:pPr algn="ctr"/>
                  <a:r>
                    <a:rPr lang="en-US" b="1">
                      <a:solidFill>
                        <a:srgbClr val="004494"/>
                      </a:solidFill>
                    </a:rPr>
                    <a:t>PCI</a:t>
                  </a:r>
                </a:p>
              </p:txBody>
            </p:sp>
          </p:grpSp>
        </p:grpSp>
        <p:pic>
          <p:nvPicPr>
            <p:cNvPr id="15" name="Graphic 14" descr="Checklist RTL">
              <a:extLst>
                <a:ext uri="{FF2B5EF4-FFF2-40B4-BE49-F238E27FC236}">
                  <a16:creationId xmlns:a16="http://schemas.microsoft.com/office/drawing/2014/main" id="{CAF609AF-330C-7239-FA61-F170746407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60280" y="4896633"/>
              <a:ext cx="647986" cy="724237"/>
            </a:xfrm>
            <a:prstGeom prst="rect">
              <a:avLst/>
            </a:prstGeom>
          </p:spPr>
        </p:pic>
      </p:grpSp>
      <p:sp>
        <p:nvSpPr>
          <p:cNvPr id="17" name="Slide Number Placeholder 16">
            <a:extLst>
              <a:ext uri="{FF2B5EF4-FFF2-40B4-BE49-F238E27FC236}">
                <a16:creationId xmlns:a16="http://schemas.microsoft.com/office/drawing/2014/main" id="{254EB149-926E-F938-6B05-3584FA263C67}"/>
              </a:ext>
            </a:extLst>
          </p:cNvPr>
          <p:cNvSpPr>
            <a:spLocks noGrp="1"/>
          </p:cNvSpPr>
          <p:nvPr>
            <p:ph type="sldNum" sz="quarter" idx="12"/>
          </p:nvPr>
        </p:nvSpPr>
        <p:spPr/>
        <p:txBody>
          <a:bodyPr/>
          <a:lstStyle/>
          <a:p>
            <a:fld id="{F46C79FD-C571-418B-AB0F-5EE936C85276}" type="slidenum">
              <a:rPr lang="en-GB" smtClean="0"/>
              <a:t>72</a:t>
            </a:fld>
            <a:endParaRPr lang="en-GB"/>
          </a:p>
        </p:txBody>
      </p:sp>
    </p:spTree>
    <p:extLst>
      <p:ext uri="{BB962C8B-B14F-4D97-AF65-F5344CB8AC3E}">
        <p14:creationId xmlns:p14="http://schemas.microsoft.com/office/powerpoint/2010/main" val="32915339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791C53-84F4-778D-03BC-261E9BB7AA29}"/>
              </a:ext>
            </a:extLst>
          </p:cNvPr>
          <p:cNvSpPr>
            <a:spLocks noGrp="1"/>
          </p:cNvSpPr>
          <p:nvPr>
            <p:ph type="title"/>
          </p:nvPr>
        </p:nvSpPr>
        <p:spPr/>
        <p:txBody>
          <a:bodyPr/>
          <a:lstStyle/>
          <a:p>
            <a:r>
              <a:rPr lang="en-US"/>
              <a:t>Applicable Control Result Codes for SCI</a:t>
            </a:r>
            <a:endParaRPr lang="el-GR"/>
          </a:p>
        </p:txBody>
      </p:sp>
      <p:grpSp>
        <p:nvGrpSpPr>
          <p:cNvPr id="5" name="Group 4">
            <a:extLst>
              <a:ext uri="{FF2B5EF4-FFF2-40B4-BE49-F238E27FC236}">
                <a16:creationId xmlns:a16="http://schemas.microsoft.com/office/drawing/2014/main" id="{95688E3A-535F-434B-130C-192429A436DC}"/>
              </a:ext>
            </a:extLst>
          </p:cNvPr>
          <p:cNvGrpSpPr/>
          <p:nvPr/>
        </p:nvGrpSpPr>
        <p:grpSpPr>
          <a:xfrm>
            <a:off x="926743" y="1651869"/>
            <a:ext cx="10429516" cy="570222"/>
            <a:chOff x="6945" y="34"/>
            <a:chExt cx="10762668" cy="1289474"/>
          </a:xfrm>
          <a:solidFill>
            <a:srgbClr val="1C58AC"/>
          </a:solidFill>
        </p:grpSpPr>
        <p:sp>
          <p:nvSpPr>
            <p:cNvPr id="6" name="Rectangle: Rounded Corners 5">
              <a:extLst>
                <a:ext uri="{FF2B5EF4-FFF2-40B4-BE49-F238E27FC236}">
                  <a16:creationId xmlns:a16="http://schemas.microsoft.com/office/drawing/2014/main" id="{5D68E4B8-6921-2B17-006F-C6F367A86DA6}"/>
                </a:ext>
              </a:extLst>
            </p:cNvPr>
            <p:cNvSpPr/>
            <p:nvPr/>
          </p:nvSpPr>
          <p:spPr>
            <a:xfrm>
              <a:off x="6945" y="34"/>
              <a:ext cx="10762668" cy="1289474"/>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239B0770-83F1-F7D5-2077-79470489D309}"/>
                </a:ext>
              </a:extLst>
            </p:cNvPr>
            <p:cNvSpPr txBox="1"/>
            <p:nvPr/>
          </p:nvSpPr>
          <p:spPr>
            <a:xfrm>
              <a:off x="44712" y="37801"/>
              <a:ext cx="10687134" cy="1213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a:r>
                <a:rPr lang="en-US" sz="2800" b="1">
                  <a:solidFill>
                    <a:schemeClr val="accent5"/>
                  </a:solidFill>
                </a:rPr>
                <a:t>Control results code for SCI  </a:t>
              </a:r>
            </a:p>
          </p:txBody>
        </p:sp>
      </p:grpSp>
      <p:sp>
        <p:nvSpPr>
          <p:cNvPr id="9" name="Rectangle: Rounded Corners 8">
            <a:extLst>
              <a:ext uri="{FF2B5EF4-FFF2-40B4-BE49-F238E27FC236}">
                <a16:creationId xmlns:a16="http://schemas.microsoft.com/office/drawing/2014/main" id="{49945177-51AD-D201-125F-FDC0DE4DAA78}"/>
              </a:ext>
            </a:extLst>
          </p:cNvPr>
          <p:cNvSpPr/>
          <p:nvPr/>
        </p:nvSpPr>
        <p:spPr>
          <a:xfrm>
            <a:off x="924954" y="2386978"/>
            <a:ext cx="5171046" cy="1270550"/>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t"/>
          <a:lstStyle/>
          <a:p>
            <a:pPr marL="0" lvl="0" indent="0" defTabSz="622300">
              <a:lnSpc>
                <a:spcPct val="90000"/>
              </a:lnSpc>
              <a:spcBef>
                <a:spcPct val="0"/>
              </a:spcBef>
              <a:spcAft>
                <a:spcPts val="600"/>
              </a:spcAft>
              <a:buNone/>
            </a:pPr>
            <a:r>
              <a:rPr lang="en-US" b="1" kern="1200">
                <a:solidFill>
                  <a:schemeClr val="tx1"/>
                </a:solidFill>
              </a:rPr>
              <a:t>A1</a:t>
            </a:r>
            <a:r>
              <a:rPr lang="en-US" kern="1200">
                <a:solidFill>
                  <a:schemeClr val="tx1"/>
                </a:solidFill>
              </a:rPr>
              <a:t>: </a:t>
            </a:r>
            <a:r>
              <a:rPr lang="en-US" b="1" kern="1200">
                <a:solidFill>
                  <a:schemeClr val="tx1"/>
                </a:solidFill>
              </a:rPr>
              <a:t>Satisfactory</a:t>
            </a:r>
          </a:p>
          <a:p>
            <a:pPr defTabSz="622300">
              <a:lnSpc>
                <a:spcPct val="90000"/>
              </a:lnSpc>
              <a:spcBef>
                <a:spcPct val="0"/>
              </a:spcBef>
              <a:spcAft>
                <a:spcPts val="600"/>
              </a:spcAft>
            </a:pPr>
            <a:r>
              <a:rPr lang="en-US" sz="1800">
                <a:solidFill>
                  <a:schemeClr val="tx1"/>
                </a:solidFill>
              </a:rPr>
              <a:t>Documentary control was carried, and no discrepancies were detected.  </a:t>
            </a:r>
          </a:p>
          <a:p>
            <a:endParaRPr lang="el-GR"/>
          </a:p>
        </p:txBody>
      </p:sp>
      <p:sp>
        <p:nvSpPr>
          <p:cNvPr id="12" name="Rectangle: Rounded Corners 11">
            <a:extLst>
              <a:ext uri="{FF2B5EF4-FFF2-40B4-BE49-F238E27FC236}">
                <a16:creationId xmlns:a16="http://schemas.microsoft.com/office/drawing/2014/main" id="{BA265456-88A8-5599-2912-403CD3EA54FE}"/>
              </a:ext>
            </a:extLst>
          </p:cNvPr>
          <p:cNvSpPr/>
          <p:nvPr/>
        </p:nvSpPr>
        <p:spPr>
          <a:xfrm>
            <a:off x="924954" y="3822416"/>
            <a:ext cx="5171046" cy="2308869"/>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pPr marL="0" lvl="0" indent="0" defTabSz="622300">
              <a:lnSpc>
                <a:spcPct val="90000"/>
              </a:lnSpc>
              <a:spcBef>
                <a:spcPct val="0"/>
              </a:spcBef>
              <a:spcAft>
                <a:spcPts val="600"/>
              </a:spcAft>
              <a:buNone/>
            </a:pPr>
            <a:r>
              <a:rPr lang="en-US" b="1" dirty="0">
                <a:solidFill>
                  <a:schemeClr val="tx1"/>
                </a:solidFill>
              </a:rPr>
              <a:t>A4</a:t>
            </a:r>
            <a:r>
              <a:rPr lang="en-US" kern="1200" dirty="0">
                <a:solidFill>
                  <a:schemeClr val="tx1"/>
                </a:solidFill>
              </a:rPr>
              <a:t>: </a:t>
            </a:r>
            <a:r>
              <a:rPr lang="en-US" b="1" kern="1200" dirty="0">
                <a:solidFill>
                  <a:schemeClr val="tx1"/>
                </a:solidFill>
              </a:rPr>
              <a:t>Minor Discrepancie</a:t>
            </a:r>
            <a:r>
              <a:rPr lang="en-US" b="1" dirty="0">
                <a:solidFill>
                  <a:schemeClr val="tx1"/>
                </a:solidFill>
              </a:rPr>
              <a:t>s</a:t>
            </a:r>
            <a:endParaRPr lang="el-GR" b="1" kern="1200" dirty="0">
              <a:solidFill>
                <a:schemeClr val="tx1"/>
              </a:solidFill>
            </a:endParaRPr>
          </a:p>
          <a:p>
            <a:pPr marL="0" lvl="0" indent="0" defTabSz="622300">
              <a:lnSpc>
                <a:spcPct val="90000"/>
              </a:lnSpc>
              <a:spcBef>
                <a:spcPct val="0"/>
              </a:spcBef>
              <a:spcAft>
                <a:spcPts val="600"/>
              </a:spcAft>
              <a:buNone/>
            </a:pPr>
            <a:r>
              <a:rPr lang="en-US" dirty="0">
                <a:solidFill>
                  <a:schemeClr val="tx1"/>
                </a:solidFill>
              </a:rPr>
              <a:t>Documentary control was carried and minor discrepancies, which will not lead to recalculation of duties and taxes.</a:t>
            </a:r>
          </a:p>
          <a:p>
            <a:pPr marL="0" lvl="0" indent="0" defTabSz="622300">
              <a:lnSpc>
                <a:spcPct val="90000"/>
              </a:lnSpc>
              <a:spcBef>
                <a:spcPct val="0"/>
              </a:spcBef>
              <a:spcAft>
                <a:spcPts val="600"/>
              </a:spcAft>
              <a:buNone/>
            </a:pPr>
            <a:r>
              <a:rPr lang="en-US" dirty="0">
                <a:solidFill>
                  <a:schemeClr val="tx1"/>
                </a:solidFill>
              </a:rPr>
              <a:t>Reasons: small weight differences by rounding off the weight, obvious typos, wrong reference to a document in the declaration, but the provided supporting document is correct.</a:t>
            </a:r>
          </a:p>
        </p:txBody>
      </p:sp>
      <p:sp>
        <p:nvSpPr>
          <p:cNvPr id="15" name="Rectangle: Rounded Corners 14">
            <a:extLst>
              <a:ext uri="{FF2B5EF4-FFF2-40B4-BE49-F238E27FC236}">
                <a16:creationId xmlns:a16="http://schemas.microsoft.com/office/drawing/2014/main" id="{B4C1B0E9-D217-C009-6A71-F065778A752D}"/>
              </a:ext>
            </a:extLst>
          </p:cNvPr>
          <p:cNvSpPr/>
          <p:nvPr/>
        </p:nvSpPr>
        <p:spPr>
          <a:xfrm>
            <a:off x="6329140" y="2386978"/>
            <a:ext cx="5027118" cy="1270550"/>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pPr marL="0" lvl="0" indent="0" defTabSz="622300">
              <a:lnSpc>
                <a:spcPct val="90000"/>
              </a:lnSpc>
              <a:spcBef>
                <a:spcPct val="0"/>
              </a:spcBef>
              <a:spcAft>
                <a:spcPts val="600"/>
              </a:spcAft>
              <a:buNone/>
            </a:pPr>
            <a:r>
              <a:rPr lang="en-US" b="1" kern="1200">
                <a:solidFill>
                  <a:schemeClr val="tx1"/>
                </a:solidFill>
              </a:rPr>
              <a:t>A2</a:t>
            </a:r>
            <a:r>
              <a:rPr lang="en-US" kern="1200">
                <a:solidFill>
                  <a:schemeClr val="tx1"/>
                </a:solidFill>
              </a:rPr>
              <a:t>: </a:t>
            </a:r>
            <a:r>
              <a:rPr lang="en-US" b="1" kern="1200">
                <a:solidFill>
                  <a:schemeClr val="tx1"/>
                </a:solidFill>
              </a:rPr>
              <a:t>Considered Satisfactory</a:t>
            </a:r>
          </a:p>
          <a:p>
            <a:pPr algn="just" defTabSz="622300">
              <a:lnSpc>
                <a:spcPct val="90000"/>
              </a:lnSpc>
              <a:spcBef>
                <a:spcPct val="0"/>
              </a:spcBef>
              <a:spcAft>
                <a:spcPts val="600"/>
              </a:spcAft>
            </a:pPr>
            <a:r>
              <a:rPr lang="en-US" sz="1800">
                <a:solidFill>
                  <a:schemeClr val="tx1"/>
                </a:solidFill>
              </a:rPr>
              <a:t>No controls are required/have been carried.</a:t>
            </a:r>
          </a:p>
          <a:p>
            <a:endParaRPr lang="el-GR"/>
          </a:p>
        </p:txBody>
      </p:sp>
      <p:sp>
        <p:nvSpPr>
          <p:cNvPr id="18" name="Rectangle: Rounded Corners 17">
            <a:extLst>
              <a:ext uri="{FF2B5EF4-FFF2-40B4-BE49-F238E27FC236}">
                <a16:creationId xmlns:a16="http://schemas.microsoft.com/office/drawing/2014/main" id="{4CBD6F41-133C-1477-D076-D939CF178C92}"/>
              </a:ext>
            </a:extLst>
          </p:cNvPr>
          <p:cNvSpPr/>
          <p:nvPr/>
        </p:nvSpPr>
        <p:spPr>
          <a:xfrm>
            <a:off x="6329140" y="3822416"/>
            <a:ext cx="5027118" cy="2308868"/>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pPr marL="0" lvl="0" indent="0" algn="just" defTabSz="622300">
              <a:lnSpc>
                <a:spcPct val="90000"/>
              </a:lnSpc>
              <a:spcBef>
                <a:spcPct val="0"/>
              </a:spcBef>
              <a:spcAft>
                <a:spcPts val="600"/>
              </a:spcAft>
              <a:buNone/>
            </a:pPr>
            <a:r>
              <a:rPr lang="en-US" b="1" dirty="0">
                <a:solidFill>
                  <a:schemeClr val="tx1"/>
                </a:solidFill>
              </a:rPr>
              <a:t>B</a:t>
            </a:r>
            <a:r>
              <a:rPr lang="en-US" b="1" kern="1200" dirty="0">
                <a:solidFill>
                  <a:schemeClr val="tx1"/>
                </a:solidFill>
              </a:rPr>
              <a:t>1</a:t>
            </a:r>
            <a:r>
              <a:rPr lang="en-US" kern="1200" dirty="0">
                <a:solidFill>
                  <a:schemeClr val="tx1"/>
                </a:solidFill>
              </a:rPr>
              <a:t>: </a:t>
            </a:r>
            <a:r>
              <a:rPr lang="en-US" b="1" dirty="0">
                <a:solidFill>
                  <a:schemeClr val="tx1"/>
                </a:solidFill>
              </a:rPr>
              <a:t>Uns</a:t>
            </a:r>
            <a:r>
              <a:rPr lang="en-US" b="1" kern="1200" dirty="0">
                <a:solidFill>
                  <a:schemeClr val="tx1"/>
                </a:solidFill>
              </a:rPr>
              <a:t>atisfactory</a:t>
            </a:r>
          </a:p>
          <a:p>
            <a:pPr defTabSz="622300">
              <a:lnSpc>
                <a:spcPct val="90000"/>
              </a:lnSpc>
              <a:spcBef>
                <a:spcPct val="0"/>
              </a:spcBef>
              <a:spcAft>
                <a:spcPts val="600"/>
              </a:spcAft>
            </a:pPr>
            <a:r>
              <a:rPr lang="en-US" dirty="0">
                <a:solidFill>
                  <a:schemeClr val="tx1"/>
                </a:solidFill>
              </a:rPr>
              <a:t>Documentary control was carried, and goods cannot be released.</a:t>
            </a:r>
          </a:p>
          <a:p>
            <a:pPr defTabSz="622300">
              <a:lnSpc>
                <a:spcPct val="90000"/>
              </a:lnSpc>
              <a:spcBef>
                <a:spcPct val="0"/>
              </a:spcBef>
              <a:spcAft>
                <a:spcPts val="600"/>
              </a:spcAft>
            </a:pPr>
            <a:r>
              <a:rPr lang="en-US" dirty="0">
                <a:solidFill>
                  <a:schemeClr val="tx1"/>
                </a:solidFill>
              </a:rPr>
              <a:t>Reasons: major discrepancies were detected between declaration data and the provided supporting documents, not all necessary supporting documents were presented or comply with the applicable requirements.</a:t>
            </a:r>
          </a:p>
          <a:p>
            <a:pPr algn="just" defTabSz="622300">
              <a:lnSpc>
                <a:spcPct val="90000"/>
              </a:lnSpc>
              <a:spcBef>
                <a:spcPct val="0"/>
              </a:spcBef>
              <a:spcAft>
                <a:spcPts val="600"/>
              </a:spcAft>
            </a:pPr>
            <a:endParaRPr lang="en-US" sz="1800" dirty="0">
              <a:solidFill>
                <a:schemeClr val="tx1"/>
              </a:solidFill>
            </a:endParaRPr>
          </a:p>
          <a:p>
            <a:endParaRPr lang="el-GR" dirty="0"/>
          </a:p>
        </p:txBody>
      </p:sp>
      <p:sp>
        <p:nvSpPr>
          <p:cNvPr id="2" name="Slide Number Placeholder 1">
            <a:extLst>
              <a:ext uri="{FF2B5EF4-FFF2-40B4-BE49-F238E27FC236}">
                <a16:creationId xmlns:a16="http://schemas.microsoft.com/office/drawing/2014/main" id="{8E81273D-7AE0-FA3E-A715-83FD676D7A82}"/>
              </a:ext>
            </a:extLst>
          </p:cNvPr>
          <p:cNvSpPr>
            <a:spLocks noGrp="1"/>
          </p:cNvSpPr>
          <p:nvPr>
            <p:ph type="sldNum" sz="quarter" idx="12"/>
          </p:nvPr>
        </p:nvSpPr>
        <p:spPr/>
        <p:txBody>
          <a:bodyPr/>
          <a:lstStyle/>
          <a:p>
            <a:fld id="{F46C79FD-C571-418B-AB0F-5EE936C85276}" type="slidenum">
              <a:rPr lang="en-GB" smtClean="0"/>
              <a:t>73</a:t>
            </a:fld>
            <a:endParaRPr lang="en-GB"/>
          </a:p>
        </p:txBody>
      </p:sp>
    </p:spTree>
    <p:extLst>
      <p:ext uri="{BB962C8B-B14F-4D97-AF65-F5344CB8AC3E}">
        <p14:creationId xmlns:p14="http://schemas.microsoft.com/office/powerpoint/2010/main" val="3730411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9B81-CAE9-8F3C-F894-23B48A50A1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CC3B73-D166-465F-2742-6135D62A2602}"/>
              </a:ext>
            </a:extLst>
          </p:cNvPr>
          <p:cNvSpPr>
            <a:spLocks noGrp="1"/>
          </p:cNvSpPr>
          <p:nvPr>
            <p:ph type="title"/>
          </p:nvPr>
        </p:nvSpPr>
        <p:spPr/>
        <p:txBody>
          <a:bodyPr/>
          <a:lstStyle/>
          <a:p>
            <a:r>
              <a:rPr lang="en-US"/>
              <a:t>Applicable Control Result Codes for PCI</a:t>
            </a:r>
            <a:endParaRPr lang="el-GR"/>
          </a:p>
        </p:txBody>
      </p:sp>
      <p:grpSp>
        <p:nvGrpSpPr>
          <p:cNvPr id="5" name="Group 4">
            <a:extLst>
              <a:ext uri="{FF2B5EF4-FFF2-40B4-BE49-F238E27FC236}">
                <a16:creationId xmlns:a16="http://schemas.microsoft.com/office/drawing/2014/main" id="{834C6EDD-FD3E-7C62-187F-AA7DA0036FCC}"/>
              </a:ext>
            </a:extLst>
          </p:cNvPr>
          <p:cNvGrpSpPr/>
          <p:nvPr/>
        </p:nvGrpSpPr>
        <p:grpSpPr>
          <a:xfrm>
            <a:off x="926743" y="1651869"/>
            <a:ext cx="10429516" cy="570222"/>
            <a:chOff x="6945" y="34"/>
            <a:chExt cx="10762668" cy="1289474"/>
          </a:xfrm>
          <a:solidFill>
            <a:srgbClr val="1C58AC"/>
          </a:solidFill>
        </p:grpSpPr>
        <p:sp>
          <p:nvSpPr>
            <p:cNvPr id="6" name="Rectangle: Rounded Corners 5">
              <a:extLst>
                <a:ext uri="{FF2B5EF4-FFF2-40B4-BE49-F238E27FC236}">
                  <a16:creationId xmlns:a16="http://schemas.microsoft.com/office/drawing/2014/main" id="{E98DECA5-77A3-8D97-B3D1-0797F46555DE}"/>
                </a:ext>
              </a:extLst>
            </p:cNvPr>
            <p:cNvSpPr/>
            <p:nvPr/>
          </p:nvSpPr>
          <p:spPr>
            <a:xfrm>
              <a:off x="6945" y="34"/>
              <a:ext cx="10762668" cy="1289474"/>
            </a:xfrm>
            <a:prstGeom prst="roundRect">
              <a:avLst>
                <a:gd name="adj" fmla="val 10000"/>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928272AF-CFE5-EDB1-37CA-A684CABAA96B}"/>
                </a:ext>
              </a:extLst>
            </p:cNvPr>
            <p:cNvSpPr txBox="1"/>
            <p:nvPr/>
          </p:nvSpPr>
          <p:spPr>
            <a:xfrm>
              <a:off x="44712" y="37801"/>
              <a:ext cx="10687134" cy="12139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a:r>
                <a:rPr lang="en-US" sz="2800" b="1">
                  <a:solidFill>
                    <a:schemeClr val="accent5"/>
                  </a:solidFill>
                </a:rPr>
                <a:t>Control results code for PCI  </a:t>
              </a:r>
            </a:p>
          </p:txBody>
        </p:sp>
      </p:grpSp>
      <p:sp>
        <p:nvSpPr>
          <p:cNvPr id="9" name="Rectangle: Rounded Corners 8">
            <a:extLst>
              <a:ext uri="{FF2B5EF4-FFF2-40B4-BE49-F238E27FC236}">
                <a16:creationId xmlns:a16="http://schemas.microsoft.com/office/drawing/2014/main" id="{2CFE1872-021B-1270-7A58-7B04218E2BA1}"/>
              </a:ext>
            </a:extLst>
          </p:cNvPr>
          <p:cNvSpPr/>
          <p:nvPr/>
        </p:nvSpPr>
        <p:spPr>
          <a:xfrm>
            <a:off x="924954" y="2308322"/>
            <a:ext cx="5171046" cy="1270550"/>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nchor="t"/>
          <a:lstStyle/>
          <a:p>
            <a:pPr marL="0" lvl="0" indent="0" defTabSz="622300">
              <a:lnSpc>
                <a:spcPct val="90000"/>
              </a:lnSpc>
              <a:spcBef>
                <a:spcPct val="0"/>
              </a:spcBef>
              <a:spcAft>
                <a:spcPts val="600"/>
              </a:spcAft>
              <a:buNone/>
            </a:pPr>
            <a:r>
              <a:rPr lang="en-US" b="1" kern="1200" dirty="0">
                <a:solidFill>
                  <a:schemeClr val="tx1"/>
                </a:solidFill>
              </a:rPr>
              <a:t>A1</a:t>
            </a:r>
            <a:r>
              <a:rPr lang="en-US" kern="1200" dirty="0">
                <a:solidFill>
                  <a:schemeClr val="tx1"/>
                </a:solidFill>
              </a:rPr>
              <a:t>: </a:t>
            </a:r>
            <a:r>
              <a:rPr lang="en-US" b="1" kern="1200" dirty="0">
                <a:solidFill>
                  <a:schemeClr val="tx1"/>
                </a:solidFill>
              </a:rPr>
              <a:t>Satisfactory</a:t>
            </a:r>
          </a:p>
          <a:p>
            <a:pPr defTabSz="622300">
              <a:lnSpc>
                <a:spcPct val="90000"/>
              </a:lnSpc>
              <a:spcBef>
                <a:spcPct val="0"/>
              </a:spcBef>
              <a:spcAft>
                <a:spcPts val="600"/>
              </a:spcAft>
            </a:pPr>
            <a:r>
              <a:rPr lang="en-US" sz="1800" dirty="0">
                <a:solidFill>
                  <a:schemeClr val="tx1"/>
                </a:solidFill>
              </a:rPr>
              <a:t>Controls of the goods was performed (full or partial) and no discrepancies were detected.</a:t>
            </a:r>
            <a:endParaRPr lang="el-GR" dirty="0"/>
          </a:p>
        </p:txBody>
      </p:sp>
      <p:sp>
        <p:nvSpPr>
          <p:cNvPr id="12" name="Rectangle: Rounded Corners 11">
            <a:extLst>
              <a:ext uri="{FF2B5EF4-FFF2-40B4-BE49-F238E27FC236}">
                <a16:creationId xmlns:a16="http://schemas.microsoft.com/office/drawing/2014/main" id="{025D5845-93AE-B4E1-A334-14822F0CED32}"/>
              </a:ext>
            </a:extLst>
          </p:cNvPr>
          <p:cNvSpPr/>
          <p:nvPr/>
        </p:nvSpPr>
        <p:spPr>
          <a:xfrm>
            <a:off x="924954" y="3674936"/>
            <a:ext cx="5171046" cy="2308869"/>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pPr marL="0" lvl="0" indent="0" defTabSz="622300">
              <a:lnSpc>
                <a:spcPct val="90000"/>
              </a:lnSpc>
              <a:spcBef>
                <a:spcPct val="0"/>
              </a:spcBef>
              <a:spcAft>
                <a:spcPts val="600"/>
              </a:spcAft>
              <a:buNone/>
            </a:pPr>
            <a:r>
              <a:rPr lang="en-US" b="1" dirty="0">
                <a:solidFill>
                  <a:schemeClr val="tx1"/>
                </a:solidFill>
              </a:rPr>
              <a:t>A4</a:t>
            </a:r>
            <a:r>
              <a:rPr lang="en-US" kern="1200" dirty="0">
                <a:solidFill>
                  <a:schemeClr val="tx1"/>
                </a:solidFill>
              </a:rPr>
              <a:t>: </a:t>
            </a:r>
            <a:r>
              <a:rPr lang="en-US" b="1" kern="1200" dirty="0">
                <a:solidFill>
                  <a:schemeClr val="tx1"/>
                </a:solidFill>
              </a:rPr>
              <a:t>Minor Discrepancie</a:t>
            </a:r>
            <a:r>
              <a:rPr lang="en-US" b="1" dirty="0">
                <a:solidFill>
                  <a:schemeClr val="tx1"/>
                </a:solidFill>
              </a:rPr>
              <a:t>s</a:t>
            </a:r>
            <a:endParaRPr lang="el-GR" b="1" kern="1200" dirty="0">
              <a:solidFill>
                <a:schemeClr val="tx1"/>
              </a:solidFill>
            </a:endParaRPr>
          </a:p>
          <a:p>
            <a:pPr marL="0" lvl="0" indent="0" defTabSz="622300">
              <a:lnSpc>
                <a:spcPct val="90000"/>
              </a:lnSpc>
              <a:spcBef>
                <a:spcPct val="0"/>
              </a:spcBef>
              <a:spcAft>
                <a:spcPts val="600"/>
              </a:spcAft>
              <a:buNone/>
            </a:pPr>
            <a:r>
              <a:rPr lang="en-US" dirty="0">
                <a:solidFill>
                  <a:schemeClr val="tx1"/>
                </a:solidFill>
              </a:rPr>
              <a:t>Controls of the goods was performed, which will not lead to recalculation of duties and taxes.</a:t>
            </a:r>
          </a:p>
          <a:p>
            <a:pPr marL="0" lvl="0" indent="0" defTabSz="622300">
              <a:lnSpc>
                <a:spcPct val="90000"/>
              </a:lnSpc>
              <a:spcBef>
                <a:spcPct val="0"/>
              </a:spcBef>
              <a:spcAft>
                <a:spcPts val="600"/>
              </a:spcAft>
              <a:buNone/>
            </a:pPr>
            <a:r>
              <a:rPr lang="en-US" dirty="0">
                <a:solidFill>
                  <a:schemeClr val="tx1"/>
                </a:solidFill>
              </a:rPr>
              <a:t>Reasons: Gross mass-small differences, incorrect identity/nationality of means of transport, irregularity in weight without visible tampering of the goods (small 	weight or differences by rounding off the weight).</a:t>
            </a:r>
          </a:p>
        </p:txBody>
      </p:sp>
      <p:sp>
        <p:nvSpPr>
          <p:cNvPr id="15" name="Rectangle: Rounded Corners 14">
            <a:extLst>
              <a:ext uri="{FF2B5EF4-FFF2-40B4-BE49-F238E27FC236}">
                <a16:creationId xmlns:a16="http://schemas.microsoft.com/office/drawing/2014/main" id="{7B21C920-D7FD-6C5C-FB80-67EA4015F89B}"/>
              </a:ext>
            </a:extLst>
          </p:cNvPr>
          <p:cNvSpPr/>
          <p:nvPr/>
        </p:nvSpPr>
        <p:spPr>
          <a:xfrm>
            <a:off x="6329140" y="2308322"/>
            <a:ext cx="5027118" cy="1270550"/>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pPr marL="0" lvl="0" indent="0" defTabSz="622300">
              <a:lnSpc>
                <a:spcPct val="90000"/>
              </a:lnSpc>
              <a:spcBef>
                <a:spcPct val="0"/>
              </a:spcBef>
              <a:spcAft>
                <a:spcPts val="600"/>
              </a:spcAft>
              <a:buNone/>
            </a:pPr>
            <a:r>
              <a:rPr lang="en-US" b="1" kern="1200" dirty="0">
                <a:solidFill>
                  <a:schemeClr val="tx1"/>
                </a:solidFill>
              </a:rPr>
              <a:t>A2</a:t>
            </a:r>
            <a:r>
              <a:rPr lang="en-US" kern="1200" dirty="0">
                <a:solidFill>
                  <a:schemeClr val="tx1"/>
                </a:solidFill>
              </a:rPr>
              <a:t>: </a:t>
            </a:r>
            <a:r>
              <a:rPr lang="en-US" b="1" kern="1200" dirty="0">
                <a:solidFill>
                  <a:schemeClr val="tx1"/>
                </a:solidFill>
              </a:rPr>
              <a:t>Considered Satisfactory</a:t>
            </a:r>
          </a:p>
          <a:p>
            <a:pPr algn="just" defTabSz="622300">
              <a:lnSpc>
                <a:spcPct val="90000"/>
              </a:lnSpc>
              <a:spcBef>
                <a:spcPct val="0"/>
              </a:spcBef>
              <a:spcAft>
                <a:spcPts val="600"/>
              </a:spcAft>
            </a:pPr>
            <a:r>
              <a:rPr lang="en-US" sz="1800" dirty="0">
                <a:solidFill>
                  <a:schemeClr val="tx1"/>
                </a:solidFill>
              </a:rPr>
              <a:t>No controls of goods are required/have been </a:t>
            </a:r>
            <a:r>
              <a:rPr lang="en-US" dirty="0">
                <a:solidFill>
                  <a:schemeClr val="tx1"/>
                </a:solidFill>
              </a:rPr>
              <a:t>performed</a:t>
            </a:r>
            <a:r>
              <a:rPr lang="en-US" sz="1800" dirty="0">
                <a:solidFill>
                  <a:schemeClr val="tx1"/>
                </a:solidFill>
              </a:rPr>
              <a:t>.</a:t>
            </a:r>
          </a:p>
          <a:p>
            <a:endParaRPr lang="el-GR" dirty="0"/>
          </a:p>
        </p:txBody>
      </p:sp>
      <p:sp>
        <p:nvSpPr>
          <p:cNvPr id="18" name="Rectangle: Rounded Corners 17">
            <a:extLst>
              <a:ext uri="{FF2B5EF4-FFF2-40B4-BE49-F238E27FC236}">
                <a16:creationId xmlns:a16="http://schemas.microsoft.com/office/drawing/2014/main" id="{26E98FD5-1510-F85B-32AF-820790A30770}"/>
              </a:ext>
            </a:extLst>
          </p:cNvPr>
          <p:cNvSpPr/>
          <p:nvPr/>
        </p:nvSpPr>
        <p:spPr>
          <a:xfrm>
            <a:off x="6329140" y="3674936"/>
            <a:ext cx="5027118" cy="2308868"/>
          </a:xfrm>
          <a:prstGeom prst="roundRect">
            <a:avLst>
              <a:gd name="adj" fmla="val 10000"/>
            </a:avLst>
          </a:prstGeom>
          <a:solidFill>
            <a:schemeClr val="bg2"/>
          </a:solid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pPr marL="0" lvl="0" indent="0" algn="just" defTabSz="622300">
              <a:lnSpc>
                <a:spcPct val="90000"/>
              </a:lnSpc>
              <a:spcBef>
                <a:spcPct val="0"/>
              </a:spcBef>
              <a:spcAft>
                <a:spcPts val="600"/>
              </a:spcAft>
              <a:buNone/>
            </a:pPr>
            <a:r>
              <a:rPr lang="en-US" b="1" dirty="0">
                <a:solidFill>
                  <a:schemeClr val="tx1"/>
                </a:solidFill>
              </a:rPr>
              <a:t>B</a:t>
            </a:r>
            <a:r>
              <a:rPr lang="en-US" b="1" kern="1200" dirty="0">
                <a:solidFill>
                  <a:schemeClr val="tx1"/>
                </a:solidFill>
              </a:rPr>
              <a:t>1</a:t>
            </a:r>
            <a:r>
              <a:rPr lang="en-US" kern="1200" dirty="0">
                <a:solidFill>
                  <a:schemeClr val="tx1"/>
                </a:solidFill>
              </a:rPr>
              <a:t>: </a:t>
            </a:r>
            <a:r>
              <a:rPr lang="en-US" b="1" dirty="0">
                <a:solidFill>
                  <a:schemeClr val="tx1"/>
                </a:solidFill>
              </a:rPr>
              <a:t>Uns</a:t>
            </a:r>
            <a:r>
              <a:rPr lang="en-US" b="1" kern="1200" dirty="0">
                <a:solidFill>
                  <a:schemeClr val="tx1"/>
                </a:solidFill>
              </a:rPr>
              <a:t>atisfactory</a:t>
            </a:r>
          </a:p>
          <a:p>
            <a:pPr algn="just" defTabSz="622300">
              <a:lnSpc>
                <a:spcPct val="90000"/>
              </a:lnSpc>
              <a:spcBef>
                <a:spcPct val="0"/>
              </a:spcBef>
              <a:spcAft>
                <a:spcPts val="600"/>
              </a:spcAft>
            </a:pPr>
            <a:r>
              <a:rPr lang="en-US" dirty="0">
                <a:solidFill>
                  <a:schemeClr val="tx1"/>
                </a:solidFill>
              </a:rPr>
              <a:t>Control of the goods was performed, and goods cannot be released.</a:t>
            </a:r>
          </a:p>
          <a:p>
            <a:pPr defTabSz="622300">
              <a:lnSpc>
                <a:spcPct val="90000"/>
              </a:lnSpc>
              <a:spcBef>
                <a:spcPct val="0"/>
              </a:spcBef>
              <a:spcAft>
                <a:spcPts val="600"/>
              </a:spcAft>
            </a:pPr>
            <a:r>
              <a:rPr lang="en-US" dirty="0">
                <a:solidFill>
                  <a:schemeClr val="tx1"/>
                </a:solidFill>
              </a:rPr>
              <a:t>Reasons: major discrepancies were detected between declaration data and the nature of the goods, goods are not allowed to be imported due to national prohibitions and restrictions in the PMS.</a:t>
            </a:r>
          </a:p>
          <a:p>
            <a:pPr algn="just" defTabSz="622300">
              <a:lnSpc>
                <a:spcPct val="90000"/>
              </a:lnSpc>
              <a:spcBef>
                <a:spcPct val="0"/>
              </a:spcBef>
              <a:spcAft>
                <a:spcPts val="600"/>
              </a:spcAft>
            </a:pPr>
            <a:endParaRPr lang="en-US" sz="1800" dirty="0">
              <a:solidFill>
                <a:schemeClr val="tx1"/>
              </a:solidFill>
            </a:endParaRPr>
          </a:p>
          <a:p>
            <a:endParaRPr lang="el-GR" dirty="0"/>
          </a:p>
        </p:txBody>
      </p:sp>
      <p:sp>
        <p:nvSpPr>
          <p:cNvPr id="2" name="Slide Number Placeholder 1">
            <a:extLst>
              <a:ext uri="{FF2B5EF4-FFF2-40B4-BE49-F238E27FC236}">
                <a16:creationId xmlns:a16="http://schemas.microsoft.com/office/drawing/2014/main" id="{55B275C9-0254-7981-514B-E556889C3147}"/>
              </a:ext>
            </a:extLst>
          </p:cNvPr>
          <p:cNvSpPr>
            <a:spLocks noGrp="1"/>
          </p:cNvSpPr>
          <p:nvPr>
            <p:ph type="sldNum" sz="quarter" idx="12"/>
          </p:nvPr>
        </p:nvSpPr>
        <p:spPr/>
        <p:txBody>
          <a:bodyPr/>
          <a:lstStyle/>
          <a:p>
            <a:fld id="{F46C79FD-C571-418B-AB0F-5EE936C85276}" type="slidenum">
              <a:rPr lang="en-GB" smtClean="0"/>
              <a:t>74</a:t>
            </a:fld>
            <a:endParaRPr lang="en-GB"/>
          </a:p>
        </p:txBody>
      </p:sp>
    </p:spTree>
    <p:extLst>
      <p:ext uri="{BB962C8B-B14F-4D97-AF65-F5344CB8AC3E}">
        <p14:creationId xmlns:p14="http://schemas.microsoft.com/office/powerpoint/2010/main" val="1572030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9BCE6-991C-5F83-13BF-41FF93CA7E5E}"/>
              </a:ext>
            </a:extLst>
          </p:cNvPr>
          <p:cNvSpPr>
            <a:spLocks noGrp="1"/>
          </p:cNvSpPr>
          <p:nvPr>
            <p:ph type="title"/>
          </p:nvPr>
        </p:nvSpPr>
        <p:spPr/>
        <p:txBody>
          <a:bodyPr/>
          <a:lstStyle/>
          <a:p>
            <a:r>
              <a:rPr lang="en-US"/>
              <a:t>Usage of Control Result Codes in CCI messages </a:t>
            </a:r>
            <a:endParaRPr lang="el-GR"/>
          </a:p>
        </p:txBody>
      </p:sp>
      <p:sp>
        <p:nvSpPr>
          <p:cNvPr id="4" name="Rectangle: Rounded Corners 3">
            <a:extLst>
              <a:ext uri="{FF2B5EF4-FFF2-40B4-BE49-F238E27FC236}">
                <a16:creationId xmlns:a16="http://schemas.microsoft.com/office/drawing/2014/main" id="{31D5B840-0C95-73D2-A8FB-7C5B1302C2EB}"/>
              </a:ext>
            </a:extLst>
          </p:cNvPr>
          <p:cNvSpPr/>
          <p:nvPr/>
        </p:nvSpPr>
        <p:spPr>
          <a:xfrm>
            <a:off x="636078" y="1298910"/>
            <a:ext cx="3078672" cy="1420526"/>
          </a:xfrm>
          <a:prstGeom prst="roundRect">
            <a:avLst>
              <a:gd name="adj" fmla="val 0"/>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622300">
              <a:spcBef>
                <a:spcPct val="0"/>
              </a:spcBef>
            </a:pPr>
            <a:r>
              <a:rPr lang="en-US" sz="1600" kern="1200">
                <a:solidFill>
                  <a:schemeClr val="bg1"/>
                </a:solidFill>
              </a:rPr>
              <a:t>Pre-release notification (</a:t>
            </a:r>
            <a:r>
              <a:rPr lang="en-US" sz="1600" b="1" kern="1200">
                <a:solidFill>
                  <a:schemeClr val="bg1"/>
                </a:solidFill>
              </a:rPr>
              <a:t>IE468</a:t>
            </a:r>
            <a:r>
              <a:rPr lang="en-US" sz="1600" kern="1200">
                <a:solidFill>
                  <a:schemeClr val="bg1"/>
                </a:solidFill>
              </a:rPr>
              <a:t>)</a:t>
            </a:r>
          </a:p>
        </p:txBody>
      </p:sp>
      <p:sp>
        <p:nvSpPr>
          <p:cNvPr id="6" name="Arrow: Pentagon 5">
            <a:extLst>
              <a:ext uri="{FF2B5EF4-FFF2-40B4-BE49-F238E27FC236}">
                <a16:creationId xmlns:a16="http://schemas.microsoft.com/office/drawing/2014/main" id="{8EABDB59-F3B5-A3D9-F019-42391FEC109A}"/>
              </a:ext>
            </a:extLst>
          </p:cNvPr>
          <p:cNvSpPr/>
          <p:nvPr/>
        </p:nvSpPr>
        <p:spPr>
          <a:xfrm>
            <a:off x="3805335" y="1298911"/>
            <a:ext cx="8157755" cy="608494"/>
          </a:xfrm>
          <a:prstGeom prst="homePlate">
            <a:avLst>
              <a:gd name="adj" fmla="val 50000"/>
            </a:avLst>
          </a:prstGeom>
          <a:solidFill>
            <a:srgbClr val="D3E8F9"/>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
                <a:schemeClr val="tx2">
                  <a:lumMod val="50000"/>
                </a:schemeClr>
              </a:buClr>
              <a:buSzTx/>
              <a:tabLst/>
              <a:defRPr/>
            </a:pPr>
            <a:r>
              <a:rPr lang="en-US" sz="1600">
                <a:solidFill>
                  <a:schemeClr val="tx1"/>
                </a:solidFill>
              </a:rPr>
              <a:t>SCI decides no controls are required (neither by SCI nor by PCI) and since no documentary control were performed, code A2 shall be used</a:t>
            </a:r>
            <a:endParaRPr lang="en-US" sz="1600">
              <a:solidFill>
                <a:schemeClr val="tx2"/>
              </a:solidFill>
            </a:endParaRPr>
          </a:p>
        </p:txBody>
      </p:sp>
      <p:sp>
        <p:nvSpPr>
          <p:cNvPr id="7" name="Arrow: Pentagon 6">
            <a:extLst>
              <a:ext uri="{FF2B5EF4-FFF2-40B4-BE49-F238E27FC236}">
                <a16:creationId xmlns:a16="http://schemas.microsoft.com/office/drawing/2014/main" id="{B499C8BF-968E-F9D8-77E8-029C324B84C6}"/>
              </a:ext>
            </a:extLst>
          </p:cNvPr>
          <p:cNvSpPr/>
          <p:nvPr/>
        </p:nvSpPr>
        <p:spPr>
          <a:xfrm>
            <a:off x="3805334" y="1963436"/>
            <a:ext cx="8157755" cy="756000"/>
          </a:xfrm>
          <a:prstGeom prst="homePlate">
            <a:avLst>
              <a:gd name="adj" fmla="val 41448"/>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
                <a:schemeClr val="tx2">
                  <a:lumMod val="50000"/>
                </a:schemeClr>
              </a:buClr>
              <a:buSzTx/>
              <a:tabLst/>
              <a:defRPr/>
            </a:pPr>
            <a:r>
              <a:rPr lang="en-US" sz="1600">
                <a:solidFill>
                  <a:schemeClr val="tx1"/>
                </a:solidFill>
              </a:rPr>
              <a:t>SCI decides only documentary controls are required, their results are either satisfactory, thus code A1 shall be used, or Minor Discrepancies are found, thus code A4 shall be used</a:t>
            </a:r>
          </a:p>
        </p:txBody>
      </p:sp>
      <p:sp>
        <p:nvSpPr>
          <p:cNvPr id="8" name="Rectangle: Rounded Corners 7">
            <a:extLst>
              <a:ext uri="{FF2B5EF4-FFF2-40B4-BE49-F238E27FC236}">
                <a16:creationId xmlns:a16="http://schemas.microsoft.com/office/drawing/2014/main" id="{3C7C67D4-561C-E552-74DE-DE05C6AB373C}"/>
              </a:ext>
            </a:extLst>
          </p:cNvPr>
          <p:cNvSpPr/>
          <p:nvPr/>
        </p:nvSpPr>
        <p:spPr>
          <a:xfrm>
            <a:off x="636078" y="2753129"/>
            <a:ext cx="3078672" cy="977318"/>
          </a:xfrm>
          <a:prstGeom prst="roundRect">
            <a:avLst>
              <a:gd name="adj" fmla="val 0"/>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22300">
              <a:spcBef>
                <a:spcPct val="0"/>
              </a:spcBef>
            </a:pPr>
            <a:r>
              <a:rPr lang="en-US" sz="1600" kern="1200">
                <a:solidFill>
                  <a:schemeClr val="bg1"/>
                </a:solidFill>
              </a:rPr>
              <a:t>Request to control (</a:t>
            </a:r>
            <a:r>
              <a:rPr lang="en-US" sz="1600" b="1" kern="1200">
                <a:solidFill>
                  <a:schemeClr val="bg1"/>
                </a:solidFill>
              </a:rPr>
              <a:t>IE440</a:t>
            </a:r>
            <a:r>
              <a:rPr lang="en-US" sz="1600" kern="1200">
                <a:solidFill>
                  <a:schemeClr val="bg1"/>
                </a:solidFill>
              </a:rPr>
              <a:t>)</a:t>
            </a:r>
          </a:p>
        </p:txBody>
      </p:sp>
      <p:sp>
        <p:nvSpPr>
          <p:cNvPr id="9" name="Arrow: Pentagon 8">
            <a:extLst>
              <a:ext uri="{FF2B5EF4-FFF2-40B4-BE49-F238E27FC236}">
                <a16:creationId xmlns:a16="http://schemas.microsoft.com/office/drawing/2014/main" id="{25B6AC0A-01D5-3DD8-D7EA-614EA8AD34E1}"/>
              </a:ext>
            </a:extLst>
          </p:cNvPr>
          <p:cNvSpPr/>
          <p:nvPr/>
        </p:nvSpPr>
        <p:spPr>
          <a:xfrm>
            <a:off x="3805334" y="2775467"/>
            <a:ext cx="8157600" cy="640433"/>
          </a:xfrm>
          <a:prstGeom prst="homePlate">
            <a:avLst>
              <a:gd name="adj" fmla="val 48558"/>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
                <a:schemeClr val="tx2">
                  <a:lumMod val="50000"/>
                </a:schemeClr>
              </a:buClr>
              <a:buSzTx/>
              <a:tabLst/>
              <a:defRPr/>
            </a:pPr>
            <a:r>
              <a:rPr lang="en-US" sz="1600">
                <a:solidFill>
                  <a:schemeClr val="tx1"/>
                </a:solidFill>
              </a:rPr>
              <a:t>Codes A1 and A4 can be used for indication of results of documentary controls performed by SCI and communicated to PCI</a:t>
            </a:r>
          </a:p>
        </p:txBody>
      </p:sp>
      <p:sp>
        <p:nvSpPr>
          <p:cNvPr id="10" name="Rectangle: Rounded Corners 9">
            <a:extLst>
              <a:ext uri="{FF2B5EF4-FFF2-40B4-BE49-F238E27FC236}">
                <a16:creationId xmlns:a16="http://schemas.microsoft.com/office/drawing/2014/main" id="{21D6C560-AA19-35A2-398F-1F8508E7F29C}"/>
              </a:ext>
            </a:extLst>
          </p:cNvPr>
          <p:cNvSpPr/>
          <p:nvPr/>
        </p:nvSpPr>
        <p:spPr>
          <a:xfrm>
            <a:off x="636078" y="3764140"/>
            <a:ext cx="3078672" cy="1335264"/>
          </a:xfrm>
          <a:prstGeom prst="roundRect">
            <a:avLst>
              <a:gd name="adj" fmla="val 0"/>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622300">
              <a:spcBef>
                <a:spcPct val="0"/>
              </a:spcBef>
            </a:pPr>
            <a:r>
              <a:rPr lang="en-US" sz="1600" kern="1200">
                <a:solidFill>
                  <a:schemeClr val="bg1"/>
                </a:solidFill>
              </a:rPr>
              <a:t>Release Notification to PCI (</a:t>
            </a:r>
            <a:r>
              <a:rPr lang="en-US" sz="1600" b="1" kern="1200">
                <a:solidFill>
                  <a:schemeClr val="bg1"/>
                </a:solidFill>
              </a:rPr>
              <a:t>IE443)</a:t>
            </a:r>
            <a:endParaRPr lang="en-US" sz="1600" kern="1200">
              <a:solidFill>
                <a:schemeClr val="bg1"/>
              </a:solidFill>
            </a:endParaRPr>
          </a:p>
        </p:txBody>
      </p:sp>
      <p:sp>
        <p:nvSpPr>
          <p:cNvPr id="11" name="Arrow: Pentagon 10">
            <a:extLst>
              <a:ext uri="{FF2B5EF4-FFF2-40B4-BE49-F238E27FC236}">
                <a16:creationId xmlns:a16="http://schemas.microsoft.com/office/drawing/2014/main" id="{5A276EFC-0950-0766-D440-3D974C82F5D7}"/>
              </a:ext>
            </a:extLst>
          </p:cNvPr>
          <p:cNvSpPr/>
          <p:nvPr/>
        </p:nvSpPr>
        <p:spPr>
          <a:xfrm>
            <a:off x="3805334" y="3785434"/>
            <a:ext cx="8157600" cy="608494"/>
          </a:xfrm>
          <a:prstGeom prst="homePlate">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
                <a:schemeClr val="tx2">
                  <a:lumMod val="50000"/>
                </a:schemeClr>
              </a:buClr>
              <a:buSzTx/>
              <a:tabLst/>
              <a:defRPr/>
            </a:pPr>
            <a:r>
              <a:rPr lang="en-US" sz="1600">
                <a:solidFill>
                  <a:schemeClr val="tx1"/>
                </a:solidFill>
              </a:rPr>
              <a:t>SCI decides no controls are required (neither by SCI nor by PCI)  and since no documentary controls were performed, code A2 shall be used</a:t>
            </a:r>
          </a:p>
        </p:txBody>
      </p:sp>
      <p:sp>
        <p:nvSpPr>
          <p:cNvPr id="13" name="Arrow: Pentagon 12">
            <a:extLst>
              <a:ext uri="{FF2B5EF4-FFF2-40B4-BE49-F238E27FC236}">
                <a16:creationId xmlns:a16="http://schemas.microsoft.com/office/drawing/2014/main" id="{EF83D4F3-7842-7384-2926-505D8952CA75}"/>
              </a:ext>
            </a:extLst>
          </p:cNvPr>
          <p:cNvSpPr/>
          <p:nvPr/>
        </p:nvSpPr>
        <p:spPr>
          <a:xfrm>
            <a:off x="3805334" y="4448915"/>
            <a:ext cx="8157600" cy="632999"/>
          </a:xfrm>
          <a:prstGeom prst="homePlate">
            <a:avLst>
              <a:gd name="adj" fmla="val 47317"/>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
                <a:schemeClr val="tx2">
                  <a:lumMod val="50000"/>
                </a:schemeClr>
              </a:buClr>
              <a:buSzTx/>
              <a:tabLst/>
              <a:defRPr/>
            </a:pPr>
            <a:r>
              <a:rPr lang="en-US" sz="1600">
                <a:solidFill>
                  <a:schemeClr val="tx1"/>
                </a:solidFill>
              </a:rPr>
              <a:t>SCI decides only documentary controls are required, their results are satisfactory, thus code A1 shall be used</a:t>
            </a:r>
          </a:p>
        </p:txBody>
      </p:sp>
      <p:sp>
        <p:nvSpPr>
          <p:cNvPr id="14" name="Rectangle: Rounded Corners 13">
            <a:extLst>
              <a:ext uri="{FF2B5EF4-FFF2-40B4-BE49-F238E27FC236}">
                <a16:creationId xmlns:a16="http://schemas.microsoft.com/office/drawing/2014/main" id="{C8CD8EFD-6968-DF90-F403-1BFAAEFCEB71}"/>
              </a:ext>
            </a:extLst>
          </p:cNvPr>
          <p:cNvSpPr/>
          <p:nvPr/>
        </p:nvSpPr>
        <p:spPr>
          <a:xfrm>
            <a:off x="636078" y="5133097"/>
            <a:ext cx="3078672" cy="756000"/>
          </a:xfrm>
          <a:prstGeom prst="roundRect">
            <a:avLst>
              <a:gd name="adj" fmla="val 0"/>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22300">
              <a:spcBef>
                <a:spcPct val="0"/>
              </a:spcBef>
            </a:pPr>
            <a:r>
              <a:rPr lang="en-US" sz="1600">
                <a:solidFill>
                  <a:schemeClr val="bg1"/>
                </a:solidFill>
              </a:rPr>
              <a:t>Control Results from PCI (</a:t>
            </a:r>
            <a:r>
              <a:rPr lang="en-US" sz="1600" b="1">
                <a:solidFill>
                  <a:schemeClr val="bg1"/>
                </a:solidFill>
              </a:rPr>
              <a:t>IE441</a:t>
            </a:r>
            <a:r>
              <a:rPr lang="en-US" sz="1600">
                <a:solidFill>
                  <a:schemeClr val="bg1"/>
                </a:solidFill>
              </a:rPr>
              <a:t>)</a:t>
            </a:r>
          </a:p>
        </p:txBody>
      </p:sp>
      <p:sp>
        <p:nvSpPr>
          <p:cNvPr id="15" name="Arrow: Pentagon 14">
            <a:extLst>
              <a:ext uri="{FF2B5EF4-FFF2-40B4-BE49-F238E27FC236}">
                <a16:creationId xmlns:a16="http://schemas.microsoft.com/office/drawing/2014/main" id="{0F9738AD-2C28-7E0E-7DA0-74521193BE5C}"/>
              </a:ext>
            </a:extLst>
          </p:cNvPr>
          <p:cNvSpPr/>
          <p:nvPr/>
        </p:nvSpPr>
        <p:spPr>
          <a:xfrm>
            <a:off x="3805334" y="5133097"/>
            <a:ext cx="8157600" cy="756000"/>
          </a:xfrm>
          <a:prstGeom prst="homePlate">
            <a:avLst>
              <a:gd name="adj" fmla="val 47556"/>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
                <a:schemeClr val="tx2">
                  <a:lumMod val="50000"/>
                </a:schemeClr>
              </a:buClr>
              <a:buSzTx/>
              <a:tabLst/>
              <a:defRPr/>
            </a:pPr>
            <a:r>
              <a:rPr lang="en-US" sz="1600" dirty="0">
                <a:solidFill>
                  <a:schemeClr val="tx1"/>
                </a:solidFill>
              </a:rPr>
              <a:t>All applicable control results codes can be used by customs officer at PCI</a:t>
            </a:r>
          </a:p>
        </p:txBody>
      </p:sp>
      <p:sp>
        <p:nvSpPr>
          <p:cNvPr id="2" name="Slide Number Placeholder 1">
            <a:extLst>
              <a:ext uri="{FF2B5EF4-FFF2-40B4-BE49-F238E27FC236}">
                <a16:creationId xmlns:a16="http://schemas.microsoft.com/office/drawing/2014/main" id="{7570EF0E-39E8-85C4-C8B9-9B0441C7E77F}"/>
              </a:ext>
            </a:extLst>
          </p:cNvPr>
          <p:cNvSpPr>
            <a:spLocks noGrp="1"/>
          </p:cNvSpPr>
          <p:nvPr>
            <p:ph type="sldNum" sz="quarter" idx="12"/>
          </p:nvPr>
        </p:nvSpPr>
        <p:spPr/>
        <p:txBody>
          <a:bodyPr/>
          <a:lstStyle/>
          <a:p>
            <a:fld id="{F46C79FD-C571-418B-AB0F-5EE936C85276}" type="slidenum">
              <a:rPr lang="en-GB" smtClean="0"/>
              <a:t>75</a:t>
            </a:fld>
            <a:endParaRPr lang="en-GB"/>
          </a:p>
        </p:txBody>
      </p:sp>
      <p:sp>
        <p:nvSpPr>
          <p:cNvPr id="5" name="Arrow: Pentagon 4">
            <a:extLst>
              <a:ext uri="{FF2B5EF4-FFF2-40B4-BE49-F238E27FC236}">
                <a16:creationId xmlns:a16="http://schemas.microsoft.com/office/drawing/2014/main" id="{2CCA6FF6-8F21-8D92-F23D-B628D3E1750B}"/>
              </a:ext>
            </a:extLst>
          </p:cNvPr>
          <p:cNvSpPr/>
          <p:nvPr/>
        </p:nvSpPr>
        <p:spPr>
          <a:xfrm>
            <a:off x="3805334" y="3470887"/>
            <a:ext cx="8157600" cy="259560"/>
          </a:xfrm>
          <a:prstGeom prst="homePlate">
            <a:avLst>
              <a:gd name="adj" fmla="val 82025"/>
            </a:avLst>
          </a:prstGeom>
          <a:solidFill>
            <a:schemeClr val="bg2"/>
          </a:solidFill>
          <a:ln>
            <a:solidFill>
              <a:schemeClr val="bg2"/>
            </a:solidFill>
          </a:ln>
        </p:spPr>
        <p:style>
          <a:lnRef idx="1">
            <a:schemeClr val="accent5"/>
          </a:lnRef>
          <a:fillRef idx="3">
            <a:schemeClr val="accent5"/>
          </a:fillRef>
          <a:effectRef idx="2">
            <a:schemeClr val="accent5"/>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
                <a:schemeClr val="tx2">
                  <a:lumMod val="50000"/>
                </a:schemeClr>
              </a:buClr>
              <a:buSzTx/>
              <a:tabLst/>
              <a:defRPr/>
            </a:pPr>
            <a:r>
              <a:rPr lang="en-US" sz="1600">
                <a:solidFill>
                  <a:schemeClr val="tx1"/>
                </a:solidFill>
              </a:rPr>
              <a:t>Code A2 can be used to indicate that no documentary controls was carried out at SCI</a:t>
            </a:r>
          </a:p>
        </p:txBody>
      </p:sp>
    </p:spTree>
    <p:extLst>
      <p:ext uri="{BB962C8B-B14F-4D97-AF65-F5344CB8AC3E}">
        <p14:creationId xmlns:p14="http://schemas.microsoft.com/office/powerpoint/2010/main" val="3260221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6C90B-1634-4122-E546-95C5FCAF6B08}"/>
              </a:ext>
            </a:extLst>
          </p:cNvPr>
          <p:cNvSpPr>
            <a:spLocks noGrp="1"/>
          </p:cNvSpPr>
          <p:nvPr>
            <p:ph type="title"/>
          </p:nvPr>
        </p:nvSpPr>
        <p:spPr>
          <a:xfrm>
            <a:off x="894522" y="-4162"/>
            <a:ext cx="10591799" cy="782357"/>
          </a:xfrm>
        </p:spPr>
        <p:txBody>
          <a:bodyPr/>
          <a:lstStyle/>
          <a:p>
            <a:r>
              <a:rPr lang="en-US"/>
              <a:t>Control results in IE441</a:t>
            </a:r>
            <a:r>
              <a:rPr lang="el-GR"/>
              <a:t> - </a:t>
            </a:r>
            <a:r>
              <a:rPr lang="en-US"/>
              <a:t>Example (1/2)</a:t>
            </a:r>
            <a:endParaRPr lang="el-GR"/>
          </a:p>
        </p:txBody>
      </p:sp>
      <p:sp>
        <p:nvSpPr>
          <p:cNvPr id="8" name="Right Brace 7">
            <a:extLst>
              <a:ext uri="{FF2B5EF4-FFF2-40B4-BE49-F238E27FC236}">
                <a16:creationId xmlns:a16="http://schemas.microsoft.com/office/drawing/2014/main" id="{29AB83FD-7199-FAD3-8D16-744D52CDBBB7}"/>
              </a:ext>
            </a:extLst>
          </p:cNvPr>
          <p:cNvSpPr/>
          <p:nvPr/>
        </p:nvSpPr>
        <p:spPr>
          <a:xfrm>
            <a:off x="5880656" y="2594112"/>
            <a:ext cx="185528" cy="2002960"/>
          </a:xfrm>
          <a:prstGeom prst="rightBrace">
            <a:avLst>
              <a:gd name="adj1" fmla="val 8333"/>
              <a:gd name="adj2" fmla="val 68485"/>
            </a:avLst>
          </a:prstGeom>
          <a:noFill/>
          <a:ln w="28575">
            <a:solidFill>
              <a:srgbClr val="0044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Right Brace 8">
            <a:extLst>
              <a:ext uri="{FF2B5EF4-FFF2-40B4-BE49-F238E27FC236}">
                <a16:creationId xmlns:a16="http://schemas.microsoft.com/office/drawing/2014/main" id="{F1FC0BAD-D7A8-F1F0-57DF-09D3A2DE5B08}"/>
              </a:ext>
            </a:extLst>
          </p:cNvPr>
          <p:cNvSpPr/>
          <p:nvPr/>
        </p:nvSpPr>
        <p:spPr>
          <a:xfrm>
            <a:off x="5900534" y="4691269"/>
            <a:ext cx="185528" cy="2002960"/>
          </a:xfrm>
          <a:prstGeom prst="rightBrace">
            <a:avLst/>
          </a:prstGeom>
          <a:noFill/>
          <a:ln w="28575">
            <a:solidFill>
              <a:srgbClr val="0044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12" name="Table 11">
            <a:extLst>
              <a:ext uri="{FF2B5EF4-FFF2-40B4-BE49-F238E27FC236}">
                <a16:creationId xmlns:a16="http://schemas.microsoft.com/office/drawing/2014/main" id="{097E236A-CF53-49AD-D671-F1F49429B041}"/>
              </a:ext>
            </a:extLst>
          </p:cNvPr>
          <p:cNvGraphicFramePr>
            <a:graphicFrameLocks noGrp="1"/>
          </p:cNvGraphicFramePr>
          <p:nvPr>
            <p:extLst>
              <p:ext uri="{D42A27DB-BD31-4B8C-83A1-F6EECF244321}">
                <p14:modId xmlns:p14="http://schemas.microsoft.com/office/powerpoint/2010/main" val="3648997433"/>
              </p:ext>
            </p:extLst>
          </p:nvPr>
        </p:nvGraphicFramePr>
        <p:xfrm>
          <a:off x="713532" y="815009"/>
          <a:ext cx="5057274" cy="5922843"/>
        </p:xfrm>
        <a:graphic>
          <a:graphicData uri="http://schemas.openxmlformats.org/drawingml/2006/table">
            <a:tbl>
              <a:tblPr/>
              <a:tblGrid>
                <a:gridCol w="3074310">
                  <a:extLst>
                    <a:ext uri="{9D8B030D-6E8A-4147-A177-3AD203B41FA5}">
                      <a16:colId xmlns:a16="http://schemas.microsoft.com/office/drawing/2014/main" val="4234290260"/>
                    </a:ext>
                  </a:extLst>
                </a:gridCol>
                <a:gridCol w="1982964">
                  <a:extLst>
                    <a:ext uri="{9D8B030D-6E8A-4147-A177-3AD203B41FA5}">
                      <a16:colId xmlns:a16="http://schemas.microsoft.com/office/drawing/2014/main" val="481483228"/>
                    </a:ext>
                  </a:extLst>
                </a:gridCol>
              </a:tblGrid>
              <a:tr h="267301">
                <a:tc>
                  <a:txBody>
                    <a:bodyPr/>
                    <a:lstStyle/>
                    <a:p>
                      <a:pPr algn="ctr" rtl="0" fontAlgn="ctr"/>
                      <a:r>
                        <a:rPr lang="en-US" sz="1600" b="1" i="0" u="none" strike="noStrike">
                          <a:solidFill>
                            <a:srgbClr val="FFFFFF"/>
                          </a:solidFill>
                          <a:effectLst/>
                          <a:latin typeface="Arial" panose="020B0604020202020204" pitchFamily="34" charset="0"/>
                        </a:rPr>
                        <a:t>Data Group / Data Element</a:t>
                      </a:r>
                    </a:p>
                  </a:txBody>
                  <a:tcPr marL="5742" marR="5742" marT="5742" marB="0" anchor="ctr">
                    <a:lnL w="12700" cap="flat" cmpd="sng" algn="ctr">
                      <a:solidFill>
                        <a:srgbClr val="000000"/>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94"/>
                    </a:solidFill>
                  </a:tcPr>
                </a:tc>
                <a:tc>
                  <a:txBody>
                    <a:bodyPr/>
                    <a:lstStyle/>
                    <a:p>
                      <a:pPr algn="ctr" rtl="0" fontAlgn="ctr"/>
                      <a:r>
                        <a:rPr lang="en-US" sz="1600" b="1" i="0" u="none" strike="noStrike">
                          <a:solidFill>
                            <a:srgbClr val="FFFFFF"/>
                          </a:solidFill>
                          <a:effectLst/>
                          <a:latin typeface="Arial" panose="020B0604020202020204" pitchFamily="34" charset="0"/>
                        </a:rPr>
                        <a:t>Value</a:t>
                      </a:r>
                    </a:p>
                  </a:txBody>
                  <a:tcPr marL="5742" marR="5742" marT="5742" marB="0" anchor="ctr">
                    <a:lnL w="12700" cap="flat" cmpd="sng" algn="ctr">
                      <a:solidFill>
                        <a:srgbClr val="4D4D4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94"/>
                    </a:solidFill>
                  </a:tcPr>
                </a:tc>
                <a:extLst>
                  <a:ext uri="{0D108BD9-81ED-4DB2-BD59-A6C34878D82A}">
                    <a16:rowId xmlns:a16="http://schemas.microsoft.com/office/drawing/2014/main" val="1444973154"/>
                  </a:ext>
                </a:extLst>
              </a:tr>
              <a:tr h="209680">
                <a:tc>
                  <a:txBody>
                    <a:bodyPr/>
                    <a:lstStyle/>
                    <a:p>
                      <a:pPr algn="l" rtl="0" fontAlgn="ctr"/>
                      <a:r>
                        <a:rPr lang="en-US" sz="1300" b="1" i="0" u="none" strike="noStrike" dirty="0">
                          <a:solidFill>
                            <a:srgbClr val="4D4D4D"/>
                          </a:solidFill>
                          <a:effectLst/>
                          <a:latin typeface="Arial" panose="020B0604020202020204" pitchFamily="34" charset="0"/>
                        </a:rPr>
                        <a:t>\--IMPORT OPERATION</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 </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76932402"/>
                  </a:ext>
                </a:extLst>
              </a:tr>
              <a:tr h="0">
                <a:tc>
                  <a:txBody>
                    <a:bodyPr/>
                    <a:lstStyle/>
                    <a:p>
                      <a:pPr algn="l" rtl="0" fontAlgn="ctr"/>
                      <a:r>
                        <a:rPr lang="en-US" sz="1300" b="0" i="0" u="none" strike="noStrike" dirty="0">
                          <a:solidFill>
                            <a:srgbClr val="4D4D4D"/>
                          </a:solidFill>
                          <a:effectLst/>
                          <a:latin typeface="Arial" panose="020B0604020202020204" pitchFamily="34" charset="0"/>
                        </a:rPr>
                        <a:t>MRN</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US" sz="1300" b="0" i="0" u="none" strike="noStrike">
                          <a:solidFill>
                            <a:srgbClr val="4D4D4D"/>
                          </a:solidFill>
                          <a:effectLst/>
                          <a:latin typeface="Arial" panose="020B0604020202020204" pitchFamily="34" charset="0"/>
                        </a:rPr>
                        <a:t>22ES002801I00093R4</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26410916"/>
                  </a:ext>
                </a:extLst>
              </a:tr>
              <a:tr h="209680">
                <a:tc>
                  <a:txBody>
                    <a:bodyPr/>
                    <a:lstStyle/>
                    <a:p>
                      <a:pPr algn="l" rtl="0" fontAlgn="ctr"/>
                      <a:r>
                        <a:rPr lang="en-US" sz="1300" b="1" i="0" u="none" strike="noStrike" dirty="0">
                          <a:solidFill>
                            <a:srgbClr val="4D4D4D"/>
                          </a:solidFill>
                          <a:effectLst/>
                          <a:latin typeface="Arial" panose="020B0604020202020204" pitchFamily="34" charset="0"/>
                        </a:rPr>
                        <a:t>\--CONTROL RESULT</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 </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78698048"/>
                  </a:ext>
                </a:extLst>
              </a:tr>
              <a:tr h="209680">
                <a:tc>
                  <a:txBody>
                    <a:bodyPr/>
                    <a:lstStyle/>
                    <a:p>
                      <a:pPr algn="l" rtl="0" fontAlgn="ctr"/>
                      <a:r>
                        <a:rPr lang="en-US" sz="1300" b="0" i="0" u="none" strike="noStrike" dirty="0">
                          <a:solidFill>
                            <a:srgbClr val="4D4D4D"/>
                          </a:solidFill>
                          <a:effectLst/>
                          <a:latin typeface="Arial" panose="020B0604020202020204" pitchFamily="34" charset="0"/>
                        </a:rPr>
                        <a:t>Code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US" sz="1300" b="0" i="0" u="none" strike="noStrike">
                          <a:solidFill>
                            <a:srgbClr val="4D4D4D"/>
                          </a:solidFill>
                          <a:effectLst/>
                          <a:latin typeface="Arial" panose="020B0604020202020204" pitchFamily="34" charset="0"/>
                        </a:rPr>
                        <a:t>B1</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45257779"/>
                  </a:ext>
                </a:extLst>
              </a:tr>
              <a:tr h="209680">
                <a:tc>
                  <a:txBody>
                    <a:bodyPr/>
                    <a:lstStyle/>
                    <a:p>
                      <a:pPr algn="l" rtl="0" fontAlgn="ctr"/>
                      <a:r>
                        <a:rPr lang="en-US" sz="1300" b="0" i="0" u="none" strike="noStrike">
                          <a:solidFill>
                            <a:srgbClr val="4D4D4D"/>
                          </a:solidFill>
                          <a:effectLst/>
                          <a:latin typeface="Arial" panose="020B0604020202020204" pitchFamily="34" charset="0"/>
                        </a:rPr>
                        <a:t>Date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US" sz="1300" b="0" i="0" u="none" strike="noStrike">
                          <a:solidFill>
                            <a:srgbClr val="4D4D4D"/>
                          </a:solidFill>
                          <a:effectLst/>
                          <a:latin typeface="Arial" panose="020B0604020202020204" pitchFamily="34" charset="0"/>
                        </a:rPr>
                        <a:t>2024-11-10</a:t>
                      </a:r>
                      <a:endParaRPr lang="el-GR" sz="1300" b="0" i="0" u="none" strike="noStrike">
                        <a:solidFill>
                          <a:srgbClr val="4D4D4D"/>
                        </a:solidFill>
                        <a:effectLst/>
                        <a:latin typeface="Arial" panose="020B0604020202020204" pitchFamily="34" charset="0"/>
                      </a:endParaRP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75618988"/>
                  </a:ext>
                </a:extLst>
              </a:tr>
              <a:tr h="209680">
                <a:tc>
                  <a:txBody>
                    <a:bodyPr/>
                    <a:lstStyle/>
                    <a:p>
                      <a:pPr algn="l" rtl="0" fontAlgn="ctr"/>
                      <a:r>
                        <a:rPr lang="en-US" sz="1300" b="0" i="0" u="none" strike="noStrike" dirty="0">
                          <a:solidFill>
                            <a:srgbClr val="4D4D4D"/>
                          </a:solidFill>
                          <a:effectLst/>
                          <a:latin typeface="Arial" panose="020B0604020202020204" pitchFamily="34" charset="0"/>
                        </a:rPr>
                        <a:t>Remarks</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US" sz="1300" b="0" i="0" u="none" strike="noStrike">
                          <a:solidFill>
                            <a:srgbClr val="4D4D4D"/>
                          </a:solidFill>
                          <a:effectLst/>
                          <a:latin typeface="Arial" panose="020B0604020202020204" pitchFamily="34" charset="0"/>
                        </a:rPr>
                        <a:t>Remarks</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48708929"/>
                  </a:ext>
                </a:extLst>
              </a:tr>
              <a:tr h="209680">
                <a:tc>
                  <a:txBody>
                    <a:bodyPr/>
                    <a:lstStyle/>
                    <a:p>
                      <a:pPr algn="l" rtl="0" fontAlgn="ctr"/>
                      <a:r>
                        <a:rPr lang="en-US" sz="1300" b="0" i="0" u="none" strike="noStrike">
                          <a:solidFill>
                            <a:srgbClr val="4D4D4D"/>
                          </a:solidFill>
                          <a:effectLst/>
                          <a:latin typeface="Arial" panose="020B0604020202020204" pitchFamily="34" charset="0"/>
                        </a:rPr>
                        <a:t>Pending sampling results</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0</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44479608"/>
                  </a:ext>
                </a:extLst>
              </a:tr>
              <a:tr h="209680">
                <a:tc>
                  <a:txBody>
                    <a:bodyPr/>
                    <a:lstStyle/>
                    <a:p>
                      <a:pPr algn="l" rtl="0" fontAlgn="ctr"/>
                      <a:r>
                        <a:rPr lang="en-US" sz="1300" b="1" i="0" u="none" strike="noStrike">
                          <a:solidFill>
                            <a:srgbClr val="4D4D4D"/>
                          </a:solidFill>
                          <a:effectLst/>
                          <a:latin typeface="Arial" panose="020B0604020202020204" pitchFamily="34" charset="0"/>
                        </a:rPr>
                        <a:t>\--CONTROL RESULTS</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l-GR" sz="1300" b="0" i="0" u="none" strike="noStrike">
                          <a:solidFill>
                            <a:srgbClr val="4D4D4D"/>
                          </a:solidFill>
                          <a:effectLst/>
                          <a:latin typeface="Arial" panose="020B0604020202020204" pitchFamily="34" charset="0"/>
                        </a:rPr>
                        <a:t> </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546113201"/>
                  </a:ext>
                </a:extLst>
              </a:tr>
              <a:tr h="209680">
                <a:tc>
                  <a:txBody>
                    <a:bodyPr/>
                    <a:lstStyle/>
                    <a:p>
                      <a:pPr algn="l" rtl="0" fontAlgn="ctr"/>
                      <a:r>
                        <a:rPr lang="en-US" sz="1300" b="0" i="0" u="none" strike="noStrike" dirty="0">
                          <a:solidFill>
                            <a:srgbClr val="4D4D4D"/>
                          </a:solidFill>
                          <a:effectLst/>
                          <a:latin typeface="Arial" panose="020B0604020202020204" pitchFamily="34" charset="0"/>
                        </a:rPr>
                        <a:t>Sequence number</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l-GR" sz="1300" b="0" i="0" u="none" strike="noStrike">
                          <a:solidFill>
                            <a:srgbClr val="4D4D4D"/>
                          </a:solidFill>
                          <a:effectLst/>
                          <a:latin typeface="Arial" panose="020B0604020202020204" pitchFamily="34" charset="0"/>
                        </a:rPr>
                        <a:t>1</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71849581"/>
                  </a:ext>
                </a:extLst>
              </a:tr>
              <a:tr h="209680">
                <a:tc>
                  <a:txBody>
                    <a:bodyPr/>
                    <a:lstStyle/>
                    <a:p>
                      <a:pPr algn="l" rtl="0" fontAlgn="ctr"/>
                      <a:r>
                        <a:rPr lang="en-US" sz="1300" b="0" i="0" u="none" strike="noStrike">
                          <a:solidFill>
                            <a:srgbClr val="4D4D4D"/>
                          </a:solidFill>
                          <a:effectLst/>
                          <a:highlight>
                            <a:srgbClr val="FFFF00"/>
                          </a:highlight>
                          <a:latin typeface="Arial" panose="020B0604020202020204" pitchFamily="34" charset="0"/>
                        </a:rPr>
                        <a:t>Declaration goods item number</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l-GR" sz="1300" b="0" i="0" u="none" strike="noStrike">
                          <a:solidFill>
                            <a:srgbClr val="4D4D4D"/>
                          </a:solidFill>
                          <a:effectLst/>
                          <a:highlight>
                            <a:srgbClr val="FFFF00"/>
                          </a:highlight>
                          <a:latin typeface="Arial" panose="020B0604020202020204" pitchFamily="34" charset="0"/>
                        </a:rPr>
                        <a:t>2</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65141210"/>
                  </a:ext>
                </a:extLst>
              </a:tr>
              <a:tr h="209680">
                <a:tc>
                  <a:txBody>
                    <a:bodyPr/>
                    <a:lstStyle/>
                    <a:p>
                      <a:pPr algn="l" rtl="0" fontAlgn="ctr"/>
                      <a:r>
                        <a:rPr lang="en-US" sz="1300" b="0" i="0" u="none" strike="noStrike">
                          <a:solidFill>
                            <a:srgbClr val="4D4D4D"/>
                          </a:solidFill>
                          <a:effectLst/>
                          <a:latin typeface="Arial" panose="020B0604020202020204" pitchFamily="34" charset="0"/>
                        </a:rPr>
                        <a:t>Control result code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n-US" sz="1300" b="0" i="0" u="none" strike="noStrike">
                          <a:solidFill>
                            <a:srgbClr val="4D4D4D"/>
                          </a:solidFill>
                          <a:effectLst/>
                          <a:latin typeface="Arial" panose="020B0604020202020204" pitchFamily="34" charset="0"/>
                        </a:rPr>
                        <a:t>A1</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88820256"/>
                  </a:ext>
                </a:extLst>
              </a:tr>
              <a:tr h="209680">
                <a:tc>
                  <a:txBody>
                    <a:bodyPr/>
                    <a:lstStyle/>
                    <a:p>
                      <a:pPr algn="l" rtl="0" fontAlgn="ctr"/>
                      <a:r>
                        <a:rPr lang="en-US" sz="1300" b="1" i="0" u="none" strike="noStrike" dirty="0">
                          <a:solidFill>
                            <a:srgbClr val="4D4D4D"/>
                          </a:solidFill>
                          <a:effectLst/>
                          <a:latin typeface="Arial" panose="020B0604020202020204" pitchFamily="34" charset="0"/>
                        </a:rPr>
                        <a:t>\--\--RESULTS OF CONTROL</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l-GR" sz="1300" b="0" i="0" u="none" strike="noStrike">
                          <a:solidFill>
                            <a:srgbClr val="4D4D4D"/>
                          </a:solidFill>
                          <a:effectLst/>
                          <a:latin typeface="Arial" panose="020B0604020202020204" pitchFamily="34" charset="0"/>
                        </a:rPr>
                        <a:t> </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90496411"/>
                  </a:ext>
                </a:extLst>
              </a:tr>
              <a:tr h="209680">
                <a:tc>
                  <a:txBody>
                    <a:bodyPr/>
                    <a:lstStyle/>
                    <a:p>
                      <a:pPr algn="l" rtl="0" fontAlgn="ctr"/>
                      <a:r>
                        <a:rPr lang="en-US" sz="1300" b="0" i="0" u="none" strike="noStrike">
                          <a:solidFill>
                            <a:srgbClr val="4D4D4D"/>
                          </a:solidFill>
                          <a:effectLst/>
                          <a:latin typeface="Arial" panose="020B0604020202020204" pitchFamily="34" charset="0"/>
                        </a:rPr>
                        <a:t>Sequence number</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l-GR" sz="1300" b="0" i="0" u="none" strike="noStrike">
                          <a:solidFill>
                            <a:srgbClr val="4D4D4D"/>
                          </a:solidFill>
                          <a:effectLst/>
                          <a:latin typeface="Arial" panose="020B0604020202020204" pitchFamily="34" charset="0"/>
                        </a:rPr>
                        <a:t>1</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89393379"/>
                  </a:ext>
                </a:extLst>
              </a:tr>
              <a:tr h="209680">
                <a:tc>
                  <a:txBody>
                    <a:bodyPr/>
                    <a:lstStyle/>
                    <a:p>
                      <a:pPr algn="l" rtl="0" fontAlgn="ctr"/>
                      <a:r>
                        <a:rPr lang="en-US" sz="1300" b="0" i="0" u="none" strike="noStrike" dirty="0">
                          <a:solidFill>
                            <a:srgbClr val="4D4D4D"/>
                          </a:solidFill>
                          <a:effectLst/>
                          <a:latin typeface="Arial" panose="020B0604020202020204" pitchFamily="34" charset="0"/>
                        </a:rPr>
                        <a:t>Risk area code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l-GR" sz="1300" b="0" i="0" u="none" strike="noStrike">
                          <a:solidFill>
                            <a:srgbClr val="4D4D4D"/>
                          </a:solidFill>
                          <a:effectLst/>
                          <a:latin typeface="Arial" panose="020B0604020202020204" pitchFamily="34" charset="0"/>
                        </a:rPr>
                        <a:t>1005000</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42441369"/>
                  </a:ext>
                </a:extLst>
              </a:tr>
              <a:tr h="209680">
                <a:tc>
                  <a:txBody>
                    <a:bodyPr/>
                    <a:lstStyle/>
                    <a:p>
                      <a:pPr algn="l" rtl="0" fontAlgn="ctr"/>
                      <a:r>
                        <a:rPr lang="en-US" sz="1300" b="0" i="0" u="none" strike="noStrike">
                          <a:solidFill>
                            <a:srgbClr val="4D4D4D"/>
                          </a:solidFill>
                          <a:effectLst/>
                          <a:latin typeface="Arial" panose="020B0604020202020204" pitchFamily="34" charset="0"/>
                        </a:rPr>
                        <a:t>Control type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l-GR" sz="1300" b="0" i="0" u="none" strike="noStrike">
                          <a:solidFill>
                            <a:srgbClr val="4D4D4D"/>
                          </a:solidFill>
                          <a:effectLst/>
                          <a:latin typeface="Arial" panose="020B0604020202020204" pitchFamily="34" charset="0"/>
                        </a:rPr>
                        <a:t>20</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11265569"/>
                  </a:ext>
                </a:extLst>
              </a:tr>
              <a:tr h="209680">
                <a:tc>
                  <a:txBody>
                    <a:bodyPr/>
                    <a:lstStyle/>
                    <a:p>
                      <a:pPr algn="l" rtl="0" fontAlgn="ctr"/>
                      <a:r>
                        <a:rPr lang="en-US" sz="1300" b="0" i="0" u="none" strike="noStrike" dirty="0">
                          <a:solidFill>
                            <a:srgbClr val="4D4D4D"/>
                          </a:solidFill>
                          <a:effectLst/>
                          <a:latin typeface="Arial" panose="020B0604020202020204" pitchFamily="34" charset="0"/>
                        </a:rPr>
                        <a:t>Control date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n-US" sz="1300" b="0" i="0" u="none" strike="noStrike">
                          <a:solidFill>
                            <a:srgbClr val="4D4D4D"/>
                          </a:solidFill>
                          <a:effectLst/>
                          <a:latin typeface="Arial" panose="020B0604020202020204" pitchFamily="34" charset="0"/>
                        </a:rPr>
                        <a:t>2024-11-10</a:t>
                      </a:r>
                      <a:endParaRPr lang="el-GR" sz="1300" b="0" i="0" u="none" strike="noStrike">
                        <a:solidFill>
                          <a:srgbClr val="4D4D4D"/>
                        </a:solidFill>
                        <a:effectLst/>
                        <a:latin typeface="Arial" panose="020B0604020202020204" pitchFamily="34" charset="0"/>
                      </a:endParaRP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3082936"/>
                  </a:ext>
                </a:extLst>
              </a:tr>
              <a:tr h="209680">
                <a:tc>
                  <a:txBody>
                    <a:bodyPr/>
                    <a:lstStyle/>
                    <a:p>
                      <a:pPr algn="l" rtl="0" fontAlgn="ctr"/>
                      <a:r>
                        <a:rPr lang="en-US" sz="1300" b="0" i="0" u="none" strike="noStrike">
                          <a:solidFill>
                            <a:srgbClr val="4D4D4D"/>
                          </a:solidFill>
                          <a:effectLst/>
                          <a:latin typeface="Arial" panose="020B0604020202020204" pitchFamily="34" charset="0"/>
                        </a:rPr>
                        <a:t>Remarks</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rtl="0" fontAlgn="ctr"/>
                      <a:r>
                        <a:rPr lang="en-US" sz="1300" b="0" i="0" u="none" strike="noStrike">
                          <a:solidFill>
                            <a:srgbClr val="4D4D4D"/>
                          </a:solidFill>
                          <a:effectLst/>
                          <a:latin typeface="Arial" panose="020B0604020202020204" pitchFamily="34" charset="0"/>
                        </a:rPr>
                        <a:t>Remarks</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97081045"/>
                  </a:ext>
                </a:extLst>
              </a:tr>
              <a:tr h="209680">
                <a:tc>
                  <a:txBody>
                    <a:bodyPr/>
                    <a:lstStyle/>
                    <a:p>
                      <a:pPr algn="l" rtl="0" fontAlgn="ctr"/>
                      <a:r>
                        <a:rPr lang="en-US" sz="1300" b="1" i="0" u="none" strike="noStrike" dirty="0">
                          <a:solidFill>
                            <a:srgbClr val="4D4D4D"/>
                          </a:solidFill>
                          <a:effectLst/>
                          <a:latin typeface="Arial" panose="020B0604020202020204" pitchFamily="34" charset="0"/>
                        </a:rPr>
                        <a:t>\--CONTROL RESULTS</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 </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55548104"/>
                  </a:ext>
                </a:extLst>
              </a:tr>
              <a:tr h="209680">
                <a:tc>
                  <a:txBody>
                    <a:bodyPr/>
                    <a:lstStyle/>
                    <a:p>
                      <a:pPr algn="l" rtl="0" fontAlgn="ctr"/>
                      <a:r>
                        <a:rPr lang="en-US" sz="1300" b="0" i="0" u="none" strike="noStrike">
                          <a:solidFill>
                            <a:srgbClr val="4D4D4D"/>
                          </a:solidFill>
                          <a:effectLst/>
                          <a:latin typeface="Arial" panose="020B0604020202020204" pitchFamily="34" charset="0"/>
                        </a:rPr>
                        <a:t>Sequence number</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2</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7359720"/>
                  </a:ext>
                </a:extLst>
              </a:tr>
              <a:tr h="209680">
                <a:tc>
                  <a:txBody>
                    <a:bodyPr/>
                    <a:lstStyle/>
                    <a:p>
                      <a:pPr algn="l" rtl="0" fontAlgn="ctr"/>
                      <a:r>
                        <a:rPr lang="en-US" sz="1300" b="0" i="0" u="none" strike="noStrike">
                          <a:solidFill>
                            <a:srgbClr val="4D4D4D"/>
                          </a:solidFill>
                          <a:effectLst/>
                          <a:highlight>
                            <a:srgbClr val="FFFF00"/>
                          </a:highlight>
                          <a:latin typeface="Arial" panose="020B0604020202020204" pitchFamily="34" charset="0"/>
                        </a:rPr>
                        <a:t>Declaration goods item number</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highlight>
                            <a:srgbClr val="FFFF00"/>
                          </a:highlight>
                          <a:latin typeface="Arial" panose="020B0604020202020204" pitchFamily="34" charset="0"/>
                        </a:rPr>
                        <a:t>2</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3481297"/>
                  </a:ext>
                </a:extLst>
              </a:tr>
              <a:tr h="209680">
                <a:tc>
                  <a:txBody>
                    <a:bodyPr/>
                    <a:lstStyle/>
                    <a:p>
                      <a:pPr algn="l" rtl="0" fontAlgn="ctr"/>
                      <a:r>
                        <a:rPr lang="en-US" sz="1300" b="0" i="0" u="none" strike="noStrike">
                          <a:solidFill>
                            <a:srgbClr val="4D4D4D"/>
                          </a:solidFill>
                          <a:effectLst/>
                          <a:latin typeface="Arial" panose="020B0604020202020204" pitchFamily="34" charset="0"/>
                        </a:rPr>
                        <a:t>Control result code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US" sz="1300" b="0" i="0" u="none" strike="noStrike">
                          <a:solidFill>
                            <a:srgbClr val="4D4D4D"/>
                          </a:solidFill>
                          <a:effectLst/>
                          <a:latin typeface="Arial" panose="020B0604020202020204" pitchFamily="34" charset="0"/>
                        </a:rPr>
                        <a:t>B1</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7328770"/>
                  </a:ext>
                </a:extLst>
              </a:tr>
              <a:tr h="209680">
                <a:tc>
                  <a:txBody>
                    <a:bodyPr/>
                    <a:lstStyle/>
                    <a:p>
                      <a:pPr algn="l" rtl="0" fontAlgn="ctr"/>
                      <a:r>
                        <a:rPr lang="en-US" sz="1300" b="1" i="0" u="none" strike="noStrike">
                          <a:solidFill>
                            <a:srgbClr val="4D4D4D"/>
                          </a:solidFill>
                          <a:effectLst/>
                          <a:latin typeface="Arial" panose="020B0604020202020204" pitchFamily="34" charset="0"/>
                        </a:rPr>
                        <a:t>\--\--RESULTS OF CONTROL</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 </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17941068"/>
                  </a:ext>
                </a:extLst>
              </a:tr>
              <a:tr h="209680">
                <a:tc>
                  <a:txBody>
                    <a:bodyPr/>
                    <a:lstStyle/>
                    <a:p>
                      <a:pPr algn="l" rtl="0" fontAlgn="ctr"/>
                      <a:r>
                        <a:rPr lang="en-US" sz="1300" b="0" i="0" u="none" strike="noStrike">
                          <a:solidFill>
                            <a:srgbClr val="4D4D4D"/>
                          </a:solidFill>
                          <a:effectLst/>
                          <a:latin typeface="Arial" panose="020B0604020202020204" pitchFamily="34" charset="0"/>
                        </a:rPr>
                        <a:t>Sequence number</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1</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01457661"/>
                  </a:ext>
                </a:extLst>
              </a:tr>
              <a:tr h="209680">
                <a:tc>
                  <a:txBody>
                    <a:bodyPr/>
                    <a:lstStyle/>
                    <a:p>
                      <a:pPr algn="l" rtl="0" fontAlgn="ctr"/>
                      <a:r>
                        <a:rPr lang="en-US" sz="1300" b="0" i="0" u="none" strike="noStrike">
                          <a:solidFill>
                            <a:srgbClr val="4D4D4D"/>
                          </a:solidFill>
                          <a:effectLst/>
                          <a:latin typeface="Arial" panose="020B0604020202020204" pitchFamily="34" charset="0"/>
                        </a:rPr>
                        <a:t>Risk area code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502040</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07861628"/>
                  </a:ext>
                </a:extLst>
              </a:tr>
              <a:tr h="209680">
                <a:tc>
                  <a:txBody>
                    <a:bodyPr/>
                    <a:lstStyle/>
                    <a:p>
                      <a:pPr algn="l" rtl="0" fontAlgn="ctr"/>
                      <a:r>
                        <a:rPr lang="en-US" sz="1300" b="0" i="0" u="none" strike="noStrike">
                          <a:solidFill>
                            <a:srgbClr val="4D4D4D"/>
                          </a:solidFill>
                          <a:effectLst/>
                          <a:latin typeface="Arial" panose="020B0604020202020204" pitchFamily="34" charset="0"/>
                        </a:rPr>
                        <a:t>Control type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300" b="0" i="0" u="none" strike="noStrike">
                          <a:solidFill>
                            <a:srgbClr val="4D4D4D"/>
                          </a:solidFill>
                          <a:effectLst/>
                          <a:latin typeface="Arial" panose="020B0604020202020204" pitchFamily="34" charset="0"/>
                        </a:rPr>
                        <a:t>40</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71646717"/>
                  </a:ext>
                </a:extLst>
              </a:tr>
              <a:tr h="209680">
                <a:tc>
                  <a:txBody>
                    <a:bodyPr/>
                    <a:lstStyle/>
                    <a:p>
                      <a:pPr algn="l" rtl="0" fontAlgn="ctr"/>
                      <a:r>
                        <a:rPr lang="en-US" sz="1300" b="0" i="0" u="none" strike="noStrike">
                          <a:solidFill>
                            <a:srgbClr val="4D4D4D"/>
                          </a:solidFill>
                          <a:effectLst/>
                          <a:latin typeface="Arial" panose="020B0604020202020204" pitchFamily="34" charset="0"/>
                        </a:rPr>
                        <a:t>Control date</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US" sz="1300" b="0" i="0" u="none" strike="noStrike">
                          <a:solidFill>
                            <a:srgbClr val="4D4D4D"/>
                          </a:solidFill>
                          <a:effectLst/>
                          <a:latin typeface="Arial" panose="020B0604020202020204" pitchFamily="34" charset="0"/>
                        </a:rPr>
                        <a:t>2024-11-10</a:t>
                      </a:r>
                      <a:endParaRPr lang="el-GR" sz="1300" b="0" i="0" u="none" strike="noStrike">
                        <a:solidFill>
                          <a:srgbClr val="4D4D4D"/>
                        </a:solidFill>
                        <a:effectLst/>
                        <a:latin typeface="Arial" panose="020B0604020202020204" pitchFamily="34" charset="0"/>
                      </a:endParaRP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53158532"/>
                  </a:ext>
                </a:extLst>
              </a:tr>
              <a:tr h="209680">
                <a:tc>
                  <a:txBody>
                    <a:bodyPr/>
                    <a:lstStyle/>
                    <a:p>
                      <a:pPr algn="l" rtl="0" fontAlgn="ctr"/>
                      <a:r>
                        <a:rPr lang="en-US" sz="1300" b="0" i="0" u="none" strike="noStrike">
                          <a:solidFill>
                            <a:srgbClr val="4D4D4D"/>
                          </a:solidFill>
                          <a:effectLst/>
                          <a:latin typeface="Arial" panose="020B0604020202020204" pitchFamily="34" charset="0"/>
                        </a:rPr>
                        <a:t>Remarks</a:t>
                      </a:r>
                    </a:p>
                  </a:txBody>
                  <a:tcPr marL="5742" marR="5742" marT="57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US" sz="1300" b="0" i="0" u="none" strike="noStrike" dirty="0">
                          <a:solidFill>
                            <a:srgbClr val="4D4D4D"/>
                          </a:solidFill>
                          <a:effectLst/>
                          <a:latin typeface="Arial" panose="020B0604020202020204" pitchFamily="34" charset="0"/>
                        </a:rPr>
                        <a:t>Remarks</a:t>
                      </a:r>
                    </a:p>
                  </a:txBody>
                  <a:tcPr marL="5742" marR="5742" marT="57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32006040"/>
                  </a:ext>
                </a:extLst>
              </a:tr>
            </a:tbl>
          </a:graphicData>
        </a:graphic>
      </p:graphicFrame>
      <p:sp>
        <p:nvSpPr>
          <p:cNvPr id="14" name="Content Placeholder 1">
            <a:extLst>
              <a:ext uri="{FF2B5EF4-FFF2-40B4-BE49-F238E27FC236}">
                <a16:creationId xmlns:a16="http://schemas.microsoft.com/office/drawing/2014/main" id="{2EE77D4E-308A-68D9-2D5B-231ABF677662}"/>
              </a:ext>
            </a:extLst>
          </p:cNvPr>
          <p:cNvSpPr txBox="1">
            <a:spLocks/>
          </p:cNvSpPr>
          <p:nvPr/>
        </p:nvSpPr>
        <p:spPr>
          <a:xfrm>
            <a:off x="6294992" y="3797195"/>
            <a:ext cx="3898643" cy="6463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Clr>
                <a:srgbClr val="034EA2"/>
              </a:buClr>
              <a:buFont typeface="Arial" panose="020B0604020202020204" pitchFamily="34" charset="0"/>
              <a:buNone/>
            </a:pPr>
            <a:r>
              <a:rPr lang="en-US" sz="1600"/>
              <a:t>Control type 20 </a:t>
            </a:r>
          </a:p>
          <a:p>
            <a:pPr marL="0" indent="0">
              <a:spcAft>
                <a:spcPts val="0"/>
              </a:spcAft>
              <a:buClr>
                <a:srgbClr val="034EA2"/>
              </a:buClr>
              <a:buFont typeface="Arial" panose="020B0604020202020204" pitchFamily="34" charset="0"/>
              <a:buNone/>
            </a:pPr>
            <a:r>
              <a:rPr lang="en-US" sz="1600"/>
              <a:t>(Nuclear/radioactive material check)</a:t>
            </a:r>
            <a:endParaRPr lang="el-GR" sz="1600"/>
          </a:p>
        </p:txBody>
      </p:sp>
      <p:sp>
        <p:nvSpPr>
          <p:cNvPr id="15" name="Content Placeholder 1">
            <a:extLst>
              <a:ext uri="{FF2B5EF4-FFF2-40B4-BE49-F238E27FC236}">
                <a16:creationId xmlns:a16="http://schemas.microsoft.com/office/drawing/2014/main" id="{E553BF19-BA8E-573F-2F02-81BDC743C421}"/>
              </a:ext>
            </a:extLst>
          </p:cNvPr>
          <p:cNvSpPr txBox="1">
            <a:spLocks/>
          </p:cNvSpPr>
          <p:nvPr/>
        </p:nvSpPr>
        <p:spPr>
          <a:xfrm>
            <a:off x="6294992" y="5390704"/>
            <a:ext cx="3898644" cy="6463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Clr>
                <a:srgbClr val="034EA2"/>
              </a:buClr>
              <a:buFont typeface="Arial" panose="020B0604020202020204" pitchFamily="34" charset="0"/>
              <a:buNone/>
            </a:pPr>
            <a:r>
              <a:rPr lang="en-US" sz="1600"/>
              <a:t>Control type 40</a:t>
            </a:r>
            <a:r>
              <a:rPr lang="el-GR" sz="1600"/>
              <a:t> </a:t>
            </a:r>
            <a:endParaRPr lang="en-US" sz="1600"/>
          </a:p>
          <a:p>
            <a:pPr marL="0" indent="0">
              <a:spcAft>
                <a:spcPts val="0"/>
              </a:spcAft>
              <a:buClr>
                <a:srgbClr val="034EA2"/>
              </a:buClr>
              <a:buFont typeface="Arial" panose="020B0604020202020204" pitchFamily="34" charset="0"/>
              <a:buNone/>
            </a:pPr>
            <a:r>
              <a:rPr lang="el-GR" sz="1600"/>
              <a:t>(</a:t>
            </a:r>
            <a:r>
              <a:rPr lang="en-US" sz="1600"/>
              <a:t>Physical controls</a:t>
            </a:r>
            <a:r>
              <a:rPr lang="el-GR" sz="1600"/>
              <a:t>)</a:t>
            </a:r>
          </a:p>
        </p:txBody>
      </p:sp>
      <p:sp>
        <p:nvSpPr>
          <p:cNvPr id="2" name="Rectangle: Rounded Corners 4">
            <a:extLst>
              <a:ext uri="{FF2B5EF4-FFF2-40B4-BE49-F238E27FC236}">
                <a16:creationId xmlns:a16="http://schemas.microsoft.com/office/drawing/2014/main" id="{9D410FF6-036E-245E-6EFB-52788B7C642D}"/>
              </a:ext>
            </a:extLst>
          </p:cNvPr>
          <p:cNvSpPr txBox="1"/>
          <p:nvPr/>
        </p:nvSpPr>
        <p:spPr>
          <a:xfrm>
            <a:off x="5983358" y="859985"/>
            <a:ext cx="5970105" cy="782357"/>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1</a:t>
            </a:r>
            <a:r>
              <a:rPr lang="en-US" sz="1800" b="1" kern="1200" baseline="30000" dirty="0"/>
              <a:t>st</a:t>
            </a:r>
            <a:r>
              <a:rPr lang="en-US" sz="1800" b="1" kern="1200" dirty="0"/>
              <a:t> case: </a:t>
            </a:r>
            <a:r>
              <a:rPr lang="en-US" sz="1800" kern="1200" dirty="0"/>
              <a:t>Report  of control results for both types of controls requested by SCI, using different results codes.</a:t>
            </a:r>
          </a:p>
        </p:txBody>
      </p:sp>
      <p:sp>
        <p:nvSpPr>
          <p:cNvPr id="4" name="Rectangle 3">
            <a:extLst>
              <a:ext uri="{FF2B5EF4-FFF2-40B4-BE49-F238E27FC236}">
                <a16:creationId xmlns:a16="http://schemas.microsoft.com/office/drawing/2014/main" id="{B6C199F7-33EF-E460-E111-EDDAD8F30EF6}"/>
              </a:ext>
            </a:extLst>
          </p:cNvPr>
          <p:cNvSpPr/>
          <p:nvPr/>
        </p:nvSpPr>
        <p:spPr>
          <a:xfrm>
            <a:off x="6294992" y="3789379"/>
            <a:ext cx="3548723" cy="646332"/>
          </a:xfrm>
          <a:prstGeom prst="rect">
            <a:avLst/>
          </a:prstGeom>
          <a:noFill/>
          <a:ln>
            <a:solidFill>
              <a:srgbClr val="1C58A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5F5DE9-E553-6303-35EC-6DA7D811F7C4}"/>
              </a:ext>
            </a:extLst>
          </p:cNvPr>
          <p:cNvSpPr/>
          <p:nvPr/>
        </p:nvSpPr>
        <p:spPr>
          <a:xfrm>
            <a:off x="6345516" y="5390704"/>
            <a:ext cx="3498199" cy="646332"/>
          </a:xfrm>
          <a:prstGeom prst="rect">
            <a:avLst/>
          </a:prstGeom>
          <a:noFill/>
          <a:ln>
            <a:solidFill>
              <a:srgbClr val="1C58A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07B957-CA3D-C9DD-86AD-6278053FD4CC}"/>
              </a:ext>
            </a:extLst>
          </p:cNvPr>
          <p:cNvSpPr txBox="1"/>
          <p:nvPr/>
        </p:nvSpPr>
        <p:spPr>
          <a:xfrm>
            <a:off x="6190217" y="1734731"/>
            <a:ext cx="5601733" cy="1600438"/>
          </a:xfrm>
          <a:prstGeom prst="rect">
            <a:avLst/>
          </a:prstGeom>
          <a:noFill/>
        </p:spPr>
        <p:txBody>
          <a:bodyPr wrap="square">
            <a:spAutoFit/>
          </a:bodyPr>
          <a:lstStyle/>
          <a:p>
            <a:pPr algn="just">
              <a:spcAft>
                <a:spcPts val="600"/>
              </a:spcAft>
            </a:pPr>
            <a:r>
              <a:rPr lang="en-US" sz="1400" i="1" dirty="0">
                <a:solidFill>
                  <a:schemeClr val="tx1"/>
                </a:solidFill>
              </a:rPr>
              <a:t>The structure of IE441 allows to use one or several control results codes for each goods item in the declaration. However, the control result code used at Declaration level should get the value from the worst result code used at Item level. For example, if at least for one goods item the control result code is B1 “Not satisfactory”, the general control result code at Declaration level is also B1 “Not satisfactory”. </a:t>
            </a:r>
          </a:p>
        </p:txBody>
      </p:sp>
      <p:sp>
        <p:nvSpPr>
          <p:cNvPr id="6" name="Slide Number Placeholder 5">
            <a:extLst>
              <a:ext uri="{FF2B5EF4-FFF2-40B4-BE49-F238E27FC236}">
                <a16:creationId xmlns:a16="http://schemas.microsoft.com/office/drawing/2014/main" id="{EA0E81CD-503D-FCC0-62E7-76DC26A3472B}"/>
              </a:ext>
            </a:extLst>
          </p:cNvPr>
          <p:cNvSpPr>
            <a:spLocks noGrp="1"/>
          </p:cNvSpPr>
          <p:nvPr>
            <p:ph type="sldNum" sz="quarter" idx="12"/>
          </p:nvPr>
        </p:nvSpPr>
        <p:spPr/>
        <p:txBody>
          <a:bodyPr/>
          <a:lstStyle/>
          <a:p>
            <a:fld id="{F46C79FD-C571-418B-AB0F-5EE936C85276}" type="slidenum">
              <a:rPr lang="en-GB" smtClean="0"/>
              <a:t>76</a:t>
            </a:fld>
            <a:endParaRPr lang="en-GB"/>
          </a:p>
        </p:txBody>
      </p:sp>
    </p:spTree>
    <p:extLst>
      <p:ext uri="{BB962C8B-B14F-4D97-AF65-F5344CB8AC3E}">
        <p14:creationId xmlns:p14="http://schemas.microsoft.com/office/powerpoint/2010/main" val="1885372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6C90B-1634-4122-E546-95C5FCAF6B08}"/>
              </a:ext>
            </a:extLst>
          </p:cNvPr>
          <p:cNvSpPr>
            <a:spLocks noGrp="1"/>
          </p:cNvSpPr>
          <p:nvPr>
            <p:ph type="title"/>
          </p:nvPr>
        </p:nvSpPr>
        <p:spPr/>
        <p:txBody>
          <a:bodyPr/>
          <a:lstStyle/>
          <a:p>
            <a:r>
              <a:rPr lang="en-US"/>
              <a:t>Control results in IE441 – Example (2/2)</a:t>
            </a:r>
            <a:endParaRPr lang="el-GR"/>
          </a:p>
        </p:txBody>
      </p:sp>
      <p:graphicFrame>
        <p:nvGraphicFramePr>
          <p:cNvPr id="17" name="Table 16">
            <a:extLst>
              <a:ext uri="{FF2B5EF4-FFF2-40B4-BE49-F238E27FC236}">
                <a16:creationId xmlns:a16="http://schemas.microsoft.com/office/drawing/2014/main" id="{3BAFCE23-893F-9951-CFA2-459784F31962}"/>
              </a:ext>
            </a:extLst>
          </p:cNvPr>
          <p:cNvGraphicFramePr>
            <a:graphicFrameLocks noGrp="1"/>
          </p:cNvGraphicFramePr>
          <p:nvPr>
            <p:extLst>
              <p:ext uri="{D42A27DB-BD31-4B8C-83A1-F6EECF244321}">
                <p14:modId xmlns:p14="http://schemas.microsoft.com/office/powerpoint/2010/main" val="2540410131"/>
              </p:ext>
            </p:extLst>
          </p:nvPr>
        </p:nvGraphicFramePr>
        <p:xfrm>
          <a:off x="720962" y="2959571"/>
          <a:ext cx="4831421" cy="2064913"/>
        </p:xfrm>
        <a:graphic>
          <a:graphicData uri="http://schemas.openxmlformats.org/drawingml/2006/table">
            <a:tbl>
              <a:tblPr/>
              <a:tblGrid>
                <a:gridCol w="3080662">
                  <a:extLst>
                    <a:ext uri="{9D8B030D-6E8A-4147-A177-3AD203B41FA5}">
                      <a16:colId xmlns:a16="http://schemas.microsoft.com/office/drawing/2014/main" val="3552106930"/>
                    </a:ext>
                  </a:extLst>
                </a:gridCol>
                <a:gridCol w="1750759">
                  <a:extLst>
                    <a:ext uri="{9D8B030D-6E8A-4147-A177-3AD203B41FA5}">
                      <a16:colId xmlns:a16="http://schemas.microsoft.com/office/drawing/2014/main" val="538097823"/>
                    </a:ext>
                  </a:extLst>
                </a:gridCol>
              </a:tblGrid>
              <a:tr h="420649">
                <a:tc>
                  <a:txBody>
                    <a:bodyPr/>
                    <a:lstStyle/>
                    <a:p>
                      <a:pPr algn="ctr" rtl="0" fontAlgn="ctr"/>
                      <a:r>
                        <a:rPr lang="en-US" sz="1400" b="1" i="0" u="none" strike="noStrike">
                          <a:solidFill>
                            <a:srgbClr val="FFFFFF"/>
                          </a:solidFill>
                          <a:effectLst/>
                          <a:latin typeface="Arial" panose="020B0604020202020204" pitchFamily="34" charset="0"/>
                        </a:rPr>
                        <a:t>Data Group / Data Element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94"/>
                    </a:solidFill>
                  </a:tcPr>
                </a:tc>
                <a:tc>
                  <a:txBody>
                    <a:bodyPr/>
                    <a:lstStyle/>
                    <a:p>
                      <a:pPr algn="ctr" rtl="0" fontAlgn="ctr"/>
                      <a:r>
                        <a:rPr lang="en-US" sz="1400" b="1" i="0" u="none" strike="noStrike">
                          <a:solidFill>
                            <a:srgbClr val="FFFFFF"/>
                          </a:solidFill>
                          <a:effectLst/>
                          <a:latin typeface="Arial" panose="020B0604020202020204" pitchFamily="34" charset="0"/>
                        </a:rPr>
                        <a:t>V</a:t>
                      </a:r>
                      <a:r>
                        <a:rPr lang="en-GB" sz="1400" b="1" i="0" u="none" strike="noStrike">
                          <a:solidFill>
                            <a:srgbClr val="FFFFFF"/>
                          </a:solidFill>
                          <a:effectLst/>
                          <a:latin typeface="Arial" panose="020B0604020202020204" pitchFamily="34" charset="0"/>
                        </a:rPr>
                        <a:t>alue</a:t>
                      </a:r>
                      <a:endParaRPr lang="el-GR" sz="1400" b="1" i="0" u="none" strike="noStrike">
                        <a:solidFill>
                          <a:srgbClr val="FFFFFF"/>
                        </a:solidFill>
                        <a:effectLst/>
                        <a:latin typeface="Arial" panose="020B0604020202020204" pitchFamily="34" charset="0"/>
                      </a:endParaRPr>
                    </a:p>
                  </a:txBody>
                  <a:tcPr marL="7620" marR="7620" marT="7620" marB="0" anchor="ctr">
                    <a:lnL w="12700" cap="flat" cmpd="sng" algn="ctr">
                      <a:solidFill>
                        <a:srgbClr val="4D4D4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94"/>
                    </a:solidFill>
                  </a:tcPr>
                </a:tc>
                <a:extLst>
                  <a:ext uri="{0D108BD9-81ED-4DB2-BD59-A6C34878D82A}">
                    <a16:rowId xmlns:a16="http://schemas.microsoft.com/office/drawing/2014/main" val="4173400769"/>
                  </a:ext>
                </a:extLst>
              </a:tr>
              <a:tr h="411066">
                <a:tc>
                  <a:txBody>
                    <a:bodyPr/>
                    <a:lstStyle/>
                    <a:p>
                      <a:pPr algn="l" rtl="0" fontAlgn="ctr"/>
                      <a:r>
                        <a:rPr lang="en-GB" sz="1400" b="1" i="0" u="none" strike="noStrike">
                          <a:solidFill>
                            <a:srgbClr val="4D4D4D"/>
                          </a:solidFill>
                          <a:effectLst/>
                          <a:latin typeface="Arial" panose="020B0604020202020204" pitchFamily="34" charset="0"/>
                        </a:rPr>
                        <a:t>\--CONTROL RESULTS</a:t>
                      </a:r>
                      <a:endParaRPr lang="el-GR" sz="1400" b="1" i="0" u="none" strike="noStrike">
                        <a:solidFill>
                          <a:srgbClr val="4D4D4D"/>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400" b="0" i="0" u="none" strike="noStrike">
                          <a:solidFill>
                            <a:srgbClr val="4D4D4D"/>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4698793"/>
                  </a:ext>
                </a:extLst>
              </a:tr>
              <a:tr h="411066">
                <a:tc>
                  <a:txBody>
                    <a:bodyPr/>
                    <a:lstStyle/>
                    <a:p>
                      <a:pPr algn="l" rtl="0" fontAlgn="ctr"/>
                      <a:r>
                        <a:rPr lang="en-GB" sz="1400" b="0" i="0" u="none" strike="noStrike" dirty="0">
                          <a:solidFill>
                            <a:srgbClr val="4D4D4D"/>
                          </a:solidFill>
                          <a:effectLst/>
                          <a:latin typeface="Arial" panose="020B0604020202020204" pitchFamily="34" charset="0"/>
                        </a:rPr>
                        <a:t>Sequence number</a:t>
                      </a:r>
                      <a:endParaRPr lang="el-GR" sz="1400" b="0" i="0" u="none" strike="noStrike" dirty="0">
                        <a:solidFill>
                          <a:srgbClr val="4D4D4D"/>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GB" sz="1400" b="0" i="0" u="none" strike="noStrike">
                          <a:solidFill>
                            <a:srgbClr val="4D4D4D"/>
                          </a:solidFill>
                          <a:effectLst/>
                          <a:latin typeface="Arial" panose="020B0604020202020204" pitchFamily="34" charset="0"/>
                        </a:rPr>
                        <a:t>1</a:t>
                      </a:r>
                      <a:endParaRPr lang="el-GR" sz="1400" b="0" i="0" u="none" strike="noStrike">
                        <a:solidFill>
                          <a:srgbClr val="4D4D4D"/>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94440058"/>
                  </a:ext>
                </a:extLst>
              </a:tr>
              <a:tr h="411066">
                <a:tc>
                  <a:txBody>
                    <a:bodyPr/>
                    <a:lstStyle/>
                    <a:p>
                      <a:pPr algn="l" rtl="0" fontAlgn="ctr"/>
                      <a:r>
                        <a:rPr lang="en-GB" sz="1400" b="0" i="0" u="none" strike="noStrike">
                          <a:solidFill>
                            <a:srgbClr val="4D4D4D"/>
                          </a:solidFill>
                          <a:effectLst/>
                          <a:highlight>
                            <a:srgbClr val="FFFF00"/>
                          </a:highlight>
                          <a:latin typeface="Arial" panose="020B0604020202020204" pitchFamily="34" charset="0"/>
                        </a:rPr>
                        <a:t>Declaration goods item number</a:t>
                      </a:r>
                      <a:endParaRPr lang="el-GR" sz="1400" b="0" i="0" u="none" strike="noStrike">
                        <a:solidFill>
                          <a:srgbClr val="4D4D4D"/>
                        </a:solidFill>
                        <a:effectLst/>
                        <a:highlight>
                          <a:srgbClr val="FFFF00"/>
                        </a:highligh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400" b="0" i="0" u="none" strike="noStrike">
                          <a:solidFill>
                            <a:srgbClr val="4D4D4D"/>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38293823"/>
                  </a:ext>
                </a:extLst>
              </a:tr>
              <a:tr h="411066">
                <a:tc>
                  <a:txBody>
                    <a:bodyPr/>
                    <a:lstStyle/>
                    <a:p>
                      <a:pPr algn="l" rtl="0" fontAlgn="ctr"/>
                      <a:r>
                        <a:rPr lang="en-GB" sz="1400" b="0" i="0" u="none" strike="noStrike">
                          <a:solidFill>
                            <a:srgbClr val="4D4D4D"/>
                          </a:solidFill>
                          <a:effectLst/>
                          <a:latin typeface="Arial" panose="020B0604020202020204" pitchFamily="34" charset="0"/>
                        </a:rPr>
                        <a:t>Control result code</a:t>
                      </a:r>
                      <a:endParaRPr lang="el-GR" sz="1400" b="0" i="0" u="none" strike="noStrike">
                        <a:solidFill>
                          <a:srgbClr val="4D4D4D"/>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GB" sz="1400" b="0" i="0" u="none" strike="noStrike" dirty="0">
                          <a:solidFill>
                            <a:srgbClr val="4D4D4D"/>
                          </a:solidFill>
                          <a:effectLst/>
                          <a:latin typeface="Arial" panose="020B0604020202020204" pitchFamily="34" charset="0"/>
                        </a:rPr>
                        <a:t>A1</a:t>
                      </a:r>
                      <a:endParaRPr lang="el-GR" sz="1400" b="0" i="0" u="none" strike="noStrike" dirty="0">
                        <a:solidFill>
                          <a:srgbClr val="4D4D4D"/>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4941942"/>
                  </a:ext>
                </a:extLst>
              </a:tr>
            </a:tbl>
          </a:graphicData>
        </a:graphic>
      </p:graphicFrame>
      <p:graphicFrame>
        <p:nvGraphicFramePr>
          <p:cNvPr id="20" name="Table 19">
            <a:extLst>
              <a:ext uri="{FF2B5EF4-FFF2-40B4-BE49-F238E27FC236}">
                <a16:creationId xmlns:a16="http://schemas.microsoft.com/office/drawing/2014/main" id="{DAB19660-4A79-5AA1-7B30-1C3653CF4544}"/>
              </a:ext>
            </a:extLst>
          </p:cNvPr>
          <p:cNvGraphicFramePr>
            <a:graphicFrameLocks noGrp="1"/>
          </p:cNvGraphicFramePr>
          <p:nvPr>
            <p:extLst>
              <p:ext uri="{D42A27DB-BD31-4B8C-83A1-F6EECF244321}">
                <p14:modId xmlns:p14="http://schemas.microsoft.com/office/powerpoint/2010/main" val="4128077188"/>
              </p:ext>
            </p:extLst>
          </p:nvPr>
        </p:nvGraphicFramePr>
        <p:xfrm>
          <a:off x="6228519" y="2959571"/>
          <a:ext cx="4831421" cy="2043276"/>
        </p:xfrm>
        <a:graphic>
          <a:graphicData uri="http://schemas.openxmlformats.org/drawingml/2006/table">
            <a:tbl>
              <a:tblPr/>
              <a:tblGrid>
                <a:gridCol w="3080662">
                  <a:extLst>
                    <a:ext uri="{9D8B030D-6E8A-4147-A177-3AD203B41FA5}">
                      <a16:colId xmlns:a16="http://schemas.microsoft.com/office/drawing/2014/main" val="309046432"/>
                    </a:ext>
                  </a:extLst>
                </a:gridCol>
                <a:gridCol w="1750759">
                  <a:extLst>
                    <a:ext uri="{9D8B030D-6E8A-4147-A177-3AD203B41FA5}">
                      <a16:colId xmlns:a16="http://schemas.microsoft.com/office/drawing/2014/main" val="1401619996"/>
                    </a:ext>
                  </a:extLst>
                </a:gridCol>
              </a:tblGrid>
              <a:tr h="422164">
                <a:tc>
                  <a:txBody>
                    <a:bodyPr/>
                    <a:lstStyle/>
                    <a:p>
                      <a:pPr algn="ctr" rtl="0" fontAlgn="ctr"/>
                      <a:r>
                        <a:rPr lang="en-US" sz="1400" b="1" i="0" u="none" strike="noStrike">
                          <a:solidFill>
                            <a:srgbClr val="FFFFFF"/>
                          </a:solidFill>
                          <a:effectLst/>
                          <a:latin typeface="Arial" panose="020B0604020202020204" pitchFamily="34" charset="0"/>
                        </a:rPr>
                        <a:t>Data Group / Data Element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4D4D4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94"/>
                    </a:solidFill>
                  </a:tcPr>
                </a:tc>
                <a:tc>
                  <a:txBody>
                    <a:bodyPr/>
                    <a:lstStyle/>
                    <a:p>
                      <a:pPr algn="ctr" rtl="0" fontAlgn="ctr"/>
                      <a:r>
                        <a:rPr lang="en-GB" sz="1400" b="1" i="0" u="none" strike="noStrike">
                          <a:solidFill>
                            <a:srgbClr val="FFFFFF"/>
                          </a:solidFill>
                          <a:effectLst/>
                          <a:latin typeface="Arial" panose="020B0604020202020204" pitchFamily="34" charset="0"/>
                        </a:rPr>
                        <a:t>Value</a:t>
                      </a:r>
                      <a:endParaRPr lang="el-GR" sz="1400" b="1" i="0" u="none" strike="noStrike">
                        <a:solidFill>
                          <a:srgbClr val="FFFFFF"/>
                        </a:solidFill>
                        <a:effectLst/>
                        <a:latin typeface="Arial" panose="020B0604020202020204" pitchFamily="34" charset="0"/>
                      </a:endParaRPr>
                    </a:p>
                  </a:txBody>
                  <a:tcPr marL="7620" marR="7620" marT="7620" marB="0" anchor="ctr">
                    <a:lnL w="12700" cap="flat" cmpd="sng" algn="ctr">
                      <a:solidFill>
                        <a:srgbClr val="4D4D4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94"/>
                    </a:solidFill>
                  </a:tcPr>
                </a:tc>
                <a:extLst>
                  <a:ext uri="{0D108BD9-81ED-4DB2-BD59-A6C34878D82A}">
                    <a16:rowId xmlns:a16="http://schemas.microsoft.com/office/drawing/2014/main" val="858210959"/>
                  </a:ext>
                </a:extLst>
              </a:tr>
              <a:tr h="405278">
                <a:tc>
                  <a:txBody>
                    <a:bodyPr/>
                    <a:lstStyle/>
                    <a:p>
                      <a:pPr algn="l" rtl="0" fontAlgn="ctr"/>
                      <a:r>
                        <a:rPr lang="en-GB" sz="1400" b="1" i="0" u="none" strike="noStrike">
                          <a:solidFill>
                            <a:srgbClr val="4D4D4D"/>
                          </a:solidFill>
                          <a:effectLst/>
                          <a:latin typeface="Arial" panose="020B0604020202020204" pitchFamily="34" charset="0"/>
                        </a:rPr>
                        <a:t>\--CONTROL RESULTS</a:t>
                      </a:r>
                      <a:endParaRPr lang="el-GR" sz="1400" b="1" i="0" u="none" strike="noStrike">
                        <a:solidFill>
                          <a:srgbClr val="4D4D4D"/>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l-GR" sz="1400" b="0" i="0" u="none" strike="noStrike">
                          <a:solidFill>
                            <a:srgbClr val="4D4D4D"/>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811957"/>
                  </a:ext>
                </a:extLst>
              </a:tr>
              <a:tr h="405278">
                <a:tc>
                  <a:txBody>
                    <a:bodyPr/>
                    <a:lstStyle/>
                    <a:p>
                      <a:pPr algn="l" rtl="0" fontAlgn="ctr"/>
                      <a:r>
                        <a:rPr lang="en-GB" sz="1400" b="0" i="0" u="none" strike="noStrike">
                          <a:solidFill>
                            <a:srgbClr val="4D4D4D"/>
                          </a:solidFill>
                          <a:effectLst/>
                          <a:latin typeface="Arial" panose="020B0604020202020204" pitchFamily="34" charset="0"/>
                        </a:rPr>
                        <a:t>Sequence number</a:t>
                      </a:r>
                      <a:endParaRPr lang="el-GR" sz="1400" b="0" i="0" u="none" strike="noStrike">
                        <a:solidFill>
                          <a:srgbClr val="4D4D4D"/>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GB" sz="1400" b="0" i="0" u="none" strike="noStrike">
                          <a:solidFill>
                            <a:srgbClr val="4D4D4D"/>
                          </a:solidFill>
                          <a:effectLst/>
                          <a:latin typeface="Arial" panose="020B0604020202020204" pitchFamily="34" charset="0"/>
                        </a:rPr>
                        <a:t>1</a:t>
                      </a:r>
                      <a:endParaRPr lang="el-GR" sz="1400" b="0" i="0" u="none" strike="noStrike">
                        <a:solidFill>
                          <a:srgbClr val="4D4D4D"/>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260399"/>
                  </a:ext>
                </a:extLst>
              </a:tr>
              <a:tr h="405278">
                <a:tc>
                  <a:txBody>
                    <a:bodyPr/>
                    <a:lstStyle/>
                    <a:p>
                      <a:pPr algn="l" rtl="0" fontAlgn="ctr"/>
                      <a:r>
                        <a:rPr lang="en-GB" sz="1400" b="0" i="0" u="none" strike="noStrike">
                          <a:solidFill>
                            <a:srgbClr val="4D4D4D"/>
                          </a:solidFill>
                          <a:effectLst/>
                          <a:highlight>
                            <a:srgbClr val="FFFF00"/>
                          </a:highlight>
                          <a:latin typeface="Arial" panose="020B0604020202020204" pitchFamily="34" charset="0"/>
                        </a:rPr>
                        <a:t>Declaration goods item number</a:t>
                      </a:r>
                      <a:endParaRPr lang="el-GR" sz="1400" b="0" i="0" u="none" strike="noStrike">
                        <a:solidFill>
                          <a:srgbClr val="4D4D4D"/>
                        </a:solidFill>
                        <a:effectLst/>
                        <a:highlight>
                          <a:srgbClr val="FFFF00"/>
                        </a:highligh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GB" sz="1400" b="0" i="0" u="none" strike="noStrike">
                          <a:solidFill>
                            <a:srgbClr val="4D4D4D"/>
                          </a:solidFill>
                          <a:effectLst/>
                          <a:highlight>
                            <a:srgbClr val="FFFF00"/>
                          </a:highlight>
                          <a:latin typeface="Arial" panose="020B0604020202020204" pitchFamily="34" charset="0"/>
                        </a:rPr>
                        <a:t>0</a:t>
                      </a:r>
                      <a:endParaRPr lang="el-GR" sz="1400" b="0" i="0" u="none" strike="noStrike">
                        <a:solidFill>
                          <a:srgbClr val="4D4D4D"/>
                        </a:solidFill>
                        <a:effectLst/>
                        <a:highlight>
                          <a:srgbClr val="FFFF00"/>
                        </a:highligh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08659134"/>
                  </a:ext>
                </a:extLst>
              </a:tr>
              <a:tr h="405278">
                <a:tc>
                  <a:txBody>
                    <a:bodyPr/>
                    <a:lstStyle/>
                    <a:p>
                      <a:pPr algn="l" rtl="0" fontAlgn="ctr"/>
                      <a:r>
                        <a:rPr lang="en-GB" sz="1400" b="0" i="0" u="none" strike="noStrike">
                          <a:solidFill>
                            <a:srgbClr val="4D4D4D"/>
                          </a:solidFill>
                          <a:effectLst/>
                          <a:latin typeface="Arial" panose="020B0604020202020204" pitchFamily="34" charset="0"/>
                        </a:rPr>
                        <a:t>Control result code</a:t>
                      </a:r>
                      <a:endParaRPr lang="el-GR" sz="1400" b="0" i="0" u="none" strike="noStrike">
                        <a:solidFill>
                          <a:srgbClr val="4D4D4D"/>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rtl="0" fontAlgn="ctr"/>
                      <a:r>
                        <a:rPr lang="en-GB" sz="1400" b="0" i="0" u="none" strike="noStrike">
                          <a:solidFill>
                            <a:srgbClr val="4D4D4D"/>
                          </a:solidFill>
                          <a:effectLst/>
                          <a:latin typeface="Arial" panose="020B0604020202020204" pitchFamily="34" charset="0"/>
                        </a:rPr>
                        <a:t>A1</a:t>
                      </a:r>
                      <a:endParaRPr lang="el-GR" sz="1400" b="0" i="0" u="none" strike="noStrike">
                        <a:solidFill>
                          <a:srgbClr val="4D4D4D"/>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27787336"/>
                  </a:ext>
                </a:extLst>
              </a:tr>
            </a:tbl>
          </a:graphicData>
        </a:graphic>
      </p:graphicFrame>
      <p:grpSp>
        <p:nvGrpSpPr>
          <p:cNvPr id="26" name="Group 25">
            <a:extLst>
              <a:ext uri="{FF2B5EF4-FFF2-40B4-BE49-F238E27FC236}">
                <a16:creationId xmlns:a16="http://schemas.microsoft.com/office/drawing/2014/main" id="{B2786AD9-A50F-4E73-37D8-03B0F60BA20F}"/>
              </a:ext>
            </a:extLst>
          </p:cNvPr>
          <p:cNvGrpSpPr/>
          <p:nvPr/>
        </p:nvGrpSpPr>
        <p:grpSpPr>
          <a:xfrm>
            <a:off x="754602" y="5583926"/>
            <a:ext cx="5646202" cy="646333"/>
            <a:chOff x="2075093" y="5303228"/>
            <a:chExt cx="3314782" cy="457205"/>
          </a:xfrm>
        </p:grpSpPr>
        <p:sp>
          <p:nvSpPr>
            <p:cNvPr id="27" name="Rectangle 26">
              <a:extLst>
                <a:ext uri="{FF2B5EF4-FFF2-40B4-BE49-F238E27FC236}">
                  <a16:creationId xmlns:a16="http://schemas.microsoft.com/office/drawing/2014/main" id="{C230DD9D-90FF-1D43-E388-F7F614BC7886}"/>
                </a:ext>
              </a:extLst>
            </p:cNvPr>
            <p:cNvSpPr/>
            <p:nvPr/>
          </p:nvSpPr>
          <p:spPr>
            <a:xfrm>
              <a:off x="2075093" y="5303233"/>
              <a:ext cx="366221"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8" name="Rectangle 27">
              <a:extLst>
                <a:ext uri="{FF2B5EF4-FFF2-40B4-BE49-F238E27FC236}">
                  <a16:creationId xmlns:a16="http://schemas.microsoft.com/office/drawing/2014/main" id="{4FEEFF2C-F913-0F2B-FDDA-F33FF0830DB1}"/>
                </a:ext>
              </a:extLst>
            </p:cNvPr>
            <p:cNvSpPr/>
            <p:nvPr/>
          </p:nvSpPr>
          <p:spPr>
            <a:xfrm>
              <a:off x="2441314" y="5303228"/>
              <a:ext cx="2948561"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200"/>
                </a:spcAft>
              </a:pPr>
              <a:r>
                <a:rPr lang="en-US" sz="1300" i="1">
                  <a:solidFill>
                    <a:srgbClr val="4D4D4D"/>
                  </a:solidFill>
                </a:rPr>
                <a:t>D.G. Results of Control and D.G. Control Details are always required when control result code is either 'B1’ or 'A4'.</a:t>
              </a:r>
            </a:p>
          </p:txBody>
        </p:sp>
      </p:grpSp>
      <p:sp>
        <p:nvSpPr>
          <p:cNvPr id="2" name="Rectangle: Rounded Corners 4">
            <a:extLst>
              <a:ext uri="{FF2B5EF4-FFF2-40B4-BE49-F238E27FC236}">
                <a16:creationId xmlns:a16="http://schemas.microsoft.com/office/drawing/2014/main" id="{BC80288E-B3D0-D274-317A-DABA543860A5}"/>
              </a:ext>
            </a:extLst>
          </p:cNvPr>
          <p:cNvSpPr txBox="1"/>
          <p:nvPr/>
        </p:nvSpPr>
        <p:spPr>
          <a:xfrm>
            <a:off x="720962" y="1631382"/>
            <a:ext cx="4831422" cy="1065721"/>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2</a:t>
            </a:r>
            <a:r>
              <a:rPr lang="en-US" sz="1800" b="1" kern="1200" baseline="30000" dirty="0"/>
              <a:t>nd</a:t>
            </a:r>
            <a:r>
              <a:rPr lang="en-US" sz="1800" b="1" kern="1200" dirty="0"/>
              <a:t> case: </a:t>
            </a:r>
            <a:r>
              <a:rPr lang="en-US" sz="1800" kern="1200" dirty="0"/>
              <a:t>D.G. Control Results refers to whole shipment, thus D.E. “Declaration goods item number” is omitted/empty.</a:t>
            </a:r>
          </a:p>
        </p:txBody>
      </p:sp>
      <p:sp>
        <p:nvSpPr>
          <p:cNvPr id="4" name="Rectangle: Rounded Corners 4">
            <a:extLst>
              <a:ext uri="{FF2B5EF4-FFF2-40B4-BE49-F238E27FC236}">
                <a16:creationId xmlns:a16="http://schemas.microsoft.com/office/drawing/2014/main" id="{263D9ECA-83DD-B4C4-D250-2A71A08E9921}"/>
              </a:ext>
            </a:extLst>
          </p:cNvPr>
          <p:cNvSpPr txBox="1"/>
          <p:nvPr/>
        </p:nvSpPr>
        <p:spPr>
          <a:xfrm>
            <a:off x="6228521" y="1631382"/>
            <a:ext cx="4831422" cy="1065721"/>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3</a:t>
            </a:r>
            <a:r>
              <a:rPr lang="en-US" sz="1800" b="1" kern="1200" baseline="30000" dirty="0"/>
              <a:t>rd</a:t>
            </a:r>
            <a:r>
              <a:rPr lang="en-US" sz="1800" b="1" kern="1200" dirty="0"/>
              <a:t> case: </a:t>
            </a:r>
            <a:r>
              <a:rPr lang="en-US" sz="1800" kern="1200" dirty="0"/>
              <a:t>D.G. Control Results refers to D.E. situated at D/GS level, thus D.E. “Declaration goods item number” has value '0’.</a:t>
            </a:r>
          </a:p>
        </p:txBody>
      </p:sp>
      <p:sp>
        <p:nvSpPr>
          <p:cNvPr id="5" name="Slide Number Placeholder 4">
            <a:extLst>
              <a:ext uri="{FF2B5EF4-FFF2-40B4-BE49-F238E27FC236}">
                <a16:creationId xmlns:a16="http://schemas.microsoft.com/office/drawing/2014/main" id="{026D4DF2-4966-B789-6633-5EE73B8E8F14}"/>
              </a:ext>
            </a:extLst>
          </p:cNvPr>
          <p:cNvSpPr>
            <a:spLocks noGrp="1"/>
          </p:cNvSpPr>
          <p:nvPr>
            <p:ph type="sldNum" sz="quarter" idx="12"/>
          </p:nvPr>
        </p:nvSpPr>
        <p:spPr/>
        <p:txBody>
          <a:bodyPr/>
          <a:lstStyle/>
          <a:p>
            <a:fld id="{F46C79FD-C571-418B-AB0F-5EE936C85276}" type="slidenum">
              <a:rPr lang="en-GB" smtClean="0"/>
              <a:t>77</a:t>
            </a:fld>
            <a:endParaRPr lang="en-GB"/>
          </a:p>
        </p:txBody>
      </p:sp>
    </p:spTree>
    <p:extLst>
      <p:ext uri="{BB962C8B-B14F-4D97-AF65-F5344CB8AC3E}">
        <p14:creationId xmlns:p14="http://schemas.microsoft.com/office/powerpoint/2010/main" val="267115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2572C-BC1F-D791-C5A1-EB1A94A7369A}"/>
              </a:ext>
            </a:extLst>
          </p:cNvPr>
          <p:cNvSpPr>
            <a:spLocks noGrp="1"/>
          </p:cNvSpPr>
          <p:nvPr>
            <p:ph type="title"/>
          </p:nvPr>
        </p:nvSpPr>
        <p:spPr/>
        <p:txBody>
          <a:bodyPr/>
          <a:lstStyle/>
          <a:p>
            <a:r>
              <a:rPr lang="en-US"/>
              <a:t>Control Decision - Timer</a:t>
            </a:r>
            <a:endParaRPr lang="el-GR"/>
          </a:p>
        </p:txBody>
      </p:sp>
      <p:graphicFrame>
        <p:nvGraphicFramePr>
          <p:cNvPr id="10" name="Table 4">
            <a:extLst>
              <a:ext uri="{FF2B5EF4-FFF2-40B4-BE49-F238E27FC236}">
                <a16:creationId xmlns:a16="http://schemas.microsoft.com/office/drawing/2014/main" id="{9C439800-E09D-081E-407A-E1183FEF4A44}"/>
              </a:ext>
            </a:extLst>
          </p:cNvPr>
          <p:cNvGraphicFramePr>
            <a:graphicFrameLocks noGrp="1"/>
          </p:cNvGraphicFramePr>
          <p:nvPr>
            <p:extLst>
              <p:ext uri="{D42A27DB-BD31-4B8C-83A1-F6EECF244321}">
                <p14:modId xmlns:p14="http://schemas.microsoft.com/office/powerpoint/2010/main" val="693822367"/>
              </p:ext>
            </p:extLst>
          </p:nvPr>
        </p:nvGraphicFramePr>
        <p:xfrm>
          <a:off x="622528" y="2227275"/>
          <a:ext cx="10946943" cy="2403449"/>
        </p:xfrm>
        <a:graphic>
          <a:graphicData uri="http://schemas.openxmlformats.org/drawingml/2006/table">
            <a:tbl>
              <a:tblPr firstRow="1" bandRow="1">
                <a:tableStyleId>{35758FB7-9AC5-4552-8A53-C91805E547FA}</a:tableStyleId>
              </a:tblPr>
              <a:tblGrid>
                <a:gridCol w="1338056">
                  <a:extLst>
                    <a:ext uri="{9D8B030D-6E8A-4147-A177-3AD203B41FA5}">
                      <a16:colId xmlns:a16="http://schemas.microsoft.com/office/drawing/2014/main" val="1839619893"/>
                    </a:ext>
                  </a:extLst>
                </a:gridCol>
                <a:gridCol w="1855873">
                  <a:extLst>
                    <a:ext uri="{9D8B030D-6E8A-4147-A177-3AD203B41FA5}">
                      <a16:colId xmlns:a16="http://schemas.microsoft.com/office/drawing/2014/main" val="1607255235"/>
                    </a:ext>
                  </a:extLst>
                </a:gridCol>
                <a:gridCol w="991280">
                  <a:extLst>
                    <a:ext uri="{9D8B030D-6E8A-4147-A177-3AD203B41FA5}">
                      <a16:colId xmlns:a16="http://schemas.microsoft.com/office/drawing/2014/main" val="2514938316"/>
                    </a:ext>
                  </a:extLst>
                </a:gridCol>
                <a:gridCol w="2077993">
                  <a:extLst>
                    <a:ext uri="{9D8B030D-6E8A-4147-A177-3AD203B41FA5}">
                      <a16:colId xmlns:a16="http://schemas.microsoft.com/office/drawing/2014/main" val="1555186124"/>
                    </a:ext>
                  </a:extLst>
                </a:gridCol>
                <a:gridCol w="2108667">
                  <a:extLst>
                    <a:ext uri="{9D8B030D-6E8A-4147-A177-3AD203B41FA5}">
                      <a16:colId xmlns:a16="http://schemas.microsoft.com/office/drawing/2014/main" val="3045388359"/>
                    </a:ext>
                  </a:extLst>
                </a:gridCol>
                <a:gridCol w="977672">
                  <a:extLst>
                    <a:ext uri="{9D8B030D-6E8A-4147-A177-3AD203B41FA5}">
                      <a16:colId xmlns:a16="http://schemas.microsoft.com/office/drawing/2014/main" val="2329775628"/>
                    </a:ext>
                  </a:extLst>
                </a:gridCol>
                <a:gridCol w="1597402">
                  <a:extLst>
                    <a:ext uri="{9D8B030D-6E8A-4147-A177-3AD203B41FA5}">
                      <a16:colId xmlns:a16="http://schemas.microsoft.com/office/drawing/2014/main" val="4002429000"/>
                    </a:ext>
                  </a:extLst>
                </a:gridCol>
              </a:tblGrid>
              <a:tr h="195186">
                <a:tc rowSpan="2">
                  <a:txBody>
                    <a:bodyPr/>
                    <a:lstStyle/>
                    <a:p>
                      <a:r>
                        <a:rPr lang="en-US" sz="1500">
                          <a:solidFill>
                            <a:schemeClr val="tx2"/>
                          </a:solidFill>
                        </a:rPr>
                        <a:t>Timer name</a:t>
                      </a:r>
                    </a:p>
                  </a:txBody>
                  <a:tcPr/>
                </a:tc>
                <a:tc rowSpan="2">
                  <a:txBody>
                    <a:bodyPr/>
                    <a:lstStyle/>
                    <a:p>
                      <a:r>
                        <a:rPr lang="en-US" sz="1500">
                          <a:solidFill>
                            <a:schemeClr val="tx2"/>
                          </a:solidFill>
                        </a:rPr>
                        <a:t>Description</a:t>
                      </a:r>
                    </a:p>
                  </a:txBody>
                  <a:tcPr/>
                </a:tc>
                <a:tc rowSpan="2">
                  <a:txBody>
                    <a:bodyPr/>
                    <a:lstStyle/>
                    <a:p>
                      <a:r>
                        <a:rPr lang="en-US" sz="1500">
                          <a:solidFill>
                            <a:schemeClr val="tx2"/>
                          </a:solidFill>
                        </a:rPr>
                        <a:t>Duration</a:t>
                      </a:r>
                    </a:p>
                  </a:txBody>
                  <a:tcPr/>
                </a:tc>
                <a:tc gridSpan="3">
                  <a:txBody>
                    <a:bodyPr/>
                    <a:lstStyle/>
                    <a:p>
                      <a:pPr algn="ctr"/>
                      <a:r>
                        <a:rPr lang="en-US" sz="1500">
                          <a:solidFill>
                            <a:schemeClr val="tx2"/>
                          </a:solidFill>
                        </a:rPr>
                        <a:t>Timer Actions</a:t>
                      </a:r>
                    </a:p>
                  </a:txBody>
                  <a:tcPr/>
                </a:tc>
                <a:tc hMerge="1">
                  <a:txBody>
                    <a:bodyPr/>
                    <a:lstStyle/>
                    <a:p>
                      <a:endParaRPr lang="en-US">
                        <a:solidFill>
                          <a:schemeClr val="tx2"/>
                        </a:solidFill>
                      </a:endParaRPr>
                    </a:p>
                  </a:txBody>
                  <a:tcPr/>
                </a:tc>
                <a:tc hMerge="1">
                  <a:txBody>
                    <a:bodyPr/>
                    <a:lstStyle/>
                    <a:p>
                      <a:endParaRPr lang="en-US">
                        <a:solidFill>
                          <a:schemeClr val="tx2"/>
                        </a:solidFill>
                      </a:endParaRPr>
                    </a:p>
                  </a:txBody>
                  <a:tcPr/>
                </a:tc>
                <a:tc rowSpan="2">
                  <a:txBody>
                    <a:bodyPr/>
                    <a:lstStyle/>
                    <a:p>
                      <a:r>
                        <a:rPr lang="en-US" sz="1500">
                          <a:solidFill>
                            <a:schemeClr val="tx2"/>
                          </a:solidFill>
                        </a:rPr>
                        <a:t>Event following Expiration</a:t>
                      </a:r>
                    </a:p>
                  </a:txBody>
                  <a:tcPr/>
                </a:tc>
                <a:extLst>
                  <a:ext uri="{0D108BD9-81ED-4DB2-BD59-A6C34878D82A}">
                    <a16:rowId xmlns:a16="http://schemas.microsoft.com/office/drawing/2014/main" val="3244965499"/>
                  </a:ext>
                </a:extLst>
              </a:tr>
              <a:tr h="1951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300" b="1">
                          <a:solidFill>
                            <a:schemeClr val="tx2"/>
                          </a:solidFill>
                        </a:rPr>
                        <a:t>Start</a:t>
                      </a:r>
                    </a:p>
                  </a:txBody>
                  <a:tcPr/>
                </a:tc>
                <a:tc>
                  <a:txBody>
                    <a:bodyPr/>
                    <a:lstStyle/>
                    <a:p>
                      <a:r>
                        <a:rPr lang="en-US" sz="1300" b="1">
                          <a:solidFill>
                            <a:schemeClr val="tx2"/>
                          </a:solidFill>
                        </a:rPr>
                        <a:t>Stop</a:t>
                      </a:r>
                    </a:p>
                  </a:txBody>
                  <a:tcPr/>
                </a:tc>
                <a:tc>
                  <a:txBody>
                    <a:bodyPr/>
                    <a:lstStyle/>
                    <a:p>
                      <a:r>
                        <a:rPr lang="en-US" sz="1300" b="1">
                          <a:solidFill>
                            <a:schemeClr val="tx2"/>
                          </a:solidFill>
                        </a:rPr>
                        <a:t>Reset</a:t>
                      </a:r>
                    </a:p>
                  </a:txBody>
                  <a:tcPr/>
                </a:tc>
                <a:tc vMerge="1">
                  <a:txBody>
                    <a:bodyPr/>
                    <a:lstStyle/>
                    <a:p>
                      <a:endParaRPr lang="en-US"/>
                    </a:p>
                  </a:txBody>
                  <a:tcPr/>
                </a:tc>
                <a:extLst>
                  <a:ext uri="{0D108BD9-81ED-4DB2-BD59-A6C34878D82A}">
                    <a16:rowId xmlns:a16="http://schemas.microsoft.com/office/drawing/2014/main" val="462887982"/>
                  </a:ext>
                </a:extLst>
              </a:tr>
              <a:tr h="1793849">
                <a:tc>
                  <a:txBody>
                    <a:bodyPr/>
                    <a:lstStyle/>
                    <a:p>
                      <a:pPr marL="0" marR="0" algn="l" defTabSz="914400" rtl="0" eaLnBrk="1" latinLnBrk="0" hangingPunct="1">
                        <a:spcBef>
                          <a:spcPts val="0"/>
                        </a:spcBef>
                        <a:spcAft>
                          <a:spcPts val="0"/>
                        </a:spcAft>
                      </a:pPr>
                      <a:r>
                        <a:rPr lang="en-US" sz="1200" b="1" kern="1200">
                          <a:solidFill>
                            <a:schemeClr val="tx2"/>
                          </a:solidFill>
                          <a:latin typeface="+mn-lt"/>
                          <a:ea typeface="+mn-ea"/>
                          <a:cs typeface="+mn-cs"/>
                        </a:rPr>
                        <a:t>Timer Awaiting the Control Decision (T_Awaiting_ Control_Decision)</a:t>
                      </a:r>
                    </a:p>
                  </a:txBody>
                  <a:tcPr marL="68580" marR="68580" marT="0" marB="0"/>
                </a:tc>
                <a:tc>
                  <a:txBody>
                    <a:bodyPr/>
                    <a:lstStyle/>
                    <a:p>
                      <a:pPr marL="0" marR="0" algn="just">
                        <a:spcBef>
                          <a:spcPts val="0"/>
                        </a:spcBef>
                        <a:spcAft>
                          <a:spcPts val="0"/>
                        </a:spcAft>
                      </a:pPr>
                      <a:r>
                        <a:rPr lang="en-US" sz="1200" kern="1200">
                          <a:solidFill>
                            <a:schemeClr val="tx2"/>
                          </a:solidFill>
                          <a:latin typeface="+mn-lt"/>
                          <a:ea typeface="+mn-ea"/>
                          <a:cs typeface="+mn-cs"/>
                        </a:rPr>
                        <a:t>Defines the time limit for receiving a ‘Control Decision’  C_PCI_CTR / PCI Control Decision (IE445) from PCI.</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latin typeface="+mn-lt"/>
                          <a:ea typeface="+mn-ea"/>
                          <a:cs typeface="+mn-cs"/>
                        </a:rPr>
                        <a:t>As per the one specified in the authorisation for </a:t>
                      </a:r>
                      <a:r>
                        <a:rPr lang="en-US" sz="1200" kern="1200" dirty="0" err="1">
                          <a:solidFill>
                            <a:schemeClr val="tx2"/>
                          </a:solidFill>
                          <a:latin typeface="+mn-lt"/>
                          <a:ea typeface="+mn-ea"/>
                          <a:cs typeface="+mn-cs"/>
                        </a:rPr>
                        <a:t>Centralised</a:t>
                      </a:r>
                      <a:r>
                        <a:rPr lang="en-US" sz="1200" kern="1200" dirty="0">
                          <a:solidFill>
                            <a:schemeClr val="tx2"/>
                          </a:solidFill>
                          <a:latin typeface="+mn-lt"/>
                          <a:ea typeface="+mn-ea"/>
                          <a:cs typeface="+mn-cs"/>
                        </a:rPr>
                        <a:t> Clearance</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Receipt of PCI Acknowledgement (Receive_IE454).</a:t>
                      </a:r>
                    </a:p>
                  </a:txBody>
                  <a:tcPr marL="68580" marR="68580" marT="0" marB="0"/>
                </a:tc>
                <a:tc>
                  <a:txBody>
                    <a:bodyPr/>
                    <a:lstStyle/>
                    <a:p>
                      <a:pPr marL="0" marR="0" lvl="0" indent="0" algn="just">
                        <a:lnSpc>
                          <a:spcPct val="115000"/>
                        </a:lnSpc>
                        <a:spcBef>
                          <a:spcPts val="0"/>
                        </a:spcBef>
                        <a:spcAft>
                          <a:spcPts val="0"/>
                        </a:spcAft>
                        <a:buFont typeface="Symbol" panose="05050102010706020507" pitchFamily="18" charset="2"/>
                        <a:buNone/>
                      </a:pPr>
                      <a:r>
                        <a:rPr lang="en-US" sz="1200" kern="1200">
                          <a:solidFill>
                            <a:schemeClr val="tx2"/>
                          </a:solidFill>
                          <a:latin typeface="+mn-lt"/>
                          <a:ea typeface="+mn-ea"/>
                          <a:cs typeface="+mn-cs"/>
                        </a:rPr>
                        <a:t>Receipt of Control Decision from the PCI (Receive_IE445).</a:t>
                      </a:r>
                    </a:p>
                  </a:txBody>
                  <a:tcPr marL="68580" marR="68580" marT="0" marB="0"/>
                </a:tc>
                <a:tc>
                  <a:txBody>
                    <a:bodyPr/>
                    <a:lstStyle/>
                    <a:p>
                      <a:pPr marL="0" marR="0" algn="just">
                        <a:spcBef>
                          <a:spcPts val="0"/>
                        </a:spcBef>
                        <a:spcAft>
                          <a:spcPts val="0"/>
                        </a:spcAft>
                      </a:pPr>
                      <a:r>
                        <a:rPr lang="en-US" sz="1200" kern="1200">
                          <a:solidFill>
                            <a:schemeClr val="tx2"/>
                          </a:solidFill>
                          <a:latin typeface="+mn-lt"/>
                          <a:ea typeface="+mn-ea"/>
                          <a:cs typeface="+mn-cs"/>
                        </a:rPr>
                        <a:t>-</a:t>
                      </a:r>
                    </a:p>
                  </a:txBody>
                  <a:tcPr marL="68580" marR="68580" marT="0" marB="0"/>
                </a:tc>
                <a:tc>
                  <a:txBody>
                    <a:bodyPr/>
                    <a:lstStyle/>
                    <a:p>
                      <a:pPr algn="just">
                        <a:spcBef>
                          <a:spcPts val="1200"/>
                        </a:spcBef>
                      </a:pPr>
                      <a:r>
                        <a:rPr lang="en-US" sz="1200" kern="1200">
                          <a:solidFill>
                            <a:schemeClr val="tx2"/>
                          </a:solidFill>
                          <a:latin typeface="+mn-lt"/>
                          <a:ea typeface="+mn-ea"/>
                          <a:cs typeface="+mn-cs"/>
                        </a:rPr>
                        <a:t>SCI should be able to decide to release the goods.</a:t>
                      </a:r>
                      <a:endParaRPr lang="el-GR" sz="1200" kern="1200">
                        <a:solidFill>
                          <a:schemeClr val="tx2"/>
                        </a:solidFill>
                        <a:latin typeface="+mn-lt"/>
                        <a:ea typeface="+mn-ea"/>
                        <a:cs typeface="+mn-cs"/>
                      </a:endParaRPr>
                    </a:p>
                  </a:txBody>
                  <a:tcPr marL="114300" marR="114300" marT="0" marB="0"/>
                </a:tc>
                <a:extLst>
                  <a:ext uri="{0D108BD9-81ED-4DB2-BD59-A6C34878D82A}">
                    <a16:rowId xmlns:a16="http://schemas.microsoft.com/office/drawing/2014/main" val="3219598884"/>
                  </a:ext>
                </a:extLst>
              </a:tr>
            </a:tbl>
          </a:graphicData>
        </a:graphic>
      </p:graphicFrame>
      <p:pic>
        <p:nvPicPr>
          <p:cNvPr id="11" name="Graphic 10" descr="Stopwatch">
            <a:extLst>
              <a:ext uri="{FF2B5EF4-FFF2-40B4-BE49-F238E27FC236}">
                <a16:creationId xmlns:a16="http://schemas.microsoft.com/office/drawing/2014/main" id="{A7984F26-DF42-A36D-BFA7-E8725DF008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227275"/>
            <a:ext cx="639309" cy="639309"/>
          </a:xfrm>
          <a:prstGeom prst="rect">
            <a:avLst/>
          </a:prstGeom>
        </p:spPr>
      </p:pic>
      <p:sp>
        <p:nvSpPr>
          <p:cNvPr id="2" name="Slide Number Placeholder 1">
            <a:extLst>
              <a:ext uri="{FF2B5EF4-FFF2-40B4-BE49-F238E27FC236}">
                <a16:creationId xmlns:a16="http://schemas.microsoft.com/office/drawing/2014/main" id="{F6CB84C5-3B5A-6858-0307-49C281D8D81F}"/>
              </a:ext>
            </a:extLst>
          </p:cNvPr>
          <p:cNvSpPr>
            <a:spLocks noGrp="1"/>
          </p:cNvSpPr>
          <p:nvPr>
            <p:ph type="sldNum" sz="quarter" idx="12"/>
          </p:nvPr>
        </p:nvSpPr>
        <p:spPr/>
        <p:txBody>
          <a:bodyPr/>
          <a:lstStyle/>
          <a:p>
            <a:fld id="{F46C79FD-C571-418B-AB0F-5EE936C85276}" type="slidenum">
              <a:rPr lang="en-GB" smtClean="0"/>
              <a:t>78</a:t>
            </a:fld>
            <a:endParaRPr lang="en-GB"/>
          </a:p>
        </p:txBody>
      </p:sp>
    </p:spTree>
    <p:extLst>
      <p:ext uri="{BB962C8B-B14F-4D97-AF65-F5344CB8AC3E}">
        <p14:creationId xmlns:p14="http://schemas.microsoft.com/office/powerpoint/2010/main" val="24168065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626998-B111-06E5-A327-6E959AC74122}"/>
              </a:ext>
            </a:extLst>
          </p:cNvPr>
          <p:cNvSpPr>
            <a:spLocks noGrp="1"/>
          </p:cNvSpPr>
          <p:nvPr>
            <p:ph type="title"/>
          </p:nvPr>
        </p:nvSpPr>
        <p:spPr/>
        <p:txBody>
          <a:bodyPr/>
          <a:lstStyle/>
          <a:p>
            <a:r>
              <a:rPr lang="en-US"/>
              <a:t>Key Information Exchanges </a:t>
            </a:r>
            <a:endParaRPr lang="el-GR"/>
          </a:p>
        </p:txBody>
      </p:sp>
      <p:grpSp>
        <p:nvGrpSpPr>
          <p:cNvPr id="10" name="object 4">
            <a:extLst>
              <a:ext uri="{FF2B5EF4-FFF2-40B4-BE49-F238E27FC236}">
                <a16:creationId xmlns:a16="http://schemas.microsoft.com/office/drawing/2014/main" id="{9CEB109C-E563-CD25-C9B7-4BE252E85033}"/>
              </a:ext>
            </a:extLst>
          </p:cNvPr>
          <p:cNvGrpSpPr/>
          <p:nvPr/>
        </p:nvGrpSpPr>
        <p:grpSpPr>
          <a:xfrm>
            <a:off x="8138060" y="4146730"/>
            <a:ext cx="2641413" cy="1981341"/>
            <a:chOff x="8306688" y="1597262"/>
            <a:chExt cx="3370070" cy="1466222"/>
          </a:xfrm>
        </p:grpSpPr>
        <p:sp>
          <p:nvSpPr>
            <p:cNvPr id="11" name="object 5">
              <a:extLst>
                <a:ext uri="{FF2B5EF4-FFF2-40B4-BE49-F238E27FC236}">
                  <a16:creationId xmlns:a16="http://schemas.microsoft.com/office/drawing/2014/main" id="{2DE04F37-EB2D-10BC-2709-60EC8E5087F2}"/>
                </a:ext>
              </a:extLst>
            </p:cNvPr>
            <p:cNvSpPr/>
            <p:nvPr/>
          </p:nvSpPr>
          <p:spPr>
            <a:xfrm>
              <a:off x="8307322" y="1861361"/>
              <a:ext cx="3368041" cy="1202123"/>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7">
              <a:extLst>
                <a:ext uri="{FF2B5EF4-FFF2-40B4-BE49-F238E27FC236}">
                  <a16:creationId xmlns:a16="http://schemas.microsoft.com/office/drawing/2014/main" id="{BA80F0A6-DBEC-7E5C-55CB-BF3E7BCB92FF}"/>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8">
              <a:extLst>
                <a:ext uri="{FF2B5EF4-FFF2-40B4-BE49-F238E27FC236}">
                  <a16:creationId xmlns:a16="http://schemas.microsoft.com/office/drawing/2014/main" id="{B4DE5D16-DB40-F041-5EEC-E004EA5FEAF6}"/>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9">
              <a:extLst>
                <a:ext uri="{FF2B5EF4-FFF2-40B4-BE49-F238E27FC236}">
                  <a16:creationId xmlns:a16="http://schemas.microsoft.com/office/drawing/2014/main" id="{93694570-BE16-0C0B-E32D-C0A518B56F91}"/>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5" name="object 10">
              <a:extLst>
                <a:ext uri="{FF2B5EF4-FFF2-40B4-BE49-F238E27FC236}">
                  <a16:creationId xmlns:a16="http://schemas.microsoft.com/office/drawing/2014/main" id="{CF36D7CC-DA96-64C6-60B9-352951729854}"/>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grpSp>
        <p:nvGrpSpPr>
          <p:cNvPr id="16" name="object 4">
            <a:extLst>
              <a:ext uri="{FF2B5EF4-FFF2-40B4-BE49-F238E27FC236}">
                <a16:creationId xmlns:a16="http://schemas.microsoft.com/office/drawing/2014/main" id="{838B6AA6-AF8F-762C-B22A-D09F7064887D}"/>
              </a:ext>
            </a:extLst>
          </p:cNvPr>
          <p:cNvGrpSpPr/>
          <p:nvPr/>
        </p:nvGrpSpPr>
        <p:grpSpPr>
          <a:xfrm>
            <a:off x="970722" y="1513730"/>
            <a:ext cx="2641413" cy="2608885"/>
            <a:chOff x="8306688" y="1597261"/>
            <a:chExt cx="3370070" cy="1699288"/>
          </a:xfrm>
        </p:grpSpPr>
        <p:sp>
          <p:nvSpPr>
            <p:cNvPr id="17" name="object 5">
              <a:extLst>
                <a:ext uri="{FF2B5EF4-FFF2-40B4-BE49-F238E27FC236}">
                  <a16:creationId xmlns:a16="http://schemas.microsoft.com/office/drawing/2014/main" id="{B9BFAD71-73CD-FC77-379C-8A9FBEA3E1DD}"/>
                </a:ext>
              </a:extLst>
            </p:cNvPr>
            <p:cNvSpPr/>
            <p:nvPr/>
          </p:nvSpPr>
          <p:spPr>
            <a:xfrm>
              <a:off x="8307322" y="1861359"/>
              <a:ext cx="3368040" cy="1435190"/>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7">
              <a:extLst>
                <a:ext uri="{FF2B5EF4-FFF2-40B4-BE49-F238E27FC236}">
                  <a16:creationId xmlns:a16="http://schemas.microsoft.com/office/drawing/2014/main" id="{2E4BF6AE-133F-78C1-CB81-FD546C1B11CA}"/>
                </a:ext>
              </a:extLst>
            </p:cNvPr>
            <p:cNvSpPr/>
            <p:nvPr/>
          </p:nvSpPr>
          <p:spPr>
            <a:xfrm>
              <a:off x="8307322" y="1597261"/>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9" name="object 8">
              <a:extLst>
                <a:ext uri="{FF2B5EF4-FFF2-40B4-BE49-F238E27FC236}">
                  <a16:creationId xmlns:a16="http://schemas.microsoft.com/office/drawing/2014/main" id="{56EC63A0-6AFD-B47B-78B7-AA3C32B1B9F3}"/>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0" name="object 9">
              <a:extLst>
                <a:ext uri="{FF2B5EF4-FFF2-40B4-BE49-F238E27FC236}">
                  <a16:creationId xmlns:a16="http://schemas.microsoft.com/office/drawing/2014/main" id="{BD63BEE4-D891-F8A1-0C2C-6C3D2C13CAB0}"/>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1" name="object 10">
              <a:extLst>
                <a:ext uri="{FF2B5EF4-FFF2-40B4-BE49-F238E27FC236}">
                  <a16:creationId xmlns:a16="http://schemas.microsoft.com/office/drawing/2014/main" id="{56829344-FBFF-265B-1306-05A00DF21023}"/>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2" name="TextBox 21">
            <a:extLst>
              <a:ext uri="{FF2B5EF4-FFF2-40B4-BE49-F238E27FC236}">
                <a16:creationId xmlns:a16="http://schemas.microsoft.com/office/drawing/2014/main" id="{EAC8BE72-1047-E9C6-D89E-38875F9D8C74}"/>
              </a:ext>
            </a:extLst>
          </p:cNvPr>
          <p:cNvSpPr txBox="1"/>
          <p:nvPr/>
        </p:nvSpPr>
        <p:spPr>
          <a:xfrm>
            <a:off x="1077294" y="2413791"/>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3" name="TextBox 22">
            <a:extLst>
              <a:ext uri="{FF2B5EF4-FFF2-40B4-BE49-F238E27FC236}">
                <a16:creationId xmlns:a16="http://schemas.microsoft.com/office/drawing/2014/main" id="{98B82246-51D0-90D6-D1DB-AE399E2B3915}"/>
              </a:ext>
            </a:extLst>
          </p:cNvPr>
          <p:cNvSpPr txBox="1"/>
          <p:nvPr/>
        </p:nvSpPr>
        <p:spPr>
          <a:xfrm>
            <a:off x="966215" y="2879967"/>
            <a:ext cx="2639821" cy="1245851"/>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Requests documents needed by SCI for documentary controls </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Requests documents needed during PCI physical controls</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Declarant for control decision</a:t>
            </a:r>
          </a:p>
        </p:txBody>
      </p:sp>
      <p:sp>
        <p:nvSpPr>
          <p:cNvPr id="24" name="TextBox 23">
            <a:extLst>
              <a:ext uri="{FF2B5EF4-FFF2-40B4-BE49-F238E27FC236}">
                <a16:creationId xmlns:a16="http://schemas.microsoft.com/office/drawing/2014/main" id="{E24F44A3-A5A3-98C0-04AF-7DE42B2C2EF1}"/>
              </a:ext>
            </a:extLst>
          </p:cNvPr>
          <p:cNvSpPr txBox="1"/>
          <p:nvPr/>
        </p:nvSpPr>
        <p:spPr>
          <a:xfrm>
            <a:off x="972597" y="1516185"/>
            <a:ext cx="2639822" cy="492443"/>
          </a:xfrm>
          <a:prstGeom prst="rect">
            <a:avLst/>
          </a:prstGeom>
          <a:noFill/>
        </p:spPr>
        <p:txBody>
          <a:bodyPr wrap="square" rtlCol="0">
            <a:spAutoFit/>
          </a:bodyPr>
          <a:lstStyle/>
          <a:p>
            <a:pPr algn="ctr"/>
            <a:r>
              <a:rPr lang="en-US" sz="1300" b="1">
                <a:solidFill>
                  <a:schemeClr val="accent5"/>
                </a:solidFill>
              </a:rPr>
              <a:t>Import Control Decision Notification (IE460)</a:t>
            </a:r>
          </a:p>
        </p:txBody>
      </p:sp>
      <p:grpSp>
        <p:nvGrpSpPr>
          <p:cNvPr id="25" name="object 4">
            <a:extLst>
              <a:ext uri="{FF2B5EF4-FFF2-40B4-BE49-F238E27FC236}">
                <a16:creationId xmlns:a16="http://schemas.microsoft.com/office/drawing/2014/main" id="{CD2437B3-9332-186E-A15A-C3BC9D596981}"/>
              </a:ext>
            </a:extLst>
          </p:cNvPr>
          <p:cNvGrpSpPr/>
          <p:nvPr/>
        </p:nvGrpSpPr>
        <p:grpSpPr>
          <a:xfrm>
            <a:off x="4532438" y="1513728"/>
            <a:ext cx="2641415" cy="2598495"/>
            <a:chOff x="8306688" y="1597265"/>
            <a:chExt cx="3370072" cy="1706568"/>
          </a:xfrm>
        </p:grpSpPr>
        <p:sp>
          <p:nvSpPr>
            <p:cNvPr id="26" name="object 5">
              <a:extLst>
                <a:ext uri="{FF2B5EF4-FFF2-40B4-BE49-F238E27FC236}">
                  <a16:creationId xmlns:a16="http://schemas.microsoft.com/office/drawing/2014/main" id="{3B51603F-9F87-B519-9717-092905207A82}"/>
                </a:ext>
              </a:extLst>
            </p:cNvPr>
            <p:cNvSpPr/>
            <p:nvPr/>
          </p:nvSpPr>
          <p:spPr>
            <a:xfrm>
              <a:off x="8307323" y="1891283"/>
              <a:ext cx="3368040" cy="1412550"/>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7" name="object 7">
              <a:extLst>
                <a:ext uri="{FF2B5EF4-FFF2-40B4-BE49-F238E27FC236}">
                  <a16:creationId xmlns:a16="http://schemas.microsoft.com/office/drawing/2014/main" id="{60EAC081-D2D3-6468-905B-A35EF54DD261}"/>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 name="object 8">
              <a:extLst>
                <a:ext uri="{FF2B5EF4-FFF2-40B4-BE49-F238E27FC236}">
                  <a16:creationId xmlns:a16="http://schemas.microsoft.com/office/drawing/2014/main" id="{12789879-2FF0-73FA-701A-BAF1B34729C7}"/>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 name="object 9">
              <a:extLst>
                <a:ext uri="{FF2B5EF4-FFF2-40B4-BE49-F238E27FC236}">
                  <a16:creationId xmlns:a16="http://schemas.microsoft.com/office/drawing/2014/main" id="{CD18138A-0957-C8B5-B048-EA2782A48286}"/>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 name="object 10">
              <a:extLst>
                <a:ext uri="{FF2B5EF4-FFF2-40B4-BE49-F238E27FC236}">
                  <a16:creationId xmlns:a16="http://schemas.microsoft.com/office/drawing/2014/main" id="{A40350E4-03CE-9E85-7F63-B2ABB6901AC5}"/>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31" name="TextBox 30">
            <a:extLst>
              <a:ext uri="{FF2B5EF4-FFF2-40B4-BE49-F238E27FC236}">
                <a16:creationId xmlns:a16="http://schemas.microsoft.com/office/drawing/2014/main" id="{63C69338-0981-8035-FC6D-E24C5FEE3C17}"/>
              </a:ext>
            </a:extLst>
          </p:cNvPr>
          <p:cNvSpPr txBox="1"/>
          <p:nvPr/>
        </p:nvSpPr>
        <p:spPr>
          <a:xfrm>
            <a:off x="4638728" y="2413791"/>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32" name="TextBox 31">
            <a:extLst>
              <a:ext uri="{FF2B5EF4-FFF2-40B4-BE49-F238E27FC236}">
                <a16:creationId xmlns:a16="http://schemas.microsoft.com/office/drawing/2014/main" id="{F2081315-C99E-8C6D-DB16-4CE1977A1B3C}"/>
              </a:ext>
            </a:extLst>
          </p:cNvPr>
          <p:cNvSpPr txBox="1"/>
          <p:nvPr/>
        </p:nvSpPr>
        <p:spPr>
          <a:xfrm>
            <a:off x="4528742" y="2882163"/>
            <a:ext cx="2639822" cy="851710"/>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results of documentary controls of SCI</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PCI of release of goods</a:t>
            </a:r>
          </a:p>
        </p:txBody>
      </p:sp>
      <p:sp>
        <p:nvSpPr>
          <p:cNvPr id="33" name="TextBox 32">
            <a:extLst>
              <a:ext uri="{FF2B5EF4-FFF2-40B4-BE49-F238E27FC236}">
                <a16:creationId xmlns:a16="http://schemas.microsoft.com/office/drawing/2014/main" id="{8896C9B1-DD2A-01D9-1968-6F76FC900BA2}"/>
              </a:ext>
            </a:extLst>
          </p:cNvPr>
          <p:cNvSpPr txBox="1"/>
          <p:nvPr/>
        </p:nvSpPr>
        <p:spPr>
          <a:xfrm>
            <a:off x="4532936" y="1515322"/>
            <a:ext cx="2639822" cy="492443"/>
          </a:xfrm>
          <a:prstGeom prst="rect">
            <a:avLst/>
          </a:prstGeom>
          <a:noFill/>
        </p:spPr>
        <p:txBody>
          <a:bodyPr wrap="square" rtlCol="0">
            <a:spAutoFit/>
          </a:bodyPr>
          <a:lstStyle/>
          <a:p>
            <a:pPr algn="ctr"/>
            <a:r>
              <a:rPr lang="en-US" sz="1300" b="1">
                <a:solidFill>
                  <a:schemeClr val="accent5"/>
                </a:solidFill>
              </a:rPr>
              <a:t>Pre-Release Notification (IE468)</a:t>
            </a:r>
          </a:p>
        </p:txBody>
      </p:sp>
      <p:grpSp>
        <p:nvGrpSpPr>
          <p:cNvPr id="34" name="object 4">
            <a:extLst>
              <a:ext uri="{FF2B5EF4-FFF2-40B4-BE49-F238E27FC236}">
                <a16:creationId xmlns:a16="http://schemas.microsoft.com/office/drawing/2014/main" id="{8C05564C-E83A-322E-2B90-609F2782E6EB}"/>
              </a:ext>
            </a:extLst>
          </p:cNvPr>
          <p:cNvGrpSpPr/>
          <p:nvPr/>
        </p:nvGrpSpPr>
        <p:grpSpPr>
          <a:xfrm>
            <a:off x="8127638" y="1503635"/>
            <a:ext cx="2641415" cy="2595459"/>
            <a:chOff x="8306688" y="1597265"/>
            <a:chExt cx="3370072" cy="1643711"/>
          </a:xfrm>
        </p:grpSpPr>
        <p:sp>
          <p:nvSpPr>
            <p:cNvPr id="35" name="object 5">
              <a:extLst>
                <a:ext uri="{FF2B5EF4-FFF2-40B4-BE49-F238E27FC236}">
                  <a16:creationId xmlns:a16="http://schemas.microsoft.com/office/drawing/2014/main" id="{5F1B1E84-DBEE-497B-3199-5C5C3BDC8BED}"/>
                </a:ext>
              </a:extLst>
            </p:cNvPr>
            <p:cNvSpPr/>
            <p:nvPr/>
          </p:nvSpPr>
          <p:spPr>
            <a:xfrm>
              <a:off x="8307323" y="1891285"/>
              <a:ext cx="3368040" cy="1349691"/>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6" name="object 7">
              <a:extLst>
                <a:ext uri="{FF2B5EF4-FFF2-40B4-BE49-F238E27FC236}">
                  <a16:creationId xmlns:a16="http://schemas.microsoft.com/office/drawing/2014/main" id="{31E4E98A-3BAA-33F7-2CE8-DEE348247E9A}"/>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7" name="object 8">
              <a:extLst>
                <a:ext uri="{FF2B5EF4-FFF2-40B4-BE49-F238E27FC236}">
                  <a16:creationId xmlns:a16="http://schemas.microsoft.com/office/drawing/2014/main" id="{CB79FB74-2007-FE29-BA42-18FF3489CB1E}"/>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8" name="object 9">
              <a:extLst>
                <a:ext uri="{FF2B5EF4-FFF2-40B4-BE49-F238E27FC236}">
                  <a16:creationId xmlns:a16="http://schemas.microsoft.com/office/drawing/2014/main" id="{79ABA6DA-A08F-5A6E-7162-B4E9AEFCC10E}"/>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9" name="object 10">
              <a:extLst>
                <a:ext uri="{FF2B5EF4-FFF2-40B4-BE49-F238E27FC236}">
                  <a16:creationId xmlns:a16="http://schemas.microsoft.com/office/drawing/2014/main" id="{94867B8D-79F4-2E6C-95D0-D100C93100DC}"/>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40" name="TextBox 39">
            <a:extLst>
              <a:ext uri="{FF2B5EF4-FFF2-40B4-BE49-F238E27FC236}">
                <a16:creationId xmlns:a16="http://schemas.microsoft.com/office/drawing/2014/main" id="{4017EB6E-43C2-243C-A288-3CF40987D674}"/>
              </a:ext>
            </a:extLst>
          </p:cNvPr>
          <p:cNvSpPr txBox="1"/>
          <p:nvPr/>
        </p:nvSpPr>
        <p:spPr>
          <a:xfrm>
            <a:off x="8233116" y="2403696"/>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41" name="TextBox 40">
            <a:extLst>
              <a:ext uri="{FF2B5EF4-FFF2-40B4-BE49-F238E27FC236}">
                <a16:creationId xmlns:a16="http://schemas.microsoft.com/office/drawing/2014/main" id="{196C2538-2689-ED6C-9426-6F5E0800D925}"/>
              </a:ext>
            </a:extLst>
          </p:cNvPr>
          <p:cNvSpPr txBox="1"/>
          <p:nvPr/>
        </p:nvSpPr>
        <p:spPr>
          <a:xfrm>
            <a:off x="8140729" y="2856872"/>
            <a:ext cx="2620554" cy="981974"/>
          </a:xfrm>
          <a:prstGeom prst="rect">
            <a:avLst/>
          </a:prstGeom>
        </p:spPr>
        <p:txBody>
          <a:bodyPr vert="horz" wrap="square" lIns="91440" tIns="45720" rIns="91440" bIns="45720" rtlCol="0">
            <a:noAutofit/>
          </a:bodyPr>
          <a:lstStyle/>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results of documentary controls performed by SCI</a:t>
            </a:r>
          </a:p>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Requests from PCI to perform physical controls</a:t>
            </a:r>
          </a:p>
        </p:txBody>
      </p:sp>
      <p:sp>
        <p:nvSpPr>
          <p:cNvPr id="42" name="TextBox 41">
            <a:extLst>
              <a:ext uri="{FF2B5EF4-FFF2-40B4-BE49-F238E27FC236}">
                <a16:creationId xmlns:a16="http://schemas.microsoft.com/office/drawing/2014/main" id="{BE392ADE-08AE-EE88-6DB3-AF0E919D0464}"/>
              </a:ext>
            </a:extLst>
          </p:cNvPr>
          <p:cNvSpPr txBox="1"/>
          <p:nvPr/>
        </p:nvSpPr>
        <p:spPr>
          <a:xfrm>
            <a:off x="8128136" y="1513628"/>
            <a:ext cx="2639822" cy="292388"/>
          </a:xfrm>
          <a:prstGeom prst="rect">
            <a:avLst/>
          </a:prstGeom>
          <a:noFill/>
        </p:spPr>
        <p:txBody>
          <a:bodyPr wrap="square" rtlCol="0">
            <a:spAutoFit/>
          </a:bodyPr>
          <a:lstStyle/>
          <a:p>
            <a:pPr algn="ctr"/>
            <a:r>
              <a:rPr lang="en-US" sz="1300" b="1">
                <a:solidFill>
                  <a:schemeClr val="accent5"/>
                </a:solidFill>
              </a:rPr>
              <a:t>Request To Control (IE440)</a:t>
            </a:r>
          </a:p>
        </p:txBody>
      </p:sp>
      <p:grpSp>
        <p:nvGrpSpPr>
          <p:cNvPr id="57" name="Group 56">
            <a:extLst>
              <a:ext uri="{FF2B5EF4-FFF2-40B4-BE49-F238E27FC236}">
                <a16:creationId xmlns:a16="http://schemas.microsoft.com/office/drawing/2014/main" id="{92D9DDF9-F32C-6888-6BDC-81ACD72A7DEA}"/>
              </a:ext>
            </a:extLst>
          </p:cNvPr>
          <p:cNvGrpSpPr/>
          <p:nvPr/>
        </p:nvGrpSpPr>
        <p:grpSpPr>
          <a:xfrm>
            <a:off x="5003154" y="2204834"/>
            <a:ext cx="1681520" cy="739027"/>
            <a:chOff x="7279019" y="3474003"/>
            <a:chExt cx="1681520" cy="739027"/>
          </a:xfrm>
        </p:grpSpPr>
        <p:pic>
          <p:nvPicPr>
            <p:cNvPr id="58" name="Graphic 57" descr="Schoolhouse">
              <a:extLst>
                <a:ext uri="{FF2B5EF4-FFF2-40B4-BE49-F238E27FC236}">
                  <a16:creationId xmlns:a16="http://schemas.microsoft.com/office/drawing/2014/main" id="{D4A08E61-405D-5157-8C4F-EBAE2BDE71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45276" y="3474919"/>
              <a:ext cx="640080" cy="640080"/>
            </a:xfrm>
            <a:prstGeom prst="rect">
              <a:avLst/>
            </a:prstGeom>
          </p:spPr>
        </p:pic>
        <p:sp>
          <p:nvSpPr>
            <p:cNvPr id="59" name="TextBox 58">
              <a:extLst>
                <a:ext uri="{FF2B5EF4-FFF2-40B4-BE49-F238E27FC236}">
                  <a16:creationId xmlns:a16="http://schemas.microsoft.com/office/drawing/2014/main" id="{DF5F7511-28FB-A27E-856C-F6349FFE20B7}"/>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60" name="Graphic 59" descr="Schoolhouse">
              <a:extLst>
                <a:ext uri="{FF2B5EF4-FFF2-40B4-BE49-F238E27FC236}">
                  <a16:creationId xmlns:a16="http://schemas.microsoft.com/office/drawing/2014/main" id="{A2E89B09-F0BB-5FB6-542B-105B62CC3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61" name="TextBox 60">
              <a:extLst>
                <a:ext uri="{FF2B5EF4-FFF2-40B4-BE49-F238E27FC236}">
                  <a16:creationId xmlns:a16="http://schemas.microsoft.com/office/drawing/2014/main" id="{5ED3966E-AAD2-169E-3E79-E1D87FC894D4}"/>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62" name="Straight Arrow Connector 61">
              <a:extLst>
                <a:ext uri="{FF2B5EF4-FFF2-40B4-BE49-F238E27FC236}">
                  <a16:creationId xmlns:a16="http://schemas.microsoft.com/office/drawing/2014/main" id="{2BEB676C-2016-52A1-55A6-7E9140189294}"/>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object 4">
            <a:extLst>
              <a:ext uri="{FF2B5EF4-FFF2-40B4-BE49-F238E27FC236}">
                <a16:creationId xmlns:a16="http://schemas.microsoft.com/office/drawing/2014/main" id="{914D5EEB-15A2-D09A-034B-2C9DC6B248D3}"/>
              </a:ext>
            </a:extLst>
          </p:cNvPr>
          <p:cNvGrpSpPr/>
          <p:nvPr/>
        </p:nvGrpSpPr>
        <p:grpSpPr>
          <a:xfrm>
            <a:off x="970722" y="4164223"/>
            <a:ext cx="2641413" cy="2297081"/>
            <a:chOff x="8306688" y="1597262"/>
            <a:chExt cx="3370070" cy="1717566"/>
          </a:xfrm>
        </p:grpSpPr>
        <p:sp>
          <p:nvSpPr>
            <p:cNvPr id="65" name="object 5">
              <a:extLst>
                <a:ext uri="{FF2B5EF4-FFF2-40B4-BE49-F238E27FC236}">
                  <a16:creationId xmlns:a16="http://schemas.microsoft.com/office/drawing/2014/main" id="{83C3230F-D3CF-AB8C-6315-5512F3ECCAEB}"/>
                </a:ext>
              </a:extLst>
            </p:cNvPr>
            <p:cNvSpPr/>
            <p:nvPr/>
          </p:nvSpPr>
          <p:spPr>
            <a:xfrm>
              <a:off x="8307322" y="1861359"/>
              <a:ext cx="3368041" cy="1453469"/>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6" name="object 7">
              <a:extLst>
                <a:ext uri="{FF2B5EF4-FFF2-40B4-BE49-F238E27FC236}">
                  <a16:creationId xmlns:a16="http://schemas.microsoft.com/office/drawing/2014/main" id="{E7EC5043-41A7-8AA1-2051-04D658EEA6AA}"/>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7" name="object 8">
              <a:extLst>
                <a:ext uri="{FF2B5EF4-FFF2-40B4-BE49-F238E27FC236}">
                  <a16:creationId xmlns:a16="http://schemas.microsoft.com/office/drawing/2014/main" id="{38DB4733-437C-F42E-F1F5-A84539D24B05}"/>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8" name="object 9">
              <a:extLst>
                <a:ext uri="{FF2B5EF4-FFF2-40B4-BE49-F238E27FC236}">
                  <a16:creationId xmlns:a16="http://schemas.microsoft.com/office/drawing/2014/main" id="{AD58ADB0-37A5-BB16-835D-DFA7CF4A11B9}"/>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69" name="object 10">
              <a:extLst>
                <a:ext uri="{FF2B5EF4-FFF2-40B4-BE49-F238E27FC236}">
                  <a16:creationId xmlns:a16="http://schemas.microsoft.com/office/drawing/2014/main" id="{56DEEE0D-6A2E-12F5-E5DC-00FD9F534C87}"/>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70" name="TextBox 69">
            <a:extLst>
              <a:ext uri="{FF2B5EF4-FFF2-40B4-BE49-F238E27FC236}">
                <a16:creationId xmlns:a16="http://schemas.microsoft.com/office/drawing/2014/main" id="{8C931886-A54C-6293-ED95-A81F9E0A1EA4}"/>
              </a:ext>
            </a:extLst>
          </p:cNvPr>
          <p:cNvSpPr txBox="1"/>
          <p:nvPr/>
        </p:nvSpPr>
        <p:spPr>
          <a:xfrm>
            <a:off x="-729643" y="4548778"/>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71" name="TextBox 70">
            <a:extLst>
              <a:ext uri="{FF2B5EF4-FFF2-40B4-BE49-F238E27FC236}">
                <a16:creationId xmlns:a16="http://schemas.microsoft.com/office/drawing/2014/main" id="{EF829626-7C01-9E50-C861-61EEF882089C}"/>
              </a:ext>
            </a:extLst>
          </p:cNvPr>
          <p:cNvSpPr txBox="1"/>
          <p:nvPr/>
        </p:nvSpPr>
        <p:spPr>
          <a:xfrm>
            <a:off x="969315" y="5452338"/>
            <a:ext cx="2627326" cy="1165910"/>
          </a:xfrm>
          <a:prstGeom prst="rect">
            <a:avLst/>
          </a:prstGeom>
        </p:spPr>
        <p:txBody>
          <a:bodyPr vert="horz" wrap="square" lIns="91440" tIns="45720" rIns="91440" bIns="45720" rtlCol="0">
            <a:noAutofit/>
          </a:bodyPr>
          <a:lstStyle/>
          <a:p>
            <a:pPr marL="17145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Declarant about control results after physical examination</a:t>
            </a:r>
          </a:p>
        </p:txBody>
      </p:sp>
      <p:sp>
        <p:nvSpPr>
          <p:cNvPr id="72" name="TextBox 71">
            <a:extLst>
              <a:ext uri="{FF2B5EF4-FFF2-40B4-BE49-F238E27FC236}">
                <a16:creationId xmlns:a16="http://schemas.microsoft.com/office/drawing/2014/main" id="{F0204895-2AEE-92F8-4445-90DA6A9774AB}"/>
              </a:ext>
            </a:extLst>
          </p:cNvPr>
          <p:cNvSpPr txBox="1"/>
          <p:nvPr/>
        </p:nvSpPr>
        <p:spPr>
          <a:xfrm>
            <a:off x="972597" y="4174217"/>
            <a:ext cx="2639822" cy="292388"/>
          </a:xfrm>
          <a:prstGeom prst="rect">
            <a:avLst/>
          </a:prstGeom>
          <a:noFill/>
        </p:spPr>
        <p:txBody>
          <a:bodyPr wrap="square" rtlCol="0">
            <a:spAutoFit/>
          </a:bodyPr>
          <a:lstStyle/>
          <a:p>
            <a:pPr algn="ctr"/>
            <a:r>
              <a:rPr lang="en-US" sz="1300" b="1">
                <a:solidFill>
                  <a:schemeClr val="accent5"/>
                </a:solidFill>
              </a:rPr>
              <a:t>Control Results (IE444)</a:t>
            </a:r>
          </a:p>
        </p:txBody>
      </p:sp>
      <p:grpSp>
        <p:nvGrpSpPr>
          <p:cNvPr id="84" name="object 4">
            <a:extLst>
              <a:ext uri="{FF2B5EF4-FFF2-40B4-BE49-F238E27FC236}">
                <a16:creationId xmlns:a16="http://schemas.microsoft.com/office/drawing/2014/main" id="{33A53EE6-3C02-EA37-C337-FA565F06FF0B}"/>
              </a:ext>
            </a:extLst>
          </p:cNvPr>
          <p:cNvGrpSpPr/>
          <p:nvPr/>
        </p:nvGrpSpPr>
        <p:grpSpPr>
          <a:xfrm>
            <a:off x="4546176" y="4166060"/>
            <a:ext cx="2641413" cy="2303962"/>
            <a:chOff x="8306688" y="1597262"/>
            <a:chExt cx="3370070" cy="1689794"/>
          </a:xfrm>
        </p:grpSpPr>
        <p:sp>
          <p:nvSpPr>
            <p:cNvPr id="85" name="object 5">
              <a:extLst>
                <a:ext uri="{FF2B5EF4-FFF2-40B4-BE49-F238E27FC236}">
                  <a16:creationId xmlns:a16="http://schemas.microsoft.com/office/drawing/2014/main" id="{C7CF922E-E4D2-9673-8E83-BBFF48061D29}"/>
                </a:ext>
              </a:extLst>
            </p:cNvPr>
            <p:cNvSpPr/>
            <p:nvPr/>
          </p:nvSpPr>
          <p:spPr>
            <a:xfrm>
              <a:off x="8307322" y="1861359"/>
              <a:ext cx="3368041" cy="1425697"/>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6" name="object 7">
              <a:extLst>
                <a:ext uri="{FF2B5EF4-FFF2-40B4-BE49-F238E27FC236}">
                  <a16:creationId xmlns:a16="http://schemas.microsoft.com/office/drawing/2014/main" id="{8FA8EB3D-6A2D-BE9D-B305-3F2B8F527A14}"/>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7" name="object 8">
              <a:extLst>
                <a:ext uri="{FF2B5EF4-FFF2-40B4-BE49-F238E27FC236}">
                  <a16:creationId xmlns:a16="http://schemas.microsoft.com/office/drawing/2014/main" id="{7E5A36C5-620F-0A85-5528-AE879DF4BBE3}"/>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8" name="object 9">
              <a:extLst>
                <a:ext uri="{FF2B5EF4-FFF2-40B4-BE49-F238E27FC236}">
                  <a16:creationId xmlns:a16="http://schemas.microsoft.com/office/drawing/2014/main" id="{005C7340-5EA9-D603-F267-0935ACBD79C4}"/>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9" name="object 10">
              <a:extLst>
                <a:ext uri="{FF2B5EF4-FFF2-40B4-BE49-F238E27FC236}">
                  <a16:creationId xmlns:a16="http://schemas.microsoft.com/office/drawing/2014/main" id="{750EF0E8-B9A0-8248-9061-3678CA566505}"/>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90" name="TextBox 89">
            <a:extLst>
              <a:ext uri="{FF2B5EF4-FFF2-40B4-BE49-F238E27FC236}">
                <a16:creationId xmlns:a16="http://schemas.microsoft.com/office/drawing/2014/main" id="{A2B0AA44-57FC-F119-BCAB-64FEF9C8D0EE}"/>
              </a:ext>
            </a:extLst>
          </p:cNvPr>
          <p:cNvSpPr txBox="1"/>
          <p:nvPr/>
        </p:nvSpPr>
        <p:spPr>
          <a:xfrm>
            <a:off x="4652748" y="5066123"/>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91" name="TextBox 90">
            <a:extLst>
              <a:ext uri="{FF2B5EF4-FFF2-40B4-BE49-F238E27FC236}">
                <a16:creationId xmlns:a16="http://schemas.microsoft.com/office/drawing/2014/main" id="{A7355442-F0DA-4054-0FDC-5DAADF4AD0F5}"/>
              </a:ext>
            </a:extLst>
          </p:cNvPr>
          <p:cNvSpPr txBox="1"/>
          <p:nvPr/>
        </p:nvSpPr>
        <p:spPr>
          <a:xfrm>
            <a:off x="8139402" y="5409021"/>
            <a:ext cx="2639821" cy="773855"/>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Includes results of PCI physical controls</a:t>
            </a:r>
          </a:p>
        </p:txBody>
      </p:sp>
      <p:sp>
        <p:nvSpPr>
          <p:cNvPr id="92" name="TextBox 91">
            <a:extLst>
              <a:ext uri="{FF2B5EF4-FFF2-40B4-BE49-F238E27FC236}">
                <a16:creationId xmlns:a16="http://schemas.microsoft.com/office/drawing/2014/main" id="{6A75FD41-8156-BAC2-31F0-A59BD1C64558}"/>
              </a:ext>
            </a:extLst>
          </p:cNvPr>
          <p:cNvSpPr txBox="1"/>
          <p:nvPr/>
        </p:nvSpPr>
        <p:spPr>
          <a:xfrm>
            <a:off x="4545296" y="4113745"/>
            <a:ext cx="2641199" cy="492443"/>
          </a:xfrm>
          <a:prstGeom prst="rect">
            <a:avLst/>
          </a:prstGeom>
          <a:noFill/>
        </p:spPr>
        <p:txBody>
          <a:bodyPr wrap="square" rtlCol="0">
            <a:spAutoFit/>
          </a:bodyPr>
          <a:lstStyle/>
          <a:p>
            <a:pPr algn="ctr"/>
            <a:r>
              <a:rPr lang="en-US" sz="1300" b="1">
                <a:solidFill>
                  <a:schemeClr val="accent5"/>
                </a:solidFill>
              </a:rPr>
              <a:t>Documentary Control Results (IE44</a:t>
            </a:r>
            <a:r>
              <a:rPr lang="el-GR" sz="1300" b="1">
                <a:solidFill>
                  <a:schemeClr val="accent5"/>
                </a:solidFill>
              </a:rPr>
              <a:t>7</a:t>
            </a:r>
            <a:r>
              <a:rPr lang="en-US" sz="1300" b="1">
                <a:solidFill>
                  <a:schemeClr val="accent5"/>
                </a:solidFill>
              </a:rPr>
              <a:t>)</a:t>
            </a:r>
          </a:p>
        </p:txBody>
      </p:sp>
      <p:sp>
        <p:nvSpPr>
          <p:cNvPr id="99" name="TextBox 98">
            <a:extLst>
              <a:ext uri="{FF2B5EF4-FFF2-40B4-BE49-F238E27FC236}">
                <a16:creationId xmlns:a16="http://schemas.microsoft.com/office/drawing/2014/main" id="{E05280A1-13E5-88B9-9612-AB54703C0198}"/>
              </a:ext>
            </a:extLst>
          </p:cNvPr>
          <p:cNvSpPr txBox="1"/>
          <p:nvPr/>
        </p:nvSpPr>
        <p:spPr>
          <a:xfrm>
            <a:off x="8244632" y="5046794"/>
            <a:ext cx="2439150" cy="840136"/>
          </a:xfrm>
          <a:prstGeom prst="rect">
            <a:avLst/>
          </a:prstGeom>
        </p:spPr>
        <p:txBody>
          <a:bodyPr vert="horz" wrap="square" lIns="91440" tIns="45720" rIns="91440" bIns="45720" rtlCol="0">
            <a:noAutofit/>
          </a:bodyPr>
          <a:lstStyle/>
          <a:p>
            <a:pPr marL="0" indent="0" algn="just">
              <a:buNone/>
            </a:pPr>
            <a:endParaRPr lang="en-US" sz="1100"/>
          </a:p>
        </p:txBody>
      </p:sp>
      <p:sp>
        <p:nvSpPr>
          <p:cNvPr id="100" name="TextBox 99">
            <a:extLst>
              <a:ext uri="{FF2B5EF4-FFF2-40B4-BE49-F238E27FC236}">
                <a16:creationId xmlns:a16="http://schemas.microsoft.com/office/drawing/2014/main" id="{763ACF9A-B71A-31B1-4AB7-F1BFF884DFEA}"/>
              </a:ext>
            </a:extLst>
          </p:cNvPr>
          <p:cNvSpPr txBox="1"/>
          <p:nvPr/>
        </p:nvSpPr>
        <p:spPr>
          <a:xfrm>
            <a:off x="8139935" y="4084967"/>
            <a:ext cx="2639822" cy="492443"/>
          </a:xfrm>
          <a:prstGeom prst="rect">
            <a:avLst/>
          </a:prstGeom>
          <a:noFill/>
        </p:spPr>
        <p:txBody>
          <a:bodyPr wrap="square" rtlCol="0">
            <a:spAutoFit/>
          </a:bodyPr>
          <a:lstStyle/>
          <a:p>
            <a:pPr algn="ctr"/>
            <a:r>
              <a:rPr lang="en-US" sz="1300" b="1">
                <a:solidFill>
                  <a:schemeClr val="accent5"/>
                </a:solidFill>
              </a:rPr>
              <a:t>Control Results from PCI (IE441)</a:t>
            </a:r>
          </a:p>
        </p:txBody>
      </p:sp>
      <p:grpSp>
        <p:nvGrpSpPr>
          <p:cNvPr id="102" name="Group 101">
            <a:extLst>
              <a:ext uri="{FF2B5EF4-FFF2-40B4-BE49-F238E27FC236}">
                <a16:creationId xmlns:a16="http://schemas.microsoft.com/office/drawing/2014/main" id="{255C7EF0-D548-DA30-9299-1E2CA61DB235}"/>
              </a:ext>
            </a:extLst>
          </p:cNvPr>
          <p:cNvGrpSpPr/>
          <p:nvPr/>
        </p:nvGrpSpPr>
        <p:grpSpPr>
          <a:xfrm>
            <a:off x="8672001" y="4739288"/>
            <a:ext cx="1681520" cy="739027"/>
            <a:chOff x="7279019" y="3474003"/>
            <a:chExt cx="1681520" cy="739027"/>
          </a:xfrm>
        </p:grpSpPr>
        <p:pic>
          <p:nvPicPr>
            <p:cNvPr id="103" name="Graphic 102" descr="Schoolhouse">
              <a:extLst>
                <a:ext uri="{FF2B5EF4-FFF2-40B4-BE49-F238E27FC236}">
                  <a16:creationId xmlns:a16="http://schemas.microsoft.com/office/drawing/2014/main" id="{26C54DF2-0D67-F2D7-D6BB-7DF9178983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45276" y="3474919"/>
              <a:ext cx="640080" cy="640080"/>
            </a:xfrm>
            <a:prstGeom prst="rect">
              <a:avLst/>
            </a:prstGeom>
          </p:spPr>
        </p:pic>
        <p:sp>
          <p:nvSpPr>
            <p:cNvPr id="104" name="TextBox 103">
              <a:extLst>
                <a:ext uri="{FF2B5EF4-FFF2-40B4-BE49-F238E27FC236}">
                  <a16:creationId xmlns:a16="http://schemas.microsoft.com/office/drawing/2014/main" id="{C3438324-0C55-ACB6-E3F2-8B12EDBB3933}"/>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105" name="Graphic 104" descr="Schoolhouse">
              <a:extLst>
                <a:ext uri="{FF2B5EF4-FFF2-40B4-BE49-F238E27FC236}">
                  <a16:creationId xmlns:a16="http://schemas.microsoft.com/office/drawing/2014/main" id="{5C87653C-F941-FF68-F2E5-FA95021ED9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106" name="TextBox 105">
              <a:extLst>
                <a:ext uri="{FF2B5EF4-FFF2-40B4-BE49-F238E27FC236}">
                  <a16:creationId xmlns:a16="http://schemas.microsoft.com/office/drawing/2014/main" id="{31528AA2-CA6F-7F87-B97D-C1B8B31F47C4}"/>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07" name="Straight Arrow Connector 106">
              <a:extLst>
                <a:ext uri="{FF2B5EF4-FFF2-40B4-BE49-F238E27FC236}">
                  <a16:creationId xmlns:a16="http://schemas.microsoft.com/office/drawing/2014/main" id="{A71D2E81-BEFA-CD93-1014-E3B8D22A484B}"/>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07E076FA-7B7F-6B84-48E1-A783484B2AE2}"/>
              </a:ext>
            </a:extLst>
          </p:cNvPr>
          <p:cNvSpPr txBox="1"/>
          <p:nvPr/>
        </p:nvSpPr>
        <p:spPr>
          <a:xfrm>
            <a:off x="4520480" y="5445995"/>
            <a:ext cx="2671754" cy="1024027"/>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Declarant about documentary control results</a:t>
            </a:r>
          </a:p>
        </p:txBody>
      </p:sp>
      <p:sp>
        <p:nvSpPr>
          <p:cNvPr id="117" name="TextBox 116">
            <a:extLst>
              <a:ext uri="{FF2B5EF4-FFF2-40B4-BE49-F238E27FC236}">
                <a16:creationId xmlns:a16="http://schemas.microsoft.com/office/drawing/2014/main" id="{8D152E3C-3FCE-4BA3-F10B-616C438907E2}"/>
              </a:ext>
            </a:extLst>
          </p:cNvPr>
          <p:cNvSpPr txBox="1"/>
          <p:nvPr/>
        </p:nvSpPr>
        <p:spPr>
          <a:xfrm>
            <a:off x="8517449" y="5066123"/>
            <a:ext cx="2439150" cy="1572584"/>
          </a:xfrm>
          <a:prstGeom prst="rect">
            <a:avLst/>
          </a:prstGeom>
        </p:spPr>
        <p:txBody>
          <a:bodyPr vert="horz" wrap="square" lIns="91440" tIns="45720" rIns="91440" bIns="45720" rtlCol="0">
            <a:noAutofit/>
          </a:bodyPr>
          <a:lstStyle/>
          <a:p>
            <a:pPr marL="0" indent="0" algn="just">
              <a:buNone/>
            </a:pPr>
            <a:endParaRPr lang="en-US" sz="1100"/>
          </a:p>
        </p:txBody>
      </p:sp>
      <p:grpSp>
        <p:nvGrpSpPr>
          <p:cNvPr id="125" name="Group 124">
            <a:extLst>
              <a:ext uri="{FF2B5EF4-FFF2-40B4-BE49-F238E27FC236}">
                <a16:creationId xmlns:a16="http://schemas.microsoft.com/office/drawing/2014/main" id="{02436564-5309-78D4-CB82-5CA128DF5329}"/>
              </a:ext>
            </a:extLst>
          </p:cNvPr>
          <p:cNvGrpSpPr/>
          <p:nvPr/>
        </p:nvGrpSpPr>
        <p:grpSpPr>
          <a:xfrm>
            <a:off x="1430717" y="2204591"/>
            <a:ext cx="982691" cy="738111"/>
            <a:chOff x="7279019" y="3474919"/>
            <a:chExt cx="982691" cy="738111"/>
          </a:xfrm>
        </p:grpSpPr>
        <p:pic>
          <p:nvPicPr>
            <p:cNvPr id="126" name="Graphic 125" descr="Schoolhouse">
              <a:extLst>
                <a:ext uri="{FF2B5EF4-FFF2-40B4-BE49-F238E27FC236}">
                  <a16:creationId xmlns:a16="http://schemas.microsoft.com/office/drawing/2014/main" id="{6F1D3DA5-12D9-1671-F60D-753E92083C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45276" y="3474919"/>
              <a:ext cx="640080" cy="640080"/>
            </a:xfrm>
            <a:prstGeom prst="rect">
              <a:avLst/>
            </a:prstGeom>
          </p:spPr>
        </p:pic>
        <p:sp>
          <p:nvSpPr>
            <p:cNvPr id="127" name="TextBox 126">
              <a:extLst>
                <a:ext uri="{FF2B5EF4-FFF2-40B4-BE49-F238E27FC236}">
                  <a16:creationId xmlns:a16="http://schemas.microsoft.com/office/drawing/2014/main" id="{30DD943B-A07B-6AFC-07A9-AF992698EDA1}"/>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30" name="Straight Arrow Connector 129">
              <a:extLst>
                <a:ext uri="{FF2B5EF4-FFF2-40B4-BE49-F238E27FC236}">
                  <a16:creationId xmlns:a16="http://schemas.microsoft.com/office/drawing/2014/main" id="{CA73FAC7-50D4-5423-EA43-4EB7A11E63B5}"/>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F3ABBEA3-28A9-C305-79FE-43C032862563}"/>
              </a:ext>
            </a:extLst>
          </p:cNvPr>
          <p:cNvGrpSpPr/>
          <p:nvPr/>
        </p:nvGrpSpPr>
        <p:grpSpPr>
          <a:xfrm>
            <a:off x="8622419" y="2203350"/>
            <a:ext cx="1681520" cy="739027"/>
            <a:chOff x="7279019" y="3474003"/>
            <a:chExt cx="1681520" cy="739027"/>
          </a:xfrm>
        </p:grpSpPr>
        <p:pic>
          <p:nvPicPr>
            <p:cNvPr id="132" name="Graphic 131" descr="Schoolhouse">
              <a:extLst>
                <a:ext uri="{FF2B5EF4-FFF2-40B4-BE49-F238E27FC236}">
                  <a16:creationId xmlns:a16="http://schemas.microsoft.com/office/drawing/2014/main" id="{98625C85-354E-317C-F2C4-6987E7FC83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45276" y="3474919"/>
              <a:ext cx="640080" cy="640080"/>
            </a:xfrm>
            <a:prstGeom prst="rect">
              <a:avLst/>
            </a:prstGeom>
          </p:spPr>
        </p:pic>
        <p:sp>
          <p:nvSpPr>
            <p:cNvPr id="133" name="TextBox 132">
              <a:extLst>
                <a:ext uri="{FF2B5EF4-FFF2-40B4-BE49-F238E27FC236}">
                  <a16:creationId xmlns:a16="http://schemas.microsoft.com/office/drawing/2014/main" id="{8DA38F0B-A5FA-9BCC-D872-65C722EB9F5C}"/>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134" name="Graphic 133" descr="Schoolhouse">
              <a:extLst>
                <a:ext uri="{FF2B5EF4-FFF2-40B4-BE49-F238E27FC236}">
                  <a16:creationId xmlns:a16="http://schemas.microsoft.com/office/drawing/2014/main" id="{A6F32E24-D9A6-21CD-AA44-44DF6469A4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135" name="TextBox 134">
              <a:extLst>
                <a:ext uri="{FF2B5EF4-FFF2-40B4-BE49-F238E27FC236}">
                  <a16:creationId xmlns:a16="http://schemas.microsoft.com/office/drawing/2014/main" id="{B8BD81C4-5AF9-2740-7FC8-78479A14CCD6}"/>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136" name="Straight Arrow Connector 135">
              <a:extLst>
                <a:ext uri="{FF2B5EF4-FFF2-40B4-BE49-F238E27FC236}">
                  <a16:creationId xmlns:a16="http://schemas.microsoft.com/office/drawing/2014/main" id="{9CC1E422-9154-68FE-5770-9B5DCD42F41F}"/>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24475811-F02C-2973-A31D-7F70C55B605E}"/>
              </a:ext>
            </a:extLst>
          </p:cNvPr>
          <p:cNvGrpSpPr/>
          <p:nvPr/>
        </p:nvGrpSpPr>
        <p:grpSpPr>
          <a:xfrm>
            <a:off x="1444246" y="4770650"/>
            <a:ext cx="982691" cy="738111"/>
            <a:chOff x="7279019" y="3474919"/>
            <a:chExt cx="982691" cy="738111"/>
          </a:xfrm>
        </p:grpSpPr>
        <p:pic>
          <p:nvPicPr>
            <p:cNvPr id="144" name="Graphic 143" descr="Schoolhouse">
              <a:extLst>
                <a:ext uri="{FF2B5EF4-FFF2-40B4-BE49-F238E27FC236}">
                  <a16:creationId xmlns:a16="http://schemas.microsoft.com/office/drawing/2014/main" id="{825A09EC-009C-F257-24E0-2D773AE744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45276" y="3474919"/>
              <a:ext cx="640080" cy="640080"/>
            </a:xfrm>
            <a:prstGeom prst="rect">
              <a:avLst/>
            </a:prstGeom>
          </p:spPr>
        </p:pic>
        <p:sp>
          <p:nvSpPr>
            <p:cNvPr id="145" name="TextBox 144">
              <a:extLst>
                <a:ext uri="{FF2B5EF4-FFF2-40B4-BE49-F238E27FC236}">
                  <a16:creationId xmlns:a16="http://schemas.microsoft.com/office/drawing/2014/main" id="{32E140F5-6638-2A9E-E024-67BE8CAB7BB2}"/>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48" name="Straight Arrow Connector 147">
              <a:extLst>
                <a:ext uri="{FF2B5EF4-FFF2-40B4-BE49-F238E27FC236}">
                  <a16:creationId xmlns:a16="http://schemas.microsoft.com/office/drawing/2014/main" id="{DDC4F781-0942-1CAB-9976-3CCD08290F59}"/>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161" name="Graphic 160" descr="User">
            <a:extLst>
              <a:ext uri="{FF2B5EF4-FFF2-40B4-BE49-F238E27FC236}">
                <a16:creationId xmlns:a16="http://schemas.microsoft.com/office/drawing/2014/main" id="{DCF432A4-5A7A-BF40-3514-11DEB8218C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387606" y="4777441"/>
            <a:ext cx="632065" cy="626498"/>
          </a:xfrm>
          <a:prstGeom prst="rect">
            <a:avLst/>
          </a:prstGeom>
        </p:spPr>
      </p:pic>
      <p:sp>
        <p:nvSpPr>
          <p:cNvPr id="162" name="TextBox 161">
            <a:extLst>
              <a:ext uri="{FF2B5EF4-FFF2-40B4-BE49-F238E27FC236}">
                <a16:creationId xmlns:a16="http://schemas.microsoft.com/office/drawing/2014/main" id="{D07E971F-A5A4-9FE3-B8E8-912CE62E66A1}"/>
              </a:ext>
            </a:extLst>
          </p:cNvPr>
          <p:cNvSpPr txBox="1"/>
          <p:nvPr/>
        </p:nvSpPr>
        <p:spPr>
          <a:xfrm>
            <a:off x="2319109" y="5264270"/>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165" name="Graphic 164" descr="User">
            <a:extLst>
              <a:ext uri="{FF2B5EF4-FFF2-40B4-BE49-F238E27FC236}">
                <a16:creationId xmlns:a16="http://schemas.microsoft.com/office/drawing/2014/main" id="{5D4A2D7E-6BDA-70B4-5146-216882D805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382600" y="2201884"/>
            <a:ext cx="632065" cy="626498"/>
          </a:xfrm>
          <a:prstGeom prst="rect">
            <a:avLst/>
          </a:prstGeom>
        </p:spPr>
      </p:pic>
      <p:sp>
        <p:nvSpPr>
          <p:cNvPr id="166" name="TextBox 165">
            <a:extLst>
              <a:ext uri="{FF2B5EF4-FFF2-40B4-BE49-F238E27FC236}">
                <a16:creationId xmlns:a16="http://schemas.microsoft.com/office/drawing/2014/main" id="{857AC346-124B-B9DB-202D-9F6A6AA6CD7D}"/>
              </a:ext>
            </a:extLst>
          </p:cNvPr>
          <p:cNvSpPr txBox="1"/>
          <p:nvPr/>
        </p:nvSpPr>
        <p:spPr>
          <a:xfrm>
            <a:off x="2314103" y="2688713"/>
            <a:ext cx="783216" cy="246221"/>
          </a:xfrm>
          <a:prstGeom prst="rect">
            <a:avLst/>
          </a:prstGeom>
          <a:noFill/>
        </p:spPr>
        <p:txBody>
          <a:bodyPr wrap="square" rtlCol="0">
            <a:spAutoFit/>
          </a:bodyPr>
          <a:lstStyle/>
          <a:p>
            <a:pPr algn="ctr"/>
            <a:r>
              <a:rPr lang="en-US" sz="1000" b="1">
                <a:solidFill>
                  <a:schemeClr val="tx2"/>
                </a:solidFill>
              </a:rPr>
              <a:t>Declarant</a:t>
            </a:r>
          </a:p>
        </p:txBody>
      </p:sp>
      <p:grpSp>
        <p:nvGrpSpPr>
          <p:cNvPr id="167" name="Group 166">
            <a:extLst>
              <a:ext uri="{FF2B5EF4-FFF2-40B4-BE49-F238E27FC236}">
                <a16:creationId xmlns:a16="http://schemas.microsoft.com/office/drawing/2014/main" id="{5A8BD2EC-FCCC-B3D7-ECD8-5A097E9EFAD1}"/>
              </a:ext>
            </a:extLst>
          </p:cNvPr>
          <p:cNvGrpSpPr/>
          <p:nvPr/>
        </p:nvGrpSpPr>
        <p:grpSpPr>
          <a:xfrm>
            <a:off x="5016182" y="4741782"/>
            <a:ext cx="982691" cy="738111"/>
            <a:chOff x="7279019" y="3474919"/>
            <a:chExt cx="982691" cy="738111"/>
          </a:xfrm>
        </p:grpSpPr>
        <p:pic>
          <p:nvPicPr>
            <p:cNvPr id="168" name="Graphic 167" descr="Schoolhouse">
              <a:extLst>
                <a:ext uri="{FF2B5EF4-FFF2-40B4-BE49-F238E27FC236}">
                  <a16:creationId xmlns:a16="http://schemas.microsoft.com/office/drawing/2014/main" id="{018A7C3D-22E9-A4A5-2931-99055903D9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45276" y="3474919"/>
              <a:ext cx="640080" cy="640080"/>
            </a:xfrm>
            <a:prstGeom prst="rect">
              <a:avLst/>
            </a:prstGeom>
          </p:spPr>
        </p:pic>
        <p:sp>
          <p:nvSpPr>
            <p:cNvPr id="169" name="TextBox 168">
              <a:extLst>
                <a:ext uri="{FF2B5EF4-FFF2-40B4-BE49-F238E27FC236}">
                  <a16:creationId xmlns:a16="http://schemas.microsoft.com/office/drawing/2014/main" id="{638C1E0E-C7CA-E751-CF27-FF08159A3545}"/>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70" name="Straight Arrow Connector 169">
              <a:extLst>
                <a:ext uri="{FF2B5EF4-FFF2-40B4-BE49-F238E27FC236}">
                  <a16:creationId xmlns:a16="http://schemas.microsoft.com/office/drawing/2014/main" id="{B87BDF00-83B1-49A6-5662-1912FC1EAE01}"/>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171" name="Graphic 170" descr="User">
            <a:extLst>
              <a:ext uri="{FF2B5EF4-FFF2-40B4-BE49-F238E27FC236}">
                <a16:creationId xmlns:a16="http://schemas.microsoft.com/office/drawing/2014/main" id="{8C7FA091-F75F-E8B6-2F8D-8D63CACCCE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959542" y="4748573"/>
            <a:ext cx="632065" cy="626498"/>
          </a:xfrm>
          <a:prstGeom prst="rect">
            <a:avLst/>
          </a:prstGeom>
        </p:spPr>
      </p:pic>
      <p:sp>
        <p:nvSpPr>
          <p:cNvPr id="172" name="TextBox 171">
            <a:extLst>
              <a:ext uri="{FF2B5EF4-FFF2-40B4-BE49-F238E27FC236}">
                <a16:creationId xmlns:a16="http://schemas.microsoft.com/office/drawing/2014/main" id="{3FABCFC6-D781-9484-A831-E1C8371E3B85}"/>
              </a:ext>
            </a:extLst>
          </p:cNvPr>
          <p:cNvSpPr txBox="1"/>
          <p:nvPr/>
        </p:nvSpPr>
        <p:spPr>
          <a:xfrm>
            <a:off x="5891045" y="5235402"/>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2" name="Slide Number Placeholder 1">
            <a:extLst>
              <a:ext uri="{FF2B5EF4-FFF2-40B4-BE49-F238E27FC236}">
                <a16:creationId xmlns:a16="http://schemas.microsoft.com/office/drawing/2014/main" id="{0A8E055D-E839-55CD-720F-EF3DAA115D34}"/>
              </a:ext>
            </a:extLst>
          </p:cNvPr>
          <p:cNvSpPr>
            <a:spLocks noGrp="1"/>
          </p:cNvSpPr>
          <p:nvPr>
            <p:ph type="sldNum" sz="quarter" idx="12"/>
          </p:nvPr>
        </p:nvSpPr>
        <p:spPr/>
        <p:txBody>
          <a:bodyPr/>
          <a:lstStyle/>
          <a:p>
            <a:fld id="{F46C79FD-C571-418B-AB0F-5EE936C85276}" type="slidenum">
              <a:rPr lang="en-GB" smtClean="0"/>
              <a:t>79</a:t>
            </a:fld>
            <a:endParaRPr lang="en-GB"/>
          </a:p>
        </p:txBody>
      </p:sp>
    </p:spTree>
    <p:extLst>
      <p:ext uri="{BB962C8B-B14F-4D97-AF65-F5344CB8AC3E}">
        <p14:creationId xmlns:p14="http://schemas.microsoft.com/office/powerpoint/2010/main" val="57454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104171"/>
            <a:ext cx="10515600" cy="1190665"/>
          </a:xfrm>
        </p:spPr>
        <p:txBody>
          <a:bodyPr/>
          <a:lstStyle/>
          <a:p>
            <a:r>
              <a:rPr lang="en-IE"/>
              <a:t>Global UCC CCI Interaction Model</a:t>
            </a:r>
            <a:endParaRPr lang="en-GB"/>
          </a:p>
        </p:txBody>
      </p:sp>
      <p:pic>
        <p:nvPicPr>
          <p:cNvPr id="29" name="Picture 28">
            <a:extLst>
              <a:ext uri="{FF2B5EF4-FFF2-40B4-BE49-F238E27FC236}">
                <a16:creationId xmlns:a16="http://schemas.microsoft.com/office/drawing/2014/main" id="{093FA80C-9FF3-7E94-D185-4A49738FD205}"/>
              </a:ext>
            </a:extLst>
          </p:cNvPr>
          <p:cNvPicPr>
            <a:picLocks noChangeAspect="1"/>
          </p:cNvPicPr>
          <p:nvPr/>
        </p:nvPicPr>
        <p:blipFill rotWithShape="1">
          <a:blip r:embed="rId2">
            <a:extLst>
              <a:ext uri="{28A0092B-C50C-407E-A947-70E740481C1C}">
                <a14:useLocalDpi xmlns:a14="http://schemas.microsoft.com/office/drawing/2010/main" val="0"/>
              </a:ext>
            </a:extLst>
          </a:blip>
          <a:srcRect t="14228"/>
          <a:stretch/>
        </p:blipFill>
        <p:spPr>
          <a:xfrm>
            <a:off x="175391" y="1424537"/>
            <a:ext cx="11841217" cy="4379495"/>
          </a:xfrm>
          <a:prstGeom prst="rect">
            <a:avLst/>
          </a:prstGeom>
        </p:spPr>
      </p:pic>
      <p:sp>
        <p:nvSpPr>
          <p:cNvPr id="2" name="Slide Number Placeholder 1">
            <a:extLst>
              <a:ext uri="{FF2B5EF4-FFF2-40B4-BE49-F238E27FC236}">
                <a16:creationId xmlns:a16="http://schemas.microsoft.com/office/drawing/2014/main" id="{E0B47F26-8D58-77C1-4098-F07B7F6B7C99}"/>
              </a:ext>
            </a:extLst>
          </p:cNvPr>
          <p:cNvSpPr>
            <a:spLocks noGrp="1"/>
          </p:cNvSpPr>
          <p:nvPr>
            <p:ph type="sldNum" sz="quarter" idx="12"/>
          </p:nvPr>
        </p:nvSpPr>
        <p:spPr/>
        <p:txBody>
          <a:bodyPr/>
          <a:lstStyle/>
          <a:p>
            <a:fld id="{F46C79FD-C571-418B-AB0F-5EE936C85276}" type="slidenum">
              <a:rPr lang="en-GB" smtClean="0"/>
              <a:t>8</a:t>
            </a:fld>
            <a:endParaRPr lang="en-GB"/>
          </a:p>
        </p:txBody>
      </p:sp>
    </p:spTree>
    <p:extLst>
      <p:ext uri="{BB962C8B-B14F-4D97-AF65-F5344CB8AC3E}">
        <p14:creationId xmlns:p14="http://schemas.microsoft.com/office/powerpoint/2010/main" val="156344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Request for Additional Documents</a:t>
            </a:r>
            <a:endParaRPr lang="en-US"/>
          </a:p>
        </p:txBody>
      </p:sp>
      <p:sp>
        <p:nvSpPr>
          <p:cNvPr id="3" name="Slide Number Placeholder 2">
            <a:extLst>
              <a:ext uri="{FF2B5EF4-FFF2-40B4-BE49-F238E27FC236}">
                <a16:creationId xmlns:a16="http://schemas.microsoft.com/office/drawing/2014/main" id="{BAF44FA0-76C8-FA65-9901-A73C29E84441}"/>
              </a:ext>
            </a:extLst>
          </p:cNvPr>
          <p:cNvSpPr>
            <a:spLocks noGrp="1"/>
          </p:cNvSpPr>
          <p:nvPr>
            <p:ph type="sldNum" sz="quarter" idx="12"/>
          </p:nvPr>
        </p:nvSpPr>
        <p:spPr/>
        <p:txBody>
          <a:bodyPr/>
          <a:lstStyle/>
          <a:p>
            <a:fld id="{F46C79FD-C571-418B-AB0F-5EE936C85276}" type="slidenum">
              <a:rPr lang="en-GB" smtClean="0"/>
              <a:pPr/>
              <a:t>80</a:t>
            </a:fld>
            <a:endParaRPr lang="en-GB"/>
          </a:p>
        </p:txBody>
      </p:sp>
    </p:spTree>
    <p:extLst>
      <p:ext uri="{BB962C8B-B14F-4D97-AF65-F5344CB8AC3E}">
        <p14:creationId xmlns:p14="http://schemas.microsoft.com/office/powerpoint/2010/main" val="162852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8172" y="185641"/>
            <a:ext cx="10515600" cy="782357"/>
          </a:xfrm>
        </p:spPr>
        <p:txBody>
          <a:bodyPr/>
          <a:lstStyle/>
          <a:p>
            <a:r>
              <a:rPr lang="en-GB"/>
              <a:t>Request for Additional Documents</a:t>
            </a:r>
          </a:p>
        </p:txBody>
      </p:sp>
      <p:sp>
        <p:nvSpPr>
          <p:cNvPr id="25" name="Rectangle 24">
            <a:extLst>
              <a:ext uri="{FF2B5EF4-FFF2-40B4-BE49-F238E27FC236}">
                <a16:creationId xmlns:a16="http://schemas.microsoft.com/office/drawing/2014/main" id="{DC941AF4-3FBE-4AA0-9290-D1A96F80720C}"/>
              </a:ext>
            </a:extLst>
          </p:cNvPr>
          <p:cNvSpPr/>
          <p:nvPr/>
        </p:nvSpPr>
        <p:spPr>
          <a:xfrm>
            <a:off x="874774" y="2573515"/>
            <a:ext cx="7391839" cy="1495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98751EF-260B-4BAF-948F-B2E29FA8A9A0}"/>
              </a:ext>
            </a:extLst>
          </p:cNvPr>
          <p:cNvSpPr/>
          <p:nvPr/>
        </p:nvSpPr>
        <p:spPr>
          <a:xfrm>
            <a:off x="874774" y="4116781"/>
            <a:ext cx="10468188" cy="2459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ontent Placeholder 1">
            <a:extLst>
              <a:ext uri="{FF2B5EF4-FFF2-40B4-BE49-F238E27FC236}">
                <a16:creationId xmlns:a16="http://schemas.microsoft.com/office/drawing/2014/main" id="{61CCA6CD-534C-424E-B430-44AAAAF89D8D}"/>
              </a:ext>
            </a:extLst>
          </p:cNvPr>
          <p:cNvSpPr txBox="1">
            <a:spLocks/>
          </p:cNvSpPr>
          <p:nvPr/>
        </p:nvSpPr>
        <p:spPr>
          <a:xfrm>
            <a:off x="2694053" y="4921104"/>
            <a:ext cx="2781274" cy="69240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PCI requests additional documents from SCI (IE453).</a:t>
            </a:r>
            <a:endParaRPr lang="en-US" sz="1200" b="1"/>
          </a:p>
        </p:txBody>
      </p:sp>
      <p:pic>
        <p:nvPicPr>
          <p:cNvPr id="144" name="Graphic 143" descr="Arrow Slight curve">
            <a:extLst>
              <a:ext uri="{FF2B5EF4-FFF2-40B4-BE49-F238E27FC236}">
                <a16:creationId xmlns:a16="http://schemas.microsoft.com/office/drawing/2014/main" id="{9F8D420D-BD4E-493F-A2E4-A6CEDE10B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3434" y="3213618"/>
            <a:ext cx="474813" cy="474813"/>
          </a:xfrm>
          <a:prstGeom prst="rect">
            <a:avLst/>
          </a:prstGeom>
        </p:spPr>
      </p:pic>
      <p:pic>
        <p:nvPicPr>
          <p:cNvPr id="145" name="Graphic 144" descr="Arrow Slight curve">
            <a:extLst>
              <a:ext uri="{FF2B5EF4-FFF2-40B4-BE49-F238E27FC236}">
                <a16:creationId xmlns:a16="http://schemas.microsoft.com/office/drawing/2014/main" id="{415D4AAA-C6DB-4294-9B67-772636CC1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015" y="4767101"/>
            <a:ext cx="474813" cy="474813"/>
          </a:xfrm>
          <a:prstGeom prst="rect">
            <a:avLst/>
          </a:prstGeom>
        </p:spPr>
      </p:pic>
      <p:sp>
        <p:nvSpPr>
          <p:cNvPr id="60" name="Oval 59">
            <a:extLst>
              <a:ext uri="{FF2B5EF4-FFF2-40B4-BE49-F238E27FC236}">
                <a16:creationId xmlns:a16="http://schemas.microsoft.com/office/drawing/2014/main" id="{671B95F4-3F84-4D49-9BDE-6FF73F67F70B}"/>
              </a:ext>
            </a:extLst>
          </p:cNvPr>
          <p:cNvSpPr>
            <a:spLocks/>
          </p:cNvSpPr>
          <p:nvPr/>
        </p:nvSpPr>
        <p:spPr>
          <a:xfrm>
            <a:off x="2803245" y="427949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3" name="Content Placeholder 1">
            <a:extLst>
              <a:ext uri="{FF2B5EF4-FFF2-40B4-BE49-F238E27FC236}">
                <a16:creationId xmlns:a16="http://schemas.microsoft.com/office/drawing/2014/main" id="{286BE6BC-7227-5A23-AC5B-46E5AAE3B5BB}"/>
              </a:ext>
            </a:extLst>
          </p:cNvPr>
          <p:cNvSpPr txBox="1">
            <a:spLocks/>
          </p:cNvSpPr>
          <p:nvPr/>
        </p:nvSpPr>
        <p:spPr>
          <a:xfrm>
            <a:off x="938172" y="2595649"/>
            <a:ext cx="1832899" cy="11560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If SCI identifies that additional documents are required</a:t>
            </a:r>
          </a:p>
        </p:txBody>
      </p:sp>
      <p:sp>
        <p:nvSpPr>
          <p:cNvPr id="14" name="Content Placeholder 1">
            <a:extLst>
              <a:ext uri="{FF2B5EF4-FFF2-40B4-BE49-F238E27FC236}">
                <a16:creationId xmlns:a16="http://schemas.microsoft.com/office/drawing/2014/main" id="{C5B92F2B-23C8-55A8-8E01-70417195D48A}"/>
              </a:ext>
            </a:extLst>
          </p:cNvPr>
          <p:cNvSpPr txBox="1">
            <a:spLocks/>
          </p:cNvSpPr>
          <p:nvPr/>
        </p:nvSpPr>
        <p:spPr>
          <a:xfrm>
            <a:off x="915777" y="4157511"/>
            <a:ext cx="1855294" cy="10087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If PCI identifies that additional documents are required</a:t>
            </a:r>
          </a:p>
        </p:txBody>
      </p:sp>
      <p:pic>
        <p:nvPicPr>
          <p:cNvPr id="16" name="Graphic 15" descr="Schoolhouse">
            <a:extLst>
              <a:ext uri="{FF2B5EF4-FFF2-40B4-BE49-F238E27FC236}">
                <a16:creationId xmlns:a16="http://schemas.microsoft.com/office/drawing/2014/main" id="{C84CED1E-05C5-999F-920E-F2254AF3D6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348008" y="2569720"/>
            <a:ext cx="777240" cy="777240"/>
          </a:xfrm>
          <a:prstGeom prst="rect">
            <a:avLst/>
          </a:prstGeom>
        </p:spPr>
      </p:pic>
      <p:grpSp>
        <p:nvGrpSpPr>
          <p:cNvPr id="17" name="Group 16">
            <a:extLst>
              <a:ext uri="{FF2B5EF4-FFF2-40B4-BE49-F238E27FC236}">
                <a16:creationId xmlns:a16="http://schemas.microsoft.com/office/drawing/2014/main" id="{282C226B-389B-01C9-2797-FC92682110F4}"/>
              </a:ext>
            </a:extLst>
          </p:cNvPr>
          <p:cNvGrpSpPr/>
          <p:nvPr/>
        </p:nvGrpSpPr>
        <p:grpSpPr>
          <a:xfrm>
            <a:off x="3504851" y="2757926"/>
            <a:ext cx="2064694" cy="673276"/>
            <a:chOff x="2538930" y="2781736"/>
            <a:chExt cx="2064694" cy="673276"/>
          </a:xfrm>
        </p:grpSpPr>
        <p:grpSp>
          <p:nvGrpSpPr>
            <p:cNvPr id="18" name="Group 17">
              <a:extLst>
                <a:ext uri="{FF2B5EF4-FFF2-40B4-BE49-F238E27FC236}">
                  <a16:creationId xmlns:a16="http://schemas.microsoft.com/office/drawing/2014/main" id="{6E51CE19-6EB1-805D-0A68-092A8D746E1F}"/>
                </a:ext>
              </a:extLst>
            </p:cNvPr>
            <p:cNvGrpSpPr/>
            <p:nvPr/>
          </p:nvGrpSpPr>
          <p:grpSpPr>
            <a:xfrm>
              <a:off x="3137194" y="2781736"/>
              <a:ext cx="548655" cy="603688"/>
              <a:chOff x="2973640" y="3163028"/>
              <a:chExt cx="548655" cy="603688"/>
            </a:xfrm>
          </p:grpSpPr>
          <p:pic>
            <p:nvPicPr>
              <p:cNvPr id="21" name="Graphic 20" descr="Envelope">
                <a:extLst>
                  <a:ext uri="{FF2B5EF4-FFF2-40B4-BE49-F238E27FC236}">
                    <a16:creationId xmlns:a16="http://schemas.microsoft.com/office/drawing/2014/main" id="{9626B8CA-CB6F-DC39-EF24-154C047348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22" name="Arrow: Left 21">
                <a:extLst>
                  <a:ext uri="{FF2B5EF4-FFF2-40B4-BE49-F238E27FC236}">
                    <a16:creationId xmlns:a16="http://schemas.microsoft.com/office/drawing/2014/main" id="{E2FCBF06-8D81-87BA-3601-B826269B8AE9}"/>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IE460</a:t>
                </a:r>
              </a:p>
            </p:txBody>
          </p:sp>
        </p:grpSp>
        <p:sp>
          <p:nvSpPr>
            <p:cNvPr id="19" name="TextBox 18">
              <a:extLst>
                <a:ext uri="{FF2B5EF4-FFF2-40B4-BE49-F238E27FC236}">
                  <a16:creationId xmlns:a16="http://schemas.microsoft.com/office/drawing/2014/main" id="{EED40F8B-7428-C99D-8BA3-AE30DA295942}"/>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SCI</a:t>
              </a:r>
            </a:p>
          </p:txBody>
        </p:sp>
        <p:sp>
          <p:nvSpPr>
            <p:cNvPr id="20" name="TextBox 19">
              <a:extLst>
                <a:ext uri="{FF2B5EF4-FFF2-40B4-BE49-F238E27FC236}">
                  <a16:creationId xmlns:a16="http://schemas.microsoft.com/office/drawing/2014/main" id="{AFFB9A94-15F0-942A-FECF-8D0C434019B2}"/>
                </a:ext>
              </a:extLst>
            </p:cNvPr>
            <p:cNvSpPr txBox="1"/>
            <p:nvPr/>
          </p:nvSpPr>
          <p:spPr>
            <a:xfrm>
              <a:off x="3652140" y="3178013"/>
              <a:ext cx="951484" cy="276999"/>
            </a:xfrm>
            <a:prstGeom prst="rect">
              <a:avLst/>
            </a:prstGeom>
            <a:noFill/>
          </p:spPr>
          <p:txBody>
            <a:bodyPr wrap="square" rtlCol="0">
              <a:spAutoFit/>
            </a:bodyPr>
            <a:lstStyle/>
            <a:p>
              <a:r>
                <a:rPr lang="en-US" sz="1200" b="1">
                  <a:solidFill>
                    <a:schemeClr val="tx2"/>
                  </a:solidFill>
                </a:rPr>
                <a:t>Declarant</a:t>
              </a:r>
            </a:p>
          </p:txBody>
        </p:sp>
      </p:grpSp>
      <p:sp>
        <p:nvSpPr>
          <p:cNvPr id="23" name="Content Placeholder 1">
            <a:extLst>
              <a:ext uri="{FF2B5EF4-FFF2-40B4-BE49-F238E27FC236}">
                <a16:creationId xmlns:a16="http://schemas.microsoft.com/office/drawing/2014/main" id="{6D72F5C8-B0CC-AB2A-7C51-CDA301F9965D}"/>
              </a:ext>
            </a:extLst>
          </p:cNvPr>
          <p:cNvSpPr txBox="1">
            <a:spLocks/>
          </p:cNvSpPr>
          <p:nvPr/>
        </p:nvSpPr>
        <p:spPr>
          <a:xfrm>
            <a:off x="2951156" y="3388600"/>
            <a:ext cx="2630097"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SCI notifies Declarant to provide the necessary additional documents (IE460).</a:t>
            </a:r>
          </a:p>
        </p:txBody>
      </p:sp>
      <p:grpSp>
        <p:nvGrpSpPr>
          <p:cNvPr id="24" name="Group 23">
            <a:extLst>
              <a:ext uri="{FF2B5EF4-FFF2-40B4-BE49-F238E27FC236}">
                <a16:creationId xmlns:a16="http://schemas.microsoft.com/office/drawing/2014/main" id="{43DF5F51-B7BE-2E61-8134-5E0A31F499EA}"/>
              </a:ext>
            </a:extLst>
          </p:cNvPr>
          <p:cNvGrpSpPr/>
          <p:nvPr/>
        </p:nvGrpSpPr>
        <p:grpSpPr>
          <a:xfrm>
            <a:off x="2860376" y="2767009"/>
            <a:ext cx="665803" cy="630193"/>
            <a:chOff x="4304167" y="4373318"/>
            <a:chExt cx="665803" cy="630193"/>
          </a:xfrm>
        </p:grpSpPr>
        <p:sp>
          <p:nvSpPr>
            <p:cNvPr id="27" name="Oval 26">
              <a:extLst>
                <a:ext uri="{FF2B5EF4-FFF2-40B4-BE49-F238E27FC236}">
                  <a16:creationId xmlns:a16="http://schemas.microsoft.com/office/drawing/2014/main" id="{8AB795AB-1397-232E-F960-70C0E9282116}"/>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28" name="TextBox 27">
              <a:extLst>
                <a:ext uri="{FF2B5EF4-FFF2-40B4-BE49-F238E27FC236}">
                  <a16:creationId xmlns:a16="http://schemas.microsoft.com/office/drawing/2014/main" id="{0F3EC00D-6D80-677E-EAC0-E8E753BF21D2}"/>
                </a:ext>
              </a:extLst>
            </p:cNvPr>
            <p:cNvSpPr txBox="1"/>
            <p:nvPr/>
          </p:nvSpPr>
          <p:spPr>
            <a:xfrm>
              <a:off x="4425458" y="4468531"/>
              <a:ext cx="544512" cy="534980"/>
            </a:xfrm>
            <a:prstGeom prst="rect">
              <a:avLst/>
            </a:prstGeom>
          </p:spPr>
          <p:txBody>
            <a:bodyPr vert="horz" wrap="square" lIns="91440" tIns="45720" rIns="91440" bIns="45720" rtlCol="0">
              <a:noAutofit/>
            </a:bodyPr>
            <a:lstStyle/>
            <a:p>
              <a:pPr marL="0" indent="0" algn="just">
                <a:buNone/>
              </a:pPr>
              <a:r>
                <a:rPr lang="el-GR" sz="2000" b="1">
                  <a:solidFill>
                    <a:srgbClr val="FFC000"/>
                  </a:solidFill>
                </a:rPr>
                <a:t>1</a:t>
              </a:r>
              <a:endParaRPr lang="en-US" sz="1100" b="1">
                <a:solidFill>
                  <a:srgbClr val="FFC000"/>
                </a:solidFill>
              </a:endParaRPr>
            </a:p>
          </p:txBody>
        </p:sp>
      </p:grpSp>
      <p:pic>
        <p:nvPicPr>
          <p:cNvPr id="29" name="Graphic 28" descr="Schoolhouse">
            <a:extLst>
              <a:ext uri="{FF2B5EF4-FFF2-40B4-BE49-F238E27FC236}">
                <a16:creationId xmlns:a16="http://schemas.microsoft.com/office/drawing/2014/main" id="{4364D6CA-BEC0-2E20-FF3B-7DFCAAC6D4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69061" y="4120128"/>
            <a:ext cx="777240" cy="777240"/>
          </a:xfrm>
          <a:prstGeom prst="rect">
            <a:avLst/>
          </a:prstGeom>
        </p:spPr>
      </p:pic>
      <p:pic>
        <p:nvPicPr>
          <p:cNvPr id="30" name="Graphic 29" descr="Schoolhouse">
            <a:extLst>
              <a:ext uri="{FF2B5EF4-FFF2-40B4-BE49-F238E27FC236}">
                <a16:creationId xmlns:a16="http://schemas.microsoft.com/office/drawing/2014/main" id="{F8800D90-B990-9482-2106-44ADA54311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374734" y="4112440"/>
            <a:ext cx="777240" cy="777240"/>
          </a:xfrm>
          <a:prstGeom prst="rect">
            <a:avLst/>
          </a:prstGeom>
        </p:spPr>
      </p:pic>
      <p:grpSp>
        <p:nvGrpSpPr>
          <p:cNvPr id="31" name="Group 30">
            <a:extLst>
              <a:ext uri="{FF2B5EF4-FFF2-40B4-BE49-F238E27FC236}">
                <a16:creationId xmlns:a16="http://schemas.microsoft.com/office/drawing/2014/main" id="{99B63AC1-9962-11CB-884C-232130644B6D}"/>
              </a:ext>
            </a:extLst>
          </p:cNvPr>
          <p:cNvGrpSpPr/>
          <p:nvPr/>
        </p:nvGrpSpPr>
        <p:grpSpPr>
          <a:xfrm>
            <a:off x="3531577" y="4300646"/>
            <a:ext cx="2069714" cy="682858"/>
            <a:chOff x="2538930" y="2781736"/>
            <a:chExt cx="2069714" cy="682858"/>
          </a:xfrm>
        </p:grpSpPr>
        <p:grpSp>
          <p:nvGrpSpPr>
            <p:cNvPr id="32" name="Group 31">
              <a:extLst>
                <a:ext uri="{FF2B5EF4-FFF2-40B4-BE49-F238E27FC236}">
                  <a16:creationId xmlns:a16="http://schemas.microsoft.com/office/drawing/2014/main" id="{582E675B-6825-DCBC-B51E-3450B32B0E20}"/>
                </a:ext>
              </a:extLst>
            </p:cNvPr>
            <p:cNvGrpSpPr/>
            <p:nvPr/>
          </p:nvGrpSpPr>
          <p:grpSpPr>
            <a:xfrm>
              <a:off x="3137194" y="2781736"/>
              <a:ext cx="548655" cy="603688"/>
              <a:chOff x="2973640" y="3163028"/>
              <a:chExt cx="548655" cy="603688"/>
            </a:xfrm>
          </p:grpSpPr>
          <p:pic>
            <p:nvPicPr>
              <p:cNvPr id="35" name="Graphic 34" descr="Envelope">
                <a:extLst>
                  <a:ext uri="{FF2B5EF4-FFF2-40B4-BE49-F238E27FC236}">
                    <a16:creationId xmlns:a16="http://schemas.microsoft.com/office/drawing/2014/main" id="{3E7CA7E8-9ADE-F8CC-56D8-DE6D902044A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36" name="Arrow: Left 35">
                <a:extLst>
                  <a:ext uri="{FF2B5EF4-FFF2-40B4-BE49-F238E27FC236}">
                    <a16:creationId xmlns:a16="http://schemas.microsoft.com/office/drawing/2014/main" id="{00D079D2-FEDD-F7AF-936C-DB47EC6CB300}"/>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IE453</a:t>
                </a:r>
              </a:p>
            </p:txBody>
          </p:sp>
        </p:grpSp>
        <p:sp>
          <p:nvSpPr>
            <p:cNvPr id="33" name="TextBox 32">
              <a:extLst>
                <a:ext uri="{FF2B5EF4-FFF2-40B4-BE49-F238E27FC236}">
                  <a16:creationId xmlns:a16="http://schemas.microsoft.com/office/drawing/2014/main" id="{522850ED-C444-B907-B435-ECA97ABA4456}"/>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PCI</a:t>
              </a:r>
            </a:p>
          </p:txBody>
        </p:sp>
        <p:sp>
          <p:nvSpPr>
            <p:cNvPr id="34" name="TextBox 33">
              <a:extLst>
                <a:ext uri="{FF2B5EF4-FFF2-40B4-BE49-F238E27FC236}">
                  <a16:creationId xmlns:a16="http://schemas.microsoft.com/office/drawing/2014/main" id="{500CBD53-EC53-D255-C3B2-2B560C2D2DBB}"/>
                </a:ext>
              </a:extLst>
            </p:cNvPr>
            <p:cNvSpPr txBox="1"/>
            <p:nvPr/>
          </p:nvSpPr>
          <p:spPr>
            <a:xfrm>
              <a:off x="3840899" y="3187595"/>
              <a:ext cx="767745" cy="276999"/>
            </a:xfrm>
            <a:prstGeom prst="rect">
              <a:avLst/>
            </a:prstGeom>
            <a:noFill/>
          </p:spPr>
          <p:txBody>
            <a:bodyPr wrap="square" rtlCol="0">
              <a:spAutoFit/>
            </a:bodyPr>
            <a:lstStyle/>
            <a:p>
              <a:r>
                <a:rPr lang="en-US" sz="1200" b="1">
                  <a:solidFill>
                    <a:schemeClr val="tx2"/>
                  </a:solidFill>
                </a:rPr>
                <a:t>SCI</a:t>
              </a:r>
            </a:p>
          </p:txBody>
        </p:sp>
      </p:grpSp>
      <p:pic>
        <p:nvPicPr>
          <p:cNvPr id="6" name="Graphic 5" descr="User">
            <a:extLst>
              <a:ext uri="{FF2B5EF4-FFF2-40B4-BE49-F238E27FC236}">
                <a16:creationId xmlns:a16="http://schemas.microsoft.com/office/drawing/2014/main" id="{B2AC0B33-2C11-DA24-1EC1-913D3AAEC1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714889" y="2675416"/>
            <a:ext cx="632065" cy="626498"/>
          </a:xfrm>
          <a:prstGeom prst="rect">
            <a:avLst/>
          </a:prstGeom>
        </p:spPr>
      </p:pic>
      <p:pic>
        <p:nvPicPr>
          <p:cNvPr id="54" name="Graphic 53" descr="Schoolhouse">
            <a:extLst>
              <a:ext uri="{FF2B5EF4-FFF2-40B4-BE49-F238E27FC236}">
                <a16:creationId xmlns:a16="http://schemas.microsoft.com/office/drawing/2014/main" id="{DB41DCA0-654B-D4AA-5706-8795E746D6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22120" y="2548125"/>
            <a:ext cx="777240" cy="777240"/>
          </a:xfrm>
          <a:prstGeom prst="rect">
            <a:avLst/>
          </a:prstGeom>
        </p:spPr>
      </p:pic>
      <p:grpSp>
        <p:nvGrpSpPr>
          <p:cNvPr id="55" name="Group 54">
            <a:extLst>
              <a:ext uri="{FF2B5EF4-FFF2-40B4-BE49-F238E27FC236}">
                <a16:creationId xmlns:a16="http://schemas.microsoft.com/office/drawing/2014/main" id="{151F4385-0D17-9037-AB1F-31B8E7881C06}"/>
              </a:ext>
            </a:extLst>
          </p:cNvPr>
          <p:cNvGrpSpPr/>
          <p:nvPr/>
        </p:nvGrpSpPr>
        <p:grpSpPr>
          <a:xfrm>
            <a:off x="6037622" y="2739185"/>
            <a:ext cx="2485897" cy="683224"/>
            <a:chOff x="2325105" y="2781736"/>
            <a:chExt cx="2485897" cy="683224"/>
          </a:xfrm>
        </p:grpSpPr>
        <p:grpSp>
          <p:nvGrpSpPr>
            <p:cNvPr id="56" name="Group 55">
              <a:extLst>
                <a:ext uri="{FF2B5EF4-FFF2-40B4-BE49-F238E27FC236}">
                  <a16:creationId xmlns:a16="http://schemas.microsoft.com/office/drawing/2014/main" id="{DED490BB-62D0-AB06-FFE1-F57F9E114FAF}"/>
                </a:ext>
              </a:extLst>
            </p:cNvPr>
            <p:cNvGrpSpPr/>
            <p:nvPr/>
          </p:nvGrpSpPr>
          <p:grpSpPr>
            <a:xfrm>
              <a:off x="3137194" y="2781736"/>
              <a:ext cx="548655" cy="603688"/>
              <a:chOff x="2973640" y="3163028"/>
              <a:chExt cx="548655" cy="603688"/>
            </a:xfrm>
          </p:grpSpPr>
          <p:pic>
            <p:nvPicPr>
              <p:cNvPr id="61" name="Graphic 60" descr="Envelope">
                <a:extLst>
                  <a:ext uri="{FF2B5EF4-FFF2-40B4-BE49-F238E27FC236}">
                    <a16:creationId xmlns:a16="http://schemas.microsoft.com/office/drawing/2014/main" id="{175E0912-999A-EB1F-C6DB-048DEB6E27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62" name="Arrow: Left 61">
                <a:extLst>
                  <a:ext uri="{FF2B5EF4-FFF2-40B4-BE49-F238E27FC236}">
                    <a16:creationId xmlns:a16="http://schemas.microsoft.com/office/drawing/2014/main" id="{52E036C8-9B5A-DA77-D9EC-63CFC5AC461C}"/>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IE446</a:t>
                </a:r>
              </a:p>
            </p:txBody>
          </p:sp>
        </p:grpSp>
        <p:sp>
          <p:nvSpPr>
            <p:cNvPr id="57" name="TextBox 56">
              <a:extLst>
                <a:ext uri="{FF2B5EF4-FFF2-40B4-BE49-F238E27FC236}">
                  <a16:creationId xmlns:a16="http://schemas.microsoft.com/office/drawing/2014/main" id="{2A6DE637-8CD6-52C0-9125-96CE10CB5C82}"/>
                </a:ext>
              </a:extLst>
            </p:cNvPr>
            <p:cNvSpPr txBox="1"/>
            <p:nvPr/>
          </p:nvSpPr>
          <p:spPr>
            <a:xfrm>
              <a:off x="2325105" y="3187961"/>
              <a:ext cx="952352" cy="276999"/>
            </a:xfrm>
            <a:prstGeom prst="rect">
              <a:avLst/>
            </a:prstGeom>
            <a:noFill/>
          </p:spPr>
          <p:txBody>
            <a:bodyPr wrap="square" rtlCol="0">
              <a:spAutoFit/>
            </a:bodyPr>
            <a:lstStyle/>
            <a:p>
              <a:r>
                <a:rPr lang="en-US" sz="1200" b="1">
                  <a:solidFill>
                    <a:schemeClr val="tx2"/>
                  </a:solidFill>
                </a:rPr>
                <a:t>Declarant</a:t>
              </a:r>
            </a:p>
          </p:txBody>
        </p:sp>
        <p:sp>
          <p:nvSpPr>
            <p:cNvPr id="58" name="TextBox 57">
              <a:extLst>
                <a:ext uri="{FF2B5EF4-FFF2-40B4-BE49-F238E27FC236}">
                  <a16:creationId xmlns:a16="http://schemas.microsoft.com/office/drawing/2014/main" id="{09B5F9F2-1293-9DEF-579A-A54D0748C3D0}"/>
                </a:ext>
              </a:extLst>
            </p:cNvPr>
            <p:cNvSpPr txBox="1"/>
            <p:nvPr/>
          </p:nvSpPr>
          <p:spPr>
            <a:xfrm>
              <a:off x="3859518" y="3179399"/>
              <a:ext cx="951484" cy="276999"/>
            </a:xfrm>
            <a:prstGeom prst="rect">
              <a:avLst/>
            </a:prstGeom>
            <a:noFill/>
          </p:spPr>
          <p:txBody>
            <a:bodyPr wrap="square" rtlCol="0">
              <a:spAutoFit/>
            </a:bodyPr>
            <a:lstStyle/>
            <a:p>
              <a:r>
                <a:rPr lang="en-US" sz="1200" b="1">
                  <a:solidFill>
                    <a:schemeClr val="tx2"/>
                  </a:solidFill>
                </a:rPr>
                <a:t>SCI</a:t>
              </a:r>
            </a:p>
          </p:txBody>
        </p:sp>
      </p:grpSp>
      <p:sp>
        <p:nvSpPr>
          <p:cNvPr id="63" name="Content Placeholder 1">
            <a:extLst>
              <a:ext uri="{FF2B5EF4-FFF2-40B4-BE49-F238E27FC236}">
                <a16:creationId xmlns:a16="http://schemas.microsoft.com/office/drawing/2014/main" id="{F9F32649-39DE-B304-8BC2-FE15B0A21FBA}"/>
              </a:ext>
            </a:extLst>
          </p:cNvPr>
          <p:cNvSpPr txBox="1">
            <a:spLocks/>
          </p:cNvSpPr>
          <p:nvPr/>
        </p:nvSpPr>
        <p:spPr>
          <a:xfrm>
            <a:off x="5697752" y="3369859"/>
            <a:ext cx="2630097"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Declarant provides the additional documents to SCI (IE446).</a:t>
            </a:r>
          </a:p>
        </p:txBody>
      </p:sp>
      <p:grpSp>
        <p:nvGrpSpPr>
          <p:cNvPr id="65" name="Group 64">
            <a:extLst>
              <a:ext uri="{FF2B5EF4-FFF2-40B4-BE49-F238E27FC236}">
                <a16:creationId xmlns:a16="http://schemas.microsoft.com/office/drawing/2014/main" id="{852CDBCA-46DB-5B86-72D4-78ABCD9A52CB}"/>
              </a:ext>
            </a:extLst>
          </p:cNvPr>
          <p:cNvGrpSpPr/>
          <p:nvPr/>
        </p:nvGrpSpPr>
        <p:grpSpPr>
          <a:xfrm>
            <a:off x="5606972" y="2748268"/>
            <a:ext cx="665803" cy="630193"/>
            <a:chOff x="4304167" y="4373318"/>
            <a:chExt cx="665803" cy="630193"/>
          </a:xfrm>
        </p:grpSpPr>
        <p:sp>
          <p:nvSpPr>
            <p:cNvPr id="67" name="Oval 66">
              <a:extLst>
                <a:ext uri="{FF2B5EF4-FFF2-40B4-BE49-F238E27FC236}">
                  <a16:creationId xmlns:a16="http://schemas.microsoft.com/office/drawing/2014/main" id="{26B1C9DE-9AF5-BA8B-8E64-AB54CAC4D254}"/>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68" name="TextBox 67">
              <a:extLst>
                <a:ext uri="{FF2B5EF4-FFF2-40B4-BE49-F238E27FC236}">
                  <a16:creationId xmlns:a16="http://schemas.microsoft.com/office/drawing/2014/main" id="{FFB85E61-CF13-6B04-1B56-A0DB403F130F}"/>
                </a:ext>
              </a:extLst>
            </p:cNvPr>
            <p:cNvSpPr txBox="1"/>
            <p:nvPr/>
          </p:nvSpPr>
          <p:spPr>
            <a:xfrm>
              <a:off x="4425458" y="4468531"/>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2</a:t>
              </a:r>
              <a:endParaRPr lang="en-US" sz="1100" b="1">
                <a:solidFill>
                  <a:srgbClr val="FFC000"/>
                </a:solidFill>
              </a:endParaRPr>
            </a:p>
          </p:txBody>
        </p:sp>
      </p:grpSp>
      <p:pic>
        <p:nvPicPr>
          <p:cNvPr id="69" name="Graphic 68" descr="User">
            <a:extLst>
              <a:ext uri="{FF2B5EF4-FFF2-40B4-BE49-F238E27FC236}">
                <a16:creationId xmlns:a16="http://schemas.microsoft.com/office/drawing/2014/main" id="{30DD9580-AA68-8B26-1001-CEA09AAF01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169505" y="2670410"/>
            <a:ext cx="632065" cy="626498"/>
          </a:xfrm>
          <a:prstGeom prst="rect">
            <a:avLst/>
          </a:prstGeom>
        </p:spPr>
      </p:pic>
      <p:pic>
        <p:nvPicPr>
          <p:cNvPr id="70" name="Graphic 69" descr="Schoolhouse">
            <a:extLst>
              <a:ext uri="{FF2B5EF4-FFF2-40B4-BE49-F238E27FC236}">
                <a16:creationId xmlns:a16="http://schemas.microsoft.com/office/drawing/2014/main" id="{3A02AE73-66C7-A84F-5E2F-75662DCAC3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17199" y="4053724"/>
            <a:ext cx="777240" cy="777240"/>
          </a:xfrm>
          <a:prstGeom prst="rect">
            <a:avLst/>
          </a:prstGeom>
        </p:spPr>
      </p:pic>
      <p:grpSp>
        <p:nvGrpSpPr>
          <p:cNvPr id="71" name="Group 70">
            <a:extLst>
              <a:ext uri="{FF2B5EF4-FFF2-40B4-BE49-F238E27FC236}">
                <a16:creationId xmlns:a16="http://schemas.microsoft.com/office/drawing/2014/main" id="{B2B8401F-59A5-DA40-0F91-17846DB84860}"/>
              </a:ext>
            </a:extLst>
          </p:cNvPr>
          <p:cNvGrpSpPr/>
          <p:nvPr/>
        </p:nvGrpSpPr>
        <p:grpSpPr>
          <a:xfrm>
            <a:off x="6374042" y="4241930"/>
            <a:ext cx="2064249" cy="673228"/>
            <a:chOff x="2538930" y="2781736"/>
            <a:chExt cx="2064249" cy="673228"/>
          </a:xfrm>
        </p:grpSpPr>
        <p:grpSp>
          <p:nvGrpSpPr>
            <p:cNvPr id="72" name="Group 71">
              <a:extLst>
                <a:ext uri="{FF2B5EF4-FFF2-40B4-BE49-F238E27FC236}">
                  <a16:creationId xmlns:a16="http://schemas.microsoft.com/office/drawing/2014/main" id="{82AAA6FC-9831-9581-EE88-36A9342DD170}"/>
                </a:ext>
              </a:extLst>
            </p:cNvPr>
            <p:cNvGrpSpPr/>
            <p:nvPr/>
          </p:nvGrpSpPr>
          <p:grpSpPr>
            <a:xfrm>
              <a:off x="3137194" y="2781736"/>
              <a:ext cx="548655" cy="603688"/>
              <a:chOff x="2973640" y="3163028"/>
              <a:chExt cx="548655" cy="603688"/>
            </a:xfrm>
          </p:grpSpPr>
          <p:pic>
            <p:nvPicPr>
              <p:cNvPr id="75" name="Graphic 74" descr="Envelope">
                <a:extLst>
                  <a:ext uri="{FF2B5EF4-FFF2-40B4-BE49-F238E27FC236}">
                    <a16:creationId xmlns:a16="http://schemas.microsoft.com/office/drawing/2014/main" id="{EA328096-DD33-8DE2-4910-552ED0F338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76" name="Arrow: Left 75">
                <a:extLst>
                  <a:ext uri="{FF2B5EF4-FFF2-40B4-BE49-F238E27FC236}">
                    <a16:creationId xmlns:a16="http://schemas.microsoft.com/office/drawing/2014/main" id="{B8A27B3A-46BC-876C-6C70-95D3D37386EB}"/>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IE460</a:t>
                </a:r>
              </a:p>
            </p:txBody>
          </p:sp>
        </p:grpSp>
        <p:sp>
          <p:nvSpPr>
            <p:cNvPr id="73" name="TextBox 72">
              <a:extLst>
                <a:ext uri="{FF2B5EF4-FFF2-40B4-BE49-F238E27FC236}">
                  <a16:creationId xmlns:a16="http://schemas.microsoft.com/office/drawing/2014/main" id="{5F5BEB41-A516-E345-BD9F-220481203135}"/>
                </a:ext>
              </a:extLst>
            </p:cNvPr>
            <p:cNvSpPr txBox="1"/>
            <p:nvPr/>
          </p:nvSpPr>
          <p:spPr>
            <a:xfrm>
              <a:off x="2538930" y="3177965"/>
              <a:ext cx="767745" cy="276999"/>
            </a:xfrm>
            <a:prstGeom prst="rect">
              <a:avLst/>
            </a:prstGeom>
            <a:noFill/>
          </p:spPr>
          <p:txBody>
            <a:bodyPr wrap="square" rtlCol="0">
              <a:spAutoFit/>
            </a:bodyPr>
            <a:lstStyle/>
            <a:p>
              <a:r>
                <a:rPr lang="en-US" sz="1200" b="1">
                  <a:solidFill>
                    <a:schemeClr val="tx2"/>
                  </a:solidFill>
                </a:rPr>
                <a:t>SCI</a:t>
              </a:r>
            </a:p>
          </p:txBody>
        </p:sp>
        <p:sp>
          <p:nvSpPr>
            <p:cNvPr id="74" name="TextBox 73">
              <a:extLst>
                <a:ext uri="{FF2B5EF4-FFF2-40B4-BE49-F238E27FC236}">
                  <a16:creationId xmlns:a16="http://schemas.microsoft.com/office/drawing/2014/main" id="{F0B91A04-856F-496B-3BBB-32743FEF9EB5}"/>
                </a:ext>
              </a:extLst>
            </p:cNvPr>
            <p:cNvSpPr txBox="1"/>
            <p:nvPr/>
          </p:nvSpPr>
          <p:spPr>
            <a:xfrm>
              <a:off x="3651695" y="3159625"/>
              <a:ext cx="951484" cy="276999"/>
            </a:xfrm>
            <a:prstGeom prst="rect">
              <a:avLst/>
            </a:prstGeom>
            <a:noFill/>
          </p:spPr>
          <p:txBody>
            <a:bodyPr wrap="square" rtlCol="0">
              <a:spAutoFit/>
            </a:bodyPr>
            <a:lstStyle/>
            <a:p>
              <a:r>
                <a:rPr lang="en-US" sz="1200" b="1">
                  <a:solidFill>
                    <a:schemeClr val="tx2"/>
                  </a:solidFill>
                </a:rPr>
                <a:t>Declarant</a:t>
              </a:r>
            </a:p>
          </p:txBody>
        </p:sp>
      </p:grpSp>
      <p:sp>
        <p:nvSpPr>
          <p:cNvPr id="77" name="Content Placeholder 1">
            <a:extLst>
              <a:ext uri="{FF2B5EF4-FFF2-40B4-BE49-F238E27FC236}">
                <a16:creationId xmlns:a16="http://schemas.microsoft.com/office/drawing/2014/main" id="{D63F5448-6221-320B-8273-C90C7D781635}"/>
              </a:ext>
            </a:extLst>
          </p:cNvPr>
          <p:cNvSpPr txBox="1">
            <a:spLocks/>
          </p:cNvSpPr>
          <p:nvPr/>
        </p:nvSpPr>
        <p:spPr>
          <a:xfrm>
            <a:off x="5820348" y="4904334"/>
            <a:ext cx="2501178" cy="5494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SCI notifies Declarant to provide the additional documents needed (IE460).</a:t>
            </a:r>
            <a:endParaRPr lang="en-GB" sz="1200"/>
          </a:p>
        </p:txBody>
      </p:sp>
      <p:grpSp>
        <p:nvGrpSpPr>
          <p:cNvPr id="78" name="Group 77">
            <a:extLst>
              <a:ext uri="{FF2B5EF4-FFF2-40B4-BE49-F238E27FC236}">
                <a16:creationId xmlns:a16="http://schemas.microsoft.com/office/drawing/2014/main" id="{7997DCB0-B15C-8DF2-4AA1-8736043481F1}"/>
              </a:ext>
            </a:extLst>
          </p:cNvPr>
          <p:cNvGrpSpPr/>
          <p:nvPr/>
        </p:nvGrpSpPr>
        <p:grpSpPr>
          <a:xfrm>
            <a:off x="5729567" y="4232541"/>
            <a:ext cx="665803" cy="611905"/>
            <a:chOff x="4304167" y="4373318"/>
            <a:chExt cx="665803" cy="611905"/>
          </a:xfrm>
        </p:grpSpPr>
        <p:sp>
          <p:nvSpPr>
            <p:cNvPr id="79" name="Oval 78">
              <a:extLst>
                <a:ext uri="{FF2B5EF4-FFF2-40B4-BE49-F238E27FC236}">
                  <a16:creationId xmlns:a16="http://schemas.microsoft.com/office/drawing/2014/main" id="{59DC431C-63E2-487C-9558-DD7225666B4E}"/>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80" name="TextBox 79">
              <a:extLst>
                <a:ext uri="{FF2B5EF4-FFF2-40B4-BE49-F238E27FC236}">
                  <a16:creationId xmlns:a16="http://schemas.microsoft.com/office/drawing/2014/main" id="{BC5390FC-7981-DE82-9B00-99596AB4F47A}"/>
                </a:ext>
              </a:extLst>
            </p:cNvPr>
            <p:cNvSpPr txBox="1"/>
            <p:nvPr/>
          </p:nvSpPr>
          <p:spPr>
            <a:xfrm>
              <a:off x="4425458" y="4450243"/>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2</a:t>
              </a:r>
              <a:endParaRPr lang="en-US" sz="1100" b="1">
                <a:solidFill>
                  <a:srgbClr val="FFC000"/>
                </a:solidFill>
              </a:endParaRPr>
            </a:p>
          </p:txBody>
        </p:sp>
      </p:grpSp>
      <p:pic>
        <p:nvPicPr>
          <p:cNvPr id="81" name="Graphic 80" descr="User">
            <a:extLst>
              <a:ext uri="{FF2B5EF4-FFF2-40B4-BE49-F238E27FC236}">
                <a16:creationId xmlns:a16="http://schemas.microsoft.com/office/drawing/2014/main" id="{7CD15F30-40E1-A6F0-1182-DBA0A0EBC4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584353" y="4113982"/>
            <a:ext cx="632065" cy="626498"/>
          </a:xfrm>
          <a:prstGeom prst="rect">
            <a:avLst/>
          </a:prstGeom>
        </p:spPr>
      </p:pic>
      <p:pic>
        <p:nvPicPr>
          <p:cNvPr id="88" name="Graphic 87" descr="Schoolhouse">
            <a:extLst>
              <a:ext uri="{FF2B5EF4-FFF2-40B4-BE49-F238E27FC236}">
                <a16:creationId xmlns:a16="http://schemas.microsoft.com/office/drawing/2014/main" id="{92C8909E-4431-F227-A774-28822071B9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41563" y="4049474"/>
            <a:ext cx="777240" cy="777240"/>
          </a:xfrm>
          <a:prstGeom prst="rect">
            <a:avLst/>
          </a:prstGeom>
        </p:spPr>
      </p:pic>
      <p:grpSp>
        <p:nvGrpSpPr>
          <p:cNvPr id="89" name="Group 88">
            <a:extLst>
              <a:ext uri="{FF2B5EF4-FFF2-40B4-BE49-F238E27FC236}">
                <a16:creationId xmlns:a16="http://schemas.microsoft.com/office/drawing/2014/main" id="{9B07A4CC-E8E9-A490-C544-FA19E33E5AE6}"/>
              </a:ext>
            </a:extLst>
          </p:cNvPr>
          <p:cNvGrpSpPr/>
          <p:nvPr/>
        </p:nvGrpSpPr>
        <p:grpSpPr>
          <a:xfrm>
            <a:off x="8857065" y="4259006"/>
            <a:ext cx="2485897" cy="683224"/>
            <a:chOff x="2325105" y="2781736"/>
            <a:chExt cx="2485897" cy="683224"/>
          </a:xfrm>
        </p:grpSpPr>
        <p:grpSp>
          <p:nvGrpSpPr>
            <p:cNvPr id="90" name="Group 89">
              <a:extLst>
                <a:ext uri="{FF2B5EF4-FFF2-40B4-BE49-F238E27FC236}">
                  <a16:creationId xmlns:a16="http://schemas.microsoft.com/office/drawing/2014/main" id="{798B9066-F4AA-4F0C-0D34-C8B9ACE304BD}"/>
                </a:ext>
              </a:extLst>
            </p:cNvPr>
            <p:cNvGrpSpPr/>
            <p:nvPr/>
          </p:nvGrpSpPr>
          <p:grpSpPr>
            <a:xfrm>
              <a:off x="3137194" y="2781736"/>
              <a:ext cx="548655" cy="603688"/>
              <a:chOff x="2973640" y="3163028"/>
              <a:chExt cx="548655" cy="603688"/>
            </a:xfrm>
          </p:grpSpPr>
          <p:pic>
            <p:nvPicPr>
              <p:cNvPr id="94" name="Graphic 93" descr="Envelope">
                <a:extLst>
                  <a:ext uri="{FF2B5EF4-FFF2-40B4-BE49-F238E27FC236}">
                    <a16:creationId xmlns:a16="http://schemas.microsoft.com/office/drawing/2014/main" id="{398FD3DE-20EC-3E01-1E81-866A13551C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3270" y="3163028"/>
                <a:ext cx="391940" cy="337858"/>
              </a:xfrm>
              <a:prstGeom prst="rect">
                <a:avLst/>
              </a:prstGeom>
            </p:spPr>
          </p:pic>
          <p:sp>
            <p:nvSpPr>
              <p:cNvPr id="95" name="Arrow: Left 94">
                <a:extLst>
                  <a:ext uri="{FF2B5EF4-FFF2-40B4-BE49-F238E27FC236}">
                    <a16:creationId xmlns:a16="http://schemas.microsoft.com/office/drawing/2014/main" id="{2C5F2A53-86BB-2A2F-B376-D3F1D64F7527}"/>
                  </a:ext>
                </a:extLst>
              </p:cNvPr>
              <p:cNvSpPr/>
              <p:nvPr/>
            </p:nvSpPr>
            <p:spPr>
              <a:xfrm flipH="1">
                <a:off x="2973640" y="345548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IE446</a:t>
                </a:r>
              </a:p>
            </p:txBody>
          </p:sp>
        </p:grpSp>
        <p:sp>
          <p:nvSpPr>
            <p:cNvPr id="92" name="TextBox 91">
              <a:extLst>
                <a:ext uri="{FF2B5EF4-FFF2-40B4-BE49-F238E27FC236}">
                  <a16:creationId xmlns:a16="http://schemas.microsoft.com/office/drawing/2014/main" id="{9CC34295-7198-0D7E-7C96-45A94E6FEB3C}"/>
                </a:ext>
              </a:extLst>
            </p:cNvPr>
            <p:cNvSpPr txBox="1"/>
            <p:nvPr/>
          </p:nvSpPr>
          <p:spPr>
            <a:xfrm>
              <a:off x="2325105" y="3187961"/>
              <a:ext cx="952352" cy="276999"/>
            </a:xfrm>
            <a:prstGeom prst="rect">
              <a:avLst/>
            </a:prstGeom>
            <a:noFill/>
          </p:spPr>
          <p:txBody>
            <a:bodyPr wrap="square" rtlCol="0">
              <a:spAutoFit/>
            </a:bodyPr>
            <a:lstStyle/>
            <a:p>
              <a:r>
                <a:rPr lang="en-US" sz="1200" b="1">
                  <a:solidFill>
                    <a:schemeClr val="tx2"/>
                  </a:solidFill>
                </a:rPr>
                <a:t>Declarant</a:t>
              </a:r>
            </a:p>
          </p:txBody>
        </p:sp>
        <p:sp>
          <p:nvSpPr>
            <p:cNvPr id="93" name="TextBox 92">
              <a:extLst>
                <a:ext uri="{FF2B5EF4-FFF2-40B4-BE49-F238E27FC236}">
                  <a16:creationId xmlns:a16="http://schemas.microsoft.com/office/drawing/2014/main" id="{94841D5B-7519-B5FB-A8F8-D01D3D9FB816}"/>
                </a:ext>
              </a:extLst>
            </p:cNvPr>
            <p:cNvSpPr txBox="1"/>
            <p:nvPr/>
          </p:nvSpPr>
          <p:spPr>
            <a:xfrm>
              <a:off x="3859518" y="3179399"/>
              <a:ext cx="951484" cy="276999"/>
            </a:xfrm>
            <a:prstGeom prst="rect">
              <a:avLst/>
            </a:prstGeom>
            <a:noFill/>
          </p:spPr>
          <p:txBody>
            <a:bodyPr wrap="square" rtlCol="0">
              <a:spAutoFit/>
            </a:bodyPr>
            <a:lstStyle/>
            <a:p>
              <a:r>
                <a:rPr lang="en-US" sz="1200" b="1">
                  <a:solidFill>
                    <a:schemeClr val="tx2"/>
                  </a:solidFill>
                </a:rPr>
                <a:t>SCI</a:t>
              </a:r>
            </a:p>
          </p:txBody>
        </p:sp>
      </p:grpSp>
      <p:sp>
        <p:nvSpPr>
          <p:cNvPr id="96" name="Content Placeholder 1">
            <a:extLst>
              <a:ext uri="{FF2B5EF4-FFF2-40B4-BE49-F238E27FC236}">
                <a16:creationId xmlns:a16="http://schemas.microsoft.com/office/drawing/2014/main" id="{2E3E33D6-0472-3B0C-48D9-608CF1855E77}"/>
              </a:ext>
            </a:extLst>
          </p:cNvPr>
          <p:cNvSpPr txBox="1">
            <a:spLocks/>
          </p:cNvSpPr>
          <p:nvPr/>
        </p:nvSpPr>
        <p:spPr>
          <a:xfrm>
            <a:off x="8517195" y="4889680"/>
            <a:ext cx="2630097" cy="599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Declarant provides the additional documents to SCI (IE446).</a:t>
            </a:r>
          </a:p>
        </p:txBody>
      </p:sp>
      <p:grpSp>
        <p:nvGrpSpPr>
          <p:cNvPr id="98" name="Group 97">
            <a:extLst>
              <a:ext uri="{FF2B5EF4-FFF2-40B4-BE49-F238E27FC236}">
                <a16:creationId xmlns:a16="http://schemas.microsoft.com/office/drawing/2014/main" id="{5FAA7C43-FCE0-4FB2-3484-90C6C8232F05}"/>
              </a:ext>
            </a:extLst>
          </p:cNvPr>
          <p:cNvGrpSpPr/>
          <p:nvPr/>
        </p:nvGrpSpPr>
        <p:grpSpPr>
          <a:xfrm>
            <a:off x="8426415" y="4268089"/>
            <a:ext cx="665803" cy="602761"/>
            <a:chOff x="4304167" y="4373318"/>
            <a:chExt cx="665803" cy="602761"/>
          </a:xfrm>
        </p:grpSpPr>
        <p:sp>
          <p:nvSpPr>
            <p:cNvPr id="99" name="Oval 98">
              <a:extLst>
                <a:ext uri="{FF2B5EF4-FFF2-40B4-BE49-F238E27FC236}">
                  <a16:creationId xmlns:a16="http://schemas.microsoft.com/office/drawing/2014/main" id="{800AEF14-92E6-54E7-2272-BBF2781CC7AE}"/>
                </a:ext>
              </a:extLst>
            </p:cNvPr>
            <p:cNvSpPr>
              <a:spLocks/>
            </p:cNvSpPr>
            <p:nvPr/>
          </p:nvSpPr>
          <p:spPr>
            <a:xfrm>
              <a:off x="4304167" y="437331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accent5"/>
                </a:solidFill>
              </a:endParaRPr>
            </a:p>
          </p:txBody>
        </p:sp>
        <p:sp>
          <p:nvSpPr>
            <p:cNvPr id="100" name="TextBox 99">
              <a:extLst>
                <a:ext uri="{FF2B5EF4-FFF2-40B4-BE49-F238E27FC236}">
                  <a16:creationId xmlns:a16="http://schemas.microsoft.com/office/drawing/2014/main" id="{0CDCE40B-B6F5-74E6-FEC2-7B94924C2A22}"/>
                </a:ext>
              </a:extLst>
            </p:cNvPr>
            <p:cNvSpPr txBox="1"/>
            <p:nvPr/>
          </p:nvSpPr>
          <p:spPr>
            <a:xfrm>
              <a:off x="4425458" y="4441099"/>
              <a:ext cx="544512" cy="534980"/>
            </a:xfrm>
            <a:prstGeom prst="rect">
              <a:avLst/>
            </a:prstGeom>
          </p:spPr>
          <p:txBody>
            <a:bodyPr vert="horz" wrap="square" lIns="91440" tIns="45720" rIns="91440" bIns="45720" rtlCol="0">
              <a:noAutofit/>
            </a:bodyPr>
            <a:lstStyle/>
            <a:p>
              <a:pPr marL="0" indent="0" algn="just">
                <a:buNone/>
              </a:pPr>
              <a:r>
                <a:rPr lang="en-US" sz="2000" b="1">
                  <a:solidFill>
                    <a:srgbClr val="FFC000"/>
                  </a:solidFill>
                </a:rPr>
                <a:t>3</a:t>
              </a:r>
              <a:endParaRPr lang="en-US" sz="1100" b="1">
                <a:solidFill>
                  <a:srgbClr val="FFC000"/>
                </a:solidFill>
              </a:endParaRPr>
            </a:p>
          </p:txBody>
        </p:sp>
      </p:grpSp>
      <p:pic>
        <p:nvPicPr>
          <p:cNvPr id="102" name="Graphic 101" descr="User">
            <a:extLst>
              <a:ext uri="{FF2B5EF4-FFF2-40B4-BE49-F238E27FC236}">
                <a16:creationId xmlns:a16="http://schemas.microsoft.com/office/drawing/2014/main" id="{5B21C07C-BE34-2B9C-8812-CD3FB60E08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988948" y="4134815"/>
            <a:ext cx="632065" cy="626498"/>
          </a:xfrm>
          <a:prstGeom prst="rect">
            <a:avLst/>
          </a:prstGeom>
        </p:spPr>
      </p:pic>
      <p:sp>
        <p:nvSpPr>
          <p:cNvPr id="7" name="Rectangle: Rounded Corners 4">
            <a:extLst>
              <a:ext uri="{FF2B5EF4-FFF2-40B4-BE49-F238E27FC236}">
                <a16:creationId xmlns:a16="http://schemas.microsoft.com/office/drawing/2014/main" id="{C47A5C18-06C8-7CC8-AD02-0752647E7F0A}"/>
              </a:ext>
            </a:extLst>
          </p:cNvPr>
          <p:cNvSpPr txBox="1"/>
          <p:nvPr/>
        </p:nvSpPr>
        <p:spPr>
          <a:xfrm>
            <a:off x="870380" y="1302051"/>
            <a:ext cx="10472582" cy="1210959"/>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600" kern="1200"/>
              <a:t>Additional documents required for application of provisions governing customs procedure for which goods are declared, shall be in Declarant's possession and at disposal of customs authorities when the Customs Declaration is lodged. </a:t>
            </a:r>
          </a:p>
          <a:p>
            <a:pPr marL="0" lvl="0" indent="0" algn="l" defTabSz="800100">
              <a:lnSpc>
                <a:spcPct val="90000"/>
              </a:lnSpc>
              <a:spcBef>
                <a:spcPct val="0"/>
              </a:spcBef>
              <a:spcAft>
                <a:spcPct val="35000"/>
              </a:spcAft>
              <a:buNone/>
            </a:pPr>
            <a:r>
              <a:rPr lang="en-US" sz="1600" kern="1200"/>
              <a:t>Declarant is not obliged to submit them at that point, but only when Union legislation requires them, or if necessary for customs controls.</a:t>
            </a:r>
          </a:p>
        </p:txBody>
      </p:sp>
      <p:sp>
        <p:nvSpPr>
          <p:cNvPr id="2" name="Slide Number Placeholder 1">
            <a:extLst>
              <a:ext uri="{FF2B5EF4-FFF2-40B4-BE49-F238E27FC236}">
                <a16:creationId xmlns:a16="http://schemas.microsoft.com/office/drawing/2014/main" id="{26A952A6-F61B-B203-9811-B7A1C9C79AED}"/>
              </a:ext>
            </a:extLst>
          </p:cNvPr>
          <p:cNvSpPr>
            <a:spLocks noGrp="1"/>
          </p:cNvSpPr>
          <p:nvPr>
            <p:ph type="sldNum" sz="quarter" idx="12"/>
          </p:nvPr>
        </p:nvSpPr>
        <p:spPr>
          <a:xfrm>
            <a:off x="838200" y="6506190"/>
            <a:ext cx="2743200" cy="365125"/>
          </a:xfrm>
        </p:spPr>
        <p:txBody>
          <a:bodyPr/>
          <a:lstStyle/>
          <a:p>
            <a:fld id="{F46C79FD-C571-418B-AB0F-5EE936C85276}" type="slidenum">
              <a:rPr lang="en-GB" smtClean="0"/>
              <a:t>81</a:t>
            </a:fld>
            <a:endParaRPr lang="en-GB"/>
          </a:p>
        </p:txBody>
      </p:sp>
      <p:sp>
        <p:nvSpPr>
          <p:cNvPr id="38" name="Content Placeholder 1">
            <a:extLst>
              <a:ext uri="{FF2B5EF4-FFF2-40B4-BE49-F238E27FC236}">
                <a16:creationId xmlns:a16="http://schemas.microsoft.com/office/drawing/2014/main" id="{1B0E0D78-4F1B-5E74-D3BE-503C099504A4}"/>
              </a:ext>
            </a:extLst>
          </p:cNvPr>
          <p:cNvSpPr txBox="1">
            <a:spLocks/>
          </p:cNvSpPr>
          <p:nvPr/>
        </p:nvSpPr>
        <p:spPr>
          <a:xfrm>
            <a:off x="2691005" y="6051912"/>
            <a:ext cx="2781274" cy="69240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SCI sends the additional documents to PCI (IE469).</a:t>
            </a:r>
            <a:endParaRPr lang="en-US" sz="1200" b="1"/>
          </a:p>
        </p:txBody>
      </p:sp>
      <p:sp>
        <p:nvSpPr>
          <p:cNvPr id="39" name="Oval 38">
            <a:extLst>
              <a:ext uri="{FF2B5EF4-FFF2-40B4-BE49-F238E27FC236}">
                <a16:creationId xmlns:a16="http://schemas.microsoft.com/office/drawing/2014/main" id="{614DA41A-B53C-6267-A483-820362089D9C}"/>
              </a:ext>
            </a:extLst>
          </p:cNvPr>
          <p:cNvSpPr>
            <a:spLocks/>
          </p:cNvSpPr>
          <p:nvPr/>
        </p:nvSpPr>
        <p:spPr>
          <a:xfrm>
            <a:off x="2800197" y="5410303"/>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pic>
        <p:nvPicPr>
          <p:cNvPr id="40" name="Graphic 39" descr="Schoolhouse">
            <a:extLst>
              <a:ext uri="{FF2B5EF4-FFF2-40B4-BE49-F238E27FC236}">
                <a16:creationId xmlns:a16="http://schemas.microsoft.com/office/drawing/2014/main" id="{ED19DD78-22DD-24A8-3C37-B2C121320C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66013" y="5250936"/>
            <a:ext cx="777240" cy="777240"/>
          </a:xfrm>
          <a:prstGeom prst="rect">
            <a:avLst/>
          </a:prstGeom>
        </p:spPr>
      </p:pic>
      <p:pic>
        <p:nvPicPr>
          <p:cNvPr id="41" name="Graphic 40" descr="Schoolhouse">
            <a:extLst>
              <a:ext uri="{FF2B5EF4-FFF2-40B4-BE49-F238E27FC236}">
                <a16:creationId xmlns:a16="http://schemas.microsoft.com/office/drawing/2014/main" id="{5C5A8263-E2C6-A888-7E6F-E8F0E6B400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371686" y="5243248"/>
            <a:ext cx="777240" cy="777240"/>
          </a:xfrm>
          <a:prstGeom prst="rect">
            <a:avLst/>
          </a:prstGeom>
        </p:spPr>
      </p:pic>
      <p:sp>
        <p:nvSpPr>
          <p:cNvPr id="42" name="TextBox 41">
            <a:extLst>
              <a:ext uri="{FF2B5EF4-FFF2-40B4-BE49-F238E27FC236}">
                <a16:creationId xmlns:a16="http://schemas.microsoft.com/office/drawing/2014/main" id="{4190F18B-52BA-6619-E241-83C92DBEDAA1}"/>
              </a:ext>
            </a:extLst>
          </p:cNvPr>
          <p:cNvSpPr txBox="1"/>
          <p:nvPr/>
        </p:nvSpPr>
        <p:spPr>
          <a:xfrm>
            <a:off x="3532427" y="5836458"/>
            <a:ext cx="494044" cy="276999"/>
          </a:xfrm>
          <a:prstGeom prst="rect">
            <a:avLst/>
          </a:prstGeom>
          <a:noFill/>
        </p:spPr>
        <p:txBody>
          <a:bodyPr wrap="square" rtlCol="0">
            <a:spAutoFit/>
          </a:bodyPr>
          <a:lstStyle/>
          <a:p>
            <a:r>
              <a:rPr lang="en-US" sz="1200" b="1">
                <a:solidFill>
                  <a:schemeClr val="tx2"/>
                </a:solidFill>
              </a:rPr>
              <a:t>SCI</a:t>
            </a:r>
          </a:p>
        </p:txBody>
      </p:sp>
      <p:sp>
        <p:nvSpPr>
          <p:cNvPr id="43" name="TextBox 42">
            <a:extLst>
              <a:ext uri="{FF2B5EF4-FFF2-40B4-BE49-F238E27FC236}">
                <a16:creationId xmlns:a16="http://schemas.microsoft.com/office/drawing/2014/main" id="{E423E72D-398B-DD23-DFC4-C07E3F977C8F}"/>
              </a:ext>
            </a:extLst>
          </p:cNvPr>
          <p:cNvSpPr txBox="1"/>
          <p:nvPr/>
        </p:nvSpPr>
        <p:spPr>
          <a:xfrm>
            <a:off x="4826559" y="5842198"/>
            <a:ext cx="494044" cy="276999"/>
          </a:xfrm>
          <a:prstGeom prst="rect">
            <a:avLst/>
          </a:prstGeom>
          <a:noFill/>
        </p:spPr>
        <p:txBody>
          <a:bodyPr wrap="square" rtlCol="0">
            <a:spAutoFit/>
          </a:bodyPr>
          <a:lstStyle/>
          <a:p>
            <a:r>
              <a:rPr lang="en-US" sz="1200" b="1">
                <a:solidFill>
                  <a:schemeClr val="tx2"/>
                </a:solidFill>
              </a:rPr>
              <a:t>PCI</a:t>
            </a:r>
          </a:p>
        </p:txBody>
      </p:sp>
      <p:pic>
        <p:nvPicPr>
          <p:cNvPr id="44" name="Graphic 43" descr="Envelope">
            <a:extLst>
              <a:ext uri="{FF2B5EF4-FFF2-40B4-BE49-F238E27FC236}">
                <a16:creationId xmlns:a16="http://schemas.microsoft.com/office/drawing/2014/main" id="{C8908FE2-EB58-16D1-8A61-0D32703AB9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71775" y="5262542"/>
            <a:ext cx="391940" cy="337858"/>
          </a:xfrm>
          <a:prstGeom prst="rect">
            <a:avLst/>
          </a:prstGeom>
        </p:spPr>
      </p:pic>
      <p:sp>
        <p:nvSpPr>
          <p:cNvPr id="45" name="Arrow: Left 44">
            <a:extLst>
              <a:ext uri="{FF2B5EF4-FFF2-40B4-BE49-F238E27FC236}">
                <a16:creationId xmlns:a16="http://schemas.microsoft.com/office/drawing/2014/main" id="{FEE63878-413E-06E0-76C4-771BC2121CAF}"/>
              </a:ext>
            </a:extLst>
          </p:cNvPr>
          <p:cNvSpPr/>
          <p:nvPr/>
        </p:nvSpPr>
        <p:spPr>
          <a:xfrm flipH="1">
            <a:off x="4133142" y="557043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IE469</a:t>
            </a:r>
          </a:p>
        </p:txBody>
      </p:sp>
    </p:spTree>
    <p:extLst>
      <p:ext uri="{BB962C8B-B14F-4D97-AF65-F5344CB8AC3E}">
        <p14:creationId xmlns:p14="http://schemas.microsoft.com/office/powerpoint/2010/main" val="1767646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EF29A-A450-4865-A5CB-D326701B495B}"/>
              </a:ext>
            </a:extLst>
          </p:cNvPr>
          <p:cNvSpPr>
            <a:spLocks noGrp="1"/>
          </p:cNvSpPr>
          <p:nvPr>
            <p:ph type="title"/>
          </p:nvPr>
        </p:nvSpPr>
        <p:spPr/>
        <p:txBody>
          <a:bodyPr/>
          <a:lstStyle/>
          <a:p>
            <a:r>
              <a:rPr lang="en-US"/>
              <a:t>Request for Additional Documents - Timer</a:t>
            </a:r>
          </a:p>
        </p:txBody>
      </p:sp>
      <p:graphicFrame>
        <p:nvGraphicFramePr>
          <p:cNvPr id="4" name="Table 4">
            <a:extLst>
              <a:ext uri="{FF2B5EF4-FFF2-40B4-BE49-F238E27FC236}">
                <a16:creationId xmlns:a16="http://schemas.microsoft.com/office/drawing/2014/main" id="{70DAF151-745A-4CD5-8AB7-6370251DAF8D}"/>
              </a:ext>
            </a:extLst>
          </p:cNvPr>
          <p:cNvGraphicFramePr>
            <a:graphicFrameLocks noGrp="1"/>
          </p:cNvGraphicFramePr>
          <p:nvPr>
            <p:extLst>
              <p:ext uri="{D42A27DB-BD31-4B8C-83A1-F6EECF244321}">
                <p14:modId xmlns:p14="http://schemas.microsoft.com/office/powerpoint/2010/main" val="2371574917"/>
              </p:ext>
            </p:extLst>
          </p:nvPr>
        </p:nvGraphicFramePr>
        <p:xfrm>
          <a:off x="638907" y="2234895"/>
          <a:ext cx="11179229" cy="2388209"/>
        </p:xfrm>
        <a:graphic>
          <a:graphicData uri="http://schemas.openxmlformats.org/drawingml/2006/table">
            <a:tbl>
              <a:tblPr firstRow="1" bandRow="1">
                <a:tableStyleId>{35758FB7-9AC5-4552-8A53-C91805E547FA}</a:tableStyleId>
              </a:tblPr>
              <a:tblGrid>
                <a:gridCol w="1366448">
                  <a:extLst>
                    <a:ext uri="{9D8B030D-6E8A-4147-A177-3AD203B41FA5}">
                      <a16:colId xmlns:a16="http://schemas.microsoft.com/office/drawing/2014/main" val="1839619893"/>
                    </a:ext>
                  </a:extLst>
                </a:gridCol>
                <a:gridCol w="1897670">
                  <a:extLst>
                    <a:ext uri="{9D8B030D-6E8A-4147-A177-3AD203B41FA5}">
                      <a16:colId xmlns:a16="http://schemas.microsoft.com/office/drawing/2014/main" val="1607255235"/>
                    </a:ext>
                  </a:extLst>
                </a:gridCol>
                <a:gridCol w="1009896">
                  <a:extLst>
                    <a:ext uri="{9D8B030D-6E8A-4147-A177-3AD203B41FA5}">
                      <a16:colId xmlns:a16="http://schemas.microsoft.com/office/drawing/2014/main" val="2514938316"/>
                    </a:ext>
                  </a:extLst>
                </a:gridCol>
                <a:gridCol w="2122086">
                  <a:extLst>
                    <a:ext uri="{9D8B030D-6E8A-4147-A177-3AD203B41FA5}">
                      <a16:colId xmlns:a16="http://schemas.microsoft.com/office/drawing/2014/main" val="1555186124"/>
                    </a:ext>
                  </a:extLst>
                </a:gridCol>
                <a:gridCol w="1904643">
                  <a:extLst>
                    <a:ext uri="{9D8B030D-6E8A-4147-A177-3AD203B41FA5}">
                      <a16:colId xmlns:a16="http://schemas.microsoft.com/office/drawing/2014/main" val="3045388359"/>
                    </a:ext>
                  </a:extLst>
                </a:gridCol>
                <a:gridCol w="818037">
                  <a:extLst>
                    <a:ext uri="{9D8B030D-6E8A-4147-A177-3AD203B41FA5}">
                      <a16:colId xmlns:a16="http://schemas.microsoft.com/office/drawing/2014/main" val="2329775628"/>
                    </a:ext>
                  </a:extLst>
                </a:gridCol>
                <a:gridCol w="2060449">
                  <a:extLst>
                    <a:ext uri="{9D8B030D-6E8A-4147-A177-3AD203B41FA5}">
                      <a16:colId xmlns:a16="http://schemas.microsoft.com/office/drawing/2014/main" val="4002429000"/>
                    </a:ext>
                  </a:extLst>
                </a:gridCol>
              </a:tblGrid>
              <a:tr h="195186">
                <a:tc rowSpan="2">
                  <a:txBody>
                    <a:bodyPr/>
                    <a:lstStyle/>
                    <a:p>
                      <a:r>
                        <a:rPr lang="en-US" sz="1500">
                          <a:solidFill>
                            <a:schemeClr val="tx2"/>
                          </a:solidFill>
                        </a:rPr>
                        <a:t>Timer name</a:t>
                      </a:r>
                    </a:p>
                  </a:txBody>
                  <a:tcPr/>
                </a:tc>
                <a:tc rowSpan="2">
                  <a:txBody>
                    <a:bodyPr/>
                    <a:lstStyle/>
                    <a:p>
                      <a:r>
                        <a:rPr lang="en-US" sz="1500">
                          <a:solidFill>
                            <a:schemeClr val="tx2"/>
                          </a:solidFill>
                        </a:rPr>
                        <a:t>Description</a:t>
                      </a:r>
                    </a:p>
                  </a:txBody>
                  <a:tcPr/>
                </a:tc>
                <a:tc rowSpan="2">
                  <a:txBody>
                    <a:bodyPr/>
                    <a:lstStyle/>
                    <a:p>
                      <a:r>
                        <a:rPr lang="en-US" sz="1500">
                          <a:solidFill>
                            <a:schemeClr val="tx2"/>
                          </a:solidFill>
                        </a:rPr>
                        <a:t>Duration</a:t>
                      </a:r>
                    </a:p>
                  </a:txBody>
                  <a:tcPr/>
                </a:tc>
                <a:tc gridSpan="3">
                  <a:txBody>
                    <a:bodyPr/>
                    <a:lstStyle/>
                    <a:p>
                      <a:pPr algn="ctr"/>
                      <a:r>
                        <a:rPr lang="en-US" sz="1400">
                          <a:solidFill>
                            <a:schemeClr val="tx2"/>
                          </a:solidFill>
                        </a:rPr>
                        <a:t>Timer Actions</a:t>
                      </a:r>
                    </a:p>
                  </a:txBody>
                  <a:tcPr/>
                </a:tc>
                <a:tc hMerge="1">
                  <a:txBody>
                    <a:bodyPr/>
                    <a:lstStyle/>
                    <a:p>
                      <a:endParaRPr lang="en-US">
                        <a:solidFill>
                          <a:schemeClr val="tx2"/>
                        </a:solidFill>
                      </a:endParaRPr>
                    </a:p>
                  </a:txBody>
                  <a:tcPr/>
                </a:tc>
                <a:tc hMerge="1">
                  <a:txBody>
                    <a:bodyPr/>
                    <a:lstStyle/>
                    <a:p>
                      <a:endParaRPr lang="en-US">
                        <a:solidFill>
                          <a:schemeClr val="tx2"/>
                        </a:solidFill>
                      </a:endParaRPr>
                    </a:p>
                  </a:txBody>
                  <a:tcPr/>
                </a:tc>
                <a:tc rowSpan="2">
                  <a:txBody>
                    <a:bodyPr/>
                    <a:lstStyle/>
                    <a:p>
                      <a:r>
                        <a:rPr lang="en-US" sz="1500">
                          <a:solidFill>
                            <a:schemeClr val="tx2"/>
                          </a:solidFill>
                        </a:rPr>
                        <a:t>Event following Expiration</a:t>
                      </a:r>
                    </a:p>
                  </a:txBody>
                  <a:tcPr/>
                </a:tc>
                <a:extLst>
                  <a:ext uri="{0D108BD9-81ED-4DB2-BD59-A6C34878D82A}">
                    <a16:rowId xmlns:a16="http://schemas.microsoft.com/office/drawing/2014/main" val="3244965499"/>
                  </a:ext>
                </a:extLst>
              </a:tr>
              <a:tr h="1951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300" b="1">
                          <a:solidFill>
                            <a:schemeClr val="tx2"/>
                          </a:solidFill>
                        </a:rPr>
                        <a:t>Start</a:t>
                      </a:r>
                    </a:p>
                  </a:txBody>
                  <a:tcPr/>
                </a:tc>
                <a:tc>
                  <a:txBody>
                    <a:bodyPr/>
                    <a:lstStyle/>
                    <a:p>
                      <a:r>
                        <a:rPr lang="en-US" sz="1300" b="1">
                          <a:solidFill>
                            <a:schemeClr val="tx2"/>
                          </a:solidFill>
                        </a:rPr>
                        <a:t>Stop</a:t>
                      </a:r>
                    </a:p>
                  </a:txBody>
                  <a:tcPr/>
                </a:tc>
                <a:tc>
                  <a:txBody>
                    <a:bodyPr/>
                    <a:lstStyle/>
                    <a:p>
                      <a:r>
                        <a:rPr lang="en-US" sz="1300" b="1">
                          <a:solidFill>
                            <a:schemeClr val="tx2"/>
                          </a:solidFill>
                        </a:rPr>
                        <a:t>Reset</a:t>
                      </a:r>
                    </a:p>
                  </a:txBody>
                  <a:tcPr/>
                </a:tc>
                <a:tc vMerge="1">
                  <a:txBody>
                    <a:bodyPr/>
                    <a:lstStyle/>
                    <a:p>
                      <a:endParaRPr lang="en-US"/>
                    </a:p>
                  </a:txBody>
                  <a:tcPr/>
                </a:tc>
                <a:extLst>
                  <a:ext uri="{0D108BD9-81ED-4DB2-BD59-A6C34878D82A}">
                    <a16:rowId xmlns:a16="http://schemas.microsoft.com/office/drawing/2014/main" val="462887982"/>
                  </a:ext>
                </a:extLst>
              </a:tr>
              <a:tr h="1793849">
                <a:tc>
                  <a:txBody>
                    <a:bodyPr/>
                    <a:lstStyle/>
                    <a:p>
                      <a:pPr marL="0" marR="0" algn="l" defTabSz="914400" rtl="0" eaLnBrk="1" latinLnBrk="0" hangingPunct="1">
                        <a:spcBef>
                          <a:spcPts val="0"/>
                        </a:spcBef>
                        <a:spcAft>
                          <a:spcPts val="0"/>
                        </a:spcAft>
                      </a:pPr>
                      <a:r>
                        <a:rPr lang="en-US" sz="1200" b="1" kern="1200">
                          <a:solidFill>
                            <a:schemeClr val="tx2"/>
                          </a:solidFill>
                          <a:latin typeface="+mn-lt"/>
                          <a:ea typeface="+mn-ea"/>
                          <a:cs typeface="+mn-cs"/>
                        </a:rPr>
                        <a:t>Timer Awaiting Supporting Documents from the Declarant</a:t>
                      </a:r>
                    </a:p>
                  </a:txBody>
                  <a:tcPr marL="68580" marR="68580" marT="0" marB="0"/>
                </a:tc>
                <a:tc>
                  <a:txBody>
                    <a:bodyPr/>
                    <a:lstStyle/>
                    <a:p>
                      <a:pPr marL="0" marR="0" algn="just">
                        <a:spcBef>
                          <a:spcPts val="0"/>
                        </a:spcBef>
                        <a:spcAft>
                          <a:spcPts val="0"/>
                        </a:spcAft>
                      </a:pPr>
                      <a:r>
                        <a:rPr lang="en-US" sz="1200" kern="1200">
                          <a:solidFill>
                            <a:schemeClr val="tx2"/>
                          </a:solidFill>
                          <a:latin typeface="+mn-lt"/>
                          <a:ea typeface="+mn-ea"/>
                          <a:cs typeface="+mn-cs"/>
                        </a:rPr>
                        <a:t>Defines the time limit for receiving supporting documents (via a ‘Provide Supporting Documents’ (IE446))</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a:solidFill>
                            <a:schemeClr val="tx2"/>
                          </a:solidFill>
                          <a:latin typeface="+mn-lt"/>
                          <a:ea typeface="+mn-ea"/>
                          <a:cs typeface="+mn-cs"/>
                        </a:rPr>
                        <a:t>30 days </a:t>
                      </a:r>
                      <a:endParaRPr lang="en-US" sz="1200" kern="1200">
                        <a:solidFill>
                          <a:schemeClr val="tx2"/>
                        </a:solidFill>
                        <a:latin typeface="+mn-lt"/>
                        <a:ea typeface="+mn-ea"/>
                        <a:cs typeface="+mn-cs"/>
                      </a:endParaRPr>
                    </a:p>
                    <a:p>
                      <a:pPr marL="0" marR="0" algn="just">
                        <a:spcBef>
                          <a:spcPts val="0"/>
                        </a:spcBef>
                        <a:spcAft>
                          <a:spcPts val="0"/>
                        </a:spcAft>
                      </a:pPr>
                      <a:endParaRPr lang="en-US" sz="1200" kern="1200">
                        <a:solidFill>
                          <a:schemeClr val="tx2"/>
                        </a:solidFill>
                        <a:latin typeface="+mn-lt"/>
                        <a:ea typeface="+mn-ea"/>
                        <a:cs typeface="+mn-cs"/>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Request for supporting documents (Send_IE460).</a:t>
                      </a:r>
                    </a:p>
                  </a:txBody>
                  <a:tcPr marL="68580" marR="68580" marT="0" marB="0"/>
                </a:tc>
                <a:tc>
                  <a:txBody>
                    <a:bodyPr/>
                    <a:lstStyle/>
                    <a:p>
                      <a:pPr marL="0" marR="0" lvl="0" indent="0" algn="just">
                        <a:lnSpc>
                          <a:spcPct val="115000"/>
                        </a:lnSpc>
                        <a:spcBef>
                          <a:spcPts val="0"/>
                        </a:spcBef>
                        <a:spcAft>
                          <a:spcPts val="0"/>
                        </a:spcAft>
                        <a:buFont typeface="Symbol" panose="05050102010706020507" pitchFamily="18" charset="2"/>
                        <a:buNone/>
                      </a:pPr>
                      <a:r>
                        <a:rPr lang="en-US" sz="1200" kern="1200">
                          <a:solidFill>
                            <a:schemeClr val="tx2"/>
                          </a:solidFill>
                          <a:latin typeface="+mn-lt"/>
                          <a:ea typeface="+mn-ea"/>
                          <a:cs typeface="+mn-cs"/>
                        </a:rPr>
                        <a:t>Receipt of supporting documents (Receive_IE446).</a:t>
                      </a:r>
                    </a:p>
                  </a:txBody>
                  <a:tcPr marL="68580" marR="68580" marT="0" marB="0"/>
                </a:tc>
                <a:tc>
                  <a:txBody>
                    <a:bodyPr/>
                    <a:lstStyle/>
                    <a:p>
                      <a:pPr marL="0" marR="0" algn="just">
                        <a:spcBef>
                          <a:spcPts val="0"/>
                        </a:spcBef>
                        <a:spcAft>
                          <a:spcPts val="0"/>
                        </a:spcAft>
                      </a:pPr>
                      <a:r>
                        <a:rPr lang="en-US" sz="1200" kern="1200">
                          <a:solidFill>
                            <a:schemeClr val="tx2"/>
                          </a:solidFill>
                          <a:latin typeface="+mn-lt"/>
                          <a:ea typeface="+mn-ea"/>
                          <a:cs typeface="+mn-cs"/>
                        </a:rPr>
                        <a:t>-</a:t>
                      </a:r>
                    </a:p>
                  </a:txBody>
                  <a:tcPr marL="68580" marR="68580" marT="0" marB="0"/>
                </a:tc>
                <a:tc>
                  <a:txBody>
                    <a:bodyPr/>
                    <a:lstStyle/>
                    <a:p>
                      <a:pPr marL="0" marR="0" lvl="0" indent="0" algn="just">
                        <a:lnSpc>
                          <a:spcPct val="115000"/>
                        </a:lnSpc>
                        <a:spcBef>
                          <a:spcPts val="0"/>
                        </a:spcBef>
                        <a:spcAft>
                          <a:spcPts val="0"/>
                        </a:spcAft>
                        <a:buFont typeface="Symbol" panose="05050102010706020507" pitchFamily="18" charset="2"/>
                        <a:buNone/>
                      </a:pPr>
                      <a:r>
                        <a:rPr lang="en-US" sz="1200" kern="1200">
                          <a:solidFill>
                            <a:schemeClr val="tx2"/>
                          </a:solidFill>
                          <a:latin typeface="+mn-lt"/>
                          <a:ea typeface="+mn-ea"/>
                          <a:cs typeface="+mn-cs"/>
                        </a:rPr>
                        <a:t>SCI sends a reminder to the Declarant (Send_IE438)</a:t>
                      </a:r>
                    </a:p>
                  </a:txBody>
                  <a:tcPr marL="68580" marR="68580" marT="0" marB="0"/>
                </a:tc>
                <a:extLst>
                  <a:ext uri="{0D108BD9-81ED-4DB2-BD59-A6C34878D82A}">
                    <a16:rowId xmlns:a16="http://schemas.microsoft.com/office/drawing/2014/main" val="3219598884"/>
                  </a:ext>
                </a:extLst>
              </a:tr>
            </a:tbl>
          </a:graphicData>
        </a:graphic>
      </p:graphicFrame>
      <p:pic>
        <p:nvPicPr>
          <p:cNvPr id="6" name="Graphic 5" descr="Stopwatch">
            <a:extLst>
              <a:ext uri="{FF2B5EF4-FFF2-40B4-BE49-F238E27FC236}">
                <a16:creationId xmlns:a16="http://schemas.microsoft.com/office/drawing/2014/main" id="{AD092AEB-65F3-4078-BF72-8ECA3F56C8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 y="2234895"/>
            <a:ext cx="639309" cy="639309"/>
          </a:xfrm>
          <a:prstGeom prst="rect">
            <a:avLst/>
          </a:prstGeom>
        </p:spPr>
      </p:pic>
      <p:sp>
        <p:nvSpPr>
          <p:cNvPr id="2" name="Slide Number Placeholder 1">
            <a:extLst>
              <a:ext uri="{FF2B5EF4-FFF2-40B4-BE49-F238E27FC236}">
                <a16:creationId xmlns:a16="http://schemas.microsoft.com/office/drawing/2014/main" id="{F579AE6D-0E7D-DAC8-D91B-77CAB761F1D8}"/>
              </a:ext>
            </a:extLst>
          </p:cNvPr>
          <p:cNvSpPr>
            <a:spLocks noGrp="1"/>
          </p:cNvSpPr>
          <p:nvPr>
            <p:ph type="sldNum" sz="quarter" idx="12"/>
          </p:nvPr>
        </p:nvSpPr>
        <p:spPr/>
        <p:txBody>
          <a:bodyPr/>
          <a:lstStyle/>
          <a:p>
            <a:fld id="{F46C79FD-C571-418B-AB0F-5EE936C85276}" type="slidenum">
              <a:rPr lang="en-GB" smtClean="0"/>
              <a:t>82</a:t>
            </a:fld>
            <a:endParaRPr lang="en-GB"/>
          </a:p>
        </p:txBody>
      </p:sp>
    </p:spTree>
    <p:extLst>
      <p:ext uri="{BB962C8B-B14F-4D97-AF65-F5344CB8AC3E}">
        <p14:creationId xmlns:p14="http://schemas.microsoft.com/office/powerpoint/2010/main" val="21475878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AC638826-4853-06B2-DA2F-C321C285F685}"/>
              </a:ext>
            </a:extLst>
          </p:cNvPr>
          <p:cNvSpPr/>
          <p:nvPr/>
        </p:nvSpPr>
        <p:spPr>
          <a:xfrm>
            <a:off x="972983" y="2043362"/>
            <a:ext cx="2639822" cy="1845809"/>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nvGrpSpPr>
          <p:cNvPr id="5" name="object 4">
            <a:extLst>
              <a:ext uri="{FF2B5EF4-FFF2-40B4-BE49-F238E27FC236}">
                <a16:creationId xmlns:a16="http://schemas.microsoft.com/office/drawing/2014/main" id="{99BF35A9-1322-0649-B912-7D15BE5584AF}"/>
              </a:ext>
            </a:extLst>
          </p:cNvPr>
          <p:cNvGrpSpPr/>
          <p:nvPr/>
        </p:nvGrpSpPr>
        <p:grpSpPr>
          <a:xfrm>
            <a:off x="978372" y="1500818"/>
            <a:ext cx="34090936" cy="1250748"/>
            <a:chOff x="8306687" y="1597262"/>
            <a:chExt cx="43495218" cy="805422"/>
          </a:xfrm>
        </p:grpSpPr>
        <p:sp>
          <p:nvSpPr>
            <p:cNvPr id="6" name="object 5">
              <a:extLst>
                <a:ext uri="{FF2B5EF4-FFF2-40B4-BE49-F238E27FC236}">
                  <a16:creationId xmlns:a16="http://schemas.microsoft.com/office/drawing/2014/main" id="{AE8CE82A-AA15-1106-8533-7F4AA4509187}"/>
                </a:ext>
              </a:extLst>
            </p:cNvPr>
            <p:cNvSpPr/>
            <p:nvPr/>
          </p:nvSpPr>
          <p:spPr>
            <a:xfrm>
              <a:off x="44806947" y="1795636"/>
              <a:ext cx="6994958" cy="607048"/>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7" name="object 7">
              <a:extLst>
                <a:ext uri="{FF2B5EF4-FFF2-40B4-BE49-F238E27FC236}">
                  <a16:creationId xmlns:a16="http://schemas.microsoft.com/office/drawing/2014/main" id="{695BFB56-3FC9-27A4-A730-ED02D7460D4D}"/>
                </a:ext>
              </a:extLst>
            </p:cNvPr>
            <p:cNvSpPr/>
            <p:nvPr/>
          </p:nvSpPr>
          <p:spPr>
            <a:xfrm>
              <a:off x="8307323" y="1597262"/>
              <a:ext cx="3368040" cy="293888"/>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8" name="object 8">
              <a:extLst>
                <a:ext uri="{FF2B5EF4-FFF2-40B4-BE49-F238E27FC236}">
                  <a16:creationId xmlns:a16="http://schemas.microsoft.com/office/drawing/2014/main" id="{9B8CA9DE-0F4C-13A9-87AA-58137547EDA2}"/>
                </a:ext>
              </a:extLst>
            </p:cNvPr>
            <p:cNvSpPr/>
            <p:nvPr/>
          </p:nvSpPr>
          <p:spPr>
            <a:xfrm>
              <a:off x="8307322" y="1652012"/>
              <a:ext cx="3368040" cy="239394"/>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9" name="object 9">
              <a:extLst>
                <a:ext uri="{FF2B5EF4-FFF2-40B4-BE49-F238E27FC236}">
                  <a16:creationId xmlns:a16="http://schemas.microsoft.com/office/drawing/2014/main" id="{EA52853C-B726-569F-A19B-5F9C7AA6E70D}"/>
                </a:ext>
              </a:extLst>
            </p:cNvPr>
            <p:cNvSpPr/>
            <p:nvPr/>
          </p:nvSpPr>
          <p:spPr>
            <a:xfrm>
              <a:off x="8308083" y="2005579"/>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 name="object 10">
              <a:extLst>
                <a:ext uri="{FF2B5EF4-FFF2-40B4-BE49-F238E27FC236}">
                  <a16:creationId xmlns:a16="http://schemas.microsoft.com/office/drawing/2014/main" id="{D0560AD7-329F-57CA-2040-9FF9F20B36FD}"/>
                </a:ext>
              </a:extLst>
            </p:cNvPr>
            <p:cNvSpPr/>
            <p:nvPr/>
          </p:nvSpPr>
          <p:spPr>
            <a:xfrm>
              <a:off x="8306687" y="1901942"/>
              <a:ext cx="3368675" cy="63914"/>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 name="Title 1"/>
          <p:cNvSpPr>
            <a:spLocks noGrp="1"/>
          </p:cNvSpPr>
          <p:nvPr>
            <p:ph type="title"/>
          </p:nvPr>
        </p:nvSpPr>
        <p:spPr>
          <a:xfrm>
            <a:off x="970722" y="464006"/>
            <a:ext cx="10515600" cy="782357"/>
          </a:xfrm>
        </p:spPr>
        <p:txBody>
          <a:bodyPr/>
          <a:lstStyle/>
          <a:p>
            <a:r>
              <a:rPr lang="en-GB"/>
              <a:t>Key Information Exchanges</a:t>
            </a:r>
          </a:p>
        </p:txBody>
      </p:sp>
      <p:grpSp>
        <p:nvGrpSpPr>
          <p:cNvPr id="275" name="object 4">
            <a:extLst>
              <a:ext uri="{FF2B5EF4-FFF2-40B4-BE49-F238E27FC236}">
                <a16:creationId xmlns:a16="http://schemas.microsoft.com/office/drawing/2014/main" id="{12F2BBC7-2064-49CA-9C06-17B89ACC1C7F}"/>
              </a:ext>
            </a:extLst>
          </p:cNvPr>
          <p:cNvGrpSpPr/>
          <p:nvPr/>
        </p:nvGrpSpPr>
        <p:grpSpPr>
          <a:xfrm>
            <a:off x="8116857" y="1490824"/>
            <a:ext cx="2641416" cy="2398348"/>
            <a:chOff x="8306687" y="1597265"/>
            <a:chExt cx="3370073" cy="1673147"/>
          </a:xfrm>
        </p:grpSpPr>
        <p:sp>
          <p:nvSpPr>
            <p:cNvPr id="283" name="object 5">
              <a:extLst>
                <a:ext uri="{FF2B5EF4-FFF2-40B4-BE49-F238E27FC236}">
                  <a16:creationId xmlns:a16="http://schemas.microsoft.com/office/drawing/2014/main" id="{D3E8675B-892B-4A3B-BB8B-D40212700958}"/>
                </a:ext>
              </a:extLst>
            </p:cNvPr>
            <p:cNvSpPr/>
            <p:nvPr/>
          </p:nvSpPr>
          <p:spPr>
            <a:xfrm>
              <a:off x="8306687" y="1887244"/>
              <a:ext cx="3368038" cy="1383168"/>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4" name="object 7">
              <a:extLst>
                <a:ext uri="{FF2B5EF4-FFF2-40B4-BE49-F238E27FC236}">
                  <a16:creationId xmlns:a16="http://schemas.microsoft.com/office/drawing/2014/main" id="{BE45DB27-C982-485F-A522-13136BDB8ECE}"/>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5" name="object 8">
              <a:extLst>
                <a:ext uri="{FF2B5EF4-FFF2-40B4-BE49-F238E27FC236}">
                  <a16:creationId xmlns:a16="http://schemas.microsoft.com/office/drawing/2014/main" id="{691638E4-C2DD-45CC-95E2-F1B7695EE4E5}"/>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6" name="object 9">
              <a:extLst>
                <a:ext uri="{FF2B5EF4-FFF2-40B4-BE49-F238E27FC236}">
                  <a16:creationId xmlns:a16="http://schemas.microsoft.com/office/drawing/2014/main" id="{63B9A1A4-09AD-4B04-99D9-2E7F60468A8D}"/>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87" name="object 10">
              <a:extLst>
                <a:ext uri="{FF2B5EF4-FFF2-40B4-BE49-F238E27FC236}">
                  <a16:creationId xmlns:a16="http://schemas.microsoft.com/office/drawing/2014/main" id="{03F95BA2-0D85-4705-80FD-5999CF9EAB51}"/>
                </a:ext>
              </a:extLst>
            </p:cNvPr>
            <p:cNvSpPr/>
            <p:nvPr/>
          </p:nvSpPr>
          <p:spPr>
            <a:xfrm>
              <a:off x="8306688" y="1899871"/>
              <a:ext cx="3368675" cy="69105"/>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76" name="TextBox 275">
            <a:extLst>
              <a:ext uri="{FF2B5EF4-FFF2-40B4-BE49-F238E27FC236}">
                <a16:creationId xmlns:a16="http://schemas.microsoft.com/office/drawing/2014/main" id="{1B807FCD-9CDD-47BE-9627-A044CA9E5C3B}"/>
              </a:ext>
            </a:extLst>
          </p:cNvPr>
          <p:cNvSpPr txBox="1"/>
          <p:nvPr/>
        </p:nvSpPr>
        <p:spPr>
          <a:xfrm>
            <a:off x="8222335" y="2390886"/>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77" name="TextBox 276">
            <a:extLst>
              <a:ext uri="{FF2B5EF4-FFF2-40B4-BE49-F238E27FC236}">
                <a16:creationId xmlns:a16="http://schemas.microsoft.com/office/drawing/2014/main" id="{345056A5-5297-46B9-9EEE-BBE32F10C461}"/>
              </a:ext>
            </a:extLst>
          </p:cNvPr>
          <p:cNvSpPr txBox="1"/>
          <p:nvPr/>
        </p:nvSpPr>
        <p:spPr>
          <a:xfrm>
            <a:off x="8228424" y="2890789"/>
            <a:ext cx="2439150" cy="1007547"/>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Provides </a:t>
            </a:r>
            <a:r>
              <a:rPr lang="en-US" sz="1200" b="1">
                <a:solidFill>
                  <a:schemeClr val="tx2"/>
                </a:solidFill>
              </a:rPr>
              <a:t>supporting documents </a:t>
            </a:r>
            <a:r>
              <a:rPr lang="en-US" sz="1200">
                <a:solidFill>
                  <a:schemeClr val="tx2"/>
                </a:solidFill>
              </a:rPr>
              <a:t>to SCI</a:t>
            </a:r>
          </a:p>
        </p:txBody>
      </p:sp>
      <p:sp>
        <p:nvSpPr>
          <p:cNvPr id="278" name="TextBox 277">
            <a:extLst>
              <a:ext uri="{FF2B5EF4-FFF2-40B4-BE49-F238E27FC236}">
                <a16:creationId xmlns:a16="http://schemas.microsoft.com/office/drawing/2014/main" id="{5FBC78F1-DBF3-4B83-A65B-727515984B28}"/>
              </a:ext>
            </a:extLst>
          </p:cNvPr>
          <p:cNvSpPr txBox="1"/>
          <p:nvPr/>
        </p:nvSpPr>
        <p:spPr>
          <a:xfrm>
            <a:off x="8150528" y="1462926"/>
            <a:ext cx="2639822" cy="461665"/>
          </a:xfrm>
          <a:prstGeom prst="rect">
            <a:avLst/>
          </a:prstGeom>
          <a:noFill/>
        </p:spPr>
        <p:txBody>
          <a:bodyPr wrap="square" rtlCol="0">
            <a:spAutoFit/>
          </a:bodyPr>
          <a:lstStyle/>
          <a:p>
            <a:pPr algn="ctr"/>
            <a:r>
              <a:rPr lang="en-US" sz="1200" b="1">
                <a:solidFill>
                  <a:schemeClr val="accent5"/>
                </a:solidFill>
              </a:rPr>
              <a:t>Provide Supporting Documents (IE446)</a:t>
            </a:r>
          </a:p>
        </p:txBody>
      </p:sp>
      <p:grpSp>
        <p:nvGrpSpPr>
          <p:cNvPr id="289" name="object 4">
            <a:extLst>
              <a:ext uri="{FF2B5EF4-FFF2-40B4-BE49-F238E27FC236}">
                <a16:creationId xmlns:a16="http://schemas.microsoft.com/office/drawing/2014/main" id="{FFF32F88-E148-49E8-8323-75206A7B077A}"/>
              </a:ext>
            </a:extLst>
          </p:cNvPr>
          <p:cNvGrpSpPr/>
          <p:nvPr/>
        </p:nvGrpSpPr>
        <p:grpSpPr>
          <a:xfrm>
            <a:off x="4557917" y="1497189"/>
            <a:ext cx="2641415" cy="2396812"/>
            <a:chOff x="8306688" y="1597265"/>
            <a:chExt cx="3370072" cy="1671777"/>
          </a:xfrm>
        </p:grpSpPr>
        <p:sp>
          <p:nvSpPr>
            <p:cNvPr id="297" name="object 5">
              <a:extLst>
                <a:ext uri="{FF2B5EF4-FFF2-40B4-BE49-F238E27FC236}">
                  <a16:creationId xmlns:a16="http://schemas.microsoft.com/office/drawing/2014/main" id="{1E3036CE-98DC-4D21-BFDF-6DBA8025AD6B}"/>
                </a:ext>
              </a:extLst>
            </p:cNvPr>
            <p:cNvSpPr/>
            <p:nvPr/>
          </p:nvSpPr>
          <p:spPr>
            <a:xfrm>
              <a:off x="8307323" y="1863326"/>
              <a:ext cx="3368040" cy="1405716"/>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8" name="object 7">
              <a:extLst>
                <a:ext uri="{FF2B5EF4-FFF2-40B4-BE49-F238E27FC236}">
                  <a16:creationId xmlns:a16="http://schemas.microsoft.com/office/drawing/2014/main" id="{121F1F80-B3E2-401C-8266-2DE14AE1C8AA}"/>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99" name="object 8">
              <a:extLst>
                <a:ext uri="{FF2B5EF4-FFF2-40B4-BE49-F238E27FC236}">
                  <a16:creationId xmlns:a16="http://schemas.microsoft.com/office/drawing/2014/main" id="{340686DF-3906-4808-897E-65E45F7F0D59}"/>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0" name="object 9">
              <a:extLst>
                <a:ext uri="{FF2B5EF4-FFF2-40B4-BE49-F238E27FC236}">
                  <a16:creationId xmlns:a16="http://schemas.microsoft.com/office/drawing/2014/main" id="{B503F91A-9417-4795-9290-ECAC01B37C32}"/>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301" name="object 10">
              <a:extLst>
                <a:ext uri="{FF2B5EF4-FFF2-40B4-BE49-F238E27FC236}">
                  <a16:creationId xmlns:a16="http://schemas.microsoft.com/office/drawing/2014/main" id="{B4D62C84-49D2-451C-8738-C5D300294BF0}"/>
                </a:ext>
              </a:extLst>
            </p:cNvPr>
            <p:cNvSpPr/>
            <p:nvPr/>
          </p:nvSpPr>
          <p:spPr>
            <a:xfrm>
              <a:off x="8306688" y="1887244"/>
              <a:ext cx="3368675" cy="7885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290" name="TextBox 289">
            <a:extLst>
              <a:ext uri="{FF2B5EF4-FFF2-40B4-BE49-F238E27FC236}">
                <a16:creationId xmlns:a16="http://schemas.microsoft.com/office/drawing/2014/main" id="{DDC1E87C-10CC-4E11-B29A-2AE5D0FC4A14}"/>
              </a:ext>
            </a:extLst>
          </p:cNvPr>
          <p:cNvSpPr txBox="1"/>
          <p:nvPr/>
        </p:nvSpPr>
        <p:spPr>
          <a:xfrm>
            <a:off x="4682519" y="2393053"/>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291" name="TextBox 290">
            <a:extLst>
              <a:ext uri="{FF2B5EF4-FFF2-40B4-BE49-F238E27FC236}">
                <a16:creationId xmlns:a16="http://schemas.microsoft.com/office/drawing/2014/main" id="{252B54A1-D45A-4DE3-98AF-C546C4BA989E}"/>
              </a:ext>
            </a:extLst>
          </p:cNvPr>
          <p:cNvSpPr txBox="1"/>
          <p:nvPr/>
        </p:nvSpPr>
        <p:spPr>
          <a:xfrm>
            <a:off x="4557917" y="2900297"/>
            <a:ext cx="2593538" cy="842174"/>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Requests for </a:t>
            </a:r>
            <a:r>
              <a:rPr lang="en-US" sz="1200" b="1">
                <a:solidFill>
                  <a:schemeClr val="tx2"/>
                </a:solidFill>
              </a:rPr>
              <a:t>additional documents </a:t>
            </a:r>
            <a:r>
              <a:rPr lang="en-US" sz="1200">
                <a:solidFill>
                  <a:schemeClr val="tx2"/>
                </a:solidFill>
              </a:rPr>
              <a:t>from SCI</a:t>
            </a:r>
            <a:endParaRPr lang="el-GR" sz="1200">
              <a:solidFill>
                <a:schemeClr val="tx2"/>
              </a:solidFill>
            </a:endParaRPr>
          </a:p>
        </p:txBody>
      </p:sp>
      <p:sp>
        <p:nvSpPr>
          <p:cNvPr id="292" name="TextBox 291">
            <a:extLst>
              <a:ext uri="{FF2B5EF4-FFF2-40B4-BE49-F238E27FC236}">
                <a16:creationId xmlns:a16="http://schemas.microsoft.com/office/drawing/2014/main" id="{014F2862-7F0A-405D-BEB8-72C2D841A69C}"/>
              </a:ext>
            </a:extLst>
          </p:cNvPr>
          <p:cNvSpPr txBox="1"/>
          <p:nvPr/>
        </p:nvSpPr>
        <p:spPr>
          <a:xfrm>
            <a:off x="4577822" y="1484131"/>
            <a:ext cx="2639822" cy="630942"/>
          </a:xfrm>
          <a:prstGeom prst="rect">
            <a:avLst/>
          </a:prstGeom>
          <a:noFill/>
        </p:spPr>
        <p:txBody>
          <a:bodyPr wrap="square" rtlCol="0">
            <a:spAutoFit/>
          </a:bodyPr>
          <a:lstStyle/>
          <a:p>
            <a:pPr algn="ctr"/>
            <a:r>
              <a:rPr lang="en-US" sz="1200" b="1">
                <a:solidFill>
                  <a:schemeClr val="accent5"/>
                </a:solidFill>
              </a:rPr>
              <a:t>Request Additional Documents Notification (IE453)</a:t>
            </a:r>
          </a:p>
          <a:p>
            <a:pPr algn="ctr"/>
            <a:endParaRPr lang="en-US" sz="1100" b="1">
              <a:solidFill>
                <a:schemeClr val="accent5"/>
              </a:solidFill>
            </a:endParaRPr>
          </a:p>
        </p:txBody>
      </p:sp>
      <p:grpSp>
        <p:nvGrpSpPr>
          <p:cNvPr id="256" name="Group 255">
            <a:extLst>
              <a:ext uri="{FF2B5EF4-FFF2-40B4-BE49-F238E27FC236}">
                <a16:creationId xmlns:a16="http://schemas.microsoft.com/office/drawing/2014/main" id="{54D38F8E-2C7D-EE9E-16A2-A3C90CB7887D}"/>
              </a:ext>
            </a:extLst>
          </p:cNvPr>
          <p:cNvGrpSpPr/>
          <p:nvPr/>
        </p:nvGrpSpPr>
        <p:grpSpPr>
          <a:xfrm>
            <a:off x="8571660" y="2162948"/>
            <a:ext cx="1681520" cy="728808"/>
            <a:chOff x="7279019" y="3531153"/>
            <a:chExt cx="1681520" cy="728808"/>
          </a:xfrm>
        </p:grpSpPr>
        <p:sp>
          <p:nvSpPr>
            <p:cNvPr id="258" name="TextBox 257">
              <a:extLst>
                <a:ext uri="{FF2B5EF4-FFF2-40B4-BE49-F238E27FC236}">
                  <a16:creationId xmlns:a16="http://schemas.microsoft.com/office/drawing/2014/main" id="{F7316EB5-B847-B2BB-F3D4-6B72C8F274A4}"/>
                </a:ext>
              </a:extLst>
            </p:cNvPr>
            <p:cNvSpPr txBox="1"/>
            <p:nvPr/>
          </p:nvSpPr>
          <p:spPr>
            <a:xfrm>
              <a:off x="7279019" y="4004909"/>
              <a:ext cx="783216" cy="246221"/>
            </a:xfrm>
            <a:prstGeom prst="rect">
              <a:avLst/>
            </a:prstGeom>
            <a:noFill/>
          </p:spPr>
          <p:txBody>
            <a:bodyPr wrap="square" rtlCol="0">
              <a:spAutoFit/>
            </a:bodyPr>
            <a:lstStyle/>
            <a:p>
              <a:pPr algn="ctr"/>
              <a:r>
                <a:rPr lang="en-US" sz="1000" b="1">
                  <a:solidFill>
                    <a:schemeClr val="tx2"/>
                  </a:solidFill>
                </a:rPr>
                <a:t>Declarant</a:t>
              </a:r>
            </a:p>
          </p:txBody>
        </p:sp>
        <p:pic>
          <p:nvPicPr>
            <p:cNvPr id="259" name="Graphic 258" descr="Schoolhouse">
              <a:extLst>
                <a:ext uri="{FF2B5EF4-FFF2-40B4-BE49-F238E27FC236}">
                  <a16:creationId xmlns:a16="http://schemas.microsoft.com/office/drawing/2014/main" id="{996BD79F-03DE-9947-CB19-9AA097DE21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531153"/>
              <a:ext cx="640080" cy="640080"/>
            </a:xfrm>
            <a:prstGeom prst="rect">
              <a:avLst/>
            </a:prstGeom>
          </p:spPr>
        </p:pic>
        <p:sp>
          <p:nvSpPr>
            <p:cNvPr id="260" name="TextBox 259">
              <a:extLst>
                <a:ext uri="{FF2B5EF4-FFF2-40B4-BE49-F238E27FC236}">
                  <a16:creationId xmlns:a16="http://schemas.microsoft.com/office/drawing/2014/main" id="{F696A9BD-C689-5850-B213-1808220A328B}"/>
                </a:ext>
              </a:extLst>
            </p:cNvPr>
            <p:cNvSpPr txBox="1"/>
            <p:nvPr/>
          </p:nvSpPr>
          <p:spPr>
            <a:xfrm>
              <a:off x="8177323" y="4013740"/>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265" name="Straight Arrow Connector 264">
              <a:extLst>
                <a:ext uri="{FF2B5EF4-FFF2-40B4-BE49-F238E27FC236}">
                  <a16:creationId xmlns:a16="http://schemas.microsoft.com/office/drawing/2014/main" id="{6209C00B-5799-B3C0-25F7-BAF7482B0932}"/>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961C7EAF-F366-2485-E7BD-37114689C155}"/>
              </a:ext>
            </a:extLst>
          </p:cNvPr>
          <p:cNvGrpSpPr/>
          <p:nvPr/>
        </p:nvGrpSpPr>
        <p:grpSpPr>
          <a:xfrm>
            <a:off x="5055346" y="2143291"/>
            <a:ext cx="1681520" cy="739027"/>
            <a:chOff x="7279019" y="3474003"/>
            <a:chExt cx="1681520" cy="739027"/>
          </a:xfrm>
        </p:grpSpPr>
        <p:pic>
          <p:nvPicPr>
            <p:cNvPr id="114" name="Graphic 113" descr="Schoolhouse">
              <a:extLst>
                <a:ext uri="{FF2B5EF4-FFF2-40B4-BE49-F238E27FC236}">
                  <a16:creationId xmlns:a16="http://schemas.microsoft.com/office/drawing/2014/main" id="{15B6F56C-3B65-68E3-FD72-DFD677810F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5276" y="3474919"/>
              <a:ext cx="640080" cy="640080"/>
            </a:xfrm>
            <a:prstGeom prst="rect">
              <a:avLst/>
            </a:prstGeom>
          </p:spPr>
        </p:pic>
        <p:sp>
          <p:nvSpPr>
            <p:cNvPr id="115" name="TextBox 114">
              <a:extLst>
                <a:ext uri="{FF2B5EF4-FFF2-40B4-BE49-F238E27FC236}">
                  <a16:creationId xmlns:a16="http://schemas.microsoft.com/office/drawing/2014/main" id="{B34948DB-C978-DC14-21B7-018786C82D6F}"/>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116" name="Graphic 115" descr="Schoolhouse">
              <a:extLst>
                <a:ext uri="{FF2B5EF4-FFF2-40B4-BE49-F238E27FC236}">
                  <a16:creationId xmlns:a16="http://schemas.microsoft.com/office/drawing/2014/main" id="{6AC53453-E791-3B6F-A560-FF3C4DA61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117" name="TextBox 116">
              <a:extLst>
                <a:ext uri="{FF2B5EF4-FFF2-40B4-BE49-F238E27FC236}">
                  <a16:creationId xmlns:a16="http://schemas.microsoft.com/office/drawing/2014/main" id="{69D50B85-8DD0-DEF1-3CC8-2FAB6D0CD3CE}"/>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SCI</a:t>
              </a:r>
            </a:p>
          </p:txBody>
        </p:sp>
        <p:cxnSp>
          <p:nvCxnSpPr>
            <p:cNvPr id="118" name="Straight Arrow Connector 117">
              <a:extLst>
                <a:ext uri="{FF2B5EF4-FFF2-40B4-BE49-F238E27FC236}">
                  <a16:creationId xmlns:a16="http://schemas.microsoft.com/office/drawing/2014/main" id="{E19CE8F9-FCDD-AD33-3476-C233A56CFB2B}"/>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119" name="Graphic 118" descr="User">
            <a:extLst>
              <a:ext uri="{FF2B5EF4-FFF2-40B4-BE49-F238E27FC236}">
                <a16:creationId xmlns:a16="http://schemas.microsoft.com/office/drawing/2014/main" id="{F8A17589-2EFB-0C27-55BC-E9FAA7004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669613" y="2138457"/>
            <a:ext cx="632065" cy="625376"/>
          </a:xfrm>
          <a:prstGeom prst="rect">
            <a:avLst/>
          </a:prstGeom>
        </p:spPr>
      </p:pic>
      <p:sp>
        <p:nvSpPr>
          <p:cNvPr id="32" name="TextBox 31">
            <a:extLst>
              <a:ext uri="{FF2B5EF4-FFF2-40B4-BE49-F238E27FC236}">
                <a16:creationId xmlns:a16="http://schemas.microsoft.com/office/drawing/2014/main" id="{C4517A1E-04C5-7B6D-14F9-594DBC8AFB12}"/>
              </a:ext>
            </a:extLst>
          </p:cNvPr>
          <p:cNvSpPr txBox="1"/>
          <p:nvPr/>
        </p:nvSpPr>
        <p:spPr>
          <a:xfrm>
            <a:off x="934504" y="2893062"/>
            <a:ext cx="2639821" cy="1120877"/>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Notifies Declarant of customs authorities’ intention </a:t>
            </a:r>
            <a:r>
              <a:rPr lang="en-US" sz="1200" b="1">
                <a:solidFill>
                  <a:schemeClr val="tx2"/>
                </a:solidFill>
              </a:rPr>
              <a:t>to perform controls</a:t>
            </a:r>
          </a:p>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Sent unless it may </a:t>
            </a:r>
            <a:r>
              <a:rPr lang="en-US" sz="1200" b="1">
                <a:solidFill>
                  <a:schemeClr val="tx2"/>
                </a:solidFill>
              </a:rPr>
              <a:t>jeopardise</a:t>
            </a:r>
            <a:r>
              <a:rPr lang="en-US" sz="1200">
                <a:solidFill>
                  <a:schemeClr val="tx2"/>
                </a:solidFill>
              </a:rPr>
              <a:t> the controls or their results</a:t>
            </a:r>
            <a:endParaRPr lang="el-GR" sz="1200">
              <a:solidFill>
                <a:schemeClr val="tx2"/>
              </a:solidFill>
            </a:endParaRPr>
          </a:p>
        </p:txBody>
      </p:sp>
      <p:sp>
        <p:nvSpPr>
          <p:cNvPr id="34" name="TextBox 33">
            <a:extLst>
              <a:ext uri="{FF2B5EF4-FFF2-40B4-BE49-F238E27FC236}">
                <a16:creationId xmlns:a16="http://schemas.microsoft.com/office/drawing/2014/main" id="{D67863BE-6852-72FE-EE4B-295C65F3D792}"/>
              </a:ext>
            </a:extLst>
          </p:cNvPr>
          <p:cNvSpPr txBox="1"/>
          <p:nvPr/>
        </p:nvSpPr>
        <p:spPr>
          <a:xfrm>
            <a:off x="970722" y="1501288"/>
            <a:ext cx="2639822" cy="461665"/>
          </a:xfrm>
          <a:prstGeom prst="rect">
            <a:avLst/>
          </a:prstGeom>
          <a:noFill/>
        </p:spPr>
        <p:txBody>
          <a:bodyPr wrap="square" rtlCol="0">
            <a:spAutoFit/>
          </a:bodyPr>
          <a:lstStyle/>
          <a:p>
            <a:pPr algn="ctr"/>
            <a:r>
              <a:rPr lang="en-US" sz="1200" b="1">
                <a:solidFill>
                  <a:schemeClr val="accent5"/>
                </a:solidFill>
              </a:rPr>
              <a:t>Import Control Decision Notification (IE460)</a:t>
            </a:r>
          </a:p>
        </p:txBody>
      </p:sp>
      <p:grpSp>
        <p:nvGrpSpPr>
          <p:cNvPr id="51" name="Group 50">
            <a:extLst>
              <a:ext uri="{FF2B5EF4-FFF2-40B4-BE49-F238E27FC236}">
                <a16:creationId xmlns:a16="http://schemas.microsoft.com/office/drawing/2014/main" id="{BD1E39DF-F127-1266-AFEF-BC97FFB6E438}"/>
              </a:ext>
            </a:extLst>
          </p:cNvPr>
          <p:cNvGrpSpPr/>
          <p:nvPr/>
        </p:nvGrpSpPr>
        <p:grpSpPr>
          <a:xfrm>
            <a:off x="1447000" y="2092575"/>
            <a:ext cx="1681520" cy="804920"/>
            <a:chOff x="7279019" y="3474919"/>
            <a:chExt cx="1681520" cy="738111"/>
          </a:xfrm>
        </p:grpSpPr>
        <p:pic>
          <p:nvPicPr>
            <p:cNvPr id="52" name="Graphic 51" descr="Schoolhouse">
              <a:extLst>
                <a:ext uri="{FF2B5EF4-FFF2-40B4-BE49-F238E27FC236}">
                  <a16:creationId xmlns:a16="http://schemas.microsoft.com/office/drawing/2014/main" id="{ECE1180D-39E7-6CE6-C2FE-05E9000544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5276" y="3474919"/>
              <a:ext cx="640080" cy="640080"/>
            </a:xfrm>
            <a:prstGeom prst="rect">
              <a:avLst/>
            </a:prstGeom>
          </p:spPr>
        </p:pic>
        <p:sp>
          <p:nvSpPr>
            <p:cNvPr id="53" name="TextBox 52">
              <a:extLst>
                <a:ext uri="{FF2B5EF4-FFF2-40B4-BE49-F238E27FC236}">
                  <a16:creationId xmlns:a16="http://schemas.microsoft.com/office/drawing/2014/main" id="{5AE3F0CA-3FED-84EA-7306-C20F38223488}"/>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endParaRPr lang="en-US" b="1">
                <a:solidFill>
                  <a:schemeClr val="tx2"/>
                </a:solidFill>
              </a:endParaRPr>
            </a:p>
          </p:txBody>
        </p:sp>
        <p:sp>
          <p:nvSpPr>
            <p:cNvPr id="54" name="TextBox 53">
              <a:extLst>
                <a:ext uri="{FF2B5EF4-FFF2-40B4-BE49-F238E27FC236}">
                  <a16:creationId xmlns:a16="http://schemas.microsoft.com/office/drawing/2014/main" id="{72879B4D-1E86-4211-0F6C-702C31E680DC}"/>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Declarant</a:t>
              </a:r>
            </a:p>
          </p:txBody>
        </p:sp>
        <p:cxnSp>
          <p:nvCxnSpPr>
            <p:cNvPr id="55" name="Straight Arrow Connector 54">
              <a:extLst>
                <a:ext uri="{FF2B5EF4-FFF2-40B4-BE49-F238E27FC236}">
                  <a16:creationId xmlns:a16="http://schemas.microsoft.com/office/drawing/2014/main" id="{A55636CD-AB9A-C1A7-6590-F4DEC594AB11}"/>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pic>
        <p:nvPicPr>
          <p:cNvPr id="56" name="Graphic 55" descr="User">
            <a:extLst>
              <a:ext uri="{FF2B5EF4-FFF2-40B4-BE49-F238E27FC236}">
                <a16:creationId xmlns:a16="http://schemas.microsoft.com/office/drawing/2014/main" id="{CF309649-53FF-3632-D945-9AA05D55A0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429516" y="2143291"/>
            <a:ext cx="632065" cy="632065"/>
          </a:xfrm>
          <a:prstGeom prst="rect">
            <a:avLst/>
          </a:prstGeom>
        </p:spPr>
      </p:pic>
      <p:sp>
        <p:nvSpPr>
          <p:cNvPr id="3" name="Slide Number Placeholder 2">
            <a:extLst>
              <a:ext uri="{FF2B5EF4-FFF2-40B4-BE49-F238E27FC236}">
                <a16:creationId xmlns:a16="http://schemas.microsoft.com/office/drawing/2014/main" id="{E4AC700D-F260-3F86-4570-EB489ABBDEB0}"/>
              </a:ext>
            </a:extLst>
          </p:cNvPr>
          <p:cNvSpPr>
            <a:spLocks noGrp="1"/>
          </p:cNvSpPr>
          <p:nvPr>
            <p:ph type="sldNum" sz="quarter" idx="12"/>
          </p:nvPr>
        </p:nvSpPr>
        <p:spPr/>
        <p:txBody>
          <a:bodyPr/>
          <a:lstStyle/>
          <a:p>
            <a:fld id="{F46C79FD-C571-418B-AB0F-5EE936C85276}" type="slidenum">
              <a:rPr lang="en-GB" smtClean="0"/>
              <a:t>83</a:t>
            </a:fld>
            <a:endParaRPr lang="en-GB"/>
          </a:p>
        </p:txBody>
      </p:sp>
      <p:grpSp>
        <p:nvGrpSpPr>
          <p:cNvPr id="4" name="object 4">
            <a:extLst>
              <a:ext uri="{FF2B5EF4-FFF2-40B4-BE49-F238E27FC236}">
                <a16:creationId xmlns:a16="http://schemas.microsoft.com/office/drawing/2014/main" id="{6994BB5D-88FF-1DFE-B874-0F9E285BE2FE}"/>
              </a:ext>
            </a:extLst>
          </p:cNvPr>
          <p:cNvGrpSpPr/>
          <p:nvPr/>
        </p:nvGrpSpPr>
        <p:grpSpPr>
          <a:xfrm>
            <a:off x="4572472" y="4176828"/>
            <a:ext cx="2641415" cy="2239797"/>
            <a:chOff x="8306688" y="1597265"/>
            <a:chExt cx="3370072" cy="1671777"/>
          </a:xfrm>
        </p:grpSpPr>
        <p:sp>
          <p:nvSpPr>
            <p:cNvPr id="11" name="object 5">
              <a:extLst>
                <a:ext uri="{FF2B5EF4-FFF2-40B4-BE49-F238E27FC236}">
                  <a16:creationId xmlns:a16="http://schemas.microsoft.com/office/drawing/2014/main" id="{B518CF42-1187-8B01-F650-50AD1E950A8E}"/>
                </a:ext>
              </a:extLst>
            </p:cNvPr>
            <p:cNvSpPr/>
            <p:nvPr/>
          </p:nvSpPr>
          <p:spPr>
            <a:xfrm>
              <a:off x="8307323" y="1863326"/>
              <a:ext cx="3368040" cy="1405716"/>
            </a:xfrm>
            <a:custGeom>
              <a:avLst/>
              <a:gdLst/>
              <a:ahLst/>
              <a:cxnLst/>
              <a:rect l="l" t="t" r="r" b="b"/>
              <a:pathLst>
                <a:path w="3368040" h="2750820">
                  <a:moveTo>
                    <a:pt x="3368027" y="114300"/>
                  </a:moveTo>
                  <a:lnTo>
                    <a:pt x="0" y="114300"/>
                  </a:lnTo>
                  <a:lnTo>
                    <a:pt x="0" y="2750820"/>
                  </a:lnTo>
                  <a:lnTo>
                    <a:pt x="3368027" y="2750820"/>
                  </a:lnTo>
                  <a:lnTo>
                    <a:pt x="3368027" y="114300"/>
                  </a:lnTo>
                  <a:close/>
                </a:path>
                <a:path w="3368040" h="2750820">
                  <a:moveTo>
                    <a:pt x="3368027" y="0"/>
                  </a:moveTo>
                  <a:lnTo>
                    <a:pt x="0" y="0"/>
                  </a:lnTo>
                  <a:lnTo>
                    <a:pt x="0" y="38100"/>
                  </a:lnTo>
                  <a:lnTo>
                    <a:pt x="3368027" y="38100"/>
                  </a:lnTo>
                  <a:lnTo>
                    <a:pt x="3368027" y="0"/>
                  </a:lnTo>
                  <a:close/>
                </a:path>
              </a:pathLst>
            </a:custGeom>
            <a:solidFill>
              <a:srgbClr val="FFFFFF"/>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 name="object 7">
              <a:extLst>
                <a:ext uri="{FF2B5EF4-FFF2-40B4-BE49-F238E27FC236}">
                  <a16:creationId xmlns:a16="http://schemas.microsoft.com/office/drawing/2014/main" id="{E5273A6E-CE9C-323C-90D7-CB1ABDAC5406}"/>
                </a:ext>
              </a:extLst>
            </p:cNvPr>
            <p:cNvSpPr/>
            <p:nvPr/>
          </p:nvSpPr>
          <p:spPr>
            <a:xfrm>
              <a:off x="8307323" y="1597265"/>
              <a:ext cx="3368040" cy="293889"/>
            </a:xfrm>
            <a:custGeom>
              <a:avLst/>
              <a:gdLst/>
              <a:ahLst/>
              <a:cxnLst/>
              <a:rect l="l" t="t" r="r" b="b"/>
              <a:pathLst>
                <a:path w="3368040" h="239394">
                  <a:moveTo>
                    <a:pt x="3368039" y="0"/>
                  </a:moveTo>
                  <a:lnTo>
                    <a:pt x="0" y="0"/>
                  </a:lnTo>
                  <a:lnTo>
                    <a:pt x="0" y="239267"/>
                  </a:lnTo>
                  <a:lnTo>
                    <a:pt x="3368039" y="239267"/>
                  </a:lnTo>
                  <a:lnTo>
                    <a:pt x="3368039" y="0"/>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3" name="object 8">
              <a:extLst>
                <a:ext uri="{FF2B5EF4-FFF2-40B4-BE49-F238E27FC236}">
                  <a16:creationId xmlns:a16="http://schemas.microsoft.com/office/drawing/2014/main" id="{252EA95A-709A-946E-B619-388AB1931461}"/>
                </a:ext>
              </a:extLst>
            </p:cNvPr>
            <p:cNvSpPr/>
            <p:nvPr/>
          </p:nvSpPr>
          <p:spPr>
            <a:xfrm>
              <a:off x="8307323" y="1652016"/>
              <a:ext cx="3368040" cy="239395"/>
            </a:xfrm>
            <a:custGeom>
              <a:avLst/>
              <a:gdLst/>
              <a:ahLst/>
              <a:cxnLst/>
              <a:rect l="l" t="t" r="r" b="b"/>
              <a:pathLst>
                <a:path w="3368040" h="239394">
                  <a:moveTo>
                    <a:pt x="0" y="239267"/>
                  </a:moveTo>
                  <a:lnTo>
                    <a:pt x="3368039" y="239267"/>
                  </a:lnTo>
                  <a:lnTo>
                    <a:pt x="3368039" y="0"/>
                  </a:lnTo>
                  <a:lnTo>
                    <a:pt x="0" y="0"/>
                  </a:lnTo>
                  <a:lnTo>
                    <a:pt x="0" y="239267"/>
                  </a:lnTo>
                  <a:close/>
                </a:path>
              </a:pathLst>
            </a:custGeom>
            <a:ln w="9525">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4" name="object 9">
              <a:extLst>
                <a:ext uri="{FF2B5EF4-FFF2-40B4-BE49-F238E27FC236}">
                  <a16:creationId xmlns:a16="http://schemas.microsoft.com/office/drawing/2014/main" id="{B280684A-A078-87C5-F309-9751692A9ADE}"/>
                </a:ext>
              </a:extLst>
            </p:cNvPr>
            <p:cNvSpPr/>
            <p:nvPr/>
          </p:nvSpPr>
          <p:spPr>
            <a:xfrm>
              <a:off x="8308085" y="2005584"/>
              <a:ext cx="3368675" cy="19685"/>
            </a:xfrm>
            <a:custGeom>
              <a:avLst/>
              <a:gdLst/>
              <a:ahLst/>
              <a:cxnLst/>
              <a:rect l="l" t="t" r="r" b="b"/>
              <a:pathLst>
                <a:path w="3368675" h="19685">
                  <a:moveTo>
                    <a:pt x="0" y="19621"/>
                  </a:moveTo>
                  <a:lnTo>
                    <a:pt x="3368294" y="19621"/>
                  </a:lnTo>
                  <a:lnTo>
                    <a:pt x="3368294" y="0"/>
                  </a:lnTo>
                  <a:lnTo>
                    <a:pt x="0" y="0"/>
                  </a:lnTo>
                  <a:lnTo>
                    <a:pt x="0" y="19621"/>
                  </a:lnTo>
                  <a:close/>
                </a:path>
              </a:pathLst>
            </a:custGeom>
            <a:solidFill>
              <a:srgbClr val="0356B1"/>
            </a:solidFill>
            <a:ln>
              <a:solidFill>
                <a:srgbClr val="0356B1"/>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6" name="object 10">
              <a:extLst>
                <a:ext uri="{FF2B5EF4-FFF2-40B4-BE49-F238E27FC236}">
                  <a16:creationId xmlns:a16="http://schemas.microsoft.com/office/drawing/2014/main" id="{42377390-3D53-25FE-1C32-B14272C57082}"/>
                </a:ext>
              </a:extLst>
            </p:cNvPr>
            <p:cNvSpPr/>
            <p:nvPr/>
          </p:nvSpPr>
          <p:spPr>
            <a:xfrm>
              <a:off x="8306688" y="1904574"/>
              <a:ext cx="3368675" cy="61520"/>
            </a:xfrm>
            <a:custGeom>
              <a:avLst/>
              <a:gdLst/>
              <a:ahLst/>
              <a:cxnLst/>
              <a:rect l="l" t="t" r="r" b="b"/>
              <a:pathLst>
                <a:path w="3368675" h="76200">
                  <a:moveTo>
                    <a:pt x="0" y="76200"/>
                  </a:moveTo>
                  <a:lnTo>
                    <a:pt x="3368294" y="76200"/>
                  </a:lnTo>
                  <a:lnTo>
                    <a:pt x="3368294" y="0"/>
                  </a:lnTo>
                  <a:lnTo>
                    <a:pt x="0" y="0"/>
                  </a:lnTo>
                  <a:lnTo>
                    <a:pt x="0" y="76200"/>
                  </a:lnTo>
                  <a:close/>
                </a:path>
              </a:pathLst>
            </a:custGeom>
            <a:solidFill>
              <a:srgbClr val="FFC000"/>
            </a:solidFill>
            <a:ln>
              <a:solidFill>
                <a:srgbClr val="FFC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6BC467E4-D064-A3FA-45D1-D4C39FD7C2E1}"/>
              </a:ext>
            </a:extLst>
          </p:cNvPr>
          <p:cNvSpPr txBox="1"/>
          <p:nvPr/>
        </p:nvSpPr>
        <p:spPr>
          <a:xfrm>
            <a:off x="4682519" y="5054529"/>
            <a:ext cx="2439150" cy="1572584"/>
          </a:xfrm>
          <a:prstGeom prst="rect">
            <a:avLst/>
          </a:prstGeom>
        </p:spPr>
        <p:txBody>
          <a:bodyPr vert="horz" wrap="square" lIns="91440" tIns="45720" rIns="91440" bIns="45720" rtlCol="0">
            <a:noAutofit/>
          </a:bodyPr>
          <a:lstStyle/>
          <a:p>
            <a:pPr marL="0" indent="0" algn="just">
              <a:buNone/>
            </a:pPr>
            <a:endParaRPr lang="en-US" sz="1100"/>
          </a:p>
        </p:txBody>
      </p:sp>
      <p:sp>
        <p:nvSpPr>
          <p:cNvPr id="18" name="TextBox 17">
            <a:extLst>
              <a:ext uri="{FF2B5EF4-FFF2-40B4-BE49-F238E27FC236}">
                <a16:creationId xmlns:a16="http://schemas.microsoft.com/office/drawing/2014/main" id="{16CFD47F-A523-22F9-AAEB-E099A3768737}"/>
              </a:ext>
            </a:extLst>
          </p:cNvPr>
          <p:cNvSpPr txBox="1"/>
          <p:nvPr/>
        </p:nvSpPr>
        <p:spPr>
          <a:xfrm>
            <a:off x="4557917" y="5561773"/>
            <a:ext cx="2593538" cy="842174"/>
          </a:xfrm>
          <a:prstGeom prst="rect">
            <a:avLst/>
          </a:prstGeom>
        </p:spPr>
        <p:txBody>
          <a:bodyPr vert="horz" wrap="square" lIns="91440" tIns="45720" rIns="91440" bIns="45720" rtlCol="0">
            <a:noAutofit/>
          </a:bodyPr>
          <a:lstStyle/>
          <a:p>
            <a:pPr marL="171450" lvl="0" indent="-171450" algn="just" defTabSz="444500">
              <a:lnSpc>
                <a:spcPct val="90000"/>
              </a:lnSpc>
              <a:spcBef>
                <a:spcPct val="0"/>
              </a:spcBef>
              <a:spcAft>
                <a:spcPct val="15000"/>
              </a:spcAft>
              <a:buFont typeface="Arial" panose="020B0604020202020204" pitchFamily="34" charset="0"/>
              <a:buChar char="•"/>
            </a:pPr>
            <a:r>
              <a:rPr lang="en-US" sz="1200">
                <a:solidFill>
                  <a:schemeClr val="tx2"/>
                </a:solidFill>
              </a:rPr>
              <a:t>Provides </a:t>
            </a:r>
            <a:r>
              <a:rPr lang="en-US" sz="1200" b="1">
                <a:solidFill>
                  <a:schemeClr val="tx2"/>
                </a:solidFill>
              </a:rPr>
              <a:t>additional documents </a:t>
            </a:r>
            <a:r>
              <a:rPr lang="en-US" sz="1200">
                <a:solidFill>
                  <a:schemeClr val="tx2"/>
                </a:solidFill>
              </a:rPr>
              <a:t>to PCI</a:t>
            </a:r>
            <a:endParaRPr lang="el-GR" sz="1200">
              <a:solidFill>
                <a:schemeClr val="tx2"/>
              </a:solidFill>
            </a:endParaRPr>
          </a:p>
        </p:txBody>
      </p:sp>
      <p:sp>
        <p:nvSpPr>
          <p:cNvPr id="19" name="TextBox 18">
            <a:extLst>
              <a:ext uri="{FF2B5EF4-FFF2-40B4-BE49-F238E27FC236}">
                <a16:creationId xmlns:a16="http://schemas.microsoft.com/office/drawing/2014/main" id="{4CFAD967-71A9-EA32-DEB4-74AA315967F2}"/>
              </a:ext>
            </a:extLst>
          </p:cNvPr>
          <p:cNvSpPr txBox="1"/>
          <p:nvPr/>
        </p:nvSpPr>
        <p:spPr>
          <a:xfrm>
            <a:off x="4572472" y="4140514"/>
            <a:ext cx="2639822" cy="630942"/>
          </a:xfrm>
          <a:prstGeom prst="rect">
            <a:avLst/>
          </a:prstGeom>
          <a:noFill/>
        </p:spPr>
        <p:txBody>
          <a:bodyPr wrap="square" rtlCol="0">
            <a:spAutoFit/>
          </a:bodyPr>
          <a:lstStyle/>
          <a:p>
            <a:pPr algn="ctr"/>
            <a:r>
              <a:rPr lang="en-US" sz="1200" b="1">
                <a:solidFill>
                  <a:schemeClr val="accent5"/>
                </a:solidFill>
              </a:rPr>
              <a:t>Provide Additional Documents to PCI (IE469)</a:t>
            </a:r>
          </a:p>
          <a:p>
            <a:pPr algn="ctr"/>
            <a:endParaRPr lang="en-US" sz="1100" b="1">
              <a:solidFill>
                <a:schemeClr val="accent5"/>
              </a:solidFill>
            </a:endParaRPr>
          </a:p>
        </p:txBody>
      </p:sp>
      <p:grpSp>
        <p:nvGrpSpPr>
          <p:cNvPr id="20" name="Group 19">
            <a:extLst>
              <a:ext uri="{FF2B5EF4-FFF2-40B4-BE49-F238E27FC236}">
                <a16:creationId xmlns:a16="http://schemas.microsoft.com/office/drawing/2014/main" id="{8FE76781-9D9A-AB49-E10D-808DAFDD5AB9}"/>
              </a:ext>
            </a:extLst>
          </p:cNvPr>
          <p:cNvGrpSpPr/>
          <p:nvPr/>
        </p:nvGrpSpPr>
        <p:grpSpPr>
          <a:xfrm>
            <a:off x="5055346" y="4804767"/>
            <a:ext cx="1681520" cy="739027"/>
            <a:chOff x="7279019" y="3474003"/>
            <a:chExt cx="1681520" cy="739027"/>
          </a:xfrm>
        </p:grpSpPr>
        <p:pic>
          <p:nvPicPr>
            <p:cNvPr id="21" name="Graphic 20" descr="Schoolhouse">
              <a:extLst>
                <a:ext uri="{FF2B5EF4-FFF2-40B4-BE49-F238E27FC236}">
                  <a16:creationId xmlns:a16="http://schemas.microsoft.com/office/drawing/2014/main" id="{2F714156-2960-47E5-FA67-49B5A0B34A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345276" y="3474919"/>
              <a:ext cx="640080" cy="640080"/>
            </a:xfrm>
            <a:prstGeom prst="rect">
              <a:avLst/>
            </a:prstGeom>
          </p:spPr>
        </p:pic>
        <p:sp>
          <p:nvSpPr>
            <p:cNvPr id="22" name="TextBox 21">
              <a:extLst>
                <a:ext uri="{FF2B5EF4-FFF2-40B4-BE49-F238E27FC236}">
                  <a16:creationId xmlns:a16="http://schemas.microsoft.com/office/drawing/2014/main" id="{8D76D521-584A-4412-D1FC-48E4BF1292E4}"/>
                </a:ext>
              </a:extLst>
            </p:cNvPr>
            <p:cNvSpPr txBox="1"/>
            <p:nvPr/>
          </p:nvSpPr>
          <p:spPr>
            <a:xfrm>
              <a:off x="7279019" y="3966809"/>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23" name="Graphic 22" descr="Schoolhouse">
              <a:extLst>
                <a:ext uri="{FF2B5EF4-FFF2-40B4-BE49-F238E27FC236}">
                  <a16:creationId xmlns:a16="http://schemas.microsoft.com/office/drawing/2014/main" id="{BA5B46BA-86DB-30FC-1725-3F3FCB7023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43762" y="3474003"/>
              <a:ext cx="640080" cy="640080"/>
            </a:xfrm>
            <a:prstGeom prst="rect">
              <a:avLst/>
            </a:prstGeom>
          </p:spPr>
        </p:pic>
        <p:sp>
          <p:nvSpPr>
            <p:cNvPr id="24" name="TextBox 23">
              <a:extLst>
                <a:ext uri="{FF2B5EF4-FFF2-40B4-BE49-F238E27FC236}">
                  <a16:creationId xmlns:a16="http://schemas.microsoft.com/office/drawing/2014/main" id="{BA92F5A1-B851-2040-E80F-DCDBE78ABDE6}"/>
                </a:ext>
              </a:extLst>
            </p:cNvPr>
            <p:cNvSpPr txBox="1"/>
            <p:nvPr/>
          </p:nvSpPr>
          <p:spPr>
            <a:xfrm>
              <a:off x="8177323" y="3966115"/>
              <a:ext cx="783216" cy="246221"/>
            </a:xfrm>
            <a:prstGeom prst="rect">
              <a:avLst/>
            </a:prstGeom>
            <a:noFill/>
          </p:spPr>
          <p:txBody>
            <a:bodyPr wrap="square" rtlCol="0">
              <a:spAutoFit/>
            </a:bodyPr>
            <a:lstStyle/>
            <a:p>
              <a:pPr algn="ctr"/>
              <a:r>
                <a:rPr lang="en-US" sz="1000" b="1">
                  <a:solidFill>
                    <a:schemeClr val="tx2"/>
                  </a:solidFill>
                </a:rPr>
                <a:t>PCI</a:t>
              </a:r>
            </a:p>
          </p:txBody>
        </p:sp>
        <p:cxnSp>
          <p:nvCxnSpPr>
            <p:cNvPr id="25" name="Straight Arrow Connector 24">
              <a:extLst>
                <a:ext uri="{FF2B5EF4-FFF2-40B4-BE49-F238E27FC236}">
                  <a16:creationId xmlns:a16="http://schemas.microsoft.com/office/drawing/2014/main" id="{5FAE3051-B897-7C45-48D6-3572FF933B10}"/>
                </a:ext>
              </a:extLst>
            </p:cNvPr>
            <p:cNvCxnSpPr>
              <a:cxnSpLocks/>
            </p:cNvCxnSpPr>
            <p:nvPr/>
          </p:nvCxnSpPr>
          <p:spPr>
            <a:xfrm>
              <a:off x="7974154" y="3882608"/>
              <a:ext cx="287556" cy="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8877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Manage customs debt by SCI and VAT by PCI</a:t>
            </a:r>
            <a:endParaRPr lang="en-US"/>
          </a:p>
        </p:txBody>
      </p:sp>
      <p:sp>
        <p:nvSpPr>
          <p:cNvPr id="3" name="Slide Number Placeholder 2">
            <a:extLst>
              <a:ext uri="{FF2B5EF4-FFF2-40B4-BE49-F238E27FC236}">
                <a16:creationId xmlns:a16="http://schemas.microsoft.com/office/drawing/2014/main" id="{48D569F0-358F-E93A-0BD5-EBF7C6DD0F47}"/>
              </a:ext>
            </a:extLst>
          </p:cNvPr>
          <p:cNvSpPr>
            <a:spLocks noGrp="1"/>
          </p:cNvSpPr>
          <p:nvPr>
            <p:ph type="sldNum" sz="quarter" idx="12"/>
          </p:nvPr>
        </p:nvSpPr>
        <p:spPr/>
        <p:txBody>
          <a:bodyPr/>
          <a:lstStyle/>
          <a:p>
            <a:fld id="{F46C79FD-C571-418B-AB0F-5EE936C85276}" type="slidenum">
              <a:rPr lang="en-GB" smtClean="0"/>
              <a:pPr/>
              <a:t>84</a:t>
            </a:fld>
            <a:endParaRPr lang="en-GB"/>
          </a:p>
        </p:txBody>
      </p:sp>
    </p:spTree>
    <p:extLst>
      <p:ext uri="{BB962C8B-B14F-4D97-AF65-F5344CB8AC3E}">
        <p14:creationId xmlns:p14="http://schemas.microsoft.com/office/powerpoint/2010/main" val="465951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E027FF-EC00-635D-C07F-F9EC57DB648A}"/>
              </a:ext>
            </a:extLst>
          </p:cNvPr>
          <p:cNvSpPr>
            <a:spLocks noGrp="1"/>
          </p:cNvSpPr>
          <p:nvPr>
            <p:ph idx="1"/>
          </p:nvPr>
        </p:nvSpPr>
        <p:spPr>
          <a:xfrm>
            <a:off x="800485" y="1445414"/>
            <a:ext cx="10880669" cy="751031"/>
          </a:xfrm>
        </p:spPr>
        <p:txBody>
          <a:bodyPr/>
          <a:lstStyle/>
          <a:p>
            <a:pPr marL="0" indent="0" algn="just">
              <a:spcAft>
                <a:spcPts val="600"/>
              </a:spcAft>
              <a:buNone/>
            </a:pPr>
            <a:r>
              <a:rPr lang="en-GB" sz="1800">
                <a:effectLst/>
                <a:ea typeface="Times New Roman" panose="02020603050405020304" pitchFamily="18" charset="0"/>
                <a:cs typeface="Times New Roman" panose="02020603050405020304" pitchFamily="18" charset="0"/>
              </a:rPr>
              <a:t>Calculation of customs duties is </a:t>
            </a:r>
            <a:r>
              <a:rPr lang="en-GB" sz="1800">
                <a:ea typeface="Times New Roman" panose="02020603050405020304" pitchFamily="18" charset="0"/>
                <a:cs typeface="Times New Roman" panose="02020603050405020304" pitchFamily="18" charset="0"/>
              </a:rPr>
              <a:t>performed</a:t>
            </a:r>
            <a:r>
              <a:rPr lang="en-GB" sz="1800">
                <a:effectLst/>
                <a:ea typeface="Times New Roman" panose="02020603050405020304" pitchFamily="18" charset="0"/>
                <a:cs typeface="Times New Roman" panose="02020603050405020304" pitchFamily="18" charset="0"/>
              </a:rPr>
              <a:t> by SCI and calculation of VAT by PCI. When th</a:t>
            </a:r>
            <a:r>
              <a:rPr lang="en-GB" sz="1800">
                <a:ea typeface="Times New Roman" panose="02020603050405020304" pitchFamily="18" charset="0"/>
                <a:cs typeface="Times New Roman" panose="02020603050405020304" pitchFamily="18" charset="0"/>
              </a:rPr>
              <a:t>e state is “Under Release”, </a:t>
            </a:r>
            <a:r>
              <a:rPr lang="en-US" sz="1800">
                <a:effectLst/>
                <a:ea typeface="Times New Roman" panose="02020603050405020304" pitchFamily="18" charset="0"/>
                <a:cs typeface="Times New Roman" panose="02020603050405020304" pitchFamily="18" charset="0"/>
              </a:rPr>
              <a:t>the CCI system identifies if customs duties’ payment is secured by SCI and VAT by PCI</a:t>
            </a:r>
            <a:r>
              <a:rPr lang="en-GB" sz="1800">
                <a:effectLst/>
                <a:ea typeface="Times New Roman" panose="02020603050405020304" pitchFamily="18" charset="0"/>
                <a:cs typeface="Times New Roman" panose="02020603050405020304" pitchFamily="18" charset="0"/>
              </a:rPr>
              <a:t>. </a:t>
            </a:r>
          </a:p>
          <a:p>
            <a:pPr marL="0" indent="0" algn="just">
              <a:spcAft>
                <a:spcPts val="600"/>
              </a:spcAft>
              <a:buNone/>
            </a:pPr>
            <a:endParaRPr lang="en-GB" sz="1800">
              <a:latin typeface="Times New Roman" panose="02020603050405020304" pitchFamily="18" charset="0"/>
            </a:endParaRPr>
          </a:p>
        </p:txBody>
      </p:sp>
      <p:sp>
        <p:nvSpPr>
          <p:cNvPr id="3" name="Title 2">
            <a:extLst>
              <a:ext uri="{FF2B5EF4-FFF2-40B4-BE49-F238E27FC236}">
                <a16:creationId xmlns:a16="http://schemas.microsoft.com/office/drawing/2014/main" id="{F51C4DE3-9A53-D961-A589-359E31E80191}"/>
              </a:ext>
            </a:extLst>
          </p:cNvPr>
          <p:cNvSpPr>
            <a:spLocks noGrp="1"/>
          </p:cNvSpPr>
          <p:nvPr>
            <p:ph type="title"/>
          </p:nvPr>
        </p:nvSpPr>
        <p:spPr>
          <a:xfrm>
            <a:off x="970722" y="0"/>
            <a:ext cx="10515600" cy="1265217"/>
          </a:xfrm>
        </p:spPr>
        <p:txBody>
          <a:bodyPr/>
          <a:lstStyle/>
          <a:p>
            <a:r>
              <a:rPr lang="en-US"/>
              <a:t>Calculation of customs debt by SCI and VAT by PCI</a:t>
            </a:r>
            <a:endParaRPr lang="el-GR"/>
          </a:p>
        </p:txBody>
      </p:sp>
      <p:grpSp>
        <p:nvGrpSpPr>
          <p:cNvPr id="4" name="Group 3">
            <a:extLst>
              <a:ext uri="{FF2B5EF4-FFF2-40B4-BE49-F238E27FC236}">
                <a16:creationId xmlns:a16="http://schemas.microsoft.com/office/drawing/2014/main" id="{DA35E7FC-B8A4-F441-AF16-5F9D9A09973E}"/>
              </a:ext>
            </a:extLst>
          </p:cNvPr>
          <p:cNvGrpSpPr/>
          <p:nvPr/>
        </p:nvGrpSpPr>
        <p:grpSpPr>
          <a:xfrm>
            <a:off x="941451" y="2265606"/>
            <a:ext cx="3160855" cy="4223784"/>
            <a:chOff x="1145638" y="2460916"/>
            <a:chExt cx="3160855" cy="4223784"/>
          </a:xfrm>
        </p:grpSpPr>
        <p:sp>
          <p:nvSpPr>
            <p:cNvPr id="8" name="Freeform: Shape 7">
              <a:extLst>
                <a:ext uri="{FF2B5EF4-FFF2-40B4-BE49-F238E27FC236}">
                  <a16:creationId xmlns:a16="http://schemas.microsoft.com/office/drawing/2014/main" id="{5BE8E9E2-E18D-E8A6-77A2-BC1133D21679}"/>
                </a:ext>
              </a:extLst>
            </p:cNvPr>
            <p:cNvSpPr/>
            <p:nvPr/>
          </p:nvSpPr>
          <p:spPr>
            <a:xfrm>
              <a:off x="1145638" y="2460916"/>
              <a:ext cx="2689172" cy="1122829"/>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US" sz="1600" b="1">
                  <a:solidFill>
                    <a:srgbClr val="FFFFFF"/>
                  </a:solidFill>
                  <a:latin typeface="Arial"/>
                </a:rPr>
                <a:t>Customs duties are calculated when state is:</a:t>
              </a: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6E1BCF8B-8CDF-A032-F9E8-BF5DF826072D}"/>
                </a:ext>
              </a:extLst>
            </p:cNvPr>
            <p:cNvGrpSpPr/>
            <p:nvPr/>
          </p:nvGrpSpPr>
          <p:grpSpPr>
            <a:xfrm>
              <a:off x="1350558" y="3553915"/>
              <a:ext cx="2955935" cy="3130785"/>
              <a:chOff x="1324025" y="2773869"/>
              <a:chExt cx="2705262" cy="3130785"/>
            </a:xfrm>
          </p:grpSpPr>
          <p:sp>
            <p:nvSpPr>
              <p:cNvPr id="10" name="Freeform: Shape 9">
                <a:extLst>
                  <a:ext uri="{FF2B5EF4-FFF2-40B4-BE49-F238E27FC236}">
                    <a16:creationId xmlns:a16="http://schemas.microsoft.com/office/drawing/2014/main" id="{26C137A9-445C-9F8E-F680-CD95C7AEDB2A}"/>
                  </a:ext>
                </a:extLst>
              </p:cNvPr>
              <p:cNvSpPr/>
              <p:nvPr/>
            </p:nvSpPr>
            <p:spPr>
              <a:xfrm>
                <a:off x="1324025" y="2773869"/>
                <a:ext cx="229254" cy="404565"/>
              </a:xfrm>
              <a:custGeom>
                <a:avLst/>
                <a:gdLst/>
                <a:ahLst/>
                <a:cxnLst/>
                <a:rect l="0" t="0" r="0" b="0"/>
                <a:pathLst>
                  <a:path>
                    <a:moveTo>
                      <a:pt x="0" y="0"/>
                    </a:moveTo>
                    <a:lnTo>
                      <a:pt x="0" y="404565"/>
                    </a:lnTo>
                    <a:lnTo>
                      <a:pt x="229254" y="4045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DDE7EDCA-BD53-2AF5-D2C4-4B5349B2CD69}"/>
                  </a:ext>
                </a:extLst>
              </p:cNvPr>
              <p:cNvSpPr/>
              <p:nvPr/>
            </p:nvSpPr>
            <p:spPr>
              <a:xfrm>
                <a:off x="1451928" y="2927865"/>
                <a:ext cx="2577359" cy="63560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rPr>
                  <a:t>Submitted</a:t>
                </a:r>
              </a:p>
            </p:txBody>
          </p:sp>
          <p:sp>
            <p:nvSpPr>
              <p:cNvPr id="12" name="Freeform: Shape 11">
                <a:extLst>
                  <a:ext uri="{FF2B5EF4-FFF2-40B4-BE49-F238E27FC236}">
                    <a16:creationId xmlns:a16="http://schemas.microsoft.com/office/drawing/2014/main" id="{0B4289F5-5918-719D-3FC3-4442D7386E86}"/>
                  </a:ext>
                </a:extLst>
              </p:cNvPr>
              <p:cNvSpPr/>
              <p:nvPr/>
            </p:nvSpPr>
            <p:spPr>
              <a:xfrm>
                <a:off x="1324025" y="2773869"/>
                <a:ext cx="229254" cy="1173484"/>
              </a:xfrm>
              <a:custGeom>
                <a:avLst/>
                <a:gdLst/>
                <a:ahLst/>
                <a:cxnLst/>
                <a:rect l="0" t="0" r="0" b="0"/>
                <a:pathLst>
                  <a:path>
                    <a:moveTo>
                      <a:pt x="0" y="0"/>
                    </a:moveTo>
                    <a:lnTo>
                      <a:pt x="0" y="1173484"/>
                    </a:lnTo>
                    <a:lnTo>
                      <a:pt x="229254" y="1173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132641B8-9162-6820-A5D0-3732B33A58F8}"/>
                  </a:ext>
                </a:extLst>
              </p:cNvPr>
              <p:cNvSpPr/>
              <p:nvPr/>
            </p:nvSpPr>
            <p:spPr>
              <a:xfrm>
                <a:off x="1451928" y="3696784"/>
                <a:ext cx="2577359" cy="63560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rPr>
                  <a:t>Registered and Waiting for Presentation of Goods</a:t>
                </a:r>
              </a:p>
            </p:txBody>
          </p:sp>
          <p:sp>
            <p:nvSpPr>
              <p:cNvPr id="14" name="Freeform: Shape 13">
                <a:extLst>
                  <a:ext uri="{FF2B5EF4-FFF2-40B4-BE49-F238E27FC236}">
                    <a16:creationId xmlns:a16="http://schemas.microsoft.com/office/drawing/2014/main" id="{71285AD7-30B0-A444-88C6-7B35006DB28B}"/>
                  </a:ext>
                </a:extLst>
              </p:cNvPr>
              <p:cNvSpPr/>
              <p:nvPr/>
            </p:nvSpPr>
            <p:spPr>
              <a:xfrm>
                <a:off x="1324025" y="2773869"/>
                <a:ext cx="229254" cy="1965707"/>
              </a:xfrm>
              <a:custGeom>
                <a:avLst/>
                <a:gdLst/>
                <a:ahLst/>
                <a:cxnLst/>
                <a:rect l="0" t="0" r="0" b="0"/>
                <a:pathLst>
                  <a:path>
                    <a:moveTo>
                      <a:pt x="0" y="0"/>
                    </a:moveTo>
                    <a:lnTo>
                      <a:pt x="0" y="1965707"/>
                    </a:lnTo>
                    <a:lnTo>
                      <a:pt x="229254" y="19657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8734C51C-EF96-4029-E42C-92AF16F9861D}"/>
                  </a:ext>
                </a:extLst>
              </p:cNvPr>
              <p:cNvSpPr/>
              <p:nvPr/>
            </p:nvSpPr>
            <p:spPr>
              <a:xfrm>
                <a:off x="1451928" y="4489007"/>
                <a:ext cx="2577359" cy="63560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rPr>
                  <a:t>Accepted</a:t>
                </a:r>
              </a:p>
            </p:txBody>
          </p:sp>
          <p:sp>
            <p:nvSpPr>
              <p:cNvPr id="16" name="Freeform: Shape 15">
                <a:extLst>
                  <a:ext uri="{FF2B5EF4-FFF2-40B4-BE49-F238E27FC236}">
                    <a16:creationId xmlns:a16="http://schemas.microsoft.com/office/drawing/2014/main" id="{8504A914-C9F1-D2AD-62BE-F972D157E041}"/>
                  </a:ext>
                </a:extLst>
              </p:cNvPr>
              <p:cNvSpPr/>
              <p:nvPr/>
            </p:nvSpPr>
            <p:spPr>
              <a:xfrm>
                <a:off x="1324025" y="2773869"/>
                <a:ext cx="220289" cy="2745747"/>
              </a:xfrm>
              <a:custGeom>
                <a:avLst/>
                <a:gdLst/>
                <a:ahLst/>
                <a:cxnLst/>
                <a:rect l="0" t="0" r="0" b="0"/>
                <a:pathLst>
                  <a:path>
                    <a:moveTo>
                      <a:pt x="0" y="0"/>
                    </a:moveTo>
                    <a:lnTo>
                      <a:pt x="0" y="2745747"/>
                    </a:lnTo>
                    <a:lnTo>
                      <a:pt x="220289" y="274574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AD367F1D-747D-E24C-6EF9-FE2FA422B15A}"/>
                  </a:ext>
                </a:extLst>
              </p:cNvPr>
              <p:cNvSpPr/>
              <p:nvPr/>
            </p:nvSpPr>
            <p:spPr>
              <a:xfrm>
                <a:off x="1451928" y="5269047"/>
                <a:ext cx="2577359" cy="63560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defTabSz="622300">
                  <a:lnSpc>
                    <a:spcPct val="90000"/>
                  </a:lnSpc>
                  <a:spcBef>
                    <a:spcPct val="0"/>
                  </a:spcBef>
                  <a:spcAft>
                    <a:spcPct val="35000"/>
                  </a:spcAft>
                  <a:defRPr/>
                </a:pPr>
                <a:r>
                  <a:rPr lang="en-GB" sz="1600" b="1">
                    <a:effectLst/>
                    <a:ea typeface="Times New Roman" panose="02020603050405020304" pitchFamily="18" charset="0"/>
                  </a:rPr>
                  <a:t>Declaration Under Amendment</a:t>
                </a:r>
              </a:p>
            </p:txBody>
          </p:sp>
        </p:grpSp>
      </p:grpSp>
      <p:grpSp>
        <p:nvGrpSpPr>
          <p:cNvPr id="22" name="Group 21">
            <a:extLst>
              <a:ext uri="{FF2B5EF4-FFF2-40B4-BE49-F238E27FC236}">
                <a16:creationId xmlns:a16="http://schemas.microsoft.com/office/drawing/2014/main" id="{EAA019DE-7675-560A-117E-15C3659B8EFB}"/>
              </a:ext>
            </a:extLst>
          </p:cNvPr>
          <p:cNvGrpSpPr/>
          <p:nvPr/>
        </p:nvGrpSpPr>
        <p:grpSpPr>
          <a:xfrm>
            <a:off x="8092722" y="2991361"/>
            <a:ext cx="3588433" cy="1965707"/>
            <a:chOff x="2075093" y="5303228"/>
            <a:chExt cx="3314782" cy="457205"/>
          </a:xfrm>
        </p:grpSpPr>
        <p:sp>
          <p:nvSpPr>
            <p:cNvPr id="23" name="Rectangle 22">
              <a:extLst>
                <a:ext uri="{FF2B5EF4-FFF2-40B4-BE49-F238E27FC236}">
                  <a16:creationId xmlns:a16="http://schemas.microsoft.com/office/drawing/2014/main" id="{E2094103-009F-5EB7-7E7B-9BD799C2D792}"/>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4" name="Rectangle 23">
              <a:extLst>
                <a:ext uri="{FF2B5EF4-FFF2-40B4-BE49-F238E27FC236}">
                  <a16:creationId xmlns:a16="http://schemas.microsoft.com/office/drawing/2014/main" id="{4CEF081A-455C-C56E-9A17-1E09A9DA0115}"/>
                </a:ext>
              </a:extLst>
            </p:cNvPr>
            <p:cNvSpPr/>
            <p:nvPr/>
          </p:nvSpPr>
          <p:spPr>
            <a:xfrm>
              <a:off x="2532291" y="5303228"/>
              <a:ext cx="2857584" cy="457200"/>
            </a:xfrm>
            <a:prstGeom prst="rect">
              <a:avLst/>
            </a:prstGeom>
            <a:no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200" i="1">
                  <a:solidFill>
                    <a:schemeClr val="tx1"/>
                  </a:solidFill>
                  <a:effectLst/>
                  <a:ea typeface="Times New Roman" panose="02020603050405020304" pitchFamily="18" charset="0"/>
                </a:rPr>
                <a:t>For </a:t>
              </a:r>
              <a:r>
                <a:rPr lang="en-GB" sz="1200" b="1" i="1">
                  <a:solidFill>
                    <a:schemeClr val="tx1"/>
                  </a:solidFill>
                  <a:effectLst/>
                  <a:ea typeface="Times New Roman" panose="02020603050405020304" pitchFamily="18" charset="0"/>
                </a:rPr>
                <a:t>simplified declaration</a:t>
              </a:r>
              <a:r>
                <a:rPr lang="en-GB" sz="1200" i="1">
                  <a:solidFill>
                    <a:schemeClr val="tx1"/>
                  </a:solidFill>
                  <a:effectLst/>
                  <a:ea typeface="Times New Roman" panose="02020603050405020304" pitchFamily="18" charset="0"/>
                </a:rPr>
                <a:t>, management of customs debt and VAT is applicable for the </a:t>
              </a:r>
              <a:r>
                <a:rPr lang="en-GB" sz="1200" b="1" i="1">
                  <a:solidFill>
                    <a:schemeClr val="tx1"/>
                  </a:solidFill>
                  <a:effectLst/>
                  <a:ea typeface="Times New Roman" panose="02020603050405020304" pitchFamily="18" charset="0"/>
                </a:rPr>
                <a:t>supplementary declaration</a:t>
              </a:r>
              <a:r>
                <a:rPr lang="en-GB" sz="1200" i="1">
                  <a:solidFill>
                    <a:schemeClr val="tx1"/>
                  </a:solidFill>
                  <a:effectLst/>
                  <a:ea typeface="Times New Roman" panose="02020603050405020304" pitchFamily="18" charset="0"/>
                </a:rPr>
                <a:t>, which contains all final data and relevant supporting documents. For simplified declaration in cases of a </a:t>
              </a:r>
              <a:r>
                <a:rPr lang="en-GB" sz="1200" b="1" i="1">
                  <a:solidFill>
                    <a:schemeClr val="tx1"/>
                  </a:solidFill>
                  <a:effectLst/>
                  <a:ea typeface="Times New Roman" panose="02020603050405020304" pitchFamily="18" charset="0"/>
                </a:rPr>
                <a:t>comprehensive guarantee is provided</a:t>
              </a:r>
              <a:r>
                <a:rPr lang="en-GB" sz="1200" i="1">
                  <a:solidFill>
                    <a:schemeClr val="tx1"/>
                  </a:solidFill>
                  <a:effectLst/>
                  <a:ea typeface="Times New Roman" panose="02020603050405020304" pitchFamily="18" charset="0"/>
                </a:rPr>
                <a:t>, release of goods shall </a:t>
              </a:r>
              <a:r>
                <a:rPr lang="en-GB" sz="1200" b="1" i="1">
                  <a:solidFill>
                    <a:schemeClr val="tx1"/>
                  </a:solidFill>
                  <a:effectLst/>
                  <a:ea typeface="Times New Roman" panose="02020603050405020304" pitchFamily="18" charset="0"/>
                </a:rPr>
                <a:t>not be conditional upon a monitoring of the guarantee </a:t>
              </a:r>
              <a:r>
                <a:rPr lang="en-GB" sz="1200" i="1">
                  <a:solidFill>
                    <a:schemeClr val="tx1"/>
                  </a:solidFill>
                  <a:effectLst/>
                  <a:ea typeface="Times New Roman" panose="02020603050405020304" pitchFamily="18" charset="0"/>
                </a:rPr>
                <a:t>by customs authorities.</a:t>
              </a:r>
              <a:endParaRPr lang="en-GB" sz="1000" i="1">
                <a:solidFill>
                  <a:schemeClr val="tx1"/>
                </a:solidFill>
                <a:effectLst/>
                <a:ea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A1ADB89D-D679-9D84-0310-716D0D87484E}"/>
              </a:ext>
            </a:extLst>
          </p:cNvPr>
          <p:cNvGrpSpPr/>
          <p:nvPr/>
        </p:nvGrpSpPr>
        <p:grpSpPr>
          <a:xfrm>
            <a:off x="4464103" y="2274484"/>
            <a:ext cx="3165634" cy="3475007"/>
            <a:chOff x="4464103" y="2460916"/>
            <a:chExt cx="3165634" cy="3475007"/>
          </a:xfrm>
        </p:grpSpPr>
        <p:sp>
          <p:nvSpPr>
            <p:cNvPr id="35" name="Freeform: Shape 34">
              <a:extLst>
                <a:ext uri="{FF2B5EF4-FFF2-40B4-BE49-F238E27FC236}">
                  <a16:creationId xmlns:a16="http://schemas.microsoft.com/office/drawing/2014/main" id="{2172FA51-DAAC-4D7D-468B-1FDC70DFE292}"/>
                </a:ext>
              </a:extLst>
            </p:cNvPr>
            <p:cNvSpPr/>
            <p:nvPr/>
          </p:nvSpPr>
          <p:spPr>
            <a:xfrm>
              <a:off x="4464103" y="2460916"/>
              <a:ext cx="2689172" cy="1122829"/>
            </a:xfrm>
            <a:custGeom>
              <a:avLst/>
              <a:gdLst>
                <a:gd name="connsiteX0" fmla="*/ 0 w 2776497"/>
                <a:gd name="connsiteY0" fmla="*/ 120896 h 1208958"/>
                <a:gd name="connsiteX1" fmla="*/ 120896 w 2776497"/>
                <a:gd name="connsiteY1" fmla="*/ 0 h 1208958"/>
                <a:gd name="connsiteX2" fmla="*/ 2655601 w 2776497"/>
                <a:gd name="connsiteY2" fmla="*/ 0 h 1208958"/>
                <a:gd name="connsiteX3" fmla="*/ 2776497 w 2776497"/>
                <a:gd name="connsiteY3" fmla="*/ 120896 h 1208958"/>
                <a:gd name="connsiteX4" fmla="*/ 2776497 w 2776497"/>
                <a:gd name="connsiteY4" fmla="*/ 1088062 h 1208958"/>
                <a:gd name="connsiteX5" fmla="*/ 2655601 w 2776497"/>
                <a:gd name="connsiteY5" fmla="*/ 1208958 h 1208958"/>
                <a:gd name="connsiteX6" fmla="*/ 120896 w 2776497"/>
                <a:gd name="connsiteY6" fmla="*/ 1208958 h 1208958"/>
                <a:gd name="connsiteX7" fmla="*/ 0 w 2776497"/>
                <a:gd name="connsiteY7" fmla="*/ 1088062 h 1208958"/>
                <a:gd name="connsiteX8" fmla="*/ 0 w 2776497"/>
                <a:gd name="connsiteY8" fmla="*/ 120896 h 120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497" h="1208958">
                  <a:moveTo>
                    <a:pt x="0" y="120896"/>
                  </a:moveTo>
                  <a:cubicBezTo>
                    <a:pt x="0" y="54127"/>
                    <a:pt x="54127" y="0"/>
                    <a:pt x="120896" y="0"/>
                  </a:cubicBezTo>
                  <a:lnTo>
                    <a:pt x="2655601" y="0"/>
                  </a:lnTo>
                  <a:cubicBezTo>
                    <a:pt x="2722370" y="0"/>
                    <a:pt x="2776497" y="54127"/>
                    <a:pt x="2776497" y="120896"/>
                  </a:cubicBezTo>
                  <a:lnTo>
                    <a:pt x="2776497" y="1088062"/>
                  </a:lnTo>
                  <a:cubicBezTo>
                    <a:pt x="2776497" y="1154831"/>
                    <a:pt x="2722370" y="1208958"/>
                    <a:pt x="2655601" y="1208958"/>
                  </a:cubicBezTo>
                  <a:lnTo>
                    <a:pt x="120896" y="1208958"/>
                  </a:lnTo>
                  <a:cubicBezTo>
                    <a:pt x="54127" y="1208958"/>
                    <a:pt x="0" y="1154831"/>
                    <a:pt x="0" y="1088062"/>
                  </a:cubicBezTo>
                  <a:lnTo>
                    <a:pt x="0" y="120896"/>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en-US" sz="1600" b="1">
                  <a:solidFill>
                    <a:srgbClr val="FFFFFF"/>
                  </a:solidFill>
                  <a:latin typeface="Arial"/>
                </a:rPr>
                <a:t>VAT is calculated when state is:</a:t>
              </a: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3D189E10-CC96-54A2-73B9-457F2B16DAA0}"/>
                </a:ext>
              </a:extLst>
            </p:cNvPr>
            <p:cNvGrpSpPr/>
            <p:nvPr/>
          </p:nvGrpSpPr>
          <p:grpSpPr>
            <a:xfrm>
              <a:off x="4651711" y="3553915"/>
              <a:ext cx="2978026" cy="2382008"/>
              <a:chOff x="1324025" y="2773869"/>
              <a:chExt cx="2705262" cy="2382008"/>
            </a:xfrm>
          </p:grpSpPr>
          <p:sp>
            <p:nvSpPr>
              <p:cNvPr id="37" name="Freeform: Shape 36">
                <a:extLst>
                  <a:ext uri="{FF2B5EF4-FFF2-40B4-BE49-F238E27FC236}">
                    <a16:creationId xmlns:a16="http://schemas.microsoft.com/office/drawing/2014/main" id="{71A99D48-0573-9FAE-F750-8CDF85AE5BFF}"/>
                  </a:ext>
                </a:extLst>
              </p:cNvPr>
              <p:cNvSpPr/>
              <p:nvPr/>
            </p:nvSpPr>
            <p:spPr>
              <a:xfrm>
                <a:off x="1324025" y="2773869"/>
                <a:ext cx="229254" cy="404565"/>
              </a:xfrm>
              <a:custGeom>
                <a:avLst/>
                <a:gdLst/>
                <a:ahLst/>
                <a:cxnLst/>
                <a:rect l="0" t="0" r="0" b="0"/>
                <a:pathLst>
                  <a:path>
                    <a:moveTo>
                      <a:pt x="0" y="0"/>
                    </a:moveTo>
                    <a:lnTo>
                      <a:pt x="0" y="404565"/>
                    </a:lnTo>
                    <a:lnTo>
                      <a:pt x="229254" y="4045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23120AC0-5C17-8111-8803-85F86FC3EA6B}"/>
                  </a:ext>
                </a:extLst>
              </p:cNvPr>
              <p:cNvSpPr/>
              <p:nvPr/>
            </p:nvSpPr>
            <p:spPr>
              <a:xfrm>
                <a:off x="1451928" y="2927865"/>
                <a:ext cx="2577359" cy="63560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lang="en-US" sz="1600" b="1">
                    <a:solidFill>
                      <a:srgbClr val="4D4D4D">
                        <a:hueOff val="0"/>
                        <a:satOff val="0"/>
                        <a:lumOff val="0"/>
                        <a:alphaOff val="0"/>
                      </a:srgbClr>
                    </a:solidFill>
                    <a:latin typeface="Arial"/>
                  </a:rPr>
                  <a:t>Declaration under PCI Validation</a:t>
                </a:r>
                <a:endParaRPr kumimoji="0" lang="en-US" sz="1600" b="1"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979FC8BF-254A-DFC3-0597-2AC5E6995B00}"/>
                  </a:ext>
                </a:extLst>
              </p:cNvPr>
              <p:cNvSpPr/>
              <p:nvPr/>
            </p:nvSpPr>
            <p:spPr>
              <a:xfrm>
                <a:off x="1324025" y="2773869"/>
                <a:ext cx="229254" cy="1173484"/>
              </a:xfrm>
              <a:custGeom>
                <a:avLst/>
                <a:gdLst/>
                <a:ahLst/>
                <a:cxnLst/>
                <a:rect l="0" t="0" r="0" b="0"/>
                <a:pathLst>
                  <a:path>
                    <a:moveTo>
                      <a:pt x="0" y="0"/>
                    </a:moveTo>
                    <a:lnTo>
                      <a:pt x="0" y="1173484"/>
                    </a:lnTo>
                    <a:lnTo>
                      <a:pt x="229254" y="11734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0" name="Freeform: Shape 39">
                <a:extLst>
                  <a:ext uri="{FF2B5EF4-FFF2-40B4-BE49-F238E27FC236}">
                    <a16:creationId xmlns:a16="http://schemas.microsoft.com/office/drawing/2014/main" id="{B80FB680-EDC1-4983-D7BD-CA591C1B0E0F}"/>
                  </a:ext>
                </a:extLst>
              </p:cNvPr>
              <p:cNvSpPr/>
              <p:nvPr/>
            </p:nvSpPr>
            <p:spPr>
              <a:xfrm>
                <a:off x="1451928" y="3696784"/>
                <a:ext cx="2577359" cy="63560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rgbClr val="4D4D4D">
                        <a:hueOff val="0"/>
                        <a:satOff val="0"/>
                        <a:lumOff val="0"/>
                        <a:alphaOff val="0"/>
                      </a:srgbClr>
                    </a:solidFill>
                    <a:effectLst/>
                    <a:uLnTx/>
                    <a:uFillTx/>
                    <a:latin typeface="Arial"/>
                    <a:ea typeface="+mn-ea"/>
                    <a:cs typeface="+mn-cs"/>
                  </a:rPr>
                  <a:t>Accepted</a:t>
                </a:r>
              </a:p>
            </p:txBody>
          </p:sp>
          <p:sp>
            <p:nvSpPr>
              <p:cNvPr id="41" name="Freeform: Shape 40">
                <a:extLst>
                  <a:ext uri="{FF2B5EF4-FFF2-40B4-BE49-F238E27FC236}">
                    <a16:creationId xmlns:a16="http://schemas.microsoft.com/office/drawing/2014/main" id="{346CC38D-96A6-8BBE-F1A5-597AAA701421}"/>
                  </a:ext>
                </a:extLst>
              </p:cNvPr>
              <p:cNvSpPr/>
              <p:nvPr/>
            </p:nvSpPr>
            <p:spPr>
              <a:xfrm>
                <a:off x="1324025" y="2773869"/>
                <a:ext cx="229254" cy="1965707"/>
              </a:xfrm>
              <a:custGeom>
                <a:avLst/>
                <a:gdLst/>
                <a:ahLst/>
                <a:cxnLst/>
                <a:rect l="0" t="0" r="0" b="0"/>
                <a:pathLst>
                  <a:path>
                    <a:moveTo>
                      <a:pt x="0" y="0"/>
                    </a:moveTo>
                    <a:lnTo>
                      <a:pt x="0" y="1965707"/>
                    </a:lnTo>
                    <a:lnTo>
                      <a:pt x="229254" y="19657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2" name="Freeform: Shape 41">
                <a:extLst>
                  <a:ext uri="{FF2B5EF4-FFF2-40B4-BE49-F238E27FC236}">
                    <a16:creationId xmlns:a16="http://schemas.microsoft.com/office/drawing/2014/main" id="{0FA37FE5-A56E-7EF0-722B-8F20594AC76A}"/>
                  </a:ext>
                </a:extLst>
              </p:cNvPr>
              <p:cNvSpPr/>
              <p:nvPr/>
            </p:nvSpPr>
            <p:spPr>
              <a:xfrm>
                <a:off x="1422902" y="4520270"/>
                <a:ext cx="2577359" cy="635607"/>
              </a:xfrm>
              <a:custGeom>
                <a:avLst/>
                <a:gdLst>
                  <a:gd name="connsiteX0" fmla="*/ 0 w 2299286"/>
                  <a:gd name="connsiteY0" fmla="*/ 50114 h 501137"/>
                  <a:gd name="connsiteX1" fmla="*/ 50114 w 2299286"/>
                  <a:gd name="connsiteY1" fmla="*/ 0 h 501137"/>
                  <a:gd name="connsiteX2" fmla="*/ 2249172 w 2299286"/>
                  <a:gd name="connsiteY2" fmla="*/ 0 h 501137"/>
                  <a:gd name="connsiteX3" fmla="*/ 2299286 w 2299286"/>
                  <a:gd name="connsiteY3" fmla="*/ 50114 h 501137"/>
                  <a:gd name="connsiteX4" fmla="*/ 2299286 w 2299286"/>
                  <a:gd name="connsiteY4" fmla="*/ 451023 h 501137"/>
                  <a:gd name="connsiteX5" fmla="*/ 2249172 w 2299286"/>
                  <a:gd name="connsiteY5" fmla="*/ 501137 h 501137"/>
                  <a:gd name="connsiteX6" fmla="*/ 50114 w 2299286"/>
                  <a:gd name="connsiteY6" fmla="*/ 501137 h 501137"/>
                  <a:gd name="connsiteX7" fmla="*/ 0 w 2299286"/>
                  <a:gd name="connsiteY7" fmla="*/ 451023 h 501137"/>
                  <a:gd name="connsiteX8" fmla="*/ 0 w 2299286"/>
                  <a:gd name="connsiteY8" fmla="*/ 50114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86" h="501137">
                    <a:moveTo>
                      <a:pt x="0" y="50114"/>
                    </a:moveTo>
                    <a:cubicBezTo>
                      <a:pt x="0" y="22437"/>
                      <a:pt x="22437" y="0"/>
                      <a:pt x="50114" y="0"/>
                    </a:cubicBezTo>
                    <a:lnTo>
                      <a:pt x="2249172" y="0"/>
                    </a:lnTo>
                    <a:cubicBezTo>
                      <a:pt x="2276849" y="0"/>
                      <a:pt x="2299286" y="22437"/>
                      <a:pt x="2299286" y="50114"/>
                    </a:cubicBezTo>
                    <a:lnTo>
                      <a:pt x="2299286" y="451023"/>
                    </a:lnTo>
                    <a:cubicBezTo>
                      <a:pt x="2299286" y="478700"/>
                      <a:pt x="2276849" y="501137"/>
                      <a:pt x="2249172" y="501137"/>
                    </a:cubicBezTo>
                    <a:lnTo>
                      <a:pt x="50114" y="501137"/>
                    </a:lnTo>
                    <a:cubicBezTo>
                      <a:pt x="22437" y="501137"/>
                      <a:pt x="0" y="478700"/>
                      <a:pt x="0" y="451023"/>
                    </a:cubicBezTo>
                    <a:lnTo>
                      <a:pt x="0" y="50114"/>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558" tIns="32458" rIns="41348" bIns="32458" numCol="1" spcCol="1270" anchor="ctr" anchorCtr="0">
                <a:noAutofit/>
              </a:bodyPr>
              <a:lstStyle/>
              <a:p>
                <a:pPr defTabSz="622300">
                  <a:lnSpc>
                    <a:spcPct val="90000"/>
                  </a:lnSpc>
                  <a:spcBef>
                    <a:spcPct val="0"/>
                  </a:spcBef>
                  <a:spcAft>
                    <a:spcPct val="35000"/>
                  </a:spcAft>
                  <a:defRPr/>
                </a:pPr>
                <a:r>
                  <a:rPr lang="en-GB" sz="1600" b="1">
                    <a:effectLst/>
                    <a:ea typeface="Times New Roman" panose="02020603050405020304" pitchFamily="18" charset="0"/>
                  </a:rPr>
                  <a:t>Declaration Under Amendment</a:t>
                </a:r>
              </a:p>
            </p:txBody>
          </p:sp>
        </p:grpSp>
      </p:grpSp>
      <p:sp>
        <p:nvSpPr>
          <p:cNvPr id="6" name="Slide Number Placeholder 5">
            <a:extLst>
              <a:ext uri="{FF2B5EF4-FFF2-40B4-BE49-F238E27FC236}">
                <a16:creationId xmlns:a16="http://schemas.microsoft.com/office/drawing/2014/main" id="{79BF76B7-5DE7-3EA8-D1E4-5A5A0BC7238E}"/>
              </a:ext>
            </a:extLst>
          </p:cNvPr>
          <p:cNvSpPr>
            <a:spLocks noGrp="1"/>
          </p:cNvSpPr>
          <p:nvPr>
            <p:ph type="sldNum" sz="quarter" idx="12"/>
          </p:nvPr>
        </p:nvSpPr>
        <p:spPr/>
        <p:txBody>
          <a:bodyPr/>
          <a:lstStyle/>
          <a:p>
            <a:fld id="{F46C79FD-C571-418B-AB0F-5EE936C85276}" type="slidenum">
              <a:rPr lang="en-GB" smtClean="0"/>
              <a:t>85</a:t>
            </a:fld>
            <a:endParaRPr lang="en-GB"/>
          </a:p>
        </p:txBody>
      </p:sp>
    </p:spTree>
    <p:extLst>
      <p:ext uri="{BB962C8B-B14F-4D97-AF65-F5344CB8AC3E}">
        <p14:creationId xmlns:p14="http://schemas.microsoft.com/office/powerpoint/2010/main" val="596043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0840E-91C1-C1EB-AF15-F2C22EA0B09E}"/>
              </a:ext>
            </a:extLst>
          </p:cNvPr>
          <p:cNvSpPr>
            <a:spLocks noGrp="1"/>
          </p:cNvSpPr>
          <p:nvPr>
            <p:ph type="title"/>
          </p:nvPr>
        </p:nvSpPr>
        <p:spPr/>
        <p:txBody>
          <a:bodyPr/>
          <a:lstStyle/>
          <a:p>
            <a:r>
              <a:rPr lang="en-US"/>
              <a:t>Manage customs debt by SCI</a:t>
            </a:r>
            <a:endParaRPr lang="el-GR"/>
          </a:p>
        </p:txBody>
      </p:sp>
      <p:sp>
        <p:nvSpPr>
          <p:cNvPr id="36" name="Content Placeholder 1">
            <a:extLst>
              <a:ext uri="{FF2B5EF4-FFF2-40B4-BE49-F238E27FC236}">
                <a16:creationId xmlns:a16="http://schemas.microsoft.com/office/drawing/2014/main" id="{701F9013-6373-6E31-ECD8-D9335859A525}"/>
              </a:ext>
            </a:extLst>
          </p:cNvPr>
          <p:cNvSpPr txBox="1">
            <a:spLocks/>
          </p:cNvSpPr>
          <p:nvPr/>
        </p:nvSpPr>
        <p:spPr>
          <a:xfrm>
            <a:off x="6563453" y="5240086"/>
            <a:ext cx="2839199" cy="15954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checks if</a:t>
            </a:r>
            <a:r>
              <a:rPr lang="el-GR" sz="1300"/>
              <a:t> the </a:t>
            </a:r>
            <a:r>
              <a:rPr lang="en-US" sz="1300"/>
              <a:t>payments</a:t>
            </a:r>
            <a:r>
              <a:rPr lang="el-GR" sz="1300"/>
              <a:t> of </a:t>
            </a:r>
            <a:r>
              <a:rPr lang="en-US" sz="1300"/>
              <a:t>customs duties are s</a:t>
            </a:r>
            <a:r>
              <a:rPr lang="el-GR" sz="1300"/>
              <a:t>e</a:t>
            </a:r>
            <a:r>
              <a:rPr lang="en-US" sz="1300"/>
              <a:t>cured in order to proceed to the decision to release the goods or not.</a:t>
            </a:r>
            <a:r>
              <a:rPr lang="el-GR" sz="1300"/>
              <a:t> </a:t>
            </a:r>
          </a:p>
        </p:txBody>
      </p:sp>
      <p:sp>
        <p:nvSpPr>
          <p:cNvPr id="10" name="Oval 9">
            <a:extLst>
              <a:ext uri="{FF2B5EF4-FFF2-40B4-BE49-F238E27FC236}">
                <a16:creationId xmlns:a16="http://schemas.microsoft.com/office/drawing/2014/main" id="{FA7B2596-586F-2F44-800F-05A7CD11BF5A}"/>
              </a:ext>
            </a:extLst>
          </p:cNvPr>
          <p:cNvSpPr>
            <a:spLocks/>
          </p:cNvSpPr>
          <p:nvPr/>
        </p:nvSpPr>
        <p:spPr>
          <a:xfrm>
            <a:off x="3107918" y="229389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4" name="Oval 13">
            <a:extLst>
              <a:ext uri="{FF2B5EF4-FFF2-40B4-BE49-F238E27FC236}">
                <a16:creationId xmlns:a16="http://schemas.microsoft.com/office/drawing/2014/main" id="{FAFA7EBA-E046-AE25-3749-20942961BA86}"/>
              </a:ext>
            </a:extLst>
          </p:cNvPr>
          <p:cNvSpPr>
            <a:spLocks/>
          </p:cNvSpPr>
          <p:nvPr/>
        </p:nvSpPr>
        <p:spPr>
          <a:xfrm>
            <a:off x="6333249" y="229227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5" name="Content Placeholder 1">
            <a:extLst>
              <a:ext uri="{FF2B5EF4-FFF2-40B4-BE49-F238E27FC236}">
                <a16:creationId xmlns:a16="http://schemas.microsoft.com/office/drawing/2014/main" id="{F6E57EF0-2A65-345A-D8C6-080B41DA7054}"/>
              </a:ext>
            </a:extLst>
          </p:cNvPr>
          <p:cNvSpPr txBox="1">
            <a:spLocks/>
          </p:cNvSpPr>
          <p:nvPr/>
        </p:nvSpPr>
        <p:spPr>
          <a:xfrm>
            <a:off x="3263358" y="2987801"/>
            <a:ext cx="2839199" cy="14287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dirty="0"/>
              <a:t>SCI checks the status of Customs Declaration. It is identified that it is </a:t>
            </a:r>
            <a:r>
              <a:rPr lang="en-US" sz="1300" b="1" dirty="0"/>
              <a:t>“Submitted” </a:t>
            </a:r>
            <a:r>
              <a:rPr lang="en-US" sz="1300" dirty="0"/>
              <a:t>or </a:t>
            </a:r>
            <a:r>
              <a:rPr lang="en-US" sz="1300" b="1" dirty="0"/>
              <a:t>“Registered and Waiting for Presentation of Goods” </a:t>
            </a:r>
            <a:r>
              <a:rPr lang="en-US" sz="1300" dirty="0"/>
              <a:t>or </a:t>
            </a:r>
            <a:r>
              <a:rPr lang="en-US" sz="1300" b="1" dirty="0"/>
              <a:t>“Accepted” </a:t>
            </a:r>
            <a:r>
              <a:rPr lang="en-US" sz="1300" dirty="0"/>
              <a:t>or</a:t>
            </a:r>
            <a:r>
              <a:rPr lang="en-US" sz="1300" b="1" dirty="0"/>
              <a:t> “Declaration under Amendment”</a:t>
            </a:r>
            <a:r>
              <a:rPr lang="en-US" sz="1300" dirty="0"/>
              <a:t>.</a:t>
            </a:r>
            <a:endParaRPr lang="en-GB" sz="1300" dirty="0"/>
          </a:p>
        </p:txBody>
      </p:sp>
      <p:pic>
        <p:nvPicPr>
          <p:cNvPr id="16" name="Graphic 15" descr="Schoolhouse">
            <a:extLst>
              <a:ext uri="{FF2B5EF4-FFF2-40B4-BE49-F238E27FC236}">
                <a16:creationId xmlns:a16="http://schemas.microsoft.com/office/drawing/2014/main" id="{7A577AE3-888D-E4D9-AAA2-1E1A04DFC6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40940" y="2193674"/>
            <a:ext cx="777240" cy="777240"/>
          </a:xfrm>
          <a:prstGeom prst="rect">
            <a:avLst/>
          </a:prstGeom>
        </p:spPr>
      </p:pic>
      <p:sp>
        <p:nvSpPr>
          <p:cNvPr id="17" name="TextBox 16">
            <a:extLst>
              <a:ext uri="{FF2B5EF4-FFF2-40B4-BE49-F238E27FC236}">
                <a16:creationId xmlns:a16="http://schemas.microsoft.com/office/drawing/2014/main" id="{6B37911D-F387-0AC1-B989-737E6713C89F}"/>
              </a:ext>
            </a:extLst>
          </p:cNvPr>
          <p:cNvSpPr txBox="1"/>
          <p:nvPr/>
        </p:nvSpPr>
        <p:spPr>
          <a:xfrm>
            <a:off x="4037952" y="2810957"/>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19" name="Graphic 18" descr="Schoolhouse">
            <a:extLst>
              <a:ext uri="{FF2B5EF4-FFF2-40B4-BE49-F238E27FC236}">
                <a16:creationId xmlns:a16="http://schemas.microsoft.com/office/drawing/2014/main" id="{2DEE69C7-E956-7982-78B6-7B601D311B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81534" y="2134273"/>
            <a:ext cx="777240" cy="777240"/>
          </a:xfrm>
          <a:prstGeom prst="rect">
            <a:avLst/>
          </a:prstGeom>
        </p:spPr>
      </p:pic>
      <p:sp>
        <p:nvSpPr>
          <p:cNvPr id="20" name="TextBox 19">
            <a:extLst>
              <a:ext uri="{FF2B5EF4-FFF2-40B4-BE49-F238E27FC236}">
                <a16:creationId xmlns:a16="http://schemas.microsoft.com/office/drawing/2014/main" id="{5BE1D979-2799-077D-207F-6671ACDF0F3F}"/>
              </a:ext>
            </a:extLst>
          </p:cNvPr>
          <p:cNvSpPr txBox="1"/>
          <p:nvPr/>
        </p:nvSpPr>
        <p:spPr>
          <a:xfrm>
            <a:off x="6978546" y="2740693"/>
            <a:ext cx="783216" cy="246221"/>
          </a:xfrm>
          <a:prstGeom prst="rect">
            <a:avLst/>
          </a:prstGeom>
          <a:noFill/>
        </p:spPr>
        <p:txBody>
          <a:bodyPr wrap="square" rtlCol="0">
            <a:spAutoFit/>
          </a:bodyPr>
          <a:lstStyle/>
          <a:p>
            <a:pPr algn="ctr"/>
            <a:r>
              <a:rPr lang="en-US" sz="1000" b="1">
                <a:solidFill>
                  <a:schemeClr val="tx2"/>
                </a:solidFill>
              </a:rPr>
              <a:t>SCI</a:t>
            </a:r>
          </a:p>
        </p:txBody>
      </p:sp>
      <p:sp>
        <p:nvSpPr>
          <p:cNvPr id="21" name="Content Placeholder 1">
            <a:extLst>
              <a:ext uri="{FF2B5EF4-FFF2-40B4-BE49-F238E27FC236}">
                <a16:creationId xmlns:a16="http://schemas.microsoft.com/office/drawing/2014/main" id="{5F46CE09-C0ED-71FB-ABE6-A8E27CDA69C8}"/>
              </a:ext>
            </a:extLst>
          </p:cNvPr>
          <p:cNvSpPr txBox="1">
            <a:spLocks/>
          </p:cNvSpPr>
          <p:nvPr/>
        </p:nvSpPr>
        <p:spPr>
          <a:xfrm>
            <a:off x="6563454" y="2906717"/>
            <a:ext cx="2839199" cy="7772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requests the calculation of customs duties from the national system.</a:t>
            </a:r>
            <a:endParaRPr lang="en-GB" sz="1300"/>
          </a:p>
        </p:txBody>
      </p:sp>
      <p:pic>
        <p:nvPicPr>
          <p:cNvPr id="25" name="Graphic 24" descr="Computer with solid fill">
            <a:extLst>
              <a:ext uri="{FF2B5EF4-FFF2-40B4-BE49-F238E27FC236}">
                <a16:creationId xmlns:a16="http://schemas.microsoft.com/office/drawing/2014/main" id="{B4BC8135-9D97-55AB-85D5-99DA987773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1763" y="2243273"/>
            <a:ext cx="720000" cy="720000"/>
          </a:xfrm>
          <a:prstGeom prst="rect">
            <a:avLst/>
          </a:prstGeom>
        </p:spPr>
      </p:pic>
      <p:sp>
        <p:nvSpPr>
          <p:cNvPr id="26" name="Arrow: Left 25">
            <a:extLst>
              <a:ext uri="{FF2B5EF4-FFF2-40B4-BE49-F238E27FC236}">
                <a16:creationId xmlns:a16="http://schemas.microsoft.com/office/drawing/2014/main" id="{89195C1A-4035-51EF-8F60-0118C7ED1B49}"/>
              </a:ext>
            </a:extLst>
          </p:cNvPr>
          <p:cNvSpPr/>
          <p:nvPr/>
        </p:nvSpPr>
        <p:spPr>
          <a:xfrm flipH="1">
            <a:off x="7727228" y="2452693"/>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b="1">
              <a:solidFill>
                <a:srgbClr val="FFC000"/>
              </a:solidFill>
            </a:endParaRPr>
          </a:p>
        </p:txBody>
      </p:sp>
      <p:sp>
        <p:nvSpPr>
          <p:cNvPr id="27" name="Oval 26">
            <a:extLst>
              <a:ext uri="{FF2B5EF4-FFF2-40B4-BE49-F238E27FC236}">
                <a16:creationId xmlns:a16="http://schemas.microsoft.com/office/drawing/2014/main" id="{889A66C7-4AD2-9F7B-57DE-81FC98E772FF}"/>
              </a:ext>
            </a:extLst>
          </p:cNvPr>
          <p:cNvSpPr>
            <a:spLocks/>
          </p:cNvSpPr>
          <p:nvPr/>
        </p:nvSpPr>
        <p:spPr>
          <a:xfrm>
            <a:off x="3107918" y="4466232"/>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28" name="TextBox 27">
            <a:extLst>
              <a:ext uri="{FF2B5EF4-FFF2-40B4-BE49-F238E27FC236}">
                <a16:creationId xmlns:a16="http://schemas.microsoft.com/office/drawing/2014/main" id="{B7025A12-CB74-41F5-602A-AA22DCF09FE3}"/>
              </a:ext>
            </a:extLst>
          </p:cNvPr>
          <p:cNvSpPr txBox="1"/>
          <p:nvPr/>
        </p:nvSpPr>
        <p:spPr>
          <a:xfrm>
            <a:off x="8540733" y="2754917"/>
            <a:ext cx="376532" cy="253363"/>
          </a:xfrm>
          <a:prstGeom prst="rect">
            <a:avLst/>
          </a:prstGeom>
        </p:spPr>
        <p:txBody>
          <a:bodyPr vert="horz" wrap="square" lIns="91440" tIns="45720" rIns="91440" bIns="45720" rtlCol="0">
            <a:noAutofit/>
          </a:bodyPr>
          <a:lstStyle/>
          <a:p>
            <a:pPr marL="0" indent="0" algn="just">
              <a:buNone/>
            </a:pPr>
            <a:r>
              <a:rPr lang="en-US" sz="1000" b="1">
                <a:solidFill>
                  <a:schemeClr val="tx2"/>
                </a:solidFill>
              </a:rPr>
              <a:t>NS</a:t>
            </a:r>
            <a:endParaRPr lang="el-GR" sz="1000" b="1">
              <a:solidFill>
                <a:schemeClr val="tx2"/>
              </a:solidFill>
            </a:endParaRPr>
          </a:p>
        </p:txBody>
      </p:sp>
      <p:pic>
        <p:nvPicPr>
          <p:cNvPr id="29" name="Graphic 28" descr="Schoolhouse">
            <a:extLst>
              <a:ext uri="{FF2B5EF4-FFF2-40B4-BE49-F238E27FC236}">
                <a16:creationId xmlns:a16="http://schemas.microsoft.com/office/drawing/2014/main" id="{D42ABDE6-3250-160B-68FE-782456FCEE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58876" y="4395490"/>
            <a:ext cx="777240" cy="777240"/>
          </a:xfrm>
          <a:prstGeom prst="rect">
            <a:avLst/>
          </a:prstGeom>
        </p:spPr>
      </p:pic>
      <p:sp>
        <p:nvSpPr>
          <p:cNvPr id="30" name="TextBox 29">
            <a:extLst>
              <a:ext uri="{FF2B5EF4-FFF2-40B4-BE49-F238E27FC236}">
                <a16:creationId xmlns:a16="http://schemas.microsoft.com/office/drawing/2014/main" id="{C52E28C3-DF57-8900-43B6-2C95C9B77D74}"/>
              </a:ext>
            </a:extLst>
          </p:cNvPr>
          <p:cNvSpPr txBox="1"/>
          <p:nvPr/>
        </p:nvSpPr>
        <p:spPr>
          <a:xfrm>
            <a:off x="4042843" y="5005821"/>
            <a:ext cx="783216" cy="246221"/>
          </a:xfrm>
          <a:prstGeom prst="rect">
            <a:avLst/>
          </a:prstGeom>
          <a:noFill/>
        </p:spPr>
        <p:txBody>
          <a:bodyPr wrap="square" rtlCol="0">
            <a:spAutoFit/>
          </a:bodyPr>
          <a:lstStyle/>
          <a:p>
            <a:pPr algn="ctr"/>
            <a:r>
              <a:rPr lang="en-US" sz="1000" b="1">
                <a:solidFill>
                  <a:schemeClr val="tx2"/>
                </a:solidFill>
              </a:rPr>
              <a:t>SCI</a:t>
            </a:r>
          </a:p>
        </p:txBody>
      </p:sp>
      <p:sp>
        <p:nvSpPr>
          <p:cNvPr id="33" name="Content Placeholder 1">
            <a:extLst>
              <a:ext uri="{FF2B5EF4-FFF2-40B4-BE49-F238E27FC236}">
                <a16:creationId xmlns:a16="http://schemas.microsoft.com/office/drawing/2014/main" id="{70F68F57-0115-6C16-CA27-B68D06561884}"/>
              </a:ext>
            </a:extLst>
          </p:cNvPr>
          <p:cNvSpPr txBox="1">
            <a:spLocks/>
          </p:cNvSpPr>
          <p:nvPr/>
        </p:nvSpPr>
        <p:spPr>
          <a:xfrm>
            <a:off x="3203009" y="5172730"/>
            <a:ext cx="2842608" cy="106535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checks the status of the Customs Declaration. It is identified that it is </a:t>
            </a:r>
            <a:r>
              <a:rPr lang="en-US" sz="1300" b="1"/>
              <a:t>“Under Release”</a:t>
            </a:r>
            <a:r>
              <a:rPr lang="en-US" sz="1300"/>
              <a:t>.</a:t>
            </a:r>
            <a:endParaRPr lang="el-GR" sz="1300"/>
          </a:p>
        </p:txBody>
      </p:sp>
      <p:sp>
        <p:nvSpPr>
          <p:cNvPr id="37" name="Oval 36">
            <a:extLst>
              <a:ext uri="{FF2B5EF4-FFF2-40B4-BE49-F238E27FC236}">
                <a16:creationId xmlns:a16="http://schemas.microsoft.com/office/drawing/2014/main" id="{47C14C17-2AFE-5F93-7944-F92097822620}"/>
              </a:ext>
            </a:extLst>
          </p:cNvPr>
          <p:cNvSpPr>
            <a:spLocks/>
          </p:cNvSpPr>
          <p:nvPr/>
        </p:nvSpPr>
        <p:spPr>
          <a:xfrm>
            <a:off x="6333249" y="446340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pic>
        <p:nvPicPr>
          <p:cNvPr id="38" name="Graphic 37" descr="Schoolhouse">
            <a:extLst>
              <a:ext uri="{FF2B5EF4-FFF2-40B4-BE49-F238E27FC236}">
                <a16:creationId xmlns:a16="http://schemas.microsoft.com/office/drawing/2014/main" id="{1C4D9DA4-9308-4709-6549-C4C927A5B4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78598" y="4381526"/>
            <a:ext cx="777240" cy="777240"/>
          </a:xfrm>
          <a:prstGeom prst="rect">
            <a:avLst/>
          </a:prstGeom>
        </p:spPr>
      </p:pic>
      <p:sp>
        <p:nvSpPr>
          <p:cNvPr id="39" name="TextBox 38">
            <a:extLst>
              <a:ext uri="{FF2B5EF4-FFF2-40B4-BE49-F238E27FC236}">
                <a16:creationId xmlns:a16="http://schemas.microsoft.com/office/drawing/2014/main" id="{E2BCDB2C-E210-4F93-8134-7A530C435840}"/>
              </a:ext>
            </a:extLst>
          </p:cNvPr>
          <p:cNvSpPr txBox="1"/>
          <p:nvPr/>
        </p:nvSpPr>
        <p:spPr>
          <a:xfrm>
            <a:off x="7367798" y="4993526"/>
            <a:ext cx="783216" cy="246221"/>
          </a:xfrm>
          <a:prstGeom prst="rect">
            <a:avLst/>
          </a:prstGeom>
          <a:noFill/>
        </p:spPr>
        <p:txBody>
          <a:bodyPr wrap="square" rtlCol="0">
            <a:spAutoFit/>
          </a:bodyPr>
          <a:lstStyle/>
          <a:p>
            <a:pPr algn="ctr"/>
            <a:r>
              <a:rPr lang="en-US" sz="1000" b="1">
                <a:solidFill>
                  <a:schemeClr val="tx2"/>
                </a:solidFill>
              </a:rPr>
              <a:t>SCI</a:t>
            </a:r>
          </a:p>
        </p:txBody>
      </p:sp>
      <p:pic>
        <p:nvPicPr>
          <p:cNvPr id="32" name="Graphic 31" descr="Document">
            <a:extLst>
              <a:ext uri="{FF2B5EF4-FFF2-40B4-BE49-F238E27FC236}">
                <a16:creationId xmlns:a16="http://schemas.microsoft.com/office/drawing/2014/main" id="{94CAC68F-7F00-9C05-9C59-DB01526B52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7110" y="2326463"/>
            <a:ext cx="576994" cy="576994"/>
          </a:xfrm>
          <a:prstGeom prst="rect">
            <a:avLst/>
          </a:prstGeom>
        </p:spPr>
      </p:pic>
      <p:pic>
        <p:nvPicPr>
          <p:cNvPr id="34" name="Graphic 33" descr="Magnifying glass">
            <a:extLst>
              <a:ext uri="{FF2B5EF4-FFF2-40B4-BE49-F238E27FC236}">
                <a16:creationId xmlns:a16="http://schemas.microsoft.com/office/drawing/2014/main" id="{818DF7EB-4A71-CA32-7792-FFE96FA20C8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500000">
            <a:off x="4812428" y="2595359"/>
            <a:ext cx="355310" cy="355310"/>
          </a:xfrm>
          <a:prstGeom prst="rect">
            <a:avLst/>
          </a:prstGeom>
        </p:spPr>
      </p:pic>
      <p:pic>
        <p:nvPicPr>
          <p:cNvPr id="44" name="Graphic 43" descr="Document">
            <a:extLst>
              <a:ext uri="{FF2B5EF4-FFF2-40B4-BE49-F238E27FC236}">
                <a16:creationId xmlns:a16="http://schemas.microsoft.com/office/drawing/2014/main" id="{4430EC5D-C480-00B8-90AB-974456A7E0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9023" y="4507259"/>
            <a:ext cx="576994" cy="576994"/>
          </a:xfrm>
          <a:prstGeom prst="rect">
            <a:avLst/>
          </a:prstGeom>
        </p:spPr>
      </p:pic>
      <p:pic>
        <p:nvPicPr>
          <p:cNvPr id="45" name="Graphic 44" descr="Magnifying glass">
            <a:extLst>
              <a:ext uri="{FF2B5EF4-FFF2-40B4-BE49-F238E27FC236}">
                <a16:creationId xmlns:a16="http://schemas.microsoft.com/office/drawing/2014/main" id="{D6809A11-F6D8-E4E3-09F6-141488095D5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500000">
            <a:off x="8095640" y="4783423"/>
            <a:ext cx="355310" cy="355310"/>
          </a:xfrm>
          <a:prstGeom prst="rect">
            <a:avLst/>
          </a:prstGeom>
        </p:spPr>
      </p:pic>
      <p:pic>
        <p:nvPicPr>
          <p:cNvPr id="48" name="Graphic 47" descr="Magnifying glass">
            <a:extLst>
              <a:ext uri="{FF2B5EF4-FFF2-40B4-BE49-F238E27FC236}">
                <a16:creationId xmlns:a16="http://schemas.microsoft.com/office/drawing/2014/main" id="{3C030B94-8838-D639-8465-8067AD3602D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500000">
            <a:off x="4807235" y="4810074"/>
            <a:ext cx="355310" cy="355310"/>
          </a:xfrm>
          <a:prstGeom prst="rect">
            <a:avLst/>
          </a:prstGeom>
        </p:spPr>
      </p:pic>
      <p:pic>
        <p:nvPicPr>
          <p:cNvPr id="49" name="Graphic 48" descr="Document">
            <a:extLst>
              <a:ext uri="{FF2B5EF4-FFF2-40B4-BE49-F238E27FC236}">
                <a16:creationId xmlns:a16="http://schemas.microsoft.com/office/drawing/2014/main" id="{CC41385E-B3CD-B6E1-1B3A-CAFE203B0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2861" y="4545642"/>
            <a:ext cx="576994" cy="576994"/>
          </a:xfrm>
          <a:prstGeom prst="rect">
            <a:avLst/>
          </a:prstGeom>
        </p:spPr>
      </p:pic>
      <p:pic>
        <p:nvPicPr>
          <p:cNvPr id="50" name="Graphic 49" descr="Arrow Slight curve">
            <a:extLst>
              <a:ext uri="{FF2B5EF4-FFF2-40B4-BE49-F238E27FC236}">
                <a16:creationId xmlns:a16="http://schemas.microsoft.com/office/drawing/2014/main" id="{A6E38426-0054-9EFD-25C1-FFC090A242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9785" y="2819771"/>
            <a:ext cx="474813" cy="474813"/>
          </a:xfrm>
          <a:prstGeom prst="rect">
            <a:avLst/>
          </a:prstGeom>
        </p:spPr>
      </p:pic>
      <p:pic>
        <p:nvPicPr>
          <p:cNvPr id="51" name="Graphic 50" descr="Arrow Slight curve">
            <a:extLst>
              <a:ext uri="{FF2B5EF4-FFF2-40B4-BE49-F238E27FC236}">
                <a16:creationId xmlns:a16="http://schemas.microsoft.com/office/drawing/2014/main" id="{F90EF0B3-8521-0E38-9DA9-043D85B315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6435" y="4949252"/>
            <a:ext cx="474813" cy="474813"/>
          </a:xfrm>
          <a:prstGeom prst="rect">
            <a:avLst/>
          </a:prstGeom>
        </p:spPr>
      </p:pic>
      <p:sp>
        <p:nvSpPr>
          <p:cNvPr id="52" name="Content Placeholder 1">
            <a:extLst>
              <a:ext uri="{FF2B5EF4-FFF2-40B4-BE49-F238E27FC236}">
                <a16:creationId xmlns:a16="http://schemas.microsoft.com/office/drawing/2014/main" id="{BD0789B5-5DE8-FA7E-C172-965B9D0473C2}"/>
              </a:ext>
            </a:extLst>
          </p:cNvPr>
          <p:cNvSpPr txBox="1">
            <a:spLocks/>
          </p:cNvSpPr>
          <p:nvPr/>
        </p:nvSpPr>
        <p:spPr>
          <a:xfrm>
            <a:off x="1023635" y="2299018"/>
            <a:ext cx="1889919" cy="10262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Calculation of customs duties by SCI</a:t>
            </a:r>
          </a:p>
        </p:txBody>
      </p:sp>
      <p:sp>
        <p:nvSpPr>
          <p:cNvPr id="53" name="Content Placeholder 1">
            <a:extLst>
              <a:ext uri="{FF2B5EF4-FFF2-40B4-BE49-F238E27FC236}">
                <a16:creationId xmlns:a16="http://schemas.microsoft.com/office/drawing/2014/main" id="{537ED3F2-A771-D013-E5F6-7386DCF75FF2}"/>
              </a:ext>
            </a:extLst>
          </p:cNvPr>
          <p:cNvSpPr txBox="1">
            <a:spLocks/>
          </p:cNvSpPr>
          <p:nvPr/>
        </p:nvSpPr>
        <p:spPr>
          <a:xfrm>
            <a:off x="985494" y="4500286"/>
            <a:ext cx="1782639" cy="867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Secure payments by SCI</a:t>
            </a:r>
          </a:p>
        </p:txBody>
      </p:sp>
      <p:sp>
        <p:nvSpPr>
          <p:cNvPr id="54" name="Rectangle 53">
            <a:extLst>
              <a:ext uri="{FF2B5EF4-FFF2-40B4-BE49-F238E27FC236}">
                <a16:creationId xmlns:a16="http://schemas.microsoft.com/office/drawing/2014/main" id="{6464BE7B-FC19-7666-88C4-59A024D557E9}"/>
              </a:ext>
            </a:extLst>
          </p:cNvPr>
          <p:cNvSpPr/>
          <p:nvPr/>
        </p:nvSpPr>
        <p:spPr>
          <a:xfrm>
            <a:off x="970722" y="2193674"/>
            <a:ext cx="8933173" cy="2021925"/>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E1867BB-ED19-0855-B4B5-0353CE3F3A80}"/>
              </a:ext>
            </a:extLst>
          </p:cNvPr>
          <p:cNvSpPr/>
          <p:nvPr/>
        </p:nvSpPr>
        <p:spPr>
          <a:xfrm>
            <a:off x="970722" y="4401386"/>
            <a:ext cx="8933173" cy="2105751"/>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4">
            <a:extLst>
              <a:ext uri="{FF2B5EF4-FFF2-40B4-BE49-F238E27FC236}">
                <a16:creationId xmlns:a16="http://schemas.microsoft.com/office/drawing/2014/main" id="{756DE30C-3152-9DD4-F072-118718D80FE7}"/>
              </a:ext>
            </a:extLst>
          </p:cNvPr>
          <p:cNvSpPr txBox="1"/>
          <p:nvPr/>
        </p:nvSpPr>
        <p:spPr>
          <a:xfrm>
            <a:off x="881220" y="1431235"/>
            <a:ext cx="10346104" cy="674562"/>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This process is triggered at SCI when there is a need to calculate customs </a:t>
            </a:r>
            <a:r>
              <a:rPr lang="en-US" dirty="0"/>
              <a:t>duties</a:t>
            </a:r>
            <a:r>
              <a:rPr lang="en-US" sz="1800" kern="1200" dirty="0"/>
              <a:t> or check if the respective </a:t>
            </a:r>
            <a:r>
              <a:rPr lang="en-US" dirty="0"/>
              <a:t>p</a:t>
            </a:r>
            <a:r>
              <a:rPr lang="en-US" sz="1800" kern="1200" dirty="0"/>
              <a:t>ayments are secured. </a:t>
            </a:r>
          </a:p>
        </p:txBody>
      </p:sp>
      <p:sp>
        <p:nvSpPr>
          <p:cNvPr id="4" name="Slide Number Placeholder 3">
            <a:extLst>
              <a:ext uri="{FF2B5EF4-FFF2-40B4-BE49-F238E27FC236}">
                <a16:creationId xmlns:a16="http://schemas.microsoft.com/office/drawing/2014/main" id="{C4AD5AEC-E068-953C-63BD-AA870343F716}"/>
              </a:ext>
            </a:extLst>
          </p:cNvPr>
          <p:cNvSpPr>
            <a:spLocks noGrp="1"/>
          </p:cNvSpPr>
          <p:nvPr>
            <p:ph type="sldNum" sz="quarter" idx="12"/>
          </p:nvPr>
        </p:nvSpPr>
        <p:spPr/>
        <p:txBody>
          <a:bodyPr/>
          <a:lstStyle/>
          <a:p>
            <a:fld id="{F46C79FD-C571-418B-AB0F-5EE936C85276}" type="slidenum">
              <a:rPr lang="en-GB" smtClean="0"/>
              <a:t>86</a:t>
            </a:fld>
            <a:endParaRPr lang="en-GB"/>
          </a:p>
        </p:txBody>
      </p:sp>
    </p:spTree>
    <p:extLst>
      <p:ext uri="{BB962C8B-B14F-4D97-AF65-F5344CB8AC3E}">
        <p14:creationId xmlns:p14="http://schemas.microsoft.com/office/powerpoint/2010/main" val="4133422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A7B2596-586F-2F44-800F-05A7CD11BF5A}"/>
              </a:ext>
            </a:extLst>
          </p:cNvPr>
          <p:cNvSpPr>
            <a:spLocks/>
          </p:cNvSpPr>
          <p:nvPr/>
        </p:nvSpPr>
        <p:spPr>
          <a:xfrm>
            <a:off x="3107918" y="221692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4" name="Oval 13">
            <a:extLst>
              <a:ext uri="{FF2B5EF4-FFF2-40B4-BE49-F238E27FC236}">
                <a16:creationId xmlns:a16="http://schemas.microsoft.com/office/drawing/2014/main" id="{FAFA7EBA-E046-AE25-3749-20942961BA86}"/>
              </a:ext>
            </a:extLst>
          </p:cNvPr>
          <p:cNvSpPr>
            <a:spLocks/>
          </p:cNvSpPr>
          <p:nvPr/>
        </p:nvSpPr>
        <p:spPr>
          <a:xfrm>
            <a:off x="6333249" y="221249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5" name="Content Placeholder 1">
            <a:extLst>
              <a:ext uri="{FF2B5EF4-FFF2-40B4-BE49-F238E27FC236}">
                <a16:creationId xmlns:a16="http://schemas.microsoft.com/office/drawing/2014/main" id="{F6E57EF0-2A65-345A-D8C6-080B41DA7054}"/>
              </a:ext>
            </a:extLst>
          </p:cNvPr>
          <p:cNvSpPr txBox="1">
            <a:spLocks/>
          </p:cNvSpPr>
          <p:nvPr/>
        </p:nvSpPr>
        <p:spPr>
          <a:xfrm>
            <a:off x="3199448" y="2910836"/>
            <a:ext cx="2842607" cy="14287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PCI checks the status of Customs Declaration. It is identified that it is </a:t>
            </a:r>
            <a:r>
              <a:rPr lang="en-US" sz="1300" b="1"/>
              <a:t>“Declaration under PCI validation” </a:t>
            </a:r>
            <a:r>
              <a:rPr lang="en-US" sz="1300"/>
              <a:t>or </a:t>
            </a:r>
            <a:r>
              <a:rPr lang="en-US" sz="1300" b="1"/>
              <a:t>“Accepted” </a:t>
            </a:r>
            <a:r>
              <a:rPr lang="en-US" sz="1300"/>
              <a:t>or </a:t>
            </a:r>
            <a:r>
              <a:rPr lang="en-US" sz="1300" b="1"/>
              <a:t>“Declaration under Amendment”</a:t>
            </a:r>
            <a:r>
              <a:rPr lang="en-US" sz="1300"/>
              <a:t>.</a:t>
            </a:r>
            <a:endParaRPr lang="en-GB" sz="1300"/>
          </a:p>
        </p:txBody>
      </p:sp>
      <p:pic>
        <p:nvPicPr>
          <p:cNvPr id="16" name="Graphic 15" descr="Schoolhouse">
            <a:extLst>
              <a:ext uri="{FF2B5EF4-FFF2-40B4-BE49-F238E27FC236}">
                <a16:creationId xmlns:a16="http://schemas.microsoft.com/office/drawing/2014/main" id="{7A577AE3-888D-E4D9-AAA2-1E1A04DFC6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40940" y="2116709"/>
            <a:ext cx="777240" cy="777240"/>
          </a:xfrm>
          <a:prstGeom prst="rect">
            <a:avLst/>
          </a:prstGeom>
        </p:spPr>
      </p:pic>
      <p:sp>
        <p:nvSpPr>
          <p:cNvPr id="17" name="TextBox 16">
            <a:extLst>
              <a:ext uri="{FF2B5EF4-FFF2-40B4-BE49-F238E27FC236}">
                <a16:creationId xmlns:a16="http://schemas.microsoft.com/office/drawing/2014/main" id="{6B37911D-F387-0AC1-B989-737E6713C89F}"/>
              </a:ext>
            </a:extLst>
          </p:cNvPr>
          <p:cNvSpPr txBox="1"/>
          <p:nvPr/>
        </p:nvSpPr>
        <p:spPr>
          <a:xfrm>
            <a:off x="4037952" y="2733992"/>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19" name="Graphic 18" descr="Schoolhouse">
            <a:extLst>
              <a:ext uri="{FF2B5EF4-FFF2-40B4-BE49-F238E27FC236}">
                <a16:creationId xmlns:a16="http://schemas.microsoft.com/office/drawing/2014/main" id="{2DEE69C7-E956-7982-78B6-7B601D311B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81534" y="2054500"/>
            <a:ext cx="777240" cy="777240"/>
          </a:xfrm>
          <a:prstGeom prst="rect">
            <a:avLst/>
          </a:prstGeom>
        </p:spPr>
      </p:pic>
      <p:sp>
        <p:nvSpPr>
          <p:cNvPr id="20" name="TextBox 19">
            <a:extLst>
              <a:ext uri="{FF2B5EF4-FFF2-40B4-BE49-F238E27FC236}">
                <a16:creationId xmlns:a16="http://schemas.microsoft.com/office/drawing/2014/main" id="{5BE1D979-2799-077D-207F-6671ACDF0F3F}"/>
              </a:ext>
            </a:extLst>
          </p:cNvPr>
          <p:cNvSpPr txBox="1"/>
          <p:nvPr/>
        </p:nvSpPr>
        <p:spPr>
          <a:xfrm>
            <a:off x="6978546" y="2660920"/>
            <a:ext cx="783216" cy="246221"/>
          </a:xfrm>
          <a:prstGeom prst="rect">
            <a:avLst/>
          </a:prstGeom>
          <a:noFill/>
        </p:spPr>
        <p:txBody>
          <a:bodyPr wrap="square" rtlCol="0">
            <a:spAutoFit/>
          </a:bodyPr>
          <a:lstStyle/>
          <a:p>
            <a:pPr algn="ctr"/>
            <a:r>
              <a:rPr lang="en-US" sz="1000" b="1">
                <a:solidFill>
                  <a:schemeClr val="tx2"/>
                </a:solidFill>
              </a:rPr>
              <a:t>PCI</a:t>
            </a:r>
          </a:p>
        </p:txBody>
      </p:sp>
      <p:sp>
        <p:nvSpPr>
          <p:cNvPr id="21" name="Content Placeholder 1">
            <a:extLst>
              <a:ext uri="{FF2B5EF4-FFF2-40B4-BE49-F238E27FC236}">
                <a16:creationId xmlns:a16="http://schemas.microsoft.com/office/drawing/2014/main" id="{5F46CE09-C0ED-71FB-ABE6-A8E27CDA69C8}"/>
              </a:ext>
            </a:extLst>
          </p:cNvPr>
          <p:cNvSpPr txBox="1">
            <a:spLocks/>
          </p:cNvSpPr>
          <p:nvPr/>
        </p:nvSpPr>
        <p:spPr>
          <a:xfrm>
            <a:off x="6563454" y="2927528"/>
            <a:ext cx="2839199" cy="67665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PCI requests the calculation of VAT from the national system.</a:t>
            </a:r>
            <a:endParaRPr lang="en-GB" sz="1300"/>
          </a:p>
        </p:txBody>
      </p:sp>
      <p:pic>
        <p:nvPicPr>
          <p:cNvPr id="25" name="Graphic 24" descr="Computer with solid fill">
            <a:extLst>
              <a:ext uri="{FF2B5EF4-FFF2-40B4-BE49-F238E27FC236}">
                <a16:creationId xmlns:a16="http://schemas.microsoft.com/office/drawing/2014/main" id="{B4BC8135-9D97-55AB-85D5-99DA987773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1763" y="2163500"/>
            <a:ext cx="720000" cy="720000"/>
          </a:xfrm>
          <a:prstGeom prst="rect">
            <a:avLst/>
          </a:prstGeom>
        </p:spPr>
      </p:pic>
      <p:sp>
        <p:nvSpPr>
          <p:cNvPr id="26" name="Arrow: Left 25">
            <a:extLst>
              <a:ext uri="{FF2B5EF4-FFF2-40B4-BE49-F238E27FC236}">
                <a16:creationId xmlns:a16="http://schemas.microsoft.com/office/drawing/2014/main" id="{89195C1A-4035-51EF-8F60-0118C7ED1B49}"/>
              </a:ext>
            </a:extLst>
          </p:cNvPr>
          <p:cNvSpPr/>
          <p:nvPr/>
        </p:nvSpPr>
        <p:spPr>
          <a:xfrm flipH="1">
            <a:off x="7727228" y="2372920"/>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 b="1">
              <a:solidFill>
                <a:srgbClr val="FFC000"/>
              </a:solidFill>
            </a:endParaRPr>
          </a:p>
        </p:txBody>
      </p:sp>
      <p:sp>
        <p:nvSpPr>
          <p:cNvPr id="27" name="Oval 26">
            <a:extLst>
              <a:ext uri="{FF2B5EF4-FFF2-40B4-BE49-F238E27FC236}">
                <a16:creationId xmlns:a16="http://schemas.microsoft.com/office/drawing/2014/main" id="{889A66C7-4AD2-9F7B-57DE-81FC98E772FF}"/>
              </a:ext>
            </a:extLst>
          </p:cNvPr>
          <p:cNvSpPr>
            <a:spLocks/>
          </p:cNvSpPr>
          <p:nvPr/>
        </p:nvSpPr>
        <p:spPr>
          <a:xfrm>
            <a:off x="3107918" y="438926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28" name="TextBox 27">
            <a:extLst>
              <a:ext uri="{FF2B5EF4-FFF2-40B4-BE49-F238E27FC236}">
                <a16:creationId xmlns:a16="http://schemas.microsoft.com/office/drawing/2014/main" id="{B7025A12-CB74-41F5-602A-AA22DCF09FE3}"/>
              </a:ext>
            </a:extLst>
          </p:cNvPr>
          <p:cNvSpPr txBox="1"/>
          <p:nvPr/>
        </p:nvSpPr>
        <p:spPr>
          <a:xfrm>
            <a:off x="8540733" y="2675144"/>
            <a:ext cx="376532" cy="253363"/>
          </a:xfrm>
          <a:prstGeom prst="rect">
            <a:avLst/>
          </a:prstGeom>
        </p:spPr>
        <p:txBody>
          <a:bodyPr vert="horz" wrap="square" lIns="91440" tIns="45720" rIns="91440" bIns="45720" rtlCol="0">
            <a:noAutofit/>
          </a:bodyPr>
          <a:lstStyle/>
          <a:p>
            <a:pPr marL="0" indent="0" algn="just">
              <a:buNone/>
            </a:pPr>
            <a:r>
              <a:rPr lang="en-US" sz="1000" b="1">
                <a:solidFill>
                  <a:schemeClr val="tx2"/>
                </a:solidFill>
              </a:rPr>
              <a:t>NS</a:t>
            </a:r>
            <a:endParaRPr lang="el-GR" sz="1000" b="1">
              <a:solidFill>
                <a:schemeClr val="tx2"/>
              </a:solidFill>
            </a:endParaRPr>
          </a:p>
        </p:txBody>
      </p:sp>
      <p:pic>
        <p:nvPicPr>
          <p:cNvPr id="29" name="Graphic 28" descr="Schoolhouse">
            <a:extLst>
              <a:ext uri="{FF2B5EF4-FFF2-40B4-BE49-F238E27FC236}">
                <a16:creationId xmlns:a16="http://schemas.microsoft.com/office/drawing/2014/main" id="{D42ABDE6-3250-160B-68FE-782456FCEE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058876" y="4318525"/>
            <a:ext cx="777240" cy="777240"/>
          </a:xfrm>
          <a:prstGeom prst="rect">
            <a:avLst/>
          </a:prstGeom>
        </p:spPr>
      </p:pic>
      <p:sp>
        <p:nvSpPr>
          <p:cNvPr id="30" name="TextBox 29">
            <a:extLst>
              <a:ext uri="{FF2B5EF4-FFF2-40B4-BE49-F238E27FC236}">
                <a16:creationId xmlns:a16="http://schemas.microsoft.com/office/drawing/2014/main" id="{C52E28C3-DF57-8900-43B6-2C95C9B77D74}"/>
              </a:ext>
            </a:extLst>
          </p:cNvPr>
          <p:cNvSpPr txBox="1"/>
          <p:nvPr/>
        </p:nvSpPr>
        <p:spPr>
          <a:xfrm>
            <a:off x="4042843" y="4928856"/>
            <a:ext cx="783216" cy="246221"/>
          </a:xfrm>
          <a:prstGeom prst="rect">
            <a:avLst/>
          </a:prstGeom>
          <a:noFill/>
        </p:spPr>
        <p:txBody>
          <a:bodyPr wrap="square" rtlCol="0">
            <a:spAutoFit/>
          </a:bodyPr>
          <a:lstStyle/>
          <a:p>
            <a:pPr algn="ctr"/>
            <a:r>
              <a:rPr lang="en-US" sz="1000" b="1">
                <a:solidFill>
                  <a:schemeClr val="tx2"/>
                </a:solidFill>
              </a:rPr>
              <a:t>PCI</a:t>
            </a:r>
          </a:p>
        </p:txBody>
      </p:sp>
      <p:sp>
        <p:nvSpPr>
          <p:cNvPr id="33" name="Content Placeholder 1">
            <a:extLst>
              <a:ext uri="{FF2B5EF4-FFF2-40B4-BE49-F238E27FC236}">
                <a16:creationId xmlns:a16="http://schemas.microsoft.com/office/drawing/2014/main" id="{70F68F57-0115-6C16-CA27-B68D06561884}"/>
              </a:ext>
            </a:extLst>
          </p:cNvPr>
          <p:cNvSpPr txBox="1">
            <a:spLocks/>
          </p:cNvSpPr>
          <p:nvPr/>
        </p:nvSpPr>
        <p:spPr>
          <a:xfrm>
            <a:off x="3203009" y="5095765"/>
            <a:ext cx="2842608" cy="106535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checks the status of Customs Declaration. It is identified that it is </a:t>
            </a:r>
            <a:r>
              <a:rPr lang="en-US" sz="1300" b="1"/>
              <a:t>“Under Release”</a:t>
            </a:r>
            <a:r>
              <a:rPr lang="en-US" sz="1300"/>
              <a:t>.</a:t>
            </a:r>
            <a:endParaRPr lang="el-GR" sz="1300"/>
          </a:p>
        </p:txBody>
      </p:sp>
      <p:sp>
        <p:nvSpPr>
          <p:cNvPr id="36" name="Content Placeholder 1">
            <a:extLst>
              <a:ext uri="{FF2B5EF4-FFF2-40B4-BE49-F238E27FC236}">
                <a16:creationId xmlns:a16="http://schemas.microsoft.com/office/drawing/2014/main" id="{701F9013-6373-6E31-ECD8-D9335859A525}"/>
              </a:ext>
            </a:extLst>
          </p:cNvPr>
          <p:cNvSpPr txBox="1">
            <a:spLocks/>
          </p:cNvSpPr>
          <p:nvPr/>
        </p:nvSpPr>
        <p:spPr>
          <a:xfrm>
            <a:off x="6555156" y="5095765"/>
            <a:ext cx="2842608" cy="15954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PCI checks if</a:t>
            </a:r>
            <a:r>
              <a:rPr lang="el-GR" sz="1300"/>
              <a:t> the </a:t>
            </a:r>
            <a:r>
              <a:rPr lang="en-US" sz="1300"/>
              <a:t>payments</a:t>
            </a:r>
            <a:r>
              <a:rPr lang="el-GR" sz="1300"/>
              <a:t> of </a:t>
            </a:r>
            <a:r>
              <a:rPr lang="en-US" sz="1300"/>
              <a:t>VAT are s</a:t>
            </a:r>
            <a:r>
              <a:rPr lang="el-GR" sz="1300"/>
              <a:t>e</a:t>
            </a:r>
            <a:r>
              <a:rPr lang="en-US" sz="1300"/>
              <a:t>cured in order to proceed to the decision to release the goods or not.</a:t>
            </a:r>
            <a:r>
              <a:rPr lang="el-GR" sz="1300"/>
              <a:t> </a:t>
            </a:r>
          </a:p>
        </p:txBody>
      </p:sp>
      <p:sp>
        <p:nvSpPr>
          <p:cNvPr id="37" name="Oval 36">
            <a:extLst>
              <a:ext uri="{FF2B5EF4-FFF2-40B4-BE49-F238E27FC236}">
                <a16:creationId xmlns:a16="http://schemas.microsoft.com/office/drawing/2014/main" id="{47C14C17-2AFE-5F93-7944-F92097822620}"/>
              </a:ext>
            </a:extLst>
          </p:cNvPr>
          <p:cNvSpPr>
            <a:spLocks/>
          </p:cNvSpPr>
          <p:nvPr/>
        </p:nvSpPr>
        <p:spPr>
          <a:xfrm>
            <a:off x="6333249" y="438643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pic>
        <p:nvPicPr>
          <p:cNvPr id="38" name="Graphic 37" descr="Schoolhouse">
            <a:extLst>
              <a:ext uri="{FF2B5EF4-FFF2-40B4-BE49-F238E27FC236}">
                <a16:creationId xmlns:a16="http://schemas.microsoft.com/office/drawing/2014/main" id="{1C4D9DA4-9308-4709-6549-C4C927A5B4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380954" y="4272136"/>
            <a:ext cx="777240" cy="777240"/>
          </a:xfrm>
          <a:prstGeom prst="rect">
            <a:avLst/>
          </a:prstGeom>
        </p:spPr>
      </p:pic>
      <p:sp>
        <p:nvSpPr>
          <p:cNvPr id="39" name="TextBox 38">
            <a:extLst>
              <a:ext uri="{FF2B5EF4-FFF2-40B4-BE49-F238E27FC236}">
                <a16:creationId xmlns:a16="http://schemas.microsoft.com/office/drawing/2014/main" id="{E2BCDB2C-E210-4F93-8134-7A530C435840}"/>
              </a:ext>
            </a:extLst>
          </p:cNvPr>
          <p:cNvSpPr txBox="1"/>
          <p:nvPr/>
        </p:nvSpPr>
        <p:spPr>
          <a:xfrm>
            <a:off x="7370154" y="4884136"/>
            <a:ext cx="783216" cy="246221"/>
          </a:xfrm>
          <a:prstGeom prst="rect">
            <a:avLst/>
          </a:prstGeom>
          <a:noFill/>
        </p:spPr>
        <p:txBody>
          <a:bodyPr wrap="square" rtlCol="0">
            <a:spAutoFit/>
          </a:bodyPr>
          <a:lstStyle/>
          <a:p>
            <a:pPr algn="ctr"/>
            <a:r>
              <a:rPr lang="en-US" sz="1000" b="1">
                <a:solidFill>
                  <a:schemeClr val="tx2"/>
                </a:solidFill>
              </a:rPr>
              <a:t>PCI</a:t>
            </a:r>
          </a:p>
        </p:txBody>
      </p:sp>
      <p:pic>
        <p:nvPicPr>
          <p:cNvPr id="32" name="Graphic 31" descr="Document">
            <a:extLst>
              <a:ext uri="{FF2B5EF4-FFF2-40B4-BE49-F238E27FC236}">
                <a16:creationId xmlns:a16="http://schemas.microsoft.com/office/drawing/2014/main" id="{94CAC68F-7F00-9C05-9C59-DB01526B52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7110" y="2249498"/>
            <a:ext cx="576994" cy="576994"/>
          </a:xfrm>
          <a:prstGeom prst="rect">
            <a:avLst/>
          </a:prstGeom>
        </p:spPr>
      </p:pic>
      <p:pic>
        <p:nvPicPr>
          <p:cNvPr id="34" name="Graphic 33" descr="Magnifying glass">
            <a:extLst>
              <a:ext uri="{FF2B5EF4-FFF2-40B4-BE49-F238E27FC236}">
                <a16:creationId xmlns:a16="http://schemas.microsoft.com/office/drawing/2014/main" id="{818DF7EB-4A71-CA32-7792-FFE96FA20C8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500000">
            <a:off x="4812428" y="2518394"/>
            <a:ext cx="355310" cy="355310"/>
          </a:xfrm>
          <a:prstGeom prst="rect">
            <a:avLst/>
          </a:prstGeom>
        </p:spPr>
      </p:pic>
      <p:pic>
        <p:nvPicPr>
          <p:cNvPr id="44" name="Graphic 43" descr="Document">
            <a:extLst>
              <a:ext uri="{FF2B5EF4-FFF2-40B4-BE49-F238E27FC236}">
                <a16:creationId xmlns:a16="http://schemas.microsoft.com/office/drawing/2014/main" id="{4430EC5D-C480-00B8-90AB-974456A7E0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51379" y="4397869"/>
            <a:ext cx="576994" cy="576994"/>
          </a:xfrm>
          <a:prstGeom prst="rect">
            <a:avLst/>
          </a:prstGeom>
        </p:spPr>
      </p:pic>
      <p:pic>
        <p:nvPicPr>
          <p:cNvPr id="45" name="Graphic 44" descr="Magnifying glass">
            <a:extLst>
              <a:ext uri="{FF2B5EF4-FFF2-40B4-BE49-F238E27FC236}">
                <a16:creationId xmlns:a16="http://schemas.microsoft.com/office/drawing/2014/main" id="{D6809A11-F6D8-E4E3-09F6-141488095D5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500000">
            <a:off x="8097996" y="4674033"/>
            <a:ext cx="355310" cy="355310"/>
          </a:xfrm>
          <a:prstGeom prst="rect">
            <a:avLst/>
          </a:prstGeom>
        </p:spPr>
      </p:pic>
      <p:pic>
        <p:nvPicPr>
          <p:cNvPr id="48" name="Graphic 47" descr="Magnifying glass">
            <a:extLst>
              <a:ext uri="{FF2B5EF4-FFF2-40B4-BE49-F238E27FC236}">
                <a16:creationId xmlns:a16="http://schemas.microsoft.com/office/drawing/2014/main" id="{3C030B94-8838-D639-8465-8067AD3602D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4500000">
            <a:off x="4807235" y="4733109"/>
            <a:ext cx="355310" cy="355310"/>
          </a:xfrm>
          <a:prstGeom prst="rect">
            <a:avLst/>
          </a:prstGeom>
        </p:spPr>
      </p:pic>
      <p:pic>
        <p:nvPicPr>
          <p:cNvPr id="49" name="Graphic 48" descr="Document">
            <a:extLst>
              <a:ext uri="{FF2B5EF4-FFF2-40B4-BE49-F238E27FC236}">
                <a16:creationId xmlns:a16="http://schemas.microsoft.com/office/drawing/2014/main" id="{CC41385E-B3CD-B6E1-1B3A-CAFE203B0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2861" y="4468677"/>
            <a:ext cx="576994" cy="576994"/>
          </a:xfrm>
          <a:prstGeom prst="rect">
            <a:avLst/>
          </a:prstGeom>
        </p:spPr>
      </p:pic>
      <p:pic>
        <p:nvPicPr>
          <p:cNvPr id="50" name="Graphic 49" descr="Arrow Slight curve">
            <a:extLst>
              <a:ext uri="{FF2B5EF4-FFF2-40B4-BE49-F238E27FC236}">
                <a16:creationId xmlns:a16="http://schemas.microsoft.com/office/drawing/2014/main" id="{A6E38426-0054-9EFD-25C1-FFC090A242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4043" y="2696049"/>
            <a:ext cx="474813" cy="474813"/>
          </a:xfrm>
          <a:prstGeom prst="rect">
            <a:avLst/>
          </a:prstGeom>
        </p:spPr>
      </p:pic>
      <p:pic>
        <p:nvPicPr>
          <p:cNvPr id="51" name="Graphic 50" descr="Arrow Slight curve">
            <a:extLst>
              <a:ext uri="{FF2B5EF4-FFF2-40B4-BE49-F238E27FC236}">
                <a16:creationId xmlns:a16="http://schemas.microsoft.com/office/drawing/2014/main" id="{F90EF0B3-8521-0E38-9DA9-043D85B315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74646" y="4987951"/>
            <a:ext cx="474813" cy="474813"/>
          </a:xfrm>
          <a:prstGeom prst="rect">
            <a:avLst/>
          </a:prstGeom>
        </p:spPr>
      </p:pic>
      <p:sp>
        <p:nvSpPr>
          <p:cNvPr id="52" name="Content Placeholder 1">
            <a:extLst>
              <a:ext uri="{FF2B5EF4-FFF2-40B4-BE49-F238E27FC236}">
                <a16:creationId xmlns:a16="http://schemas.microsoft.com/office/drawing/2014/main" id="{BD0789B5-5DE8-FA7E-C172-965B9D0473C2}"/>
              </a:ext>
            </a:extLst>
          </p:cNvPr>
          <p:cNvSpPr txBox="1">
            <a:spLocks/>
          </p:cNvSpPr>
          <p:nvPr/>
        </p:nvSpPr>
        <p:spPr>
          <a:xfrm>
            <a:off x="1023635" y="2222053"/>
            <a:ext cx="1889919" cy="10262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Calculation of VAT by PCI</a:t>
            </a:r>
          </a:p>
        </p:txBody>
      </p:sp>
      <p:sp>
        <p:nvSpPr>
          <p:cNvPr id="53" name="Content Placeholder 1">
            <a:extLst>
              <a:ext uri="{FF2B5EF4-FFF2-40B4-BE49-F238E27FC236}">
                <a16:creationId xmlns:a16="http://schemas.microsoft.com/office/drawing/2014/main" id="{537ED3F2-A771-D013-E5F6-7386DCF75FF2}"/>
              </a:ext>
            </a:extLst>
          </p:cNvPr>
          <p:cNvSpPr txBox="1">
            <a:spLocks/>
          </p:cNvSpPr>
          <p:nvPr/>
        </p:nvSpPr>
        <p:spPr>
          <a:xfrm>
            <a:off x="985494" y="4423321"/>
            <a:ext cx="1782639" cy="867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Secure payments of VAT by PCI</a:t>
            </a:r>
          </a:p>
        </p:txBody>
      </p:sp>
      <p:sp>
        <p:nvSpPr>
          <p:cNvPr id="54" name="Rectangle 53">
            <a:extLst>
              <a:ext uri="{FF2B5EF4-FFF2-40B4-BE49-F238E27FC236}">
                <a16:creationId xmlns:a16="http://schemas.microsoft.com/office/drawing/2014/main" id="{6464BE7B-FC19-7666-88C4-59A024D557E9}"/>
              </a:ext>
            </a:extLst>
          </p:cNvPr>
          <p:cNvSpPr/>
          <p:nvPr/>
        </p:nvSpPr>
        <p:spPr>
          <a:xfrm>
            <a:off x="970722" y="2140041"/>
            <a:ext cx="8933173" cy="1998593"/>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E1867BB-ED19-0855-B4B5-0353CE3F3A80}"/>
              </a:ext>
            </a:extLst>
          </p:cNvPr>
          <p:cNvSpPr/>
          <p:nvPr/>
        </p:nvSpPr>
        <p:spPr>
          <a:xfrm>
            <a:off x="970722" y="4324421"/>
            <a:ext cx="8933173" cy="2142555"/>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2">
            <a:extLst>
              <a:ext uri="{FF2B5EF4-FFF2-40B4-BE49-F238E27FC236}">
                <a16:creationId xmlns:a16="http://schemas.microsoft.com/office/drawing/2014/main" id="{0B4865A7-308F-B835-40D9-E3CBB911B9EF}"/>
              </a:ext>
            </a:extLst>
          </p:cNvPr>
          <p:cNvSpPr txBox="1">
            <a:spLocks/>
          </p:cNvSpPr>
          <p:nvPr/>
        </p:nvSpPr>
        <p:spPr>
          <a:xfrm>
            <a:off x="970722" y="488682"/>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a:t>Manage VAT by PCI</a:t>
            </a:r>
            <a:endParaRPr lang="el-GR"/>
          </a:p>
        </p:txBody>
      </p:sp>
      <p:sp>
        <p:nvSpPr>
          <p:cNvPr id="2" name="Rectangle: Rounded Corners 4">
            <a:extLst>
              <a:ext uri="{FF2B5EF4-FFF2-40B4-BE49-F238E27FC236}">
                <a16:creationId xmlns:a16="http://schemas.microsoft.com/office/drawing/2014/main" id="{00FCFE3B-9D3F-31D5-300A-7E144D7E477A}"/>
              </a:ext>
            </a:extLst>
          </p:cNvPr>
          <p:cNvSpPr txBox="1"/>
          <p:nvPr/>
        </p:nvSpPr>
        <p:spPr>
          <a:xfrm>
            <a:off x="873127" y="1382017"/>
            <a:ext cx="10501912" cy="670505"/>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This process is triggered at PCI when there is a need to calculate VAT or check if the respective payments are secured. </a:t>
            </a:r>
          </a:p>
        </p:txBody>
      </p:sp>
      <p:sp>
        <p:nvSpPr>
          <p:cNvPr id="3" name="Slide Number Placeholder 2">
            <a:extLst>
              <a:ext uri="{FF2B5EF4-FFF2-40B4-BE49-F238E27FC236}">
                <a16:creationId xmlns:a16="http://schemas.microsoft.com/office/drawing/2014/main" id="{2F2F2D54-3503-0742-C6E6-E6C79CEFBCC9}"/>
              </a:ext>
            </a:extLst>
          </p:cNvPr>
          <p:cNvSpPr>
            <a:spLocks noGrp="1"/>
          </p:cNvSpPr>
          <p:nvPr>
            <p:ph type="sldNum" sz="quarter" idx="12"/>
          </p:nvPr>
        </p:nvSpPr>
        <p:spPr/>
        <p:txBody>
          <a:bodyPr/>
          <a:lstStyle/>
          <a:p>
            <a:fld id="{F46C79FD-C571-418B-AB0F-5EE936C85276}" type="slidenum">
              <a:rPr lang="en-GB" smtClean="0"/>
              <a:t>87</a:t>
            </a:fld>
            <a:endParaRPr lang="en-GB"/>
          </a:p>
        </p:txBody>
      </p:sp>
    </p:spTree>
    <p:extLst>
      <p:ext uri="{BB962C8B-B14F-4D97-AF65-F5344CB8AC3E}">
        <p14:creationId xmlns:p14="http://schemas.microsoft.com/office/powerpoint/2010/main" val="23671111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Sampling examination results, received after release of goods</a:t>
            </a:r>
            <a:endParaRPr lang="en-US"/>
          </a:p>
        </p:txBody>
      </p:sp>
      <p:sp>
        <p:nvSpPr>
          <p:cNvPr id="3" name="Slide Number Placeholder 2">
            <a:extLst>
              <a:ext uri="{FF2B5EF4-FFF2-40B4-BE49-F238E27FC236}">
                <a16:creationId xmlns:a16="http://schemas.microsoft.com/office/drawing/2014/main" id="{45A0D51D-B4A1-DEAA-6564-F1FE50EF075D}"/>
              </a:ext>
            </a:extLst>
          </p:cNvPr>
          <p:cNvSpPr>
            <a:spLocks noGrp="1"/>
          </p:cNvSpPr>
          <p:nvPr>
            <p:ph type="sldNum" sz="quarter" idx="12"/>
          </p:nvPr>
        </p:nvSpPr>
        <p:spPr/>
        <p:txBody>
          <a:bodyPr/>
          <a:lstStyle/>
          <a:p>
            <a:fld id="{F46C79FD-C571-418B-AB0F-5EE936C85276}" type="slidenum">
              <a:rPr lang="en-GB" smtClean="0"/>
              <a:pPr/>
              <a:t>88</a:t>
            </a:fld>
            <a:endParaRPr lang="en-GB"/>
          </a:p>
        </p:txBody>
      </p:sp>
    </p:spTree>
    <p:extLst>
      <p:ext uri="{BB962C8B-B14F-4D97-AF65-F5344CB8AC3E}">
        <p14:creationId xmlns:p14="http://schemas.microsoft.com/office/powerpoint/2010/main" val="299504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Sampling examination results, received after the release of the goods</a:t>
            </a:r>
            <a:endParaRPr lang="en-GB"/>
          </a:p>
        </p:txBody>
      </p:sp>
      <p:grpSp>
        <p:nvGrpSpPr>
          <p:cNvPr id="46" name="Group 45">
            <a:extLst>
              <a:ext uri="{FF2B5EF4-FFF2-40B4-BE49-F238E27FC236}">
                <a16:creationId xmlns:a16="http://schemas.microsoft.com/office/drawing/2014/main" id="{A86D4AA1-47C4-7909-0466-6F50B19670C0}"/>
              </a:ext>
            </a:extLst>
          </p:cNvPr>
          <p:cNvGrpSpPr/>
          <p:nvPr/>
        </p:nvGrpSpPr>
        <p:grpSpPr>
          <a:xfrm>
            <a:off x="4295070" y="2830060"/>
            <a:ext cx="2910998" cy="1632369"/>
            <a:chOff x="7192779" y="2115895"/>
            <a:chExt cx="2910998" cy="1632369"/>
          </a:xfrm>
        </p:grpSpPr>
        <p:sp>
          <p:nvSpPr>
            <p:cNvPr id="243" name="Content Placeholder 1">
              <a:extLst>
                <a:ext uri="{FF2B5EF4-FFF2-40B4-BE49-F238E27FC236}">
                  <a16:creationId xmlns:a16="http://schemas.microsoft.com/office/drawing/2014/main" id="{EEE0F8D1-96D0-5F7C-80CA-006D91DEB362}"/>
                </a:ext>
              </a:extLst>
            </p:cNvPr>
            <p:cNvSpPr txBox="1">
              <a:spLocks/>
            </p:cNvSpPr>
            <p:nvPr/>
          </p:nvSpPr>
          <p:spPr>
            <a:xfrm>
              <a:off x="7192779" y="2905326"/>
              <a:ext cx="2910998" cy="8429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300"/>
                <a:t>PCI performs the sampling examination and sends the control results to SCI (IE441)</a:t>
              </a:r>
              <a:r>
                <a:rPr lang="en-US" sz="1300"/>
                <a:t>.</a:t>
              </a:r>
              <a:endParaRPr lang="en-GB" sz="1300"/>
            </a:p>
          </p:txBody>
        </p:sp>
        <p:grpSp>
          <p:nvGrpSpPr>
            <p:cNvPr id="244" name="Group 243">
              <a:extLst>
                <a:ext uri="{FF2B5EF4-FFF2-40B4-BE49-F238E27FC236}">
                  <a16:creationId xmlns:a16="http://schemas.microsoft.com/office/drawing/2014/main" id="{E3733BDF-8714-3E52-65B4-CEB814C8BD2C}"/>
                </a:ext>
              </a:extLst>
            </p:cNvPr>
            <p:cNvGrpSpPr/>
            <p:nvPr/>
          </p:nvGrpSpPr>
          <p:grpSpPr>
            <a:xfrm>
              <a:off x="7780562" y="2115895"/>
              <a:ext cx="2073135" cy="862429"/>
              <a:chOff x="653543" y="3522952"/>
              <a:chExt cx="2073135" cy="862429"/>
            </a:xfrm>
          </p:grpSpPr>
          <p:pic>
            <p:nvPicPr>
              <p:cNvPr id="245" name="Graphic 244" descr="Envelope">
                <a:extLst>
                  <a:ext uri="{FF2B5EF4-FFF2-40B4-BE49-F238E27FC236}">
                    <a16:creationId xmlns:a16="http://schemas.microsoft.com/office/drawing/2014/main" id="{6C5D39C4-0D48-3437-E9F5-0B691A05F9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246" name="Arrow: Left 245">
                <a:extLst>
                  <a:ext uri="{FF2B5EF4-FFF2-40B4-BE49-F238E27FC236}">
                    <a16:creationId xmlns:a16="http://schemas.microsoft.com/office/drawing/2014/main" id="{437AA38C-C4A9-5A5E-C790-EC0CD28CEB86}"/>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IE441</a:t>
                </a:r>
              </a:p>
            </p:txBody>
          </p:sp>
          <p:pic>
            <p:nvPicPr>
              <p:cNvPr id="247" name="Graphic 246" descr="Schoolhouse">
                <a:extLst>
                  <a:ext uri="{FF2B5EF4-FFF2-40B4-BE49-F238E27FC236}">
                    <a16:creationId xmlns:a16="http://schemas.microsoft.com/office/drawing/2014/main" id="{BED26910-74BE-84D4-DF71-107FFB98D3A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248" name="TextBox 247">
                <a:extLst>
                  <a:ext uri="{FF2B5EF4-FFF2-40B4-BE49-F238E27FC236}">
                    <a16:creationId xmlns:a16="http://schemas.microsoft.com/office/drawing/2014/main" id="{9E51D4AB-E7B6-A242-5533-8DD0A5916175}"/>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pic>
            <p:nvPicPr>
              <p:cNvPr id="249" name="Graphic 248" descr="Schoolhouse">
                <a:extLst>
                  <a:ext uri="{FF2B5EF4-FFF2-40B4-BE49-F238E27FC236}">
                    <a16:creationId xmlns:a16="http://schemas.microsoft.com/office/drawing/2014/main" id="{210A67C6-0172-2134-FC80-191D5F5077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250" name="TextBox 249">
                <a:extLst>
                  <a:ext uri="{FF2B5EF4-FFF2-40B4-BE49-F238E27FC236}">
                    <a16:creationId xmlns:a16="http://schemas.microsoft.com/office/drawing/2014/main" id="{8FB69546-CADE-F2D0-44E0-64A1BF616216}"/>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SCI</a:t>
                </a:r>
              </a:p>
            </p:txBody>
          </p:sp>
        </p:grpSp>
        <p:sp>
          <p:nvSpPr>
            <p:cNvPr id="251" name="Oval 250">
              <a:extLst>
                <a:ext uri="{FF2B5EF4-FFF2-40B4-BE49-F238E27FC236}">
                  <a16:creationId xmlns:a16="http://schemas.microsoft.com/office/drawing/2014/main" id="{D09A3FA0-BE58-E832-3878-5AAA3BBD7295}"/>
                </a:ext>
              </a:extLst>
            </p:cNvPr>
            <p:cNvSpPr>
              <a:spLocks/>
            </p:cNvSpPr>
            <p:nvPr/>
          </p:nvSpPr>
          <p:spPr>
            <a:xfrm>
              <a:off x="7192779" y="213117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grpSp>
      <p:sp>
        <p:nvSpPr>
          <p:cNvPr id="252" name="Rectangle 251">
            <a:extLst>
              <a:ext uri="{FF2B5EF4-FFF2-40B4-BE49-F238E27FC236}">
                <a16:creationId xmlns:a16="http://schemas.microsoft.com/office/drawing/2014/main" id="{4EDFEE3E-03C1-325F-85EF-950C906419BE}"/>
              </a:ext>
            </a:extLst>
          </p:cNvPr>
          <p:cNvSpPr/>
          <p:nvPr/>
        </p:nvSpPr>
        <p:spPr>
          <a:xfrm>
            <a:off x="1015130" y="3624672"/>
            <a:ext cx="2907451" cy="492443"/>
          </a:xfrm>
          <a:prstGeom prst="rect">
            <a:avLst/>
          </a:prstGeom>
        </p:spPr>
        <p:txBody>
          <a:bodyPr wrap="square">
            <a:spAutoFit/>
          </a:bodyPr>
          <a:lstStyle/>
          <a:p>
            <a:pPr marL="0" indent="0" algn="just">
              <a:buNone/>
            </a:pPr>
            <a:r>
              <a:rPr lang="en-US" sz="1300"/>
              <a:t>SCI notifies Declarant that controls will be performed (IE460). </a:t>
            </a:r>
            <a:endParaRPr lang="en-GB" sz="1300"/>
          </a:p>
        </p:txBody>
      </p:sp>
      <p:grpSp>
        <p:nvGrpSpPr>
          <p:cNvPr id="253" name="Group 252">
            <a:extLst>
              <a:ext uri="{FF2B5EF4-FFF2-40B4-BE49-F238E27FC236}">
                <a16:creationId xmlns:a16="http://schemas.microsoft.com/office/drawing/2014/main" id="{5D357A10-1DF6-FE5E-0628-1FAAB4F29524}"/>
              </a:ext>
            </a:extLst>
          </p:cNvPr>
          <p:cNvGrpSpPr/>
          <p:nvPr/>
        </p:nvGrpSpPr>
        <p:grpSpPr>
          <a:xfrm>
            <a:off x="1517465" y="2806944"/>
            <a:ext cx="2073135" cy="862429"/>
            <a:chOff x="653543" y="1698098"/>
            <a:chExt cx="2073135" cy="862429"/>
          </a:xfrm>
        </p:grpSpPr>
        <p:pic>
          <p:nvPicPr>
            <p:cNvPr id="254" name="Graphic 253" descr="Envelope">
              <a:extLst>
                <a:ext uri="{FF2B5EF4-FFF2-40B4-BE49-F238E27FC236}">
                  <a16:creationId xmlns:a16="http://schemas.microsoft.com/office/drawing/2014/main" id="{E9ECBABE-1EBC-C5CB-38FD-AC3D3CA499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255" name="Arrow: Left 254">
              <a:extLst>
                <a:ext uri="{FF2B5EF4-FFF2-40B4-BE49-F238E27FC236}">
                  <a16:creationId xmlns:a16="http://schemas.microsoft.com/office/drawing/2014/main" id="{2315415C-22C7-0B20-005E-1789FFB468F3}"/>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IE460</a:t>
              </a:r>
            </a:p>
          </p:txBody>
        </p:sp>
        <p:pic>
          <p:nvPicPr>
            <p:cNvPr id="64" name="Graphic 63" descr="Schoolhouse">
              <a:extLst>
                <a:ext uri="{FF2B5EF4-FFF2-40B4-BE49-F238E27FC236}">
                  <a16:creationId xmlns:a16="http://schemas.microsoft.com/office/drawing/2014/main" id="{A76C95FB-2631-718B-F44C-A72A5C245A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1721214"/>
              <a:ext cx="777240" cy="777240"/>
            </a:xfrm>
            <a:prstGeom prst="rect">
              <a:avLst/>
            </a:prstGeom>
          </p:spPr>
        </p:pic>
        <p:sp>
          <p:nvSpPr>
            <p:cNvPr id="65" name="TextBox 64">
              <a:extLst>
                <a:ext uri="{FF2B5EF4-FFF2-40B4-BE49-F238E27FC236}">
                  <a16:creationId xmlns:a16="http://schemas.microsoft.com/office/drawing/2014/main" id="{11AABAD6-A83B-5F12-A094-584BF2D75DD1}"/>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6" name="Graphic 65" descr="User with solid fill">
              <a:extLst>
                <a:ext uri="{FF2B5EF4-FFF2-40B4-BE49-F238E27FC236}">
                  <a16:creationId xmlns:a16="http://schemas.microsoft.com/office/drawing/2014/main" id="{3225B2CC-1768-CAF0-7813-D980FBC7FE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67" name="Oval 66">
            <a:extLst>
              <a:ext uri="{FF2B5EF4-FFF2-40B4-BE49-F238E27FC236}">
                <a16:creationId xmlns:a16="http://schemas.microsoft.com/office/drawing/2014/main" id="{7DCE7BC2-C34C-7508-7588-9F5D34EE14EF}"/>
              </a:ext>
            </a:extLst>
          </p:cNvPr>
          <p:cNvSpPr>
            <a:spLocks/>
          </p:cNvSpPr>
          <p:nvPr/>
        </p:nvSpPr>
        <p:spPr>
          <a:xfrm>
            <a:off x="951768" y="283917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grpSp>
        <p:nvGrpSpPr>
          <p:cNvPr id="47" name="Group 46">
            <a:extLst>
              <a:ext uri="{FF2B5EF4-FFF2-40B4-BE49-F238E27FC236}">
                <a16:creationId xmlns:a16="http://schemas.microsoft.com/office/drawing/2014/main" id="{60297162-529F-F21F-F6B2-4BF208FC8AF4}"/>
              </a:ext>
            </a:extLst>
          </p:cNvPr>
          <p:cNvGrpSpPr/>
          <p:nvPr/>
        </p:nvGrpSpPr>
        <p:grpSpPr>
          <a:xfrm>
            <a:off x="970722" y="4596026"/>
            <a:ext cx="2910999" cy="1703683"/>
            <a:chOff x="7192341" y="3998548"/>
            <a:chExt cx="2910999" cy="1703683"/>
          </a:xfrm>
        </p:grpSpPr>
        <p:sp>
          <p:nvSpPr>
            <p:cNvPr id="78" name="Content Placeholder 1">
              <a:extLst>
                <a:ext uri="{FF2B5EF4-FFF2-40B4-BE49-F238E27FC236}">
                  <a16:creationId xmlns:a16="http://schemas.microsoft.com/office/drawing/2014/main" id="{94713702-35DA-5B40-FB96-2EF96351159A}"/>
                </a:ext>
              </a:extLst>
            </p:cNvPr>
            <p:cNvSpPr txBox="1">
              <a:spLocks/>
            </p:cNvSpPr>
            <p:nvPr/>
          </p:nvSpPr>
          <p:spPr>
            <a:xfrm>
              <a:off x="7192341" y="4859293"/>
              <a:ext cx="2910999" cy="8429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a:t>SCI sends an updated release notification to PCI (IE443) to inform him for the established final values, based on the sampling examination results. </a:t>
              </a:r>
              <a:endParaRPr lang="en-GB" sz="1200"/>
            </a:p>
          </p:txBody>
        </p:sp>
        <p:grpSp>
          <p:nvGrpSpPr>
            <p:cNvPr id="79" name="Group 78">
              <a:extLst>
                <a:ext uri="{FF2B5EF4-FFF2-40B4-BE49-F238E27FC236}">
                  <a16:creationId xmlns:a16="http://schemas.microsoft.com/office/drawing/2014/main" id="{45863949-A354-DEEB-FA94-4035E1AC0FDA}"/>
                </a:ext>
              </a:extLst>
            </p:cNvPr>
            <p:cNvGrpSpPr/>
            <p:nvPr/>
          </p:nvGrpSpPr>
          <p:grpSpPr>
            <a:xfrm>
              <a:off x="7782388" y="3998548"/>
              <a:ext cx="2073135" cy="862429"/>
              <a:chOff x="653543" y="3522952"/>
              <a:chExt cx="2073135" cy="862429"/>
            </a:xfrm>
          </p:grpSpPr>
          <p:pic>
            <p:nvPicPr>
              <p:cNvPr id="80" name="Graphic 79" descr="Envelope">
                <a:extLst>
                  <a:ext uri="{FF2B5EF4-FFF2-40B4-BE49-F238E27FC236}">
                    <a16:creationId xmlns:a16="http://schemas.microsoft.com/office/drawing/2014/main" id="{8EB5C9AF-FD34-C1DA-937D-2A9A73319B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3663345"/>
                <a:ext cx="391940" cy="337858"/>
              </a:xfrm>
              <a:prstGeom prst="rect">
                <a:avLst/>
              </a:prstGeom>
            </p:spPr>
          </p:pic>
          <p:sp>
            <p:nvSpPr>
              <p:cNvPr id="81" name="Arrow: Left 80">
                <a:extLst>
                  <a:ext uri="{FF2B5EF4-FFF2-40B4-BE49-F238E27FC236}">
                    <a16:creationId xmlns:a16="http://schemas.microsoft.com/office/drawing/2014/main" id="{855E9682-BC17-BE85-07B9-C16927D36987}"/>
                  </a:ext>
                </a:extLst>
              </p:cNvPr>
              <p:cNvSpPr/>
              <p:nvPr/>
            </p:nvSpPr>
            <p:spPr>
              <a:xfrm flipH="1">
                <a:off x="1444086" y="3946468"/>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IE443</a:t>
                </a:r>
              </a:p>
            </p:txBody>
          </p:sp>
          <p:pic>
            <p:nvPicPr>
              <p:cNvPr id="82" name="Graphic 81" descr="Schoolhouse">
                <a:extLst>
                  <a:ext uri="{FF2B5EF4-FFF2-40B4-BE49-F238E27FC236}">
                    <a16:creationId xmlns:a16="http://schemas.microsoft.com/office/drawing/2014/main" id="{90B396AA-A0D0-C35A-5A5F-3A99DBE2F7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3546068"/>
                <a:ext cx="777240" cy="777240"/>
              </a:xfrm>
              <a:prstGeom prst="rect">
                <a:avLst/>
              </a:prstGeom>
            </p:spPr>
          </p:pic>
          <p:sp>
            <p:nvSpPr>
              <p:cNvPr id="83" name="TextBox 82">
                <a:extLst>
                  <a:ext uri="{FF2B5EF4-FFF2-40B4-BE49-F238E27FC236}">
                    <a16:creationId xmlns:a16="http://schemas.microsoft.com/office/drawing/2014/main" id="{A3406186-B0E9-A465-79EC-BB60293BF3D2}"/>
                  </a:ext>
                </a:extLst>
              </p:cNvPr>
              <p:cNvSpPr txBox="1"/>
              <p:nvPr/>
            </p:nvSpPr>
            <p:spPr>
              <a:xfrm>
                <a:off x="653543" y="4139160"/>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84" name="Graphic 83" descr="Schoolhouse">
                <a:extLst>
                  <a:ext uri="{FF2B5EF4-FFF2-40B4-BE49-F238E27FC236}">
                    <a16:creationId xmlns:a16="http://schemas.microsoft.com/office/drawing/2014/main" id="{4933FDF6-8CBD-B49B-E674-5FE6B1290B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49438" y="3522952"/>
                <a:ext cx="777240" cy="777240"/>
              </a:xfrm>
              <a:prstGeom prst="rect">
                <a:avLst/>
              </a:prstGeom>
            </p:spPr>
          </p:pic>
          <p:sp>
            <p:nvSpPr>
              <p:cNvPr id="85" name="TextBox 84">
                <a:extLst>
                  <a:ext uri="{FF2B5EF4-FFF2-40B4-BE49-F238E27FC236}">
                    <a16:creationId xmlns:a16="http://schemas.microsoft.com/office/drawing/2014/main" id="{D1AC34A6-D7F5-C5E1-B251-F13065C722B2}"/>
                  </a:ext>
                </a:extLst>
              </p:cNvPr>
              <p:cNvSpPr txBox="1"/>
              <p:nvPr/>
            </p:nvSpPr>
            <p:spPr>
              <a:xfrm>
                <a:off x="1941305" y="4139160"/>
                <a:ext cx="783216" cy="246221"/>
              </a:xfrm>
              <a:prstGeom prst="rect">
                <a:avLst/>
              </a:prstGeom>
              <a:noFill/>
            </p:spPr>
            <p:txBody>
              <a:bodyPr wrap="square" rtlCol="0">
                <a:spAutoFit/>
              </a:bodyPr>
              <a:lstStyle/>
              <a:p>
                <a:pPr algn="ctr"/>
                <a:r>
                  <a:rPr lang="en-US" sz="1000" b="1">
                    <a:solidFill>
                      <a:schemeClr val="tx2"/>
                    </a:solidFill>
                  </a:rPr>
                  <a:t>PCI</a:t>
                </a:r>
              </a:p>
            </p:txBody>
          </p:sp>
        </p:grpSp>
        <p:sp>
          <p:nvSpPr>
            <p:cNvPr id="86" name="Oval 85">
              <a:extLst>
                <a:ext uri="{FF2B5EF4-FFF2-40B4-BE49-F238E27FC236}">
                  <a16:creationId xmlns:a16="http://schemas.microsoft.com/office/drawing/2014/main" id="{E81E3D18-9165-A782-CD3E-D7909B64DFB4}"/>
                </a:ext>
              </a:extLst>
            </p:cNvPr>
            <p:cNvSpPr>
              <a:spLocks/>
            </p:cNvSpPr>
            <p:nvPr/>
          </p:nvSpPr>
          <p:spPr>
            <a:xfrm>
              <a:off x="7194605" y="4080793"/>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grpSp>
      <p:grpSp>
        <p:nvGrpSpPr>
          <p:cNvPr id="45" name="Group 44">
            <a:extLst>
              <a:ext uri="{FF2B5EF4-FFF2-40B4-BE49-F238E27FC236}">
                <a16:creationId xmlns:a16="http://schemas.microsoft.com/office/drawing/2014/main" id="{D4AB7C13-80C1-850A-3F13-33B9F56A81E9}"/>
              </a:ext>
            </a:extLst>
          </p:cNvPr>
          <p:cNvGrpSpPr/>
          <p:nvPr/>
        </p:nvGrpSpPr>
        <p:grpSpPr>
          <a:xfrm>
            <a:off x="7669162" y="2806944"/>
            <a:ext cx="3008731" cy="1510225"/>
            <a:chOff x="4061603" y="4017676"/>
            <a:chExt cx="3008731" cy="1510225"/>
          </a:xfrm>
        </p:grpSpPr>
        <p:sp>
          <p:nvSpPr>
            <p:cNvPr id="36" name="Rectangle 35">
              <a:extLst>
                <a:ext uri="{FF2B5EF4-FFF2-40B4-BE49-F238E27FC236}">
                  <a16:creationId xmlns:a16="http://schemas.microsoft.com/office/drawing/2014/main" id="{B15DFFB2-1970-B5D6-1471-708079D11CB1}"/>
                </a:ext>
              </a:extLst>
            </p:cNvPr>
            <p:cNvSpPr/>
            <p:nvPr/>
          </p:nvSpPr>
          <p:spPr>
            <a:xfrm>
              <a:off x="4159336" y="4835404"/>
              <a:ext cx="2910998" cy="692497"/>
            </a:xfrm>
            <a:prstGeom prst="rect">
              <a:avLst/>
            </a:prstGeom>
          </p:spPr>
          <p:txBody>
            <a:bodyPr wrap="square">
              <a:spAutoFit/>
            </a:bodyPr>
            <a:lstStyle/>
            <a:p>
              <a:pPr marL="0" indent="0" algn="just">
                <a:buNone/>
              </a:pPr>
              <a:r>
                <a:rPr lang="en-US" sz="1300" dirty="0"/>
                <a:t>SCI notifies Declarant that controls have been performed and samples have been taken (IE444). </a:t>
              </a:r>
              <a:endParaRPr lang="en-GB" sz="1300" dirty="0"/>
            </a:p>
          </p:txBody>
        </p:sp>
        <p:grpSp>
          <p:nvGrpSpPr>
            <p:cNvPr id="37" name="Group 36">
              <a:extLst>
                <a:ext uri="{FF2B5EF4-FFF2-40B4-BE49-F238E27FC236}">
                  <a16:creationId xmlns:a16="http://schemas.microsoft.com/office/drawing/2014/main" id="{3CAF3E85-B705-A6C6-40BA-B4A5D3D40F5F}"/>
                </a:ext>
              </a:extLst>
            </p:cNvPr>
            <p:cNvGrpSpPr/>
            <p:nvPr/>
          </p:nvGrpSpPr>
          <p:grpSpPr>
            <a:xfrm>
              <a:off x="4627300" y="4017676"/>
              <a:ext cx="2073135" cy="862429"/>
              <a:chOff x="653543" y="1698098"/>
              <a:chExt cx="2073135" cy="862429"/>
            </a:xfrm>
          </p:grpSpPr>
          <p:pic>
            <p:nvPicPr>
              <p:cNvPr id="38" name="Graphic 37" descr="Envelope">
                <a:extLst>
                  <a:ext uri="{FF2B5EF4-FFF2-40B4-BE49-F238E27FC236}">
                    <a16:creationId xmlns:a16="http://schemas.microsoft.com/office/drawing/2014/main" id="{C109BB5E-C220-47E6-4CC6-8FCA2269F8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3026" y="1838491"/>
                <a:ext cx="391940" cy="337858"/>
              </a:xfrm>
              <a:prstGeom prst="rect">
                <a:avLst/>
              </a:prstGeom>
            </p:spPr>
          </p:pic>
          <p:sp>
            <p:nvSpPr>
              <p:cNvPr id="39" name="Arrow: Left 38">
                <a:extLst>
                  <a:ext uri="{FF2B5EF4-FFF2-40B4-BE49-F238E27FC236}">
                    <a16:creationId xmlns:a16="http://schemas.microsoft.com/office/drawing/2014/main" id="{95546293-DA21-CB90-7DF6-49C5C8A640FB}"/>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IE444</a:t>
                </a:r>
              </a:p>
            </p:txBody>
          </p:sp>
          <p:pic>
            <p:nvPicPr>
              <p:cNvPr id="40" name="Graphic 39" descr="Schoolhouse">
                <a:extLst>
                  <a:ext uri="{FF2B5EF4-FFF2-40B4-BE49-F238E27FC236}">
                    <a16:creationId xmlns:a16="http://schemas.microsoft.com/office/drawing/2014/main" id="{7DC01FFE-C030-1989-49D4-3401717231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4555" y="1721214"/>
                <a:ext cx="777240" cy="777240"/>
              </a:xfrm>
              <a:prstGeom prst="rect">
                <a:avLst/>
              </a:prstGeom>
            </p:spPr>
          </p:pic>
          <p:sp>
            <p:nvSpPr>
              <p:cNvPr id="41" name="TextBox 40">
                <a:extLst>
                  <a:ext uri="{FF2B5EF4-FFF2-40B4-BE49-F238E27FC236}">
                    <a16:creationId xmlns:a16="http://schemas.microsoft.com/office/drawing/2014/main" id="{827EC574-A970-20D6-73BD-143BDA72E13F}"/>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42" name="Graphic 41" descr="User with solid fill">
                <a:extLst>
                  <a:ext uri="{FF2B5EF4-FFF2-40B4-BE49-F238E27FC236}">
                    <a16:creationId xmlns:a16="http://schemas.microsoft.com/office/drawing/2014/main" id="{3F19F891-6F7D-84FA-984F-8E5229E5DB5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43" name="Oval 42">
              <a:extLst>
                <a:ext uri="{FF2B5EF4-FFF2-40B4-BE49-F238E27FC236}">
                  <a16:creationId xmlns:a16="http://schemas.microsoft.com/office/drawing/2014/main" id="{38A3F149-57F8-0407-D4D7-5E1E3C26242D}"/>
                </a:ext>
              </a:extLst>
            </p:cNvPr>
            <p:cNvSpPr>
              <a:spLocks/>
            </p:cNvSpPr>
            <p:nvPr/>
          </p:nvSpPr>
          <p:spPr>
            <a:xfrm>
              <a:off x="4061603" y="404990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grpSp>
        <p:nvGrpSpPr>
          <p:cNvPr id="51" name="Group 50">
            <a:extLst>
              <a:ext uri="{FF2B5EF4-FFF2-40B4-BE49-F238E27FC236}">
                <a16:creationId xmlns:a16="http://schemas.microsoft.com/office/drawing/2014/main" id="{E83D2BC8-F6C1-90C4-6E31-CE3123C3CAB3}"/>
              </a:ext>
            </a:extLst>
          </p:cNvPr>
          <p:cNvGrpSpPr/>
          <p:nvPr/>
        </p:nvGrpSpPr>
        <p:grpSpPr>
          <a:xfrm>
            <a:off x="4295071" y="4979224"/>
            <a:ext cx="6372777" cy="1124185"/>
            <a:chOff x="2075093" y="5303228"/>
            <a:chExt cx="3314782" cy="457205"/>
          </a:xfrm>
        </p:grpSpPr>
        <p:sp>
          <p:nvSpPr>
            <p:cNvPr id="52" name="Rectangle 51">
              <a:extLst>
                <a:ext uri="{FF2B5EF4-FFF2-40B4-BE49-F238E27FC236}">
                  <a16:creationId xmlns:a16="http://schemas.microsoft.com/office/drawing/2014/main" id="{B80C38C1-892A-CED4-D864-CC6CC50AA046}"/>
                </a:ext>
              </a:extLst>
            </p:cNvPr>
            <p:cNvSpPr/>
            <p:nvPr/>
          </p:nvSpPr>
          <p:spPr>
            <a:xfrm>
              <a:off x="2075093" y="5303233"/>
              <a:ext cx="457200" cy="457200"/>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53" name="Rectangle 52">
              <a:extLst>
                <a:ext uri="{FF2B5EF4-FFF2-40B4-BE49-F238E27FC236}">
                  <a16:creationId xmlns:a16="http://schemas.microsoft.com/office/drawing/2014/main" id="{06917E27-3F2C-B3A2-FCE4-88DDF0A97D19}"/>
                </a:ext>
              </a:extLst>
            </p:cNvPr>
            <p:cNvSpPr/>
            <p:nvPr/>
          </p:nvSpPr>
          <p:spPr>
            <a:xfrm>
              <a:off x="2532291" y="5303228"/>
              <a:ext cx="2857584" cy="457200"/>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200"/>
                </a:spcAft>
              </a:pPr>
              <a:r>
                <a:rPr lang="en-US" sz="1200" i="1">
                  <a:solidFill>
                    <a:schemeClr val="tx1"/>
                  </a:solidFill>
                </a:rPr>
                <a:t>PCI examination of goods shall be performed against the ORIGINAL declaration data declared by trader, even if SCI already sent discrepancies based on documentary controls in the IE440/IE468. PCI shall perform the controls and report back all discrepancies in IE441, even if the same ones were found by SCI during documentary controls.</a:t>
              </a:r>
            </a:p>
          </p:txBody>
        </p:sp>
      </p:grpSp>
      <p:sp>
        <p:nvSpPr>
          <p:cNvPr id="3" name="TextBox 2">
            <a:extLst>
              <a:ext uri="{FF2B5EF4-FFF2-40B4-BE49-F238E27FC236}">
                <a16:creationId xmlns:a16="http://schemas.microsoft.com/office/drawing/2014/main" id="{9D8E657B-2B31-399D-5A4F-DA66CAC386C0}"/>
              </a:ext>
            </a:extLst>
          </p:cNvPr>
          <p:cNvSpPr txBox="1"/>
          <p:nvPr/>
        </p:nvSpPr>
        <p:spPr>
          <a:xfrm>
            <a:off x="2812859" y="3439830"/>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4" name="TextBox 3">
            <a:extLst>
              <a:ext uri="{FF2B5EF4-FFF2-40B4-BE49-F238E27FC236}">
                <a16:creationId xmlns:a16="http://schemas.microsoft.com/office/drawing/2014/main" id="{4C0BC157-96B5-52C4-24C4-CCF209C41BF4}"/>
              </a:ext>
            </a:extLst>
          </p:cNvPr>
          <p:cNvSpPr txBox="1"/>
          <p:nvPr/>
        </p:nvSpPr>
        <p:spPr>
          <a:xfrm>
            <a:off x="9518463" y="3421815"/>
            <a:ext cx="783216" cy="246221"/>
          </a:xfrm>
          <a:prstGeom prst="rect">
            <a:avLst/>
          </a:prstGeom>
          <a:noFill/>
        </p:spPr>
        <p:txBody>
          <a:bodyPr wrap="square" rtlCol="0">
            <a:spAutoFit/>
          </a:bodyPr>
          <a:lstStyle/>
          <a:p>
            <a:pPr algn="ctr"/>
            <a:r>
              <a:rPr lang="en-US" sz="1000" b="1">
                <a:solidFill>
                  <a:schemeClr val="tx2"/>
                </a:solidFill>
              </a:rPr>
              <a:t>Declarant</a:t>
            </a:r>
          </a:p>
        </p:txBody>
      </p:sp>
      <p:sp>
        <p:nvSpPr>
          <p:cNvPr id="5" name="Rectangle: Rounded Corners 4">
            <a:extLst>
              <a:ext uri="{FF2B5EF4-FFF2-40B4-BE49-F238E27FC236}">
                <a16:creationId xmlns:a16="http://schemas.microsoft.com/office/drawing/2014/main" id="{B91596E6-0DBB-98FE-5BC7-5F48585BBE9B}"/>
              </a:ext>
            </a:extLst>
          </p:cNvPr>
          <p:cNvSpPr txBox="1"/>
          <p:nvPr/>
        </p:nvSpPr>
        <p:spPr>
          <a:xfrm>
            <a:off x="881220" y="1490728"/>
            <a:ext cx="10501912" cy="1174474"/>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sz="1800">
                <a:ea typeface="Times New Roman" panose="02020603050405020304" pitchFamily="18" charset="0"/>
              </a:rPr>
              <a:t>Following risk analysis at SCI and PCI, a decision can be taken that physical controls with samplings are required at PCI. The sampling results may lead to change of the declaration’s DEs. SCI shall establish and record the correct values for the purposes of calculating the amount of import duty and other charges on goods.</a:t>
            </a:r>
          </a:p>
        </p:txBody>
      </p:sp>
      <p:sp>
        <p:nvSpPr>
          <p:cNvPr id="6" name="Slide Number Placeholder 5">
            <a:extLst>
              <a:ext uri="{FF2B5EF4-FFF2-40B4-BE49-F238E27FC236}">
                <a16:creationId xmlns:a16="http://schemas.microsoft.com/office/drawing/2014/main" id="{4C06AA7F-B50D-F545-AD2F-966F62FBBE0D}"/>
              </a:ext>
            </a:extLst>
          </p:cNvPr>
          <p:cNvSpPr>
            <a:spLocks noGrp="1"/>
          </p:cNvSpPr>
          <p:nvPr>
            <p:ph type="sldNum" sz="quarter" idx="12"/>
          </p:nvPr>
        </p:nvSpPr>
        <p:spPr/>
        <p:txBody>
          <a:bodyPr/>
          <a:lstStyle/>
          <a:p>
            <a:fld id="{F46C79FD-C571-418B-AB0F-5EE936C85276}" type="slidenum">
              <a:rPr lang="en-GB" smtClean="0"/>
              <a:t>89</a:t>
            </a:fld>
            <a:endParaRPr lang="en-GB"/>
          </a:p>
        </p:txBody>
      </p:sp>
    </p:spTree>
    <p:extLst>
      <p:ext uri="{BB962C8B-B14F-4D97-AF65-F5344CB8AC3E}">
        <p14:creationId xmlns:p14="http://schemas.microsoft.com/office/powerpoint/2010/main" val="316723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0722" y="104171"/>
            <a:ext cx="10515600" cy="1190665"/>
          </a:xfrm>
        </p:spPr>
        <p:txBody>
          <a:bodyPr/>
          <a:lstStyle/>
          <a:p>
            <a:r>
              <a:rPr lang="en-IE" dirty="0"/>
              <a:t>CCI Architecture &amp; Communications</a:t>
            </a:r>
            <a:endParaRPr lang="en-GB" dirty="0"/>
          </a:p>
        </p:txBody>
      </p:sp>
      <p:sp>
        <p:nvSpPr>
          <p:cNvPr id="16" name="Rectangle 15">
            <a:extLst>
              <a:ext uri="{FF2B5EF4-FFF2-40B4-BE49-F238E27FC236}">
                <a16:creationId xmlns:a16="http://schemas.microsoft.com/office/drawing/2014/main" id="{F14E7442-ADED-4C3F-97EE-1E7E14952DF3}"/>
              </a:ext>
            </a:extLst>
          </p:cNvPr>
          <p:cNvSpPr/>
          <p:nvPr/>
        </p:nvSpPr>
        <p:spPr>
          <a:xfrm>
            <a:off x="1232923" y="2084218"/>
            <a:ext cx="1413162" cy="1966750"/>
          </a:xfrm>
          <a:prstGeom prst="rect">
            <a:avLst/>
          </a:prstGeom>
          <a:solidFill>
            <a:schemeClr val="accent5">
              <a:lumMod val="75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FA8DC2-61C0-47B4-AFFB-CAD0A0B4B179}"/>
              </a:ext>
            </a:extLst>
          </p:cNvPr>
          <p:cNvSpPr/>
          <p:nvPr/>
        </p:nvSpPr>
        <p:spPr>
          <a:xfrm>
            <a:off x="3127595" y="2090460"/>
            <a:ext cx="1570182" cy="2383168"/>
          </a:xfrm>
          <a:prstGeom prst="rect">
            <a:avLst/>
          </a:prstGeom>
          <a:solidFill>
            <a:schemeClr val="accent1">
              <a:lumMod val="60000"/>
              <a:lumOff val="40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C669267-C4D3-44CB-BE83-7FD4447ABD61}"/>
              </a:ext>
            </a:extLst>
          </p:cNvPr>
          <p:cNvSpPr/>
          <p:nvPr/>
        </p:nvSpPr>
        <p:spPr>
          <a:xfrm>
            <a:off x="5196896" y="2090460"/>
            <a:ext cx="2951018" cy="2383168"/>
          </a:xfrm>
          <a:prstGeom prst="rect">
            <a:avLst/>
          </a:prstGeom>
          <a:solidFill>
            <a:schemeClr val="bg2"/>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Cloud">
            <a:extLst>
              <a:ext uri="{FF2B5EF4-FFF2-40B4-BE49-F238E27FC236}">
                <a16:creationId xmlns:a16="http://schemas.microsoft.com/office/drawing/2014/main" id="{4A8D334E-C78F-4A2E-BD6C-4F60FD00CB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34180" y="2610013"/>
            <a:ext cx="1554480" cy="1554480"/>
          </a:xfrm>
          <a:prstGeom prst="rect">
            <a:avLst/>
          </a:prstGeom>
        </p:spPr>
      </p:pic>
      <p:pic>
        <p:nvPicPr>
          <p:cNvPr id="27" name="Graphic 26" descr="Cloud">
            <a:extLst>
              <a:ext uri="{FF2B5EF4-FFF2-40B4-BE49-F238E27FC236}">
                <a16:creationId xmlns:a16="http://schemas.microsoft.com/office/drawing/2014/main" id="{DDAE23E3-408D-4409-88C5-343BD45C9D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1344" y="2610013"/>
            <a:ext cx="1554480" cy="1554480"/>
          </a:xfrm>
          <a:prstGeom prst="rect">
            <a:avLst/>
          </a:prstGeom>
        </p:spPr>
      </p:pic>
      <p:sp>
        <p:nvSpPr>
          <p:cNvPr id="28" name="TextBox 27">
            <a:extLst>
              <a:ext uri="{FF2B5EF4-FFF2-40B4-BE49-F238E27FC236}">
                <a16:creationId xmlns:a16="http://schemas.microsoft.com/office/drawing/2014/main" id="{8FFF3741-CBD3-43D8-BAE4-998131D9C983}"/>
              </a:ext>
            </a:extLst>
          </p:cNvPr>
          <p:cNvSpPr txBox="1"/>
          <p:nvPr/>
        </p:nvSpPr>
        <p:spPr>
          <a:xfrm>
            <a:off x="5743246" y="2090460"/>
            <a:ext cx="1593273" cy="307777"/>
          </a:xfrm>
          <a:prstGeom prst="rect">
            <a:avLst/>
          </a:prstGeom>
          <a:noFill/>
        </p:spPr>
        <p:txBody>
          <a:bodyPr wrap="square" rtlCol="0">
            <a:spAutoFit/>
          </a:bodyPr>
          <a:lstStyle/>
          <a:p>
            <a:r>
              <a:rPr lang="en-US" sz="1400">
                <a:solidFill>
                  <a:srgbClr val="035DC1"/>
                </a:solidFill>
              </a:rPr>
              <a:t>Common Domain</a:t>
            </a:r>
          </a:p>
        </p:txBody>
      </p:sp>
      <p:sp>
        <p:nvSpPr>
          <p:cNvPr id="29" name="TextBox 28">
            <a:extLst>
              <a:ext uri="{FF2B5EF4-FFF2-40B4-BE49-F238E27FC236}">
                <a16:creationId xmlns:a16="http://schemas.microsoft.com/office/drawing/2014/main" id="{D21E3957-16E3-4267-B681-C5965ED52821}"/>
              </a:ext>
            </a:extLst>
          </p:cNvPr>
          <p:cNvSpPr txBox="1"/>
          <p:nvPr/>
        </p:nvSpPr>
        <p:spPr>
          <a:xfrm>
            <a:off x="3467594" y="2090458"/>
            <a:ext cx="889492" cy="738664"/>
          </a:xfrm>
          <a:prstGeom prst="rect">
            <a:avLst/>
          </a:prstGeom>
          <a:noFill/>
        </p:spPr>
        <p:txBody>
          <a:bodyPr wrap="square" rtlCol="0">
            <a:spAutoFit/>
          </a:bodyPr>
          <a:lstStyle/>
          <a:p>
            <a:pPr algn="ctr"/>
            <a:r>
              <a:rPr lang="en-US" sz="1400">
                <a:solidFill>
                  <a:srgbClr val="035DC1"/>
                </a:solidFill>
              </a:rPr>
              <a:t>National</a:t>
            </a:r>
          </a:p>
          <a:p>
            <a:pPr algn="ctr"/>
            <a:r>
              <a:rPr lang="en-US" sz="1400">
                <a:solidFill>
                  <a:srgbClr val="035DC1"/>
                </a:solidFill>
              </a:rPr>
              <a:t>Domain (SCI)</a:t>
            </a:r>
          </a:p>
        </p:txBody>
      </p:sp>
      <p:sp>
        <p:nvSpPr>
          <p:cNvPr id="30" name="TextBox 29">
            <a:extLst>
              <a:ext uri="{FF2B5EF4-FFF2-40B4-BE49-F238E27FC236}">
                <a16:creationId xmlns:a16="http://schemas.microsoft.com/office/drawing/2014/main" id="{4CCE9E6A-455E-464B-A8A8-91CA912B1DD1}"/>
              </a:ext>
            </a:extLst>
          </p:cNvPr>
          <p:cNvSpPr txBox="1"/>
          <p:nvPr/>
        </p:nvSpPr>
        <p:spPr>
          <a:xfrm>
            <a:off x="1485766" y="2090458"/>
            <a:ext cx="889326" cy="738664"/>
          </a:xfrm>
          <a:prstGeom prst="rect">
            <a:avLst/>
          </a:prstGeom>
          <a:noFill/>
        </p:spPr>
        <p:txBody>
          <a:bodyPr wrap="square" rtlCol="0">
            <a:spAutoFit/>
          </a:bodyPr>
          <a:lstStyle/>
          <a:p>
            <a:pPr algn="ctr"/>
            <a:r>
              <a:rPr lang="en-US" sz="1400">
                <a:solidFill>
                  <a:srgbClr val="035DC1"/>
                </a:solidFill>
              </a:rPr>
              <a:t>External</a:t>
            </a:r>
          </a:p>
          <a:p>
            <a:pPr algn="ctr"/>
            <a:r>
              <a:rPr lang="en-US" sz="1400">
                <a:solidFill>
                  <a:srgbClr val="035DC1"/>
                </a:solidFill>
              </a:rPr>
              <a:t>Domain</a:t>
            </a:r>
            <a:br>
              <a:rPr lang="en-US" sz="1400">
                <a:solidFill>
                  <a:srgbClr val="035DC1"/>
                </a:solidFill>
              </a:rPr>
            </a:br>
            <a:r>
              <a:rPr lang="en-US" sz="1400">
                <a:solidFill>
                  <a:srgbClr val="035DC1"/>
                </a:solidFill>
              </a:rPr>
              <a:t>#1</a:t>
            </a:r>
          </a:p>
        </p:txBody>
      </p:sp>
      <p:sp>
        <p:nvSpPr>
          <p:cNvPr id="31" name="TextBox 30">
            <a:extLst>
              <a:ext uri="{FF2B5EF4-FFF2-40B4-BE49-F238E27FC236}">
                <a16:creationId xmlns:a16="http://schemas.microsoft.com/office/drawing/2014/main" id="{B157D6F7-0877-43D1-A1AA-5760B38F4C97}"/>
              </a:ext>
            </a:extLst>
          </p:cNvPr>
          <p:cNvSpPr txBox="1"/>
          <p:nvPr/>
        </p:nvSpPr>
        <p:spPr>
          <a:xfrm>
            <a:off x="6345919" y="3762428"/>
            <a:ext cx="775855" cy="369332"/>
          </a:xfrm>
          <a:prstGeom prst="rect">
            <a:avLst/>
          </a:prstGeom>
          <a:noFill/>
        </p:spPr>
        <p:txBody>
          <a:bodyPr wrap="square" rtlCol="0">
            <a:spAutoFit/>
          </a:bodyPr>
          <a:lstStyle/>
          <a:p>
            <a:endParaRPr lang="en-US"/>
          </a:p>
        </p:txBody>
      </p:sp>
      <p:sp>
        <p:nvSpPr>
          <p:cNvPr id="33" name="TextBox 32">
            <a:extLst>
              <a:ext uri="{FF2B5EF4-FFF2-40B4-BE49-F238E27FC236}">
                <a16:creationId xmlns:a16="http://schemas.microsoft.com/office/drawing/2014/main" id="{0051F816-9AAE-4C31-8F31-BFB0BE6EE046}"/>
              </a:ext>
            </a:extLst>
          </p:cNvPr>
          <p:cNvSpPr txBox="1"/>
          <p:nvPr/>
        </p:nvSpPr>
        <p:spPr>
          <a:xfrm>
            <a:off x="3305409" y="3377372"/>
            <a:ext cx="1272510" cy="415498"/>
          </a:xfrm>
          <a:prstGeom prst="rect">
            <a:avLst/>
          </a:prstGeom>
          <a:noFill/>
        </p:spPr>
        <p:txBody>
          <a:bodyPr wrap="square" rtlCol="0">
            <a:spAutoFit/>
          </a:bodyPr>
          <a:lstStyle/>
          <a:p>
            <a:pPr algn="ctr"/>
            <a:r>
              <a:rPr lang="en-US" sz="1050">
                <a:solidFill>
                  <a:srgbClr val="035DC1"/>
                </a:solidFill>
              </a:rPr>
              <a:t>National </a:t>
            </a:r>
          </a:p>
          <a:p>
            <a:pPr algn="ctr"/>
            <a:r>
              <a:rPr lang="en-US" sz="1050">
                <a:solidFill>
                  <a:srgbClr val="035DC1"/>
                </a:solidFill>
              </a:rPr>
              <a:t>Defined Network</a:t>
            </a:r>
          </a:p>
        </p:txBody>
      </p:sp>
      <p:sp>
        <p:nvSpPr>
          <p:cNvPr id="34" name="TextBox 33">
            <a:extLst>
              <a:ext uri="{FF2B5EF4-FFF2-40B4-BE49-F238E27FC236}">
                <a16:creationId xmlns:a16="http://schemas.microsoft.com/office/drawing/2014/main" id="{B9500D6C-325D-46B7-A8D7-4DBF927DE7D0}"/>
              </a:ext>
            </a:extLst>
          </p:cNvPr>
          <p:cNvSpPr txBox="1"/>
          <p:nvPr/>
        </p:nvSpPr>
        <p:spPr>
          <a:xfrm>
            <a:off x="1276180" y="3533874"/>
            <a:ext cx="1272510" cy="253916"/>
          </a:xfrm>
          <a:prstGeom prst="rect">
            <a:avLst/>
          </a:prstGeom>
          <a:noFill/>
        </p:spPr>
        <p:txBody>
          <a:bodyPr wrap="square" rtlCol="0">
            <a:spAutoFit/>
          </a:bodyPr>
          <a:lstStyle/>
          <a:p>
            <a:pPr algn="ctr"/>
            <a:r>
              <a:rPr lang="en-US" sz="1050">
                <a:solidFill>
                  <a:srgbClr val="035DC1"/>
                </a:solidFill>
              </a:rPr>
              <a:t>Internet</a:t>
            </a:r>
          </a:p>
        </p:txBody>
      </p:sp>
      <p:pic>
        <p:nvPicPr>
          <p:cNvPr id="35" name="Graphic 34" descr="Earth globe Africa and Europe">
            <a:extLst>
              <a:ext uri="{FF2B5EF4-FFF2-40B4-BE49-F238E27FC236}">
                <a16:creationId xmlns:a16="http://schemas.microsoft.com/office/drawing/2014/main" id="{B1D6C85C-A731-4C11-B5B0-E962DDDBBD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78326" y="3067853"/>
            <a:ext cx="274320" cy="274320"/>
          </a:xfrm>
          <a:prstGeom prst="rect">
            <a:avLst/>
          </a:prstGeom>
        </p:spPr>
      </p:pic>
      <p:pic>
        <p:nvPicPr>
          <p:cNvPr id="36" name="Graphic 35" descr="Server">
            <a:extLst>
              <a:ext uri="{FF2B5EF4-FFF2-40B4-BE49-F238E27FC236}">
                <a16:creationId xmlns:a16="http://schemas.microsoft.com/office/drawing/2014/main" id="{050C829B-F867-46A7-AB78-B5C650E2AE7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648760" y="3063560"/>
            <a:ext cx="274320" cy="274320"/>
          </a:xfrm>
          <a:prstGeom prst="rect">
            <a:avLst/>
          </a:prstGeom>
        </p:spPr>
      </p:pic>
      <p:cxnSp>
        <p:nvCxnSpPr>
          <p:cNvPr id="46" name="Straight Connector 45">
            <a:extLst>
              <a:ext uri="{FF2B5EF4-FFF2-40B4-BE49-F238E27FC236}">
                <a16:creationId xmlns:a16="http://schemas.microsoft.com/office/drawing/2014/main" id="{737BA192-A034-40F6-93C1-59ADBB115D9F}"/>
              </a:ext>
            </a:extLst>
          </p:cNvPr>
          <p:cNvCxnSpPr>
            <a:cxnSpLocks/>
          </p:cNvCxnSpPr>
          <p:nvPr/>
        </p:nvCxnSpPr>
        <p:spPr>
          <a:xfrm>
            <a:off x="5196896" y="3402205"/>
            <a:ext cx="2951018" cy="0"/>
          </a:xfrm>
          <a:prstGeom prst="line">
            <a:avLst/>
          </a:prstGeom>
          <a:ln w="25400">
            <a:solidFill>
              <a:srgbClr val="035DC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2F891B-FF4F-4AC4-92D8-CFC5A85BBEB5}"/>
              </a:ext>
            </a:extLst>
          </p:cNvPr>
          <p:cNvCxnSpPr>
            <a:cxnSpLocks/>
          </p:cNvCxnSpPr>
          <p:nvPr/>
        </p:nvCxnSpPr>
        <p:spPr>
          <a:xfrm>
            <a:off x="5196896" y="3577507"/>
            <a:ext cx="2951018" cy="0"/>
          </a:xfrm>
          <a:prstGeom prst="line">
            <a:avLst/>
          </a:prstGeom>
          <a:ln w="25400">
            <a:solidFill>
              <a:srgbClr val="035DC1"/>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BC194AC-02E8-48FF-962F-F23D6F53EB88}"/>
              </a:ext>
            </a:extLst>
          </p:cNvPr>
          <p:cNvSpPr/>
          <p:nvPr/>
        </p:nvSpPr>
        <p:spPr>
          <a:xfrm>
            <a:off x="8618054" y="2084217"/>
            <a:ext cx="1570182" cy="2383168"/>
          </a:xfrm>
          <a:prstGeom prst="rect">
            <a:avLst/>
          </a:prstGeom>
          <a:solidFill>
            <a:schemeClr val="accent1">
              <a:lumMod val="60000"/>
              <a:lumOff val="40000"/>
              <a:alpha val="1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Cloud">
            <a:extLst>
              <a:ext uri="{FF2B5EF4-FFF2-40B4-BE49-F238E27FC236}">
                <a16:creationId xmlns:a16="http://schemas.microsoft.com/office/drawing/2014/main" id="{09FF30FF-6392-4A50-82C6-E075E722BC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24639" y="2603770"/>
            <a:ext cx="1554480" cy="1554480"/>
          </a:xfrm>
          <a:prstGeom prst="rect">
            <a:avLst/>
          </a:prstGeom>
        </p:spPr>
      </p:pic>
      <p:sp>
        <p:nvSpPr>
          <p:cNvPr id="50" name="TextBox 49">
            <a:extLst>
              <a:ext uri="{FF2B5EF4-FFF2-40B4-BE49-F238E27FC236}">
                <a16:creationId xmlns:a16="http://schemas.microsoft.com/office/drawing/2014/main" id="{9FB99F49-8B0E-4F0B-9721-6397F9FA3F63}"/>
              </a:ext>
            </a:extLst>
          </p:cNvPr>
          <p:cNvSpPr txBox="1"/>
          <p:nvPr/>
        </p:nvSpPr>
        <p:spPr>
          <a:xfrm>
            <a:off x="8964701" y="2073233"/>
            <a:ext cx="876196" cy="738664"/>
          </a:xfrm>
          <a:prstGeom prst="rect">
            <a:avLst/>
          </a:prstGeom>
          <a:noFill/>
        </p:spPr>
        <p:txBody>
          <a:bodyPr wrap="square" rtlCol="0">
            <a:spAutoFit/>
          </a:bodyPr>
          <a:lstStyle/>
          <a:p>
            <a:pPr algn="ctr"/>
            <a:r>
              <a:rPr lang="en-US" sz="1400">
                <a:solidFill>
                  <a:srgbClr val="035DC1"/>
                </a:solidFill>
              </a:rPr>
              <a:t>National</a:t>
            </a:r>
          </a:p>
          <a:p>
            <a:pPr algn="ctr"/>
            <a:r>
              <a:rPr lang="en-US" sz="1400">
                <a:solidFill>
                  <a:srgbClr val="035DC1"/>
                </a:solidFill>
              </a:rPr>
              <a:t>Domain (PCI)</a:t>
            </a:r>
          </a:p>
        </p:txBody>
      </p:sp>
      <p:sp>
        <p:nvSpPr>
          <p:cNvPr id="51" name="TextBox 50">
            <a:extLst>
              <a:ext uri="{FF2B5EF4-FFF2-40B4-BE49-F238E27FC236}">
                <a16:creationId xmlns:a16="http://schemas.microsoft.com/office/drawing/2014/main" id="{34E81A98-F136-48E0-985C-8785A0A1484C}"/>
              </a:ext>
            </a:extLst>
          </p:cNvPr>
          <p:cNvSpPr txBox="1"/>
          <p:nvPr/>
        </p:nvSpPr>
        <p:spPr>
          <a:xfrm>
            <a:off x="8795868" y="3361893"/>
            <a:ext cx="1272510" cy="415498"/>
          </a:xfrm>
          <a:prstGeom prst="rect">
            <a:avLst/>
          </a:prstGeom>
          <a:noFill/>
        </p:spPr>
        <p:txBody>
          <a:bodyPr wrap="square" rtlCol="0">
            <a:spAutoFit/>
          </a:bodyPr>
          <a:lstStyle/>
          <a:p>
            <a:pPr algn="ctr"/>
            <a:r>
              <a:rPr lang="en-US" sz="1050">
                <a:solidFill>
                  <a:srgbClr val="035DC1"/>
                </a:solidFill>
              </a:rPr>
              <a:t>National </a:t>
            </a:r>
          </a:p>
          <a:p>
            <a:pPr algn="ctr"/>
            <a:r>
              <a:rPr lang="en-US" sz="1050">
                <a:solidFill>
                  <a:srgbClr val="035DC1"/>
                </a:solidFill>
              </a:rPr>
              <a:t>Defined Network</a:t>
            </a:r>
          </a:p>
        </p:txBody>
      </p:sp>
      <p:pic>
        <p:nvPicPr>
          <p:cNvPr id="52" name="Graphic 51" descr="Server">
            <a:extLst>
              <a:ext uri="{FF2B5EF4-FFF2-40B4-BE49-F238E27FC236}">
                <a16:creationId xmlns:a16="http://schemas.microsoft.com/office/drawing/2014/main" id="{2FB19F2A-627D-40B9-95F8-B595483643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141184" y="3066878"/>
            <a:ext cx="274320" cy="274320"/>
          </a:xfrm>
          <a:prstGeom prst="rect">
            <a:avLst/>
          </a:prstGeom>
        </p:spPr>
      </p:pic>
      <p:pic>
        <p:nvPicPr>
          <p:cNvPr id="21" name="Graphic 20" descr="Cloud">
            <a:extLst>
              <a:ext uri="{FF2B5EF4-FFF2-40B4-BE49-F238E27FC236}">
                <a16:creationId xmlns:a16="http://schemas.microsoft.com/office/drawing/2014/main" id="{7185EB4A-DF07-4C50-9BC0-CD341FF850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511078" y="1947354"/>
            <a:ext cx="2377440" cy="2377440"/>
          </a:xfrm>
          <a:prstGeom prst="rect">
            <a:avLst/>
          </a:prstGeom>
        </p:spPr>
      </p:pic>
      <p:sp>
        <p:nvSpPr>
          <p:cNvPr id="32" name="TextBox 31">
            <a:extLst>
              <a:ext uri="{FF2B5EF4-FFF2-40B4-BE49-F238E27FC236}">
                <a16:creationId xmlns:a16="http://schemas.microsoft.com/office/drawing/2014/main" id="{B4EA53B8-B2F2-4B23-B982-46173E38B342}"/>
              </a:ext>
            </a:extLst>
          </p:cNvPr>
          <p:cNvSpPr txBox="1"/>
          <p:nvPr/>
        </p:nvSpPr>
        <p:spPr>
          <a:xfrm>
            <a:off x="5480319" y="3330671"/>
            <a:ext cx="2384172" cy="415498"/>
          </a:xfrm>
          <a:prstGeom prst="rect">
            <a:avLst/>
          </a:prstGeom>
          <a:noFill/>
        </p:spPr>
        <p:txBody>
          <a:bodyPr wrap="square" rtlCol="0">
            <a:spAutoFit/>
          </a:bodyPr>
          <a:lstStyle/>
          <a:p>
            <a:pPr algn="ctr"/>
            <a:r>
              <a:rPr lang="en-US" sz="1050">
                <a:solidFill>
                  <a:srgbClr val="035DC1"/>
                </a:solidFill>
              </a:rPr>
              <a:t>Common Communication </a:t>
            </a:r>
          </a:p>
          <a:p>
            <a:pPr algn="ctr"/>
            <a:r>
              <a:rPr lang="en-US" sz="1050">
                <a:solidFill>
                  <a:srgbClr val="035DC1"/>
                </a:solidFill>
              </a:rPr>
              <a:t>Network 2 (CCN2)</a:t>
            </a:r>
          </a:p>
        </p:txBody>
      </p:sp>
      <p:pic>
        <p:nvPicPr>
          <p:cNvPr id="37" name="Graphic 36" descr="Server">
            <a:extLst>
              <a:ext uri="{FF2B5EF4-FFF2-40B4-BE49-F238E27FC236}">
                <a16:creationId xmlns:a16="http://schemas.microsoft.com/office/drawing/2014/main" id="{4703F4EB-4BFC-4BBE-983D-3B5D6C0280A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345919" y="2603770"/>
            <a:ext cx="274320" cy="274320"/>
          </a:xfrm>
          <a:prstGeom prst="rect">
            <a:avLst/>
          </a:prstGeom>
        </p:spPr>
      </p:pic>
      <p:sp>
        <p:nvSpPr>
          <p:cNvPr id="61" name="TextBox 60">
            <a:extLst>
              <a:ext uri="{FF2B5EF4-FFF2-40B4-BE49-F238E27FC236}">
                <a16:creationId xmlns:a16="http://schemas.microsoft.com/office/drawing/2014/main" id="{39AC46B5-4C79-40AA-846E-06545830E3CE}"/>
              </a:ext>
            </a:extLst>
          </p:cNvPr>
          <p:cNvSpPr txBox="1"/>
          <p:nvPr/>
        </p:nvSpPr>
        <p:spPr>
          <a:xfrm>
            <a:off x="5873978" y="1533181"/>
            <a:ext cx="1410048" cy="307777"/>
          </a:xfrm>
          <a:prstGeom prst="rect">
            <a:avLst/>
          </a:prstGeom>
          <a:solidFill>
            <a:srgbClr val="FFC000"/>
          </a:solidFill>
          <a:ln>
            <a:noFill/>
          </a:ln>
        </p:spPr>
        <p:txBody>
          <a:bodyPr wrap="square" rtlCol="0">
            <a:spAutoFit/>
          </a:bodyPr>
          <a:lstStyle/>
          <a:p>
            <a:pPr algn="ctr"/>
            <a:r>
              <a:rPr lang="en-US" sz="1400" b="1">
                <a:solidFill>
                  <a:srgbClr val="035DC1"/>
                </a:solidFill>
              </a:rPr>
              <a:t>CCI</a:t>
            </a:r>
          </a:p>
        </p:txBody>
      </p:sp>
      <p:sp>
        <p:nvSpPr>
          <p:cNvPr id="63" name="Speech Bubble: Rectangle 62">
            <a:extLst>
              <a:ext uri="{FF2B5EF4-FFF2-40B4-BE49-F238E27FC236}">
                <a16:creationId xmlns:a16="http://schemas.microsoft.com/office/drawing/2014/main" id="{A609E60D-9951-4369-A25D-FB9C34A54CB8}"/>
              </a:ext>
            </a:extLst>
          </p:cNvPr>
          <p:cNvSpPr/>
          <p:nvPr/>
        </p:nvSpPr>
        <p:spPr>
          <a:xfrm>
            <a:off x="1043502" y="4848157"/>
            <a:ext cx="1645920" cy="1280160"/>
          </a:xfrm>
          <a:prstGeom prst="wedgeRectCallout">
            <a:avLst>
              <a:gd name="adj1" fmla="val 4978"/>
              <a:gd name="adj2" fmla="val -130115"/>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solidFill>
                  <a:schemeClr val="tx1">
                    <a:lumMod val="50000"/>
                  </a:schemeClr>
                </a:solidFill>
              </a:rPr>
              <a:t>The network and information exchanges between the </a:t>
            </a:r>
            <a:r>
              <a:rPr lang="en-US" sz="1100" b="1">
                <a:solidFill>
                  <a:schemeClr val="tx1">
                    <a:lumMod val="50000"/>
                  </a:schemeClr>
                </a:solidFill>
              </a:rPr>
              <a:t>National Administration </a:t>
            </a:r>
            <a:r>
              <a:rPr lang="en-US" sz="1100">
                <a:solidFill>
                  <a:schemeClr val="tx1">
                    <a:lumMod val="50000"/>
                  </a:schemeClr>
                </a:solidFill>
              </a:rPr>
              <a:t>and the </a:t>
            </a:r>
            <a:r>
              <a:rPr lang="en-US" sz="1100" b="1">
                <a:solidFill>
                  <a:schemeClr val="tx1">
                    <a:lumMod val="50000"/>
                  </a:schemeClr>
                </a:solidFill>
              </a:rPr>
              <a:t>Economic Operators</a:t>
            </a:r>
            <a:r>
              <a:rPr lang="en-US" sz="1100">
                <a:solidFill>
                  <a:schemeClr val="tx1">
                    <a:lumMod val="50000"/>
                  </a:schemeClr>
                </a:solidFill>
              </a:rPr>
              <a:t>.</a:t>
            </a:r>
          </a:p>
        </p:txBody>
      </p:sp>
      <p:sp>
        <p:nvSpPr>
          <p:cNvPr id="68" name="Rectangle 67">
            <a:extLst>
              <a:ext uri="{FF2B5EF4-FFF2-40B4-BE49-F238E27FC236}">
                <a16:creationId xmlns:a16="http://schemas.microsoft.com/office/drawing/2014/main" id="{184A9B38-F698-46F5-9CC0-0E30C656AC18}"/>
              </a:ext>
            </a:extLst>
          </p:cNvPr>
          <p:cNvSpPr/>
          <p:nvPr/>
        </p:nvSpPr>
        <p:spPr>
          <a:xfrm>
            <a:off x="2881276" y="1813557"/>
            <a:ext cx="7566547" cy="2821420"/>
          </a:xfrm>
          <a:prstGeom prst="rect">
            <a:avLst/>
          </a:prstGeom>
          <a:noFill/>
          <a:ln w="635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peech Bubble: Rectangle 65">
            <a:extLst>
              <a:ext uri="{FF2B5EF4-FFF2-40B4-BE49-F238E27FC236}">
                <a16:creationId xmlns:a16="http://schemas.microsoft.com/office/drawing/2014/main" id="{1DE01167-B26C-4084-A2FD-51F2FD5747C4}"/>
              </a:ext>
            </a:extLst>
          </p:cNvPr>
          <p:cNvSpPr/>
          <p:nvPr/>
        </p:nvSpPr>
        <p:spPr>
          <a:xfrm>
            <a:off x="7532204" y="4872625"/>
            <a:ext cx="3617779" cy="1271713"/>
          </a:xfrm>
          <a:prstGeom prst="wedgeRectCallout">
            <a:avLst>
              <a:gd name="adj1" fmla="val -45138"/>
              <a:gd name="adj2" fmla="val -149388"/>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spcBef>
                <a:spcPts val="600"/>
              </a:spcBef>
            </a:pPr>
            <a:r>
              <a:rPr lang="en-US" sz="1100" dirty="0">
                <a:solidFill>
                  <a:schemeClr val="tx1">
                    <a:lumMod val="50000"/>
                  </a:schemeClr>
                </a:solidFill>
              </a:rPr>
              <a:t>The </a:t>
            </a:r>
            <a:r>
              <a:rPr lang="en-US" sz="1100" b="1" dirty="0">
                <a:solidFill>
                  <a:schemeClr val="tx1">
                    <a:lumMod val="50000"/>
                  </a:schemeClr>
                </a:solidFill>
              </a:rPr>
              <a:t>Common Communications Network 2 (CCN2)</a:t>
            </a:r>
            <a:r>
              <a:rPr lang="en-US" sz="1100" dirty="0">
                <a:solidFill>
                  <a:schemeClr val="tx1">
                    <a:lumMod val="50000"/>
                  </a:schemeClr>
                </a:solidFill>
              </a:rPr>
              <a:t> refers to the closed secured network platform and its corresponding infrastructure that ensure the information exchanges between National Administrations that belong to different countries and between National Administrations and the Commission. The </a:t>
            </a:r>
            <a:r>
              <a:rPr lang="en-US" sz="1100" b="1" dirty="0">
                <a:solidFill>
                  <a:schemeClr val="tx1">
                    <a:lumMod val="50000"/>
                  </a:schemeClr>
                </a:solidFill>
              </a:rPr>
              <a:t>CCN2 Endpoints </a:t>
            </a:r>
            <a:r>
              <a:rPr lang="en-US" sz="1100" dirty="0">
                <a:solidFill>
                  <a:schemeClr val="tx1">
                    <a:lumMod val="50000"/>
                  </a:schemeClr>
                </a:solidFill>
              </a:rPr>
              <a:t>are connected via CCN2.</a:t>
            </a:r>
          </a:p>
        </p:txBody>
      </p:sp>
      <p:pic>
        <p:nvPicPr>
          <p:cNvPr id="42" name="Graphic 41" descr="Transfer">
            <a:extLst>
              <a:ext uri="{FF2B5EF4-FFF2-40B4-BE49-F238E27FC236}">
                <a16:creationId xmlns:a16="http://schemas.microsoft.com/office/drawing/2014/main" id="{07DDD2CA-33DE-4734-BC9E-AB2AAA5A70A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628433" y="3241220"/>
            <a:ext cx="521208" cy="521208"/>
          </a:xfrm>
          <a:prstGeom prst="rect">
            <a:avLst/>
          </a:prstGeom>
        </p:spPr>
      </p:pic>
      <p:pic>
        <p:nvPicPr>
          <p:cNvPr id="41" name="Graphic 40" descr="Transfer">
            <a:extLst>
              <a:ext uri="{FF2B5EF4-FFF2-40B4-BE49-F238E27FC236}">
                <a16:creationId xmlns:a16="http://schemas.microsoft.com/office/drawing/2014/main" id="{F8E2058B-0A5F-4632-BF9B-16F6704FF32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701748" y="3232164"/>
            <a:ext cx="322498" cy="521208"/>
          </a:xfrm>
          <a:prstGeom prst="rect">
            <a:avLst/>
          </a:prstGeom>
        </p:spPr>
      </p:pic>
      <p:pic>
        <p:nvPicPr>
          <p:cNvPr id="58" name="Graphic 57" descr="Transfer">
            <a:extLst>
              <a:ext uri="{FF2B5EF4-FFF2-40B4-BE49-F238E27FC236}">
                <a16:creationId xmlns:a16="http://schemas.microsoft.com/office/drawing/2014/main" id="{DA3746DA-D4E8-4A45-B3AF-F52D8C3D54C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309307" y="3235157"/>
            <a:ext cx="325170" cy="521208"/>
          </a:xfrm>
          <a:prstGeom prst="rect">
            <a:avLst/>
          </a:prstGeom>
        </p:spPr>
      </p:pic>
      <p:sp>
        <p:nvSpPr>
          <p:cNvPr id="76" name="Rectangle 75">
            <a:extLst>
              <a:ext uri="{FF2B5EF4-FFF2-40B4-BE49-F238E27FC236}">
                <a16:creationId xmlns:a16="http://schemas.microsoft.com/office/drawing/2014/main" id="{5B4FB297-1534-4A70-BAF2-8DC8060C15CA}"/>
              </a:ext>
            </a:extLst>
          </p:cNvPr>
          <p:cNvSpPr/>
          <p:nvPr/>
        </p:nvSpPr>
        <p:spPr>
          <a:xfrm>
            <a:off x="5313108" y="3885689"/>
            <a:ext cx="2737482" cy="477957"/>
          </a:xfrm>
          <a:prstGeom prst="rect">
            <a:avLst/>
          </a:prstGeom>
          <a:solidFill>
            <a:schemeClr val="accent6">
              <a:lumMod val="20000"/>
              <a:lumOff val="80000"/>
              <a:alpha val="50000"/>
            </a:schemeClr>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749AF4B-6D35-4650-B8F2-0AB16DFCB786}"/>
              </a:ext>
            </a:extLst>
          </p:cNvPr>
          <p:cNvSpPr txBox="1"/>
          <p:nvPr/>
        </p:nvSpPr>
        <p:spPr>
          <a:xfrm>
            <a:off x="5783935" y="3862915"/>
            <a:ext cx="1761227" cy="307777"/>
          </a:xfrm>
          <a:prstGeom prst="rect">
            <a:avLst/>
          </a:prstGeom>
          <a:noFill/>
        </p:spPr>
        <p:txBody>
          <a:bodyPr wrap="square" rtlCol="0">
            <a:spAutoFit/>
          </a:bodyPr>
          <a:lstStyle/>
          <a:p>
            <a:pPr algn="ctr"/>
            <a:r>
              <a:rPr lang="en-US" sz="1400">
                <a:solidFill>
                  <a:srgbClr val="035DC1"/>
                </a:solidFill>
              </a:rPr>
              <a:t>EC Domain</a:t>
            </a:r>
          </a:p>
        </p:txBody>
      </p:sp>
      <p:sp>
        <p:nvSpPr>
          <p:cNvPr id="78" name="Speech Bubble: Rectangle 77">
            <a:extLst>
              <a:ext uri="{FF2B5EF4-FFF2-40B4-BE49-F238E27FC236}">
                <a16:creationId xmlns:a16="http://schemas.microsoft.com/office/drawing/2014/main" id="{D6365EF2-AE40-41EA-ABFC-4E74ACDC7F8F}"/>
              </a:ext>
            </a:extLst>
          </p:cNvPr>
          <p:cNvSpPr/>
          <p:nvPr/>
        </p:nvSpPr>
        <p:spPr>
          <a:xfrm>
            <a:off x="5489165" y="4864178"/>
            <a:ext cx="1760932" cy="1280160"/>
          </a:xfrm>
          <a:prstGeom prst="wedgeRectCallout">
            <a:avLst>
              <a:gd name="adj1" fmla="val 14922"/>
              <a:gd name="adj2" fmla="val -104785"/>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1100" dirty="0">
                <a:solidFill>
                  <a:schemeClr val="tx1">
                    <a:lumMod val="50000"/>
                  </a:schemeClr>
                </a:solidFill>
              </a:rPr>
              <a:t>This part of the Common Domain includes the </a:t>
            </a:r>
            <a:r>
              <a:rPr lang="en-US" sz="1100" b="1" dirty="0">
                <a:solidFill>
                  <a:schemeClr val="tx1">
                    <a:lumMod val="50000"/>
                  </a:schemeClr>
                </a:solidFill>
              </a:rPr>
              <a:t>provision</a:t>
            </a:r>
            <a:r>
              <a:rPr lang="en-US" sz="1100" dirty="0">
                <a:solidFill>
                  <a:schemeClr val="tx1">
                    <a:lumMod val="50000"/>
                  </a:schemeClr>
                </a:solidFill>
              </a:rPr>
              <a:t> and </a:t>
            </a:r>
            <a:r>
              <a:rPr lang="en-US" sz="1100" b="1" dirty="0">
                <a:solidFill>
                  <a:schemeClr val="tx1">
                    <a:lumMod val="50000"/>
                  </a:schemeClr>
                </a:solidFill>
              </a:rPr>
              <a:t>hosting</a:t>
            </a:r>
            <a:r>
              <a:rPr lang="en-US" sz="1100" dirty="0">
                <a:solidFill>
                  <a:schemeClr val="tx1">
                    <a:lumMod val="50000"/>
                  </a:schemeClr>
                </a:solidFill>
              </a:rPr>
              <a:t> of EC central services (e.g., </a:t>
            </a:r>
            <a:r>
              <a:rPr lang="en-US" sz="1100" i="1" dirty="0">
                <a:solidFill>
                  <a:schemeClr val="tx1">
                    <a:lumMod val="50000"/>
                  </a:schemeClr>
                </a:solidFill>
              </a:rPr>
              <a:t>CS/RD2, CSMIS2</a:t>
            </a:r>
            <a:r>
              <a:rPr lang="en-US" sz="1100" dirty="0">
                <a:solidFill>
                  <a:schemeClr val="tx1">
                    <a:lumMod val="50000"/>
                  </a:schemeClr>
                </a:solidFill>
              </a:rPr>
              <a:t>) and the </a:t>
            </a:r>
            <a:r>
              <a:rPr lang="en-US" sz="1100" b="1" dirty="0">
                <a:solidFill>
                  <a:schemeClr val="tx1">
                    <a:lumMod val="50000"/>
                  </a:schemeClr>
                </a:solidFill>
              </a:rPr>
              <a:t>underlying infrastructure</a:t>
            </a:r>
            <a:r>
              <a:rPr lang="en-US" sz="1100" dirty="0">
                <a:solidFill>
                  <a:schemeClr val="tx1">
                    <a:lumMod val="50000"/>
                  </a:schemeClr>
                </a:solidFill>
              </a:rPr>
              <a:t>.</a:t>
            </a:r>
          </a:p>
        </p:txBody>
      </p:sp>
      <p:sp>
        <p:nvSpPr>
          <p:cNvPr id="64" name="Speech Bubble: Rectangle 63">
            <a:extLst>
              <a:ext uri="{FF2B5EF4-FFF2-40B4-BE49-F238E27FC236}">
                <a16:creationId xmlns:a16="http://schemas.microsoft.com/office/drawing/2014/main" id="{2022CCB0-2084-4062-9850-1DC8F1A6BC02}"/>
              </a:ext>
            </a:extLst>
          </p:cNvPr>
          <p:cNvSpPr/>
          <p:nvPr/>
        </p:nvSpPr>
        <p:spPr>
          <a:xfrm>
            <a:off x="2975367" y="4864178"/>
            <a:ext cx="2193990" cy="1252760"/>
          </a:xfrm>
          <a:prstGeom prst="wedgeRectCallout">
            <a:avLst>
              <a:gd name="adj1" fmla="val -9867"/>
              <a:gd name="adj2" fmla="val -132517"/>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dirty="0">
                <a:solidFill>
                  <a:schemeClr val="tx1">
                    <a:lumMod val="50000"/>
                  </a:schemeClr>
                </a:solidFill>
              </a:rPr>
              <a:t>The </a:t>
            </a:r>
            <a:r>
              <a:rPr lang="en-US" sz="1100" b="1" dirty="0">
                <a:solidFill>
                  <a:schemeClr val="tx1">
                    <a:lumMod val="50000"/>
                  </a:schemeClr>
                </a:solidFill>
              </a:rPr>
              <a:t>National Administrations </a:t>
            </a:r>
            <a:r>
              <a:rPr lang="en-US" sz="1100" dirty="0">
                <a:solidFill>
                  <a:schemeClr val="tx1">
                    <a:lumMod val="50000"/>
                  </a:schemeClr>
                </a:solidFill>
              </a:rPr>
              <a:t>use their </a:t>
            </a:r>
            <a:r>
              <a:rPr lang="en-US" sz="1100" b="1" dirty="0">
                <a:solidFill>
                  <a:schemeClr val="tx1">
                    <a:lumMod val="50000"/>
                  </a:schemeClr>
                </a:solidFill>
              </a:rPr>
              <a:t>own national network </a:t>
            </a:r>
            <a:r>
              <a:rPr lang="en-US" sz="1100" dirty="0">
                <a:solidFill>
                  <a:schemeClr val="tx1">
                    <a:lumMod val="50000"/>
                  </a:schemeClr>
                </a:solidFill>
              </a:rPr>
              <a:t>for the links between their national CCI application and other national applications. Such network may differ from country to country.</a:t>
            </a:r>
          </a:p>
        </p:txBody>
      </p:sp>
      <p:grpSp>
        <p:nvGrpSpPr>
          <p:cNvPr id="80" name="Group 79">
            <a:extLst>
              <a:ext uri="{FF2B5EF4-FFF2-40B4-BE49-F238E27FC236}">
                <a16:creationId xmlns:a16="http://schemas.microsoft.com/office/drawing/2014/main" id="{CDA89FBA-1DCD-49D9-9229-B8827876B634}"/>
              </a:ext>
            </a:extLst>
          </p:cNvPr>
          <p:cNvGrpSpPr/>
          <p:nvPr/>
        </p:nvGrpSpPr>
        <p:grpSpPr>
          <a:xfrm>
            <a:off x="4895236" y="3075828"/>
            <a:ext cx="671543" cy="731058"/>
            <a:chOff x="6586498" y="1033619"/>
            <a:chExt cx="514781" cy="731058"/>
          </a:xfrm>
        </p:grpSpPr>
        <p:sp>
          <p:nvSpPr>
            <p:cNvPr id="81" name="Rectangle 80">
              <a:extLst>
                <a:ext uri="{FF2B5EF4-FFF2-40B4-BE49-F238E27FC236}">
                  <a16:creationId xmlns:a16="http://schemas.microsoft.com/office/drawing/2014/main" id="{BAC53F32-2800-47DE-AE7D-225A16E850CE}"/>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82" name="TextBox 81">
              <a:extLst>
                <a:ext uri="{FF2B5EF4-FFF2-40B4-BE49-F238E27FC236}">
                  <a16:creationId xmlns:a16="http://schemas.microsoft.com/office/drawing/2014/main" id="{56675BD2-5C34-4E10-A34B-9DD5BD6F8C66}"/>
                </a:ext>
              </a:extLst>
            </p:cNvPr>
            <p:cNvSpPr txBox="1"/>
            <p:nvPr/>
          </p:nvSpPr>
          <p:spPr>
            <a:xfrm>
              <a:off x="6586498" y="1033619"/>
              <a:ext cx="514781" cy="338554"/>
            </a:xfrm>
            <a:prstGeom prst="rect">
              <a:avLst/>
            </a:prstGeom>
            <a:noFill/>
          </p:spPr>
          <p:txBody>
            <a:bodyPr wrap="square" rtlCol="0">
              <a:spAutoFit/>
            </a:bodyPr>
            <a:lstStyle/>
            <a:p>
              <a:pPr algn="ctr"/>
              <a:r>
                <a:rPr lang="en-US" sz="800" b="1">
                  <a:solidFill>
                    <a:srgbClr val="0356B1"/>
                  </a:solidFill>
                </a:rPr>
                <a:t>CCN2 Endpoint </a:t>
              </a:r>
            </a:p>
          </p:txBody>
        </p:sp>
        <p:grpSp>
          <p:nvGrpSpPr>
            <p:cNvPr id="83" name="Group 82">
              <a:extLst>
                <a:ext uri="{FF2B5EF4-FFF2-40B4-BE49-F238E27FC236}">
                  <a16:creationId xmlns:a16="http://schemas.microsoft.com/office/drawing/2014/main" id="{AFF08F6E-3DE1-4F3A-A443-4B42056643CF}"/>
                </a:ext>
              </a:extLst>
            </p:cNvPr>
            <p:cNvGrpSpPr/>
            <p:nvPr/>
          </p:nvGrpSpPr>
          <p:grpSpPr>
            <a:xfrm>
              <a:off x="6670245" y="1379423"/>
              <a:ext cx="365760" cy="365760"/>
              <a:chOff x="8162283" y="1240530"/>
              <a:chExt cx="365760" cy="365760"/>
            </a:xfrm>
          </p:grpSpPr>
          <p:pic>
            <p:nvPicPr>
              <p:cNvPr id="84" name="Graphic 83" descr="Traffic light">
                <a:extLst>
                  <a:ext uri="{FF2B5EF4-FFF2-40B4-BE49-F238E27FC236}">
                    <a16:creationId xmlns:a16="http://schemas.microsoft.com/office/drawing/2014/main" id="{4FD6235E-9BA6-48FF-AABD-0B02D763D49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162283" y="1240530"/>
                <a:ext cx="365760" cy="365760"/>
              </a:xfrm>
              <a:prstGeom prst="rect">
                <a:avLst/>
              </a:prstGeom>
            </p:spPr>
          </p:pic>
          <p:sp>
            <p:nvSpPr>
              <p:cNvPr id="85" name="Oval 84">
                <a:extLst>
                  <a:ext uri="{FF2B5EF4-FFF2-40B4-BE49-F238E27FC236}">
                    <a16:creationId xmlns:a16="http://schemas.microsoft.com/office/drawing/2014/main" id="{FC44537F-9285-4354-AAFE-99BF87B25E6F}"/>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0BF2D4B-42B1-401C-9959-3A33A8721273}"/>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0E47320-7539-4BB6-8C34-DE9B7F780BAC}"/>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a:extLst>
              <a:ext uri="{FF2B5EF4-FFF2-40B4-BE49-F238E27FC236}">
                <a16:creationId xmlns:a16="http://schemas.microsoft.com/office/drawing/2014/main" id="{F36E2DF7-9C24-4181-BA01-28F20BEE751F}"/>
              </a:ext>
            </a:extLst>
          </p:cNvPr>
          <p:cNvGrpSpPr/>
          <p:nvPr/>
        </p:nvGrpSpPr>
        <p:grpSpPr>
          <a:xfrm>
            <a:off x="7814732" y="3063560"/>
            <a:ext cx="678008" cy="731058"/>
            <a:chOff x="6586498" y="1033619"/>
            <a:chExt cx="514781" cy="731058"/>
          </a:xfrm>
        </p:grpSpPr>
        <p:sp>
          <p:nvSpPr>
            <p:cNvPr id="89" name="Rectangle 88">
              <a:extLst>
                <a:ext uri="{FF2B5EF4-FFF2-40B4-BE49-F238E27FC236}">
                  <a16:creationId xmlns:a16="http://schemas.microsoft.com/office/drawing/2014/main" id="{3CF9384B-36A3-43AD-89AE-A4446B1CE25C}"/>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90" name="TextBox 89">
              <a:extLst>
                <a:ext uri="{FF2B5EF4-FFF2-40B4-BE49-F238E27FC236}">
                  <a16:creationId xmlns:a16="http://schemas.microsoft.com/office/drawing/2014/main" id="{C6168E71-CB0C-4935-828D-A5EF1E63B2FE}"/>
                </a:ext>
              </a:extLst>
            </p:cNvPr>
            <p:cNvSpPr txBox="1"/>
            <p:nvPr/>
          </p:nvSpPr>
          <p:spPr>
            <a:xfrm>
              <a:off x="6586498" y="1033619"/>
              <a:ext cx="5147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356B1"/>
                  </a:solidFill>
                  <a:effectLst/>
                  <a:uLnTx/>
                  <a:uFillTx/>
                  <a:latin typeface="Arial"/>
                  <a:ea typeface="+mn-ea"/>
                  <a:cs typeface="+mn-cs"/>
                </a:rPr>
                <a:t>CCN2 Endpoint </a:t>
              </a:r>
            </a:p>
          </p:txBody>
        </p:sp>
        <p:grpSp>
          <p:nvGrpSpPr>
            <p:cNvPr id="91" name="Group 90">
              <a:extLst>
                <a:ext uri="{FF2B5EF4-FFF2-40B4-BE49-F238E27FC236}">
                  <a16:creationId xmlns:a16="http://schemas.microsoft.com/office/drawing/2014/main" id="{4F2E723D-E13A-4FC3-A275-B7C0D55CFBE9}"/>
                </a:ext>
              </a:extLst>
            </p:cNvPr>
            <p:cNvGrpSpPr/>
            <p:nvPr/>
          </p:nvGrpSpPr>
          <p:grpSpPr>
            <a:xfrm>
              <a:off x="6670245" y="1379423"/>
              <a:ext cx="365760" cy="365760"/>
              <a:chOff x="8162283" y="1240530"/>
              <a:chExt cx="365760" cy="365760"/>
            </a:xfrm>
          </p:grpSpPr>
          <p:pic>
            <p:nvPicPr>
              <p:cNvPr id="92" name="Graphic 91" descr="Traffic light">
                <a:extLst>
                  <a:ext uri="{FF2B5EF4-FFF2-40B4-BE49-F238E27FC236}">
                    <a16:creationId xmlns:a16="http://schemas.microsoft.com/office/drawing/2014/main" id="{76FC3768-FCC2-4DCB-B263-E3ED9ADD2C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162283" y="1240530"/>
                <a:ext cx="365760" cy="365760"/>
              </a:xfrm>
              <a:prstGeom prst="rect">
                <a:avLst/>
              </a:prstGeom>
            </p:spPr>
          </p:pic>
          <p:sp>
            <p:nvSpPr>
              <p:cNvPr id="93" name="Oval 92">
                <a:extLst>
                  <a:ext uri="{FF2B5EF4-FFF2-40B4-BE49-F238E27FC236}">
                    <a16:creationId xmlns:a16="http://schemas.microsoft.com/office/drawing/2014/main" id="{9503B28C-8960-43C5-9253-F96DF1F482CD}"/>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BEFC819-9F8A-4863-A554-BE75D14DD58D}"/>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6EAFE2A-AF03-4E44-AB5A-4813C25186FD}"/>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a:extLst>
              <a:ext uri="{FF2B5EF4-FFF2-40B4-BE49-F238E27FC236}">
                <a16:creationId xmlns:a16="http://schemas.microsoft.com/office/drawing/2014/main" id="{3731C7CE-7485-4B06-B220-962B61620E3B}"/>
              </a:ext>
            </a:extLst>
          </p:cNvPr>
          <p:cNvGrpSpPr/>
          <p:nvPr/>
        </p:nvGrpSpPr>
        <p:grpSpPr>
          <a:xfrm>
            <a:off x="7144026" y="3730074"/>
            <a:ext cx="666545" cy="731058"/>
            <a:chOff x="6586498" y="1033619"/>
            <a:chExt cx="514781" cy="731058"/>
          </a:xfrm>
        </p:grpSpPr>
        <p:sp>
          <p:nvSpPr>
            <p:cNvPr id="97" name="Rectangle 96">
              <a:extLst>
                <a:ext uri="{FF2B5EF4-FFF2-40B4-BE49-F238E27FC236}">
                  <a16:creationId xmlns:a16="http://schemas.microsoft.com/office/drawing/2014/main" id="{C5A9F819-475B-4EE8-B9E2-ABF2442FF881}"/>
                </a:ext>
              </a:extLst>
            </p:cNvPr>
            <p:cNvSpPr/>
            <p:nvPr/>
          </p:nvSpPr>
          <p:spPr>
            <a:xfrm>
              <a:off x="6665202" y="1054765"/>
              <a:ext cx="370804" cy="709912"/>
            </a:xfrm>
            <a:prstGeom prst="rect">
              <a:avLst/>
            </a:prstGeom>
            <a:solidFill>
              <a:srgbClr val="FFFF00"/>
            </a:solidFill>
            <a:ln w="28575">
              <a:solidFill>
                <a:srgbClr val="035D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356B1"/>
                </a:solidFill>
              </a:endParaRPr>
            </a:p>
          </p:txBody>
        </p:sp>
        <p:sp>
          <p:nvSpPr>
            <p:cNvPr id="98" name="TextBox 97">
              <a:extLst>
                <a:ext uri="{FF2B5EF4-FFF2-40B4-BE49-F238E27FC236}">
                  <a16:creationId xmlns:a16="http://schemas.microsoft.com/office/drawing/2014/main" id="{2AD37CC6-DF78-47C3-8584-38A8C9A10F81}"/>
                </a:ext>
              </a:extLst>
            </p:cNvPr>
            <p:cNvSpPr txBox="1"/>
            <p:nvPr/>
          </p:nvSpPr>
          <p:spPr>
            <a:xfrm>
              <a:off x="6586498" y="1033619"/>
              <a:ext cx="514781" cy="338554"/>
            </a:xfrm>
            <a:prstGeom prst="rect">
              <a:avLst/>
            </a:prstGeom>
            <a:noFill/>
          </p:spPr>
          <p:txBody>
            <a:bodyPr wrap="square" rtlCol="0">
              <a:spAutoFit/>
            </a:bodyPr>
            <a:lstStyle/>
            <a:p>
              <a:pPr algn="ctr"/>
              <a:r>
                <a:rPr lang="en-US" sz="800" b="1">
                  <a:solidFill>
                    <a:srgbClr val="0356B1"/>
                  </a:solidFill>
                </a:rPr>
                <a:t>CCN2 Endpoint </a:t>
              </a:r>
            </a:p>
          </p:txBody>
        </p:sp>
        <p:grpSp>
          <p:nvGrpSpPr>
            <p:cNvPr id="99" name="Group 98">
              <a:extLst>
                <a:ext uri="{FF2B5EF4-FFF2-40B4-BE49-F238E27FC236}">
                  <a16:creationId xmlns:a16="http://schemas.microsoft.com/office/drawing/2014/main" id="{A69FBF38-5EB0-4EF1-877E-1AD61AB2B691}"/>
                </a:ext>
              </a:extLst>
            </p:cNvPr>
            <p:cNvGrpSpPr/>
            <p:nvPr/>
          </p:nvGrpSpPr>
          <p:grpSpPr>
            <a:xfrm>
              <a:off x="6670245" y="1379423"/>
              <a:ext cx="365760" cy="365760"/>
              <a:chOff x="8162283" y="1240530"/>
              <a:chExt cx="365760" cy="365760"/>
            </a:xfrm>
          </p:grpSpPr>
          <p:pic>
            <p:nvPicPr>
              <p:cNvPr id="100" name="Graphic 99" descr="Traffic light">
                <a:extLst>
                  <a:ext uri="{FF2B5EF4-FFF2-40B4-BE49-F238E27FC236}">
                    <a16:creationId xmlns:a16="http://schemas.microsoft.com/office/drawing/2014/main" id="{D27F7617-A4E4-4343-96A6-4627408CFD8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162283" y="1240530"/>
                <a:ext cx="365760" cy="365760"/>
              </a:xfrm>
              <a:prstGeom prst="rect">
                <a:avLst/>
              </a:prstGeom>
            </p:spPr>
          </p:pic>
          <p:sp>
            <p:nvSpPr>
              <p:cNvPr id="101" name="Oval 100">
                <a:extLst>
                  <a:ext uri="{FF2B5EF4-FFF2-40B4-BE49-F238E27FC236}">
                    <a16:creationId xmlns:a16="http://schemas.microsoft.com/office/drawing/2014/main" id="{98F55592-152F-432F-8B7E-2E698386B664}"/>
                  </a:ext>
                </a:extLst>
              </p:cNvPr>
              <p:cNvSpPr/>
              <p:nvPr/>
            </p:nvSpPr>
            <p:spPr>
              <a:xfrm>
                <a:off x="8310258" y="1305821"/>
                <a:ext cx="70542" cy="7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FA1C0FE-B575-4C8D-8D9F-A8EC222E4E21}"/>
                  </a:ext>
                </a:extLst>
              </p:cNvPr>
              <p:cNvSpPr/>
              <p:nvPr/>
            </p:nvSpPr>
            <p:spPr>
              <a:xfrm>
                <a:off x="8310259" y="1472507"/>
                <a:ext cx="70542" cy="705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BD4E3CC-A8C9-4080-9480-C3553D18A6C1}"/>
                  </a:ext>
                </a:extLst>
              </p:cNvPr>
              <p:cNvSpPr/>
              <p:nvPr/>
            </p:nvSpPr>
            <p:spPr>
              <a:xfrm>
                <a:off x="8310257" y="1389166"/>
                <a:ext cx="70542" cy="70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Slide Number Placeholder 2">
            <a:extLst>
              <a:ext uri="{FF2B5EF4-FFF2-40B4-BE49-F238E27FC236}">
                <a16:creationId xmlns:a16="http://schemas.microsoft.com/office/drawing/2014/main" id="{C4F509F7-AAD0-6EEB-DBDC-9403A75A5F1C}"/>
              </a:ext>
            </a:extLst>
          </p:cNvPr>
          <p:cNvSpPr>
            <a:spLocks noGrp="1"/>
          </p:cNvSpPr>
          <p:nvPr>
            <p:ph type="sldNum" sz="quarter" idx="12"/>
          </p:nvPr>
        </p:nvSpPr>
        <p:spPr/>
        <p:txBody>
          <a:bodyPr/>
          <a:lstStyle/>
          <a:p>
            <a:fld id="{F46C79FD-C571-418B-AB0F-5EE936C85276}" type="slidenum">
              <a:rPr lang="en-GB" smtClean="0"/>
              <a:t>9</a:t>
            </a:fld>
            <a:endParaRPr lang="en-GB"/>
          </a:p>
        </p:txBody>
      </p:sp>
    </p:spTree>
    <p:extLst>
      <p:ext uri="{BB962C8B-B14F-4D97-AF65-F5344CB8AC3E}">
        <p14:creationId xmlns:p14="http://schemas.microsoft.com/office/powerpoint/2010/main" val="1548507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Take decision on release of goods</a:t>
            </a:r>
            <a:endParaRPr lang="en-US"/>
          </a:p>
        </p:txBody>
      </p:sp>
      <p:sp>
        <p:nvSpPr>
          <p:cNvPr id="3" name="Slide Number Placeholder 2">
            <a:extLst>
              <a:ext uri="{FF2B5EF4-FFF2-40B4-BE49-F238E27FC236}">
                <a16:creationId xmlns:a16="http://schemas.microsoft.com/office/drawing/2014/main" id="{41AEE787-40A6-C43B-170E-625761E1C946}"/>
              </a:ext>
            </a:extLst>
          </p:cNvPr>
          <p:cNvSpPr>
            <a:spLocks noGrp="1"/>
          </p:cNvSpPr>
          <p:nvPr>
            <p:ph type="sldNum" sz="quarter" idx="12"/>
          </p:nvPr>
        </p:nvSpPr>
        <p:spPr/>
        <p:txBody>
          <a:bodyPr/>
          <a:lstStyle/>
          <a:p>
            <a:fld id="{F46C79FD-C571-418B-AB0F-5EE936C85276}" type="slidenum">
              <a:rPr lang="en-GB" smtClean="0"/>
              <a:pPr/>
              <a:t>90</a:t>
            </a:fld>
            <a:endParaRPr lang="en-GB"/>
          </a:p>
        </p:txBody>
      </p:sp>
    </p:spTree>
    <p:extLst>
      <p:ext uri="{BB962C8B-B14F-4D97-AF65-F5344CB8AC3E}">
        <p14:creationId xmlns:p14="http://schemas.microsoft.com/office/powerpoint/2010/main" val="37569516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5A32F-6561-AA6F-7C08-BE2C07098F00}"/>
              </a:ext>
            </a:extLst>
          </p:cNvPr>
          <p:cNvSpPr>
            <a:spLocks noGrp="1"/>
          </p:cNvSpPr>
          <p:nvPr>
            <p:ph type="title"/>
          </p:nvPr>
        </p:nvSpPr>
        <p:spPr/>
        <p:txBody>
          <a:bodyPr/>
          <a:lstStyle/>
          <a:p>
            <a:r>
              <a:rPr lang="en-US"/>
              <a:t>Take decision on release of goods conditions</a:t>
            </a:r>
            <a:endParaRPr lang="el-GR"/>
          </a:p>
        </p:txBody>
      </p:sp>
      <p:sp>
        <p:nvSpPr>
          <p:cNvPr id="2" name="Rectangle: Rounded Corners 4">
            <a:extLst>
              <a:ext uri="{FF2B5EF4-FFF2-40B4-BE49-F238E27FC236}">
                <a16:creationId xmlns:a16="http://schemas.microsoft.com/office/drawing/2014/main" id="{5C9A2731-E1A5-FBCE-24B0-64A8284091C1}"/>
              </a:ext>
            </a:extLst>
          </p:cNvPr>
          <p:cNvSpPr txBox="1"/>
          <p:nvPr/>
        </p:nvSpPr>
        <p:spPr>
          <a:xfrm>
            <a:off x="881220" y="1500154"/>
            <a:ext cx="10501912" cy="71591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sz="1800">
                <a:ea typeface="Times New Roman" panose="02020603050405020304" pitchFamily="18" charset="0"/>
              </a:rPr>
              <a:t>SCI is responsible for the final decision concerning the release of goods for import, considering: </a:t>
            </a:r>
          </a:p>
        </p:txBody>
      </p:sp>
      <p:grpSp>
        <p:nvGrpSpPr>
          <p:cNvPr id="3" name="Group 2">
            <a:extLst>
              <a:ext uri="{FF2B5EF4-FFF2-40B4-BE49-F238E27FC236}">
                <a16:creationId xmlns:a16="http://schemas.microsoft.com/office/drawing/2014/main" id="{5A1656EF-216B-48A9-36E4-0B56A47DC0F2}"/>
              </a:ext>
            </a:extLst>
          </p:cNvPr>
          <p:cNvGrpSpPr/>
          <p:nvPr/>
        </p:nvGrpSpPr>
        <p:grpSpPr>
          <a:xfrm>
            <a:off x="843512" y="2367862"/>
            <a:ext cx="10195551" cy="3259938"/>
            <a:chOff x="1294263" y="2691354"/>
            <a:chExt cx="9251493" cy="3203855"/>
          </a:xfrm>
          <a:effectLst>
            <a:outerShdw blurRad="50800" dist="38100" dir="2700000" algn="tl" rotWithShape="0">
              <a:prstClr val="black">
                <a:alpha val="40000"/>
              </a:prstClr>
            </a:outerShdw>
          </a:effectLst>
        </p:grpSpPr>
        <p:grpSp>
          <p:nvGrpSpPr>
            <p:cNvPr id="5" name="Group 4">
              <a:extLst>
                <a:ext uri="{FF2B5EF4-FFF2-40B4-BE49-F238E27FC236}">
                  <a16:creationId xmlns:a16="http://schemas.microsoft.com/office/drawing/2014/main" id="{D6026D1C-9648-663F-18A9-C3528A4FA8E2}"/>
                </a:ext>
              </a:extLst>
            </p:cNvPr>
            <p:cNvGrpSpPr/>
            <p:nvPr/>
          </p:nvGrpSpPr>
          <p:grpSpPr>
            <a:xfrm>
              <a:off x="1294263" y="4824656"/>
              <a:ext cx="9251493" cy="1070553"/>
              <a:chOff x="1294263" y="4824656"/>
              <a:chExt cx="9251493" cy="1070553"/>
            </a:xfrm>
          </p:grpSpPr>
          <p:sp>
            <p:nvSpPr>
              <p:cNvPr id="13" name="Rectangle: Rounded Corners 12">
                <a:extLst>
                  <a:ext uri="{FF2B5EF4-FFF2-40B4-BE49-F238E27FC236}">
                    <a16:creationId xmlns:a16="http://schemas.microsoft.com/office/drawing/2014/main" id="{4B95945C-7224-1514-B52C-6D16EE2FF9F2}"/>
                  </a:ext>
                </a:extLst>
              </p:cNvPr>
              <p:cNvSpPr/>
              <p:nvPr/>
            </p:nvSpPr>
            <p:spPr>
              <a:xfrm>
                <a:off x="1446160" y="4980335"/>
                <a:ext cx="9099596" cy="91487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spcBef>
                    <a:spcPts val="499"/>
                  </a:spcBef>
                  <a:buClr>
                    <a:schemeClr val="tx2">
                      <a:lumMod val="75000"/>
                    </a:schemeClr>
                  </a:buClr>
                </a:pPr>
                <a:r>
                  <a:rPr lang="en-US" spc="-1">
                    <a:solidFill>
                      <a:schemeClr val="tx1"/>
                    </a:solidFill>
                    <a:latin typeface="Arial" panose="020B0604020202020204" pitchFamily="34" charset="0"/>
                    <a:cs typeface="Arial" panose="020B0604020202020204" pitchFamily="34" charset="0"/>
                  </a:rPr>
                  <a:t>The amount of import duty and other charges (VAT at PCI) are secured/paid</a:t>
                </a:r>
              </a:p>
            </p:txBody>
          </p:sp>
          <p:pic>
            <p:nvPicPr>
              <p:cNvPr id="14" name="Graphic 13" descr="Pin with solid fill">
                <a:extLst>
                  <a:ext uri="{FF2B5EF4-FFF2-40B4-BE49-F238E27FC236}">
                    <a16:creationId xmlns:a16="http://schemas.microsoft.com/office/drawing/2014/main" id="{C007720D-8015-2097-F2FD-34F3A9EEFA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4824656"/>
                <a:ext cx="354296" cy="346567"/>
              </a:xfrm>
              <a:prstGeom prst="rect">
                <a:avLst/>
              </a:prstGeom>
              <a:effectLst/>
            </p:spPr>
          </p:pic>
        </p:grpSp>
        <p:grpSp>
          <p:nvGrpSpPr>
            <p:cNvPr id="7" name="Group 6">
              <a:extLst>
                <a:ext uri="{FF2B5EF4-FFF2-40B4-BE49-F238E27FC236}">
                  <a16:creationId xmlns:a16="http://schemas.microsoft.com/office/drawing/2014/main" id="{E906A1A4-C066-D9E7-E787-2FAECB2272F4}"/>
                </a:ext>
              </a:extLst>
            </p:cNvPr>
            <p:cNvGrpSpPr/>
            <p:nvPr/>
          </p:nvGrpSpPr>
          <p:grpSpPr>
            <a:xfrm>
              <a:off x="1294263" y="3773058"/>
              <a:ext cx="9251492" cy="1058090"/>
              <a:chOff x="1294263" y="3773058"/>
              <a:chExt cx="9251492" cy="1058090"/>
            </a:xfrm>
          </p:grpSpPr>
          <p:sp>
            <p:nvSpPr>
              <p:cNvPr id="11" name="Rectangle: Rounded Corners 10">
                <a:extLst>
                  <a:ext uri="{FF2B5EF4-FFF2-40B4-BE49-F238E27FC236}">
                    <a16:creationId xmlns:a16="http://schemas.microsoft.com/office/drawing/2014/main" id="{45C8A0DC-7418-EFEA-CE49-2B29F27EB10E}"/>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a:solidFill>
                      <a:schemeClr val="tx1"/>
                    </a:solidFill>
                    <a:effectLst/>
                    <a:ea typeface="Times New Roman" panose="02020603050405020304" pitchFamily="18" charset="0"/>
                    <a:cs typeface="Times New Roman" panose="02020603050405020304" pitchFamily="18" charset="0"/>
                  </a:rPr>
                  <a:t>The conditions for placing the goods under the procedure concerned are fulfilled</a:t>
                </a:r>
              </a:p>
            </p:txBody>
          </p:sp>
          <p:pic>
            <p:nvPicPr>
              <p:cNvPr id="12" name="Graphic 11" descr="Pin with solid fill">
                <a:extLst>
                  <a:ext uri="{FF2B5EF4-FFF2-40B4-BE49-F238E27FC236}">
                    <a16:creationId xmlns:a16="http://schemas.microsoft.com/office/drawing/2014/main" id="{EA526EA0-0F04-E257-86A1-FF97AD76DE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3773058"/>
                <a:ext cx="354296" cy="346567"/>
              </a:xfrm>
              <a:prstGeom prst="rect">
                <a:avLst/>
              </a:prstGeom>
              <a:effectLst/>
            </p:spPr>
          </p:pic>
        </p:grpSp>
        <p:grpSp>
          <p:nvGrpSpPr>
            <p:cNvPr id="8" name="Group 7">
              <a:extLst>
                <a:ext uri="{FF2B5EF4-FFF2-40B4-BE49-F238E27FC236}">
                  <a16:creationId xmlns:a16="http://schemas.microsoft.com/office/drawing/2014/main" id="{087DE5E2-238B-89ED-5864-C740D7564BEF}"/>
                </a:ext>
              </a:extLst>
            </p:cNvPr>
            <p:cNvGrpSpPr/>
            <p:nvPr/>
          </p:nvGrpSpPr>
          <p:grpSpPr>
            <a:xfrm>
              <a:off x="1294263" y="2691354"/>
              <a:ext cx="9251492" cy="1075732"/>
              <a:chOff x="1294263" y="2691354"/>
              <a:chExt cx="9251492" cy="1075732"/>
            </a:xfrm>
          </p:grpSpPr>
          <p:sp>
            <p:nvSpPr>
              <p:cNvPr id="9" name="Rectangle: Rounded Corners 8">
                <a:extLst>
                  <a:ext uri="{FF2B5EF4-FFF2-40B4-BE49-F238E27FC236}">
                    <a16:creationId xmlns:a16="http://schemas.microsoft.com/office/drawing/2014/main" id="{F07B9244-8A3E-C65B-3F01-7D0CCA2FF09F}"/>
                  </a:ext>
                </a:extLst>
              </p:cNvPr>
              <p:cNvSpPr/>
              <p:nvPr/>
            </p:nvSpPr>
            <p:spPr>
              <a:xfrm>
                <a:off x="1446161" y="2852210"/>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a:solidFill>
                      <a:schemeClr val="tx1"/>
                    </a:solidFill>
                    <a:ea typeface="Times New Roman" panose="02020603050405020304" pitchFamily="18" charset="0"/>
                    <a:cs typeface="Times New Roman" panose="02020603050405020304" pitchFamily="18" charset="0"/>
                  </a:rPr>
                  <a:t>D</a:t>
                </a:r>
                <a:r>
                  <a:rPr lang="en-US" sz="1800">
                    <a:solidFill>
                      <a:schemeClr val="tx1"/>
                    </a:solidFill>
                    <a:effectLst/>
                    <a:ea typeface="Times New Roman" panose="02020603050405020304" pitchFamily="18" charset="0"/>
                    <a:cs typeface="Times New Roman" panose="02020603050405020304" pitchFamily="18" charset="0"/>
                  </a:rPr>
                  <a:t>ocumentary control results at SCI, PCI control decision, PCI control result, as well as other information or indication received at SCI in the meantime (Risk notification, RIF messages, etc.)</a:t>
                </a:r>
              </a:p>
            </p:txBody>
          </p:sp>
          <p:pic>
            <p:nvPicPr>
              <p:cNvPr id="10" name="Graphic 9" descr="Pin with solid fill">
                <a:extLst>
                  <a:ext uri="{FF2B5EF4-FFF2-40B4-BE49-F238E27FC236}">
                    <a16:creationId xmlns:a16="http://schemas.microsoft.com/office/drawing/2014/main" id="{AC3689D7-6101-ACBB-0F6C-AC41122503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94263" y="2691354"/>
                <a:ext cx="354296" cy="346567"/>
              </a:xfrm>
              <a:prstGeom prst="rect">
                <a:avLst/>
              </a:prstGeom>
              <a:effectLst/>
            </p:spPr>
          </p:pic>
        </p:grpSp>
      </p:grpSp>
      <p:sp>
        <p:nvSpPr>
          <p:cNvPr id="6" name="Slide Number Placeholder 5">
            <a:extLst>
              <a:ext uri="{FF2B5EF4-FFF2-40B4-BE49-F238E27FC236}">
                <a16:creationId xmlns:a16="http://schemas.microsoft.com/office/drawing/2014/main" id="{2B76857B-F022-7DB3-4748-B1D1270F33E2}"/>
              </a:ext>
            </a:extLst>
          </p:cNvPr>
          <p:cNvSpPr>
            <a:spLocks noGrp="1"/>
          </p:cNvSpPr>
          <p:nvPr>
            <p:ph type="sldNum" sz="quarter" idx="12"/>
          </p:nvPr>
        </p:nvSpPr>
        <p:spPr/>
        <p:txBody>
          <a:bodyPr/>
          <a:lstStyle/>
          <a:p>
            <a:fld id="{F46C79FD-C571-418B-AB0F-5EE936C85276}" type="slidenum">
              <a:rPr lang="en-GB" smtClean="0"/>
              <a:t>91</a:t>
            </a:fld>
            <a:endParaRPr lang="en-GB"/>
          </a:p>
        </p:txBody>
      </p:sp>
    </p:spTree>
    <p:extLst>
      <p:ext uri="{BB962C8B-B14F-4D97-AF65-F5344CB8AC3E}">
        <p14:creationId xmlns:p14="http://schemas.microsoft.com/office/powerpoint/2010/main" val="18531691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A7B2596-586F-2F44-800F-05A7CD11BF5A}"/>
              </a:ext>
            </a:extLst>
          </p:cNvPr>
          <p:cNvSpPr>
            <a:spLocks/>
          </p:cNvSpPr>
          <p:nvPr/>
        </p:nvSpPr>
        <p:spPr>
          <a:xfrm>
            <a:off x="3107918" y="243978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4" name="Oval 13">
            <a:extLst>
              <a:ext uri="{FF2B5EF4-FFF2-40B4-BE49-F238E27FC236}">
                <a16:creationId xmlns:a16="http://schemas.microsoft.com/office/drawing/2014/main" id="{FAFA7EBA-E046-AE25-3749-20942961BA86}"/>
              </a:ext>
            </a:extLst>
          </p:cNvPr>
          <p:cNvSpPr>
            <a:spLocks/>
          </p:cNvSpPr>
          <p:nvPr/>
        </p:nvSpPr>
        <p:spPr>
          <a:xfrm>
            <a:off x="6333249" y="243535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5" name="Content Placeholder 1">
            <a:extLst>
              <a:ext uri="{FF2B5EF4-FFF2-40B4-BE49-F238E27FC236}">
                <a16:creationId xmlns:a16="http://schemas.microsoft.com/office/drawing/2014/main" id="{F6E57EF0-2A65-345A-D8C6-080B41DA7054}"/>
              </a:ext>
            </a:extLst>
          </p:cNvPr>
          <p:cNvSpPr txBox="1">
            <a:spLocks/>
          </p:cNvSpPr>
          <p:nvPr/>
        </p:nvSpPr>
        <p:spPr>
          <a:xfrm>
            <a:off x="3263358" y="3249107"/>
            <a:ext cx="2778697" cy="14287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PCI that the goods will be released (IE443).</a:t>
            </a:r>
            <a:endParaRPr lang="en-GB" sz="1300"/>
          </a:p>
        </p:txBody>
      </p:sp>
      <p:sp>
        <p:nvSpPr>
          <p:cNvPr id="21" name="Content Placeholder 1">
            <a:extLst>
              <a:ext uri="{FF2B5EF4-FFF2-40B4-BE49-F238E27FC236}">
                <a16:creationId xmlns:a16="http://schemas.microsoft.com/office/drawing/2014/main" id="{5F46CE09-C0ED-71FB-ABE6-A8E27CDA69C8}"/>
              </a:ext>
            </a:extLst>
          </p:cNvPr>
          <p:cNvSpPr txBox="1">
            <a:spLocks/>
          </p:cNvSpPr>
          <p:nvPr/>
        </p:nvSpPr>
        <p:spPr>
          <a:xfrm>
            <a:off x="6563454" y="3256923"/>
            <a:ext cx="2839199" cy="67665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Declarant that the goods will be released (IE429).</a:t>
            </a:r>
            <a:endParaRPr lang="en-GB" sz="1300"/>
          </a:p>
        </p:txBody>
      </p:sp>
      <p:sp>
        <p:nvSpPr>
          <p:cNvPr id="27" name="Oval 26">
            <a:extLst>
              <a:ext uri="{FF2B5EF4-FFF2-40B4-BE49-F238E27FC236}">
                <a16:creationId xmlns:a16="http://schemas.microsoft.com/office/drawing/2014/main" id="{889A66C7-4AD2-9F7B-57DE-81FC98E772FF}"/>
              </a:ext>
            </a:extLst>
          </p:cNvPr>
          <p:cNvSpPr>
            <a:spLocks/>
          </p:cNvSpPr>
          <p:nvPr/>
        </p:nvSpPr>
        <p:spPr>
          <a:xfrm>
            <a:off x="3107918" y="4318069"/>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33" name="Content Placeholder 1">
            <a:extLst>
              <a:ext uri="{FF2B5EF4-FFF2-40B4-BE49-F238E27FC236}">
                <a16:creationId xmlns:a16="http://schemas.microsoft.com/office/drawing/2014/main" id="{70F68F57-0115-6C16-CA27-B68D06561884}"/>
              </a:ext>
            </a:extLst>
          </p:cNvPr>
          <p:cNvSpPr txBox="1">
            <a:spLocks/>
          </p:cNvSpPr>
          <p:nvPr/>
        </p:nvSpPr>
        <p:spPr>
          <a:xfrm>
            <a:off x="3203009" y="5141066"/>
            <a:ext cx="2842608" cy="73357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PCI that the goods will not be released (IE442).</a:t>
            </a:r>
            <a:endParaRPr lang="en-GB" sz="1300"/>
          </a:p>
        </p:txBody>
      </p:sp>
      <p:sp>
        <p:nvSpPr>
          <p:cNvPr id="36" name="Content Placeholder 1">
            <a:extLst>
              <a:ext uri="{FF2B5EF4-FFF2-40B4-BE49-F238E27FC236}">
                <a16:creationId xmlns:a16="http://schemas.microsoft.com/office/drawing/2014/main" id="{701F9013-6373-6E31-ECD8-D9335859A525}"/>
              </a:ext>
            </a:extLst>
          </p:cNvPr>
          <p:cNvSpPr txBox="1">
            <a:spLocks/>
          </p:cNvSpPr>
          <p:nvPr/>
        </p:nvSpPr>
        <p:spPr>
          <a:xfrm>
            <a:off x="6555156" y="5132186"/>
            <a:ext cx="2842608" cy="81313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Declarant that the goods will not be released (IE444).</a:t>
            </a:r>
            <a:endParaRPr lang="en-GB" sz="1300"/>
          </a:p>
        </p:txBody>
      </p:sp>
      <p:sp>
        <p:nvSpPr>
          <p:cNvPr id="37" name="Oval 36">
            <a:extLst>
              <a:ext uri="{FF2B5EF4-FFF2-40B4-BE49-F238E27FC236}">
                <a16:creationId xmlns:a16="http://schemas.microsoft.com/office/drawing/2014/main" id="{47C14C17-2AFE-5F93-7944-F92097822620}"/>
              </a:ext>
            </a:extLst>
          </p:cNvPr>
          <p:cNvSpPr>
            <a:spLocks/>
          </p:cNvSpPr>
          <p:nvPr/>
        </p:nvSpPr>
        <p:spPr>
          <a:xfrm>
            <a:off x="6333249" y="4315238"/>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pic>
        <p:nvPicPr>
          <p:cNvPr id="50" name="Graphic 49" descr="Arrow Slight curve">
            <a:extLst>
              <a:ext uri="{FF2B5EF4-FFF2-40B4-BE49-F238E27FC236}">
                <a16:creationId xmlns:a16="http://schemas.microsoft.com/office/drawing/2014/main" id="{A6E38426-0054-9EFD-25C1-FFC090A24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5121" y="3126090"/>
            <a:ext cx="474813" cy="474813"/>
          </a:xfrm>
          <a:prstGeom prst="rect">
            <a:avLst/>
          </a:prstGeom>
        </p:spPr>
      </p:pic>
      <p:pic>
        <p:nvPicPr>
          <p:cNvPr id="51" name="Graphic 50" descr="Arrow Slight curve">
            <a:extLst>
              <a:ext uri="{FF2B5EF4-FFF2-40B4-BE49-F238E27FC236}">
                <a16:creationId xmlns:a16="http://schemas.microsoft.com/office/drawing/2014/main" id="{F90EF0B3-8521-0E38-9DA9-043D85B315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2381" y="4999797"/>
            <a:ext cx="474813" cy="474813"/>
          </a:xfrm>
          <a:prstGeom prst="rect">
            <a:avLst/>
          </a:prstGeom>
        </p:spPr>
      </p:pic>
      <p:sp>
        <p:nvSpPr>
          <p:cNvPr id="52" name="Content Placeholder 1">
            <a:extLst>
              <a:ext uri="{FF2B5EF4-FFF2-40B4-BE49-F238E27FC236}">
                <a16:creationId xmlns:a16="http://schemas.microsoft.com/office/drawing/2014/main" id="{BD0789B5-5DE8-FA7E-C172-965B9D0473C2}"/>
              </a:ext>
            </a:extLst>
          </p:cNvPr>
          <p:cNvSpPr txBox="1">
            <a:spLocks/>
          </p:cNvSpPr>
          <p:nvPr/>
        </p:nvSpPr>
        <p:spPr>
          <a:xfrm>
            <a:off x="1023635" y="2444912"/>
            <a:ext cx="1889919" cy="10262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It was identified that the goods will be released</a:t>
            </a:r>
          </a:p>
        </p:txBody>
      </p:sp>
      <p:sp>
        <p:nvSpPr>
          <p:cNvPr id="53" name="Content Placeholder 1">
            <a:extLst>
              <a:ext uri="{FF2B5EF4-FFF2-40B4-BE49-F238E27FC236}">
                <a16:creationId xmlns:a16="http://schemas.microsoft.com/office/drawing/2014/main" id="{537ED3F2-A771-D013-E5F6-7386DCF75FF2}"/>
              </a:ext>
            </a:extLst>
          </p:cNvPr>
          <p:cNvSpPr txBox="1">
            <a:spLocks/>
          </p:cNvSpPr>
          <p:nvPr/>
        </p:nvSpPr>
        <p:spPr>
          <a:xfrm>
            <a:off x="985494" y="4352123"/>
            <a:ext cx="1782639" cy="8673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It was identified that the goods will not be released</a:t>
            </a:r>
          </a:p>
        </p:txBody>
      </p:sp>
      <p:sp>
        <p:nvSpPr>
          <p:cNvPr id="54" name="Rectangle 53">
            <a:extLst>
              <a:ext uri="{FF2B5EF4-FFF2-40B4-BE49-F238E27FC236}">
                <a16:creationId xmlns:a16="http://schemas.microsoft.com/office/drawing/2014/main" id="{6464BE7B-FC19-7666-88C4-59A024D557E9}"/>
              </a:ext>
            </a:extLst>
          </p:cNvPr>
          <p:cNvSpPr/>
          <p:nvPr/>
        </p:nvSpPr>
        <p:spPr>
          <a:xfrm>
            <a:off x="970722" y="2339568"/>
            <a:ext cx="8933173" cy="1597459"/>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E1867BB-ED19-0855-B4B5-0353CE3F3A80}"/>
              </a:ext>
            </a:extLst>
          </p:cNvPr>
          <p:cNvSpPr/>
          <p:nvPr/>
        </p:nvSpPr>
        <p:spPr>
          <a:xfrm>
            <a:off x="970722" y="4253224"/>
            <a:ext cx="8933173" cy="1595414"/>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2">
            <a:extLst>
              <a:ext uri="{FF2B5EF4-FFF2-40B4-BE49-F238E27FC236}">
                <a16:creationId xmlns:a16="http://schemas.microsoft.com/office/drawing/2014/main" id="{0B4865A7-308F-B835-40D9-E3CBB911B9EF}"/>
              </a:ext>
            </a:extLst>
          </p:cNvPr>
          <p:cNvSpPr txBox="1">
            <a:spLocks/>
          </p:cNvSpPr>
          <p:nvPr/>
        </p:nvSpPr>
        <p:spPr>
          <a:xfrm>
            <a:off x="970722" y="488682"/>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a:t>Take decision on release of goods</a:t>
            </a:r>
            <a:endParaRPr lang="el-GR"/>
          </a:p>
        </p:txBody>
      </p:sp>
      <p:grpSp>
        <p:nvGrpSpPr>
          <p:cNvPr id="2" name="Group 1">
            <a:extLst>
              <a:ext uri="{FF2B5EF4-FFF2-40B4-BE49-F238E27FC236}">
                <a16:creationId xmlns:a16="http://schemas.microsoft.com/office/drawing/2014/main" id="{DCDCC904-04E7-71F8-071D-13AE87CDD70A}"/>
              </a:ext>
            </a:extLst>
          </p:cNvPr>
          <p:cNvGrpSpPr/>
          <p:nvPr/>
        </p:nvGrpSpPr>
        <p:grpSpPr>
          <a:xfrm>
            <a:off x="3656558" y="2416789"/>
            <a:ext cx="2091596" cy="850179"/>
            <a:chOff x="1960464" y="2161779"/>
            <a:chExt cx="2091596" cy="850179"/>
          </a:xfrm>
        </p:grpSpPr>
        <p:grpSp>
          <p:nvGrpSpPr>
            <p:cNvPr id="3" name="Group 2">
              <a:extLst>
                <a:ext uri="{FF2B5EF4-FFF2-40B4-BE49-F238E27FC236}">
                  <a16:creationId xmlns:a16="http://schemas.microsoft.com/office/drawing/2014/main" id="{008C56FF-5055-4BA5-188E-6FD9FC78E977}"/>
                </a:ext>
              </a:extLst>
            </p:cNvPr>
            <p:cNvGrpSpPr/>
            <p:nvPr/>
          </p:nvGrpSpPr>
          <p:grpSpPr>
            <a:xfrm>
              <a:off x="1960464" y="2161779"/>
              <a:ext cx="1339198" cy="839313"/>
              <a:chOff x="653543" y="1721214"/>
              <a:chExt cx="1339198" cy="839313"/>
            </a:xfrm>
          </p:grpSpPr>
          <p:pic>
            <p:nvPicPr>
              <p:cNvPr id="7" name="Graphic 6" descr="Envelope">
                <a:extLst>
                  <a:ext uri="{FF2B5EF4-FFF2-40B4-BE49-F238E27FC236}">
                    <a16:creationId xmlns:a16="http://schemas.microsoft.com/office/drawing/2014/main" id="{B5F8ECE4-42DF-2125-7C3E-33817E43DB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8" name="Arrow: Left 7">
                <a:extLst>
                  <a:ext uri="{FF2B5EF4-FFF2-40B4-BE49-F238E27FC236}">
                    <a16:creationId xmlns:a16="http://schemas.microsoft.com/office/drawing/2014/main" id="{8E1F59BB-615E-F540-1A11-854B9CA14BB4}"/>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IE443</a:t>
                </a:r>
              </a:p>
            </p:txBody>
          </p:sp>
          <p:pic>
            <p:nvPicPr>
              <p:cNvPr id="9" name="Graphic 8" descr="Schoolhouse">
                <a:extLst>
                  <a:ext uri="{FF2B5EF4-FFF2-40B4-BE49-F238E27FC236}">
                    <a16:creationId xmlns:a16="http://schemas.microsoft.com/office/drawing/2014/main" id="{082E3109-997C-48F3-5350-DBA330A758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11" name="TextBox 10">
                <a:extLst>
                  <a:ext uri="{FF2B5EF4-FFF2-40B4-BE49-F238E27FC236}">
                    <a16:creationId xmlns:a16="http://schemas.microsoft.com/office/drawing/2014/main" id="{3E170845-F96B-0663-7EA3-4ADA4F515A51}"/>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4" name="Graphic 3" descr="Schoolhouse">
              <a:extLst>
                <a:ext uri="{FF2B5EF4-FFF2-40B4-BE49-F238E27FC236}">
                  <a16:creationId xmlns:a16="http://schemas.microsoft.com/office/drawing/2014/main" id="{374A2A12-BD37-6544-5267-34E4E7783E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68844" y="2181565"/>
              <a:ext cx="777240" cy="777240"/>
            </a:xfrm>
            <a:prstGeom prst="rect">
              <a:avLst/>
            </a:prstGeom>
          </p:spPr>
        </p:pic>
        <p:sp>
          <p:nvSpPr>
            <p:cNvPr id="6" name="TextBox 5">
              <a:extLst>
                <a:ext uri="{FF2B5EF4-FFF2-40B4-BE49-F238E27FC236}">
                  <a16:creationId xmlns:a16="http://schemas.microsoft.com/office/drawing/2014/main" id="{A038E726-8A11-CA5D-9B1F-C309E777A5D1}"/>
                </a:ext>
              </a:extLst>
            </p:cNvPr>
            <p:cNvSpPr txBox="1"/>
            <p:nvPr/>
          </p:nvSpPr>
          <p:spPr>
            <a:xfrm>
              <a:off x="3268844" y="2765737"/>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grpSp>
        <p:nvGrpSpPr>
          <p:cNvPr id="12" name="Group 11">
            <a:extLst>
              <a:ext uri="{FF2B5EF4-FFF2-40B4-BE49-F238E27FC236}">
                <a16:creationId xmlns:a16="http://schemas.microsoft.com/office/drawing/2014/main" id="{8E9FF8F6-98BD-F838-125E-8ECBA86BB1D2}"/>
              </a:ext>
            </a:extLst>
          </p:cNvPr>
          <p:cNvGrpSpPr/>
          <p:nvPr/>
        </p:nvGrpSpPr>
        <p:grpSpPr>
          <a:xfrm>
            <a:off x="7012433" y="2339568"/>
            <a:ext cx="2073135" cy="862429"/>
            <a:chOff x="653543" y="1698098"/>
            <a:chExt cx="2073135" cy="862429"/>
          </a:xfrm>
        </p:grpSpPr>
        <p:pic>
          <p:nvPicPr>
            <p:cNvPr id="13" name="Graphic 12" descr="Envelope">
              <a:extLst>
                <a:ext uri="{FF2B5EF4-FFF2-40B4-BE49-F238E27FC236}">
                  <a16:creationId xmlns:a16="http://schemas.microsoft.com/office/drawing/2014/main" id="{87431877-1ADA-934E-4AA2-9326EE9B8C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18" name="Arrow: Left 17">
              <a:extLst>
                <a:ext uri="{FF2B5EF4-FFF2-40B4-BE49-F238E27FC236}">
                  <a16:creationId xmlns:a16="http://schemas.microsoft.com/office/drawing/2014/main" id="{05F19711-7433-43DE-DBDB-8E5FC4CEDB63}"/>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IE429</a:t>
              </a:r>
            </a:p>
          </p:txBody>
        </p:sp>
        <p:pic>
          <p:nvPicPr>
            <p:cNvPr id="22" name="Graphic 21" descr="Schoolhouse">
              <a:extLst>
                <a:ext uri="{FF2B5EF4-FFF2-40B4-BE49-F238E27FC236}">
                  <a16:creationId xmlns:a16="http://schemas.microsoft.com/office/drawing/2014/main" id="{3E06F937-F1B2-2FC8-B491-4FB4B9B82B7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23" name="TextBox 22">
              <a:extLst>
                <a:ext uri="{FF2B5EF4-FFF2-40B4-BE49-F238E27FC236}">
                  <a16:creationId xmlns:a16="http://schemas.microsoft.com/office/drawing/2014/main" id="{F8CEF8CA-8245-828C-7ABF-63058234DBED}"/>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4" name="Graphic 23" descr="User with solid fill">
              <a:extLst>
                <a:ext uri="{FF2B5EF4-FFF2-40B4-BE49-F238E27FC236}">
                  <a16:creationId xmlns:a16="http://schemas.microsoft.com/office/drawing/2014/main" id="{1B453493-B219-A108-C199-C5C07A1914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35" name="TextBox 34">
            <a:extLst>
              <a:ext uri="{FF2B5EF4-FFF2-40B4-BE49-F238E27FC236}">
                <a16:creationId xmlns:a16="http://schemas.microsoft.com/office/drawing/2014/main" id="{2F916E94-6585-0EBF-2622-DBC67A36BB44}"/>
              </a:ext>
            </a:extLst>
          </p:cNvPr>
          <p:cNvSpPr txBox="1"/>
          <p:nvPr/>
        </p:nvSpPr>
        <p:spPr>
          <a:xfrm>
            <a:off x="8313292" y="2961680"/>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grpSp>
        <p:nvGrpSpPr>
          <p:cNvPr id="40" name="Group 39">
            <a:extLst>
              <a:ext uri="{FF2B5EF4-FFF2-40B4-BE49-F238E27FC236}">
                <a16:creationId xmlns:a16="http://schemas.microsoft.com/office/drawing/2014/main" id="{99DD6C86-CA8F-8CDA-38C8-893DC1BA20E8}"/>
              </a:ext>
            </a:extLst>
          </p:cNvPr>
          <p:cNvGrpSpPr/>
          <p:nvPr/>
        </p:nvGrpSpPr>
        <p:grpSpPr>
          <a:xfrm>
            <a:off x="3650582" y="4273642"/>
            <a:ext cx="2091596" cy="850179"/>
            <a:chOff x="1960464" y="2161779"/>
            <a:chExt cx="2091596" cy="850179"/>
          </a:xfrm>
        </p:grpSpPr>
        <p:grpSp>
          <p:nvGrpSpPr>
            <p:cNvPr id="41" name="Group 40">
              <a:extLst>
                <a:ext uri="{FF2B5EF4-FFF2-40B4-BE49-F238E27FC236}">
                  <a16:creationId xmlns:a16="http://schemas.microsoft.com/office/drawing/2014/main" id="{9E6508C2-7FAD-D08A-F223-BEB438A709E2}"/>
                </a:ext>
              </a:extLst>
            </p:cNvPr>
            <p:cNvGrpSpPr/>
            <p:nvPr/>
          </p:nvGrpSpPr>
          <p:grpSpPr>
            <a:xfrm>
              <a:off x="1960464" y="2161779"/>
              <a:ext cx="1339198" cy="839313"/>
              <a:chOff x="653543" y="1721214"/>
              <a:chExt cx="1339198" cy="839313"/>
            </a:xfrm>
          </p:grpSpPr>
          <p:pic>
            <p:nvPicPr>
              <p:cNvPr id="46" name="Graphic 45" descr="Envelope">
                <a:extLst>
                  <a:ext uri="{FF2B5EF4-FFF2-40B4-BE49-F238E27FC236}">
                    <a16:creationId xmlns:a16="http://schemas.microsoft.com/office/drawing/2014/main" id="{33C0BCA5-0489-A9D5-D6FB-AE98E6F1F7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47" name="Arrow: Left 46">
                <a:extLst>
                  <a:ext uri="{FF2B5EF4-FFF2-40B4-BE49-F238E27FC236}">
                    <a16:creationId xmlns:a16="http://schemas.microsoft.com/office/drawing/2014/main" id="{6F8C0A1B-3FFE-5272-4227-0CFA9DA7DE85}"/>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IE442</a:t>
                </a:r>
              </a:p>
            </p:txBody>
          </p:sp>
          <p:pic>
            <p:nvPicPr>
              <p:cNvPr id="56" name="Graphic 55" descr="Schoolhouse">
                <a:extLst>
                  <a:ext uri="{FF2B5EF4-FFF2-40B4-BE49-F238E27FC236}">
                    <a16:creationId xmlns:a16="http://schemas.microsoft.com/office/drawing/2014/main" id="{72B300ED-8F6B-3394-AC12-910A00B1B8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57" name="TextBox 56">
                <a:extLst>
                  <a:ext uri="{FF2B5EF4-FFF2-40B4-BE49-F238E27FC236}">
                    <a16:creationId xmlns:a16="http://schemas.microsoft.com/office/drawing/2014/main" id="{3A90A325-F951-D5BC-BC36-04BC83F9F66B}"/>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42" name="Graphic 41" descr="Schoolhouse">
              <a:extLst>
                <a:ext uri="{FF2B5EF4-FFF2-40B4-BE49-F238E27FC236}">
                  <a16:creationId xmlns:a16="http://schemas.microsoft.com/office/drawing/2014/main" id="{3EF0BB8A-0F5A-47AB-BA99-B251AE6C66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68844" y="2181565"/>
              <a:ext cx="777240" cy="777240"/>
            </a:xfrm>
            <a:prstGeom prst="rect">
              <a:avLst/>
            </a:prstGeom>
          </p:spPr>
        </p:pic>
        <p:sp>
          <p:nvSpPr>
            <p:cNvPr id="43" name="TextBox 42">
              <a:extLst>
                <a:ext uri="{FF2B5EF4-FFF2-40B4-BE49-F238E27FC236}">
                  <a16:creationId xmlns:a16="http://schemas.microsoft.com/office/drawing/2014/main" id="{598DE568-D620-9441-F91A-0BB87552D35E}"/>
                </a:ext>
              </a:extLst>
            </p:cNvPr>
            <p:cNvSpPr txBox="1"/>
            <p:nvPr/>
          </p:nvSpPr>
          <p:spPr>
            <a:xfrm>
              <a:off x="3268844" y="2765737"/>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grpSp>
        <p:nvGrpSpPr>
          <p:cNvPr id="58" name="Group 57">
            <a:extLst>
              <a:ext uri="{FF2B5EF4-FFF2-40B4-BE49-F238E27FC236}">
                <a16:creationId xmlns:a16="http://schemas.microsoft.com/office/drawing/2014/main" id="{9180B24B-53CE-B060-280B-C6F338AC6DA4}"/>
              </a:ext>
            </a:extLst>
          </p:cNvPr>
          <p:cNvGrpSpPr/>
          <p:nvPr/>
        </p:nvGrpSpPr>
        <p:grpSpPr>
          <a:xfrm>
            <a:off x="7006457" y="4196421"/>
            <a:ext cx="2073135" cy="862429"/>
            <a:chOff x="653543" y="1698098"/>
            <a:chExt cx="2073135" cy="862429"/>
          </a:xfrm>
        </p:grpSpPr>
        <p:pic>
          <p:nvPicPr>
            <p:cNvPr id="59" name="Graphic 58" descr="Envelope">
              <a:extLst>
                <a:ext uri="{FF2B5EF4-FFF2-40B4-BE49-F238E27FC236}">
                  <a16:creationId xmlns:a16="http://schemas.microsoft.com/office/drawing/2014/main" id="{6FE9C46F-6305-7443-45B8-8ADF4B51F0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60" name="Arrow: Left 59">
              <a:extLst>
                <a:ext uri="{FF2B5EF4-FFF2-40B4-BE49-F238E27FC236}">
                  <a16:creationId xmlns:a16="http://schemas.microsoft.com/office/drawing/2014/main" id="{0F0E186D-5AB3-AE90-B472-2371D5E7B52D}"/>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IE444</a:t>
              </a:r>
            </a:p>
          </p:txBody>
        </p:sp>
        <p:pic>
          <p:nvPicPr>
            <p:cNvPr id="61" name="Graphic 60" descr="Schoolhouse">
              <a:extLst>
                <a:ext uri="{FF2B5EF4-FFF2-40B4-BE49-F238E27FC236}">
                  <a16:creationId xmlns:a16="http://schemas.microsoft.com/office/drawing/2014/main" id="{CFF386A5-905C-5DDC-21E0-FFBA373C3A6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62" name="TextBox 61">
              <a:extLst>
                <a:ext uri="{FF2B5EF4-FFF2-40B4-BE49-F238E27FC236}">
                  <a16:creationId xmlns:a16="http://schemas.microsoft.com/office/drawing/2014/main" id="{18474991-34EB-E401-BCFD-F0F17E2FDD1B}"/>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3" name="Graphic 62" descr="User with solid fill">
              <a:extLst>
                <a:ext uri="{FF2B5EF4-FFF2-40B4-BE49-F238E27FC236}">
                  <a16:creationId xmlns:a16="http://schemas.microsoft.com/office/drawing/2014/main" id="{7FB49978-F58B-016E-FD37-FD03DDD0A4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64" name="TextBox 63">
            <a:extLst>
              <a:ext uri="{FF2B5EF4-FFF2-40B4-BE49-F238E27FC236}">
                <a16:creationId xmlns:a16="http://schemas.microsoft.com/office/drawing/2014/main" id="{1D2B34FD-B426-BD57-A33F-706F17324EA3}"/>
              </a:ext>
            </a:extLst>
          </p:cNvPr>
          <p:cNvSpPr txBox="1"/>
          <p:nvPr/>
        </p:nvSpPr>
        <p:spPr>
          <a:xfrm>
            <a:off x="8307316" y="4818533"/>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6" name="Rectangle: Rounded Corners 4">
            <a:extLst>
              <a:ext uri="{FF2B5EF4-FFF2-40B4-BE49-F238E27FC236}">
                <a16:creationId xmlns:a16="http://schemas.microsoft.com/office/drawing/2014/main" id="{D352A377-AED7-F070-E21D-37ED7B6E182B}"/>
              </a:ext>
            </a:extLst>
          </p:cNvPr>
          <p:cNvSpPr txBox="1"/>
          <p:nvPr/>
        </p:nvSpPr>
        <p:spPr>
          <a:xfrm>
            <a:off x="970722" y="1519009"/>
            <a:ext cx="10515600" cy="71591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sz="1800">
                <a:ea typeface="Times New Roman" panose="02020603050405020304" pitchFamily="18" charset="0"/>
              </a:rPr>
              <a:t>When Control Results from SCI and/or PCI are recorded and payments are checked, SCI automatically identifies if goods will be released.</a:t>
            </a:r>
          </a:p>
        </p:txBody>
      </p:sp>
      <p:sp>
        <p:nvSpPr>
          <p:cNvPr id="17" name="Slide Number Placeholder 16">
            <a:extLst>
              <a:ext uri="{FF2B5EF4-FFF2-40B4-BE49-F238E27FC236}">
                <a16:creationId xmlns:a16="http://schemas.microsoft.com/office/drawing/2014/main" id="{874BF96E-90DB-0002-2038-D7550A88C5BE}"/>
              </a:ext>
            </a:extLst>
          </p:cNvPr>
          <p:cNvSpPr>
            <a:spLocks noGrp="1"/>
          </p:cNvSpPr>
          <p:nvPr>
            <p:ph type="sldNum" sz="quarter" idx="12"/>
          </p:nvPr>
        </p:nvSpPr>
        <p:spPr/>
        <p:txBody>
          <a:bodyPr/>
          <a:lstStyle/>
          <a:p>
            <a:fld id="{F46C79FD-C571-418B-AB0F-5EE936C85276}" type="slidenum">
              <a:rPr lang="en-GB" smtClean="0"/>
              <a:t>92</a:t>
            </a:fld>
            <a:endParaRPr lang="en-GB"/>
          </a:p>
        </p:txBody>
      </p:sp>
    </p:spTree>
    <p:extLst>
      <p:ext uri="{BB962C8B-B14F-4D97-AF65-F5344CB8AC3E}">
        <p14:creationId xmlns:p14="http://schemas.microsoft.com/office/powerpoint/2010/main" val="3396596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Temporary admission under CCI</a:t>
            </a:r>
            <a:endParaRPr lang="en-US"/>
          </a:p>
        </p:txBody>
      </p:sp>
      <p:sp>
        <p:nvSpPr>
          <p:cNvPr id="3" name="Slide Number Placeholder 2">
            <a:extLst>
              <a:ext uri="{FF2B5EF4-FFF2-40B4-BE49-F238E27FC236}">
                <a16:creationId xmlns:a16="http://schemas.microsoft.com/office/drawing/2014/main" id="{41AEE787-40A6-C43B-170E-625761E1C946}"/>
              </a:ext>
            </a:extLst>
          </p:cNvPr>
          <p:cNvSpPr>
            <a:spLocks noGrp="1"/>
          </p:cNvSpPr>
          <p:nvPr>
            <p:ph type="sldNum" sz="quarter" idx="12"/>
          </p:nvPr>
        </p:nvSpPr>
        <p:spPr/>
        <p:txBody>
          <a:bodyPr/>
          <a:lstStyle/>
          <a:p>
            <a:fld id="{F46C79FD-C571-418B-AB0F-5EE936C85276}" type="slidenum">
              <a:rPr lang="en-GB" smtClean="0"/>
              <a:pPr/>
              <a:t>93</a:t>
            </a:fld>
            <a:endParaRPr lang="en-GB"/>
          </a:p>
        </p:txBody>
      </p:sp>
    </p:spTree>
    <p:extLst>
      <p:ext uri="{BB962C8B-B14F-4D97-AF65-F5344CB8AC3E}">
        <p14:creationId xmlns:p14="http://schemas.microsoft.com/office/powerpoint/2010/main" val="38375641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5A32F-6561-AA6F-7C08-BE2C07098F00}"/>
              </a:ext>
            </a:extLst>
          </p:cNvPr>
          <p:cNvSpPr>
            <a:spLocks noGrp="1"/>
          </p:cNvSpPr>
          <p:nvPr>
            <p:ph type="title"/>
          </p:nvPr>
        </p:nvSpPr>
        <p:spPr>
          <a:xfrm>
            <a:off x="950628" y="288018"/>
            <a:ext cx="10515600" cy="782357"/>
          </a:xfrm>
        </p:spPr>
        <p:txBody>
          <a:bodyPr/>
          <a:lstStyle/>
          <a:p>
            <a:r>
              <a:rPr lang="en-US" sz="3800" dirty="0"/>
              <a:t>Use of Temporary Admission under CCI</a:t>
            </a:r>
            <a:endParaRPr lang="el-GR" sz="3800" dirty="0"/>
          </a:p>
        </p:txBody>
      </p:sp>
      <p:sp>
        <p:nvSpPr>
          <p:cNvPr id="2" name="Rectangle: Rounded Corners 4">
            <a:extLst>
              <a:ext uri="{FF2B5EF4-FFF2-40B4-BE49-F238E27FC236}">
                <a16:creationId xmlns:a16="http://schemas.microsoft.com/office/drawing/2014/main" id="{5C9A2731-E1A5-FBCE-24B0-64A8284091C1}"/>
              </a:ext>
            </a:extLst>
          </p:cNvPr>
          <p:cNvSpPr txBox="1"/>
          <p:nvPr/>
        </p:nvSpPr>
        <p:spPr>
          <a:xfrm>
            <a:off x="970722" y="1143619"/>
            <a:ext cx="10515600" cy="71591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dirty="0">
                <a:ea typeface="Times New Roman" panose="02020603050405020304" pitchFamily="18" charset="0"/>
              </a:rPr>
              <a:t>The authorisation for the use of TA procedure is always granted by the customs authority of the MS, competent for the place where the goods are to be first used.</a:t>
            </a:r>
            <a:endParaRPr lang="en-US" sz="1800" dirty="0">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4B95945C-7224-1514-B52C-6D16EE2FF9F2}"/>
              </a:ext>
            </a:extLst>
          </p:cNvPr>
          <p:cNvSpPr/>
          <p:nvPr/>
        </p:nvSpPr>
        <p:spPr>
          <a:xfrm>
            <a:off x="1017532" y="4211788"/>
            <a:ext cx="10459648" cy="804471"/>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pc="-1" dirty="0">
                <a:solidFill>
                  <a:schemeClr val="tx1"/>
                </a:solidFill>
                <a:latin typeface="Arial" panose="020B0604020202020204" pitchFamily="34" charset="0"/>
                <a:cs typeface="Arial" panose="020B0604020202020204" pitchFamily="34" charset="0"/>
              </a:rPr>
              <a:t>The SCO for TA could be different from SCI. It can be the same as the PCI but can be another one in the MS of presentation or in another MS. </a:t>
            </a:r>
          </a:p>
        </p:txBody>
      </p:sp>
      <p:sp>
        <p:nvSpPr>
          <p:cNvPr id="11" name="Rectangle: Rounded Corners 10">
            <a:extLst>
              <a:ext uri="{FF2B5EF4-FFF2-40B4-BE49-F238E27FC236}">
                <a16:creationId xmlns:a16="http://schemas.microsoft.com/office/drawing/2014/main" id="{45C8A0DC-7418-EFEA-CE49-2B29F27EB10E}"/>
              </a:ext>
            </a:extLst>
          </p:cNvPr>
          <p:cNvSpPr/>
          <p:nvPr/>
        </p:nvSpPr>
        <p:spPr>
          <a:xfrm>
            <a:off x="1010907" y="3339321"/>
            <a:ext cx="10459648" cy="69235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z="1800" dirty="0">
                <a:solidFill>
                  <a:schemeClr val="tx1"/>
                </a:solidFill>
                <a:effectLst/>
                <a:ea typeface="Times New Roman" panose="02020603050405020304" pitchFamily="18" charset="0"/>
                <a:cs typeface="Times New Roman" panose="02020603050405020304" pitchFamily="18" charset="0"/>
              </a:rPr>
              <a:t>The combination of CCI and TA with partial relief is not possible, because the holder of the procedure and authorisation for TA with partial relief, is always a person established outside EU</a:t>
            </a:r>
          </a:p>
        </p:txBody>
      </p:sp>
      <p:sp>
        <p:nvSpPr>
          <p:cNvPr id="9" name="Rectangle: Rounded Corners 8">
            <a:extLst>
              <a:ext uri="{FF2B5EF4-FFF2-40B4-BE49-F238E27FC236}">
                <a16:creationId xmlns:a16="http://schemas.microsoft.com/office/drawing/2014/main" id="{F07B9244-8A3E-C65B-3F01-7D0CCA2FF09F}"/>
              </a:ext>
            </a:extLst>
          </p:cNvPr>
          <p:cNvSpPr/>
          <p:nvPr/>
        </p:nvSpPr>
        <p:spPr>
          <a:xfrm>
            <a:off x="980769" y="1988323"/>
            <a:ext cx="10495506" cy="1171394"/>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cs typeface="Times New Roman" panose="02020603050405020304" pitchFamily="18" charset="0"/>
              </a:rPr>
              <a:t>The scope of combination of TA procedure with CCI should be limited only to the cases, for which derogations from this are mentioned explicitly in the DA according to Article 250 (2) (c) UCC, when the holder of the authorisation for TA procedure may be a person established in the customs territory of the Union.</a:t>
            </a:r>
          </a:p>
        </p:txBody>
      </p:sp>
      <p:sp>
        <p:nvSpPr>
          <p:cNvPr id="6" name="Slide Number Placeholder 5">
            <a:extLst>
              <a:ext uri="{FF2B5EF4-FFF2-40B4-BE49-F238E27FC236}">
                <a16:creationId xmlns:a16="http://schemas.microsoft.com/office/drawing/2014/main" id="{2B76857B-F022-7DB3-4748-B1D1270F33E2}"/>
              </a:ext>
            </a:extLst>
          </p:cNvPr>
          <p:cNvSpPr>
            <a:spLocks noGrp="1"/>
          </p:cNvSpPr>
          <p:nvPr>
            <p:ph type="sldNum" sz="quarter" idx="12"/>
          </p:nvPr>
        </p:nvSpPr>
        <p:spPr/>
        <p:txBody>
          <a:bodyPr/>
          <a:lstStyle/>
          <a:p>
            <a:fld id="{F46C79FD-C571-418B-AB0F-5EE936C85276}" type="slidenum">
              <a:rPr lang="en-GB" smtClean="0"/>
              <a:t>94</a:t>
            </a:fld>
            <a:endParaRPr lang="en-GB"/>
          </a:p>
        </p:txBody>
      </p:sp>
      <p:sp>
        <p:nvSpPr>
          <p:cNvPr id="16" name="Rectangle: Rounded Corners 15">
            <a:extLst>
              <a:ext uri="{FF2B5EF4-FFF2-40B4-BE49-F238E27FC236}">
                <a16:creationId xmlns:a16="http://schemas.microsoft.com/office/drawing/2014/main" id="{4F42D5FE-1F5D-A805-00C3-25D831663C14}"/>
              </a:ext>
            </a:extLst>
          </p:cNvPr>
          <p:cNvSpPr/>
          <p:nvPr/>
        </p:nvSpPr>
        <p:spPr>
          <a:xfrm>
            <a:off x="1001764" y="5167194"/>
            <a:ext cx="10475416" cy="7200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The exact period during which the goods may remain under TA is set in the authorisation for TA.</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8" name="Graphic 17" descr="Pin with solid fill">
            <a:extLst>
              <a:ext uri="{FF2B5EF4-FFF2-40B4-BE49-F238E27FC236}">
                <a16:creationId xmlns:a16="http://schemas.microsoft.com/office/drawing/2014/main" id="{D2E430F9-2B16-2159-552B-5B40C061B0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1570" y="4076871"/>
            <a:ext cx="390450" cy="352633"/>
          </a:xfrm>
          <a:prstGeom prst="rect">
            <a:avLst/>
          </a:prstGeom>
          <a:effectLst/>
        </p:spPr>
      </p:pic>
      <p:pic>
        <p:nvPicPr>
          <p:cNvPr id="19" name="Graphic 18" descr="Pin with solid fill">
            <a:extLst>
              <a:ext uri="{FF2B5EF4-FFF2-40B4-BE49-F238E27FC236}">
                <a16:creationId xmlns:a16="http://schemas.microsoft.com/office/drawing/2014/main" id="{646DB8B9-9425-1F0A-CFCC-1E44D041F2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5497" y="3157658"/>
            <a:ext cx="390450" cy="352633"/>
          </a:xfrm>
          <a:prstGeom prst="rect">
            <a:avLst/>
          </a:prstGeom>
          <a:effectLst/>
        </p:spPr>
      </p:pic>
      <p:pic>
        <p:nvPicPr>
          <p:cNvPr id="20" name="Graphic 19" descr="Pin with solid fill">
            <a:extLst>
              <a:ext uri="{FF2B5EF4-FFF2-40B4-BE49-F238E27FC236}">
                <a16:creationId xmlns:a16="http://schemas.microsoft.com/office/drawing/2014/main" id="{3AA6A52C-4E11-9159-BA13-D2B161E50A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5497" y="1777185"/>
            <a:ext cx="390450" cy="352633"/>
          </a:xfrm>
          <a:prstGeom prst="rect">
            <a:avLst/>
          </a:prstGeom>
          <a:effectLst/>
        </p:spPr>
      </p:pic>
      <p:pic>
        <p:nvPicPr>
          <p:cNvPr id="21" name="Graphic 20" descr="Pin with solid fill">
            <a:extLst>
              <a:ext uri="{FF2B5EF4-FFF2-40B4-BE49-F238E27FC236}">
                <a16:creationId xmlns:a16="http://schemas.microsoft.com/office/drawing/2014/main" id="{4E057D17-EE3A-88CC-127B-0C63574A0C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1570" y="4961951"/>
            <a:ext cx="390450" cy="352633"/>
          </a:xfrm>
          <a:prstGeom prst="rect">
            <a:avLst/>
          </a:prstGeom>
          <a:effectLst/>
        </p:spPr>
      </p:pic>
    </p:spTree>
    <p:extLst>
      <p:ext uri="{BB962C8B-B14F-4D97-AF65-F5344CB8AC3E}">
        <p14:creationId xmlns:p14="http://schemas.microsoft.com/office/powerpoint/2010/main" val="31731144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D0CEF-4330-72A0-B657-97B42A42C25B}"/>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A4F0B0A7-91BB-5F5D-6A0F-811CD000D30F}"/>
              </a:ext>
            </a:extLst>
          </p:cNvPr>
          <p:cNvSpPr>
            <a:spLocks/>
          </p:cNvSpPr>
          <p:nvPr/>
        </p:nvSpPr>
        <p:spPr>
          <a:xfrm>
            <a:off x="5951148" y="246260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2</a:t>
            </a:r>
          </a:p>
        </p:txBody>
      </p:sp>
      <p:sp>
        <p:nvSpPr>
          <p:cNvPr id="14" name="Oval 13">
            <a:extLst>
              <a:ext uri="{FF2B5EF4-FFF2-40B4-BE49-F238E27FC236}">
                <a16:creationId xmlns:a16="http://schemas.microsoft.com/office/drawing/2014/main" id="{B38C341B-9B18-083B-9B98-49C6AA68341A}"/>
              </a:ext>
            </a:extLst>
          </p:cNvPr>
          <p:cNvSpPr>
            <a:spLocks/>
          </p:cNvSpPr>
          <p:nvPr/>
        </p:nvSpPr>
        <p:spPr>
          <a:xfrm>
            <a:off x="3087425" y="247077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1</a:t>
            </a:r>
          </a:p>
        </p:txBody>
      </p:sp>
      <p:sp>
        <p:nvSpPr>
          <p:cNvPr id="15" name="Content Placeholder 1">
            <a:extLst>
              <a:ext uri="{FF2B5EF4-FFF2-40B4-BE49-F238E27FC236}">
                <a16:creationId xmlns:a16="http://schemas.microsoft.com/office/drawing/2014/main" id="{B9315785-DB38-E55E-98E9-2DDA1984A95D}"/>
              </a:ext>
            </a:extLst>
          </p:cNvPr>
          <p:cNvSpPr txBox="1">
            <a:spLocks/>
          </p:cNvSpPr>
          <p:nvPr/>
        </p:nvSpPr>
        <p:spPr>
          <a:xfrm>
            <a:off x="6178459" y="3256531"/>
            <a:ext cx="2406949" cy="7071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PCI that the goods will be released (IE443).</a:t>
            </a:r>
            <a:endParaRPr lang="en-GB" sz="1300"/>
          </a:p>
        </p:txBody>
      </p:sp>
      <p:sp>
        <p:nvSpPr>
          <p:cNvPr id="21" name="Content Placeholder 1">
            <a:extLst>
              <a:ext uri="{FF2B5EF4-FFF2-40B4-BE49-F238E27FC236}">
                <a16:creationId xmlns:a16="http://schemas.microsoft.com/office/drawing/2014/main" id="{7CC51C9E-0FB6-136E-65DF-1B50E7FE19DA}"/>
              </a:ext>
            </a:extLst>
          </p:cNvPr>
          <p:cNvSpPr txBox="1">
            <a:spLocks/>
          </p:cNvSpPr>
          <p:nvPr/>
        </p:nvSpPr>
        <p:spPr>
          <a:xfrm>
            <a:off x="3297519" y="3206646"/>
            <a:ext cx="2542225" cy="67665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informs Declarant that the goods will be released (IE429).</a:t>
            </a:r>
            <a:endParaRPr lang="en-GB" sz="1300"/>
          </a:p>
          <a:p>
            <a:pPr marL="0" indent="0" algn="just">
              <a:buFont typeface="Arial" panose="020B0604020202020204" pitchFamily="34" charset="0"/>
              <a:buNone/>
            </a:pPr>
            <a:r>
              <a:rPr lang="en-US" sz="1300"/>
              <a:t> </a:t>
            </a:r>
            <a:endParaRPr lang="en-GB" sz="1300"/>
          </a:p>
        </p:txBody>
      </p:sp>
      <p:pic>
        <p:nvPicPr>
          <p:cNvPr id="50" name="Graphic 49" descr="Arrow Slight curve">
            <a:extLst>
              <a:ext uri="{FF2B5EF4-FFF2-40B4-BE49-F238E27FC236}">
                <a16:creationId xmlns:a16="http://schemas.microsoft.com/office/drawing/2014/main" id="{028B0F2D-7AE9-AC1E-56DE-39E0AC7D79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5121" y="3126090"/>
            <a:ext cx="474813" cy="474813"/>
          </a:xfrm>
          <a:prstGeom prst="rect">
            <a:avLst/>
          </a:prstGeom>
        </p:spPr>
      </p:pic>
      <p:pic>
        <p:nvPicPr>
          <p:cNvPr id="51" name="Graphic 50" descr="Arrow Slight curve">
            <a:extLst>
              <a:ext uri="{FF2B5EF4-FFF2-40B4-BE49-F238E27FC236}">
                <a16:creationId xmlns:a16="http://schemas.microsoft.com/office/drawing/2014/main" id="{A308B646-93DE-3283-02CE-2E9729E1AB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2381" y="4999797"/>
            <a:ext cx="474813" cy="474813"/>
          </a:xfrm>
          <a:prstGeom prst="rect">
            <a:avLst/>
          </a:prstGeom>
        </p:spPr>
      </p:pic>
      <p:sp>
        <p:nvSpPr>
          <p:cNvPr id="52" name="Content Placeholder 1">
            <a:extLst>
              <a:ext uri="{FF2B5EF4-FFF2-40B4-BE49-F238E27FC236}">
                <a16:creationId xmlns:a16="http://schemas.microsoft.com/office/drawing/2014/main" id="{96FCBA48-AB41-C832-7EF2-001195726A0E}"/>
              </a:ext>
            </a:extLst>
          </p:cNvPr>
          <p:cNvSpPr txBox="1">
            <a:spLocks/>
          </p:cNvSpPr>
          <p:nvPr/>
        </p:nvSpPr>
        <p:spPr>
          <a:xfrm>
            <a:off x="1023635" y="2843442"/>
            <a:ext cx="1889919" cy="6277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SCO for TA is PCI</a:t>
            </a:r>
          </a:p>
        </p:txBody>
      </p:sp>
      <p:sp>
        <p:nvSpPr>
          <p:cNvPr id="53" name="Content Placeholder 1">
            <a:extLst>
              <a:ext uri="{FF2B5EF4-FFF2-40B4-BE49-F238E27FC236}">
                <a16:creationId xmlns:a16="http://schemas.microsoft.com/office/drawing/2014/main" id="{2A901876-A7FB-01E0-2489-24ECAE3FF220}"/>
              </a:ext>
            </a:extLst>
          </p:cNvPr>
          <p:cNvSpPr txBox="1">
            <a:spLocks/>
          </p:cNvSpPr>
          <p:nvPr/>
        </p:nvSpPr>
        <p:spPr>
          <a:xfrm>
            <a:off x="985494" y="4744659"/>
            <a:ext cx="1782639" cy="4748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SCO for TA is not PCI</a:t>
            </a:r>
          </a:p>
        </p:txBody>
      </p:sp>
      <p:sp>
        <p:nvSpPr>
          <p:cNvPr id="54" name="Rectangle 53">
            <a:extLst>
              <a:ext uri="{FF2B5EF4-FFF2-40B4-BE49-F238E27FC236}">
                <a16:creationId xmlns:a16="http://schemas.microsoft.com/office/drawing/2014/main" id="{84E4F6C2-C082-9A87-3B82-D9E2F3CDF337}"/>
              </a:ext>
            </a:extLst>
          </p:cNvPr>
          <p:cNvSpPr/>
          <p:nvPr/>
        </p:nvSpPr>
        <p:spPr>
          <a:xfrm>
            <a:off x="970722" y="2339568"/>
            <a:ext cx="10515600" cy="1597459"/>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7B2009F5-C3EC-310E-EC9C-0159881F766D}"/>
              </a:ext>
            </a:extLst>
          </p:cNvPr>
          <p:cNvSpPr/>
          <p:nvPr/>
        </p:nvSpPr>
        <p:spPr>
          <a:xfrm>
            <a:off x="970722" y="4253224"/>
            <a:ext cx="10515600" cy="1595414"/>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2">
            <a:extLst>
              <a:ext uri="{FF2B5EF4-FFF2-40B4-BE49-F238E27FC236}">
                <a16:creationId xmlns:a16="http://schemas.microsoft.com/office/drawing/2014/main" id="{B5B41A0B-0B1B-2335-400B-B1E17A4BCCFD}"/>
              </a:ext>
            </a:extLst>
          </p:cNvPr>
          <p:cNvSpPr txBox="1">
            <a:spLocks/>
          </p:cNvSpPr>
          <p:nvPr/>
        </p:nvSpPr>
        <p:spPr>
          <a:xfrm>
            <a:off x="970722" y="488682"/>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a:t>Handle Temporary Admission</a:t>
            </a:r>
            <a:endParaRPr lang="el-GR"/>
          </a:p>
        </p:txBody>
      </p:sp>
      <p:grpSp>
        <p:nvGrpSpPr>
          <p:cNvPr id="2" name="Group 1">
            <a:extLst>
              <a:ext uri="{FF2B5EF4-FFF2-40B4-BE49-F238E27FC236}">
                <a16:creationId xmlns:a16="http://schemas.microsoft.com/office/drawing/2014/main" id="{29E3D4EC-11DC-701F-9A36-1FA53577F789}"/>
              </a:ext>
            </a:extLst>
          </p:cNvPr>
          <p:cNvGrpSpPr/>
          <p:nvPr/>
        </p:nvGrpSpPr>
        <p:grpSpPr>
          <a:xfrm>
            <a:off x="6499788" y="2439610"/>
            <a:ext cx="2091596" cy="850179"/>
            <a:chOff x="1960464" y="2161779"/>
            <a:chExt cx="2091596" cy="850179"/>
          </a:xfrm>
        </p:grpSpPr>
        <p:grpSp>
          <p:nvGrpSpPr>
            <p:cNvPr id="3" name="Group 2">
              <a:extLst>
                <a:ext uri="{FF2B5EF4-FFF2-40B4-BE49-F238E27FC236}">
                  <a16:creationId xmlns:a16="http://schemas.microsoft.com/office/drawing/2014/main" id="{5CC606D8-E5B9-FAAE-C741-A7E34ED44CAB}"/>
                </a:ext>
              </a:extLst>
            </p:cNvPr>
            <p:cNvGrpSpPr/>
            <p:nvPr/>
          </p:nvGrpSpPr>
          <p:grpSpPr>
            <a:xfrm>
              <a:off x="1960464" y="2161779"/>
              <a:ext cx="1339198" cy="839313"/>
              <a:chOff x="653543" y="1721214"/>
              <a:chExt cx="1339198" cy="839313"/>
            </a:xfrm>
          </p:grpSpPr>
          <p:pic>
            <p:nvPicPr>
              <p:cNvPr id="7" name="Graphic 6" descr="Envelope">
                <a:extLst>
                  <a:ext uri="{FF2B5EF4-FFF2-40B4-BE49-F238E27FC236}">
                    <a16:creationId xmlns:a16="http://schemas.microsoft.com/office/drawing/2014/main" id="{220DC3DF-894A-4D90-35D7-A0617C9968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8" name="Arrow: Left 7">
                <a:extLst>
                  <a:ext uri="{FF2B5EF4-FFF2-40B4-BE49-F238E27FC236}">
                    <a16:creationId xmlns:a16="http://schemas.microsoft.com/office/drawing/2014/main" id="{ECFB4327-31B7-DD10-9B7C-A0D3C0B2F067}"/>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IE443</a:t>
                </a:r>
              </a:p>
            </p:txBody>
          </p:sp>
          <p:pic>
            <p:nvPicPr>
              <p:cNvPr id="9" name="Graphic 8" descr="Schoolhouse">
                <a:extLst>
                  <a:ext uri="{FF2B5EF4-FFF2-40B4-BE49-F238E27FC236}">
                    <a16:creationId xmlns:a16="http://schemas.microsoft.com/office/drawing/2014/main" id="{5A2D669E-A1F6-EB7A-9FB3-747D200688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11" name="TextBox 10">
                <a:extLst>
                  <a:ext uri="{FF2B5EF4-FFF2-40B4-BE49-F238E27FC236}">
                    <a16:creationId xmlns:a16="http://schemas.microsoft.com/office/drawing/2014/main" id="{35207A88-2661-BCD9-B1AB-E1B4CE7F0C94}"/>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4" name="Graphic 3" descr="Schoolhouse">
              <a:extLst>
                <a:ext uri="{FF2B5EF4-FFF2-40B4-BE49-F238E27FC236}">
                  <a16:creationId xmlns:a16="http://schemas.microsoft.com/office/drawing/2014/main" id="{4E17D6B0-BA68-D3FC-BBFD-AF147EB1B29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68844" y="2181565"/>
              <a:ext cx="777240" cy="777240"/>
            </a:xfrm>
            <a:prstGeom prst="rect">
              <a:avLst/>
            </a:prstGeom>
          </p:spPr>
        </p:pic>
        <p:sp>
          <p:nvSpPr>
            <p:cNvPr id="6" name="TextBox 5">
              <a:extLst>
                <a:ext uri="{FF2B5EF4-FFF2-40B4-BE49-F238E27FC236}">
                  <a16:creationId xmlns:a16="http://schemas.microsoft.com/office/drawing/2014/main" id="{6B6F9DEC-257D-3189-D2F0-84D5622FAB1C}"/>
                </a:ext>
              </a:extLst>
            </p:cNvPr>
            <p:cNvSpPr txBox="1"/>
            <p:nvPr/>
          </p:nvSpPr>
          <p:spPr>
            <a:xfrm>
              <a:off x="3268844" y="2765737"/>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grpSp>
        <p:nvGrpSpPr>
          <p:cNvPr id="12" name="Group 11">
            <a:extLst>
              <a:ext uri="{FF2B5EF4-FFF2-40B4-BE49-F238E27FC236}">
                <a16:creationId xmlns:a16="http://schemas.microsoft.com/office/drawing/2014/main" id="{52A66DA0-3C5B-4BB3-9713-85B37931F5DF}"/>
              </a:ext>
            </a:extLst>
          </p:cNvPr>
          <p:cNvGrpSpPr/>
          <p:nvPr/>
        </p:nvGrpSpPr>
        <p:grpSpPr>
          <a:xfrm>
            <a:off x="3766609" y="2374986"/>
            <a:ext cx="2073135" cy="862429"/>
            <a:chOff x="653543" y="1698098"/>
            <a:chExt cx="2073135" cy="862429"/>
          </a:xfrm>
        </p:grpSpPr>
        <p:pic>
          <p:nvPicPr>
            <p:cNvPr id="13" name="Graphic 12" descr="Envelope">
              <a:extLst>
                <a:ext uri="{FF2B5EF4-FFF2-40B4-BE49-F238E27FC236}">
                  <a16:creationId xmlns:a16="http://schemas.microsoft.com/office/drawing/2014/main" id="{A727349F-49AD-5D9F-26FD-55AE16E5FA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18" name="Arrow: Left 17">
              <a:extLst>
                <a:ext uri="{FF2B5EF4-FFF2-40B4-BE49-F238E27FC236}">
                  <a16:creationId xmlns:a16="http://schemas.microsoft.com/office/drawing/2014/main" id="{32D3BE27-29DD-0084-9BFC-7FDA7B82AC8A}"/>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IE429</a:t>
              </a:r>
            </a:p>
          </p:txBody>
        </p:sp>
        <p:pic>
          <p:nvPicPr>
            <p:cNvPr id="22" name="Graphic 21" descr="Schoolhouse">
              <a:extLst>
                <a:ext uri="{FF2B5EF4-FFF2-40B4-BE49-F238E27FC236}">
                  <a16:creationId xmlns:a16="http://schemas.microsoft.com/office/drawing/2014/main" id="{50127B78-753D-CFF1-5888-0A806B08DD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23" name="TextBox 22">
              <a:extLst>
                <a:ext uri="{FF2B5EF4-FFF2-40B4-BE49-F238E27FC236}">
                  <a16:creationId xmlns:a16="http://schemas.microsoft.com/office/drawing/2014/main" id="{AD84EF00-6C91-87C5-7D47-B2CB30B0E3A3}"/>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24" name="Graphic 23" descr="User with solid fill">
              <a:extLst>
                <a:ext uri="{FF2B5EF4-FFF2-40B4-BE49-F238E27FC236}">
                  <a16:creationId xmlns:a16="http://schemas.microsoft.com/office/drawing/2014/main" id="{E8B90EE1-D663-F55F-2F33-206B5F5956E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35" name="TextBox 34">
            <a:extLst>
              <a:ext uri="{FF2B5EF4-FFF2-40B4-BE49-F238E27FC236}">
                <a16:creationId xmlns:a16="http://schemas.microsoft.com/office/drawing/2014/main" id="{F2B85087-9F66-FBAA-3EB3-F96C8CA356FB}"/>
              </a:ext>
            </a:extLst>
          </p:cNvPr>
          <p:cNvSpPr txBox="1"/>
          <p:nvPr/>
        </p:nvSpPr>
        <p:spPr>
          <a:xfrm>
            <a:off x="5067468" y="2997098"/>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6" name="Rectangle: Rounded Corners 4">
            <a:extLst>
              <a:ext uri="{FF2B5EF4-FFF2-40B4-BE49-F238E27FC236}">
                <a16:creationId xmlns:a16="http://schemas.microsoft.com/office/drawing/2014/main" id="{A8311A6A-C508-CB22-FD40-9138D86559A9}"/>
              </a:ext>
            </a:extLst>
          </p:cNvPr>
          <p:cNvSpPr txBox="1"/>
          <p:nvPr/>
        </p:nvSpPr>
        <p:spPr>
          <a:xfrm>
            <a:off x="970722" y="1451815"/>
            <a:ext cx="10515600" cy="71591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sz="1800" dirty="0">
                <a:ea typeface="Times New Roman" panose="02020603050405020304" pitchFamily="18" charset="0"/>
              </a:rPr>
              <a:t>For the case of TA, the EO submits a Customs Declaration with Requested Procedure having the value “53”.</a:t>
            </a:r>
          </a:p>
        </p:txBody>
      </p:sp>
      <p:sp>
        <p:nvSpPr>
          <p:cNvPr id="17" name="Slide Number Placeholder 16">
            <a:extLst>
              <a:ext uri="{FF2B5EF4-FFF2-40B4-BE49-F238E27FC236}">
                <a16:creationId xmlns:a16="http://schemas.microsoft.com/office/drawing/2014/main" id="{2335A10B-1C63-2357-5565-0BC0ECE189CA}"/>
              </a:ext>
            </a:extLst>
          </p:cNvPr>
          <p:cNvSpPr>
            <a:spLocks noGrp="1"/>
          </p:cNvSpPr>
          <p:nvPr>
            <p:ph type="sldNum" sz="quarter" idx="12"/>
          </p:nvPr>
        </p:nvSpPr>
        <p:spPr/>
        <p:txBody>
          <a:bodyPr/>
          <a:lstStyle/>
          <a:p>
            <a:fld id="{F46C79FD-C571-418B-AB0F-5EE936C85276}" type="slidenum">
              <a:rPr lang="en-GB" smtClean="0"/>
              <a:t>95</a:t>
            </a:fld>
            <a:endParaRPr lang="en-GB"/>
          </a:p>
        </p:txBody>
      </p:sp>
      <p:grpSp>
        <p:nvGrpSpPr>
          <p:cNvPr id="19" name="Group 18">
            <a:extLst>
              <a:ext uri="{FF2B5EF4-FFF2-40B4-BE49-F238E27FC236}">
                <a16:creationId xmlns:a16="http://schemas.microsoft.com/office/drawing/2014/main" id="{9079801C-03D0-468B-3FB7-B68FD0A0F5DF}"/>
              </a:ext>
            </a:extLst>
          </p:cNvPr>
          <p:cNvGrpSpPr/>
          <p:nvPr/>
        </p:nvGrpSpPr>
        <p:grpSpPr>
          <a:xfrm>
            <a:off x="2728017" y="6015721"/>
            <a:ext cx="7001017" cy="533375"/>
            <a:chOff x="2075093" y="5289337"/>
            <a:chExt cx="4603753" cy="471096"/>
          </a:xfrm>
        </p:grpSpPr>
        <p:sp>
          <p:nvSpPr>
            <p:cNvPr id="20" name="Rectangle 19">
              <a:extLst>
                <a:ext uri="{FF2B5EF4-FFF2-40B4-BE49-F238E27FC236}">
                  <a16:creationId xmlns:a16="http://schemas.microsoft.com/office/drawing/2014/main" id="{B45E4D32-E135-EA0F-0122-E0410F9D75F2}"/>
                </a:ext>
              </a:extLst>
            </p:cNvPr>
            <p:cNvSpPr/>
            <p:nvPr/>
          </p:nvSpPr>
          <p:spPr>
            <a:xfrm>
              <a:off x="2075093" y="5289337"/>
              <a:ext cx="457200"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5" name="Rectangle 24">
              <a:extLst>
                <a:ext uri="{FF2B5EF4-FFF2-40B4-BE49-F238E27FC236}">
                  <a16:creationId xmlns:a16="http://schemas.microsoft.com/office/drawing/2014/main" id="{0C00B55F-5995-DBFF-4D5E-667DF1ACEFC0}"/>
                </a:ext>
              </a:extLst>
            </p:cNvPr>
            <p:cNvSpPr/>
            <p:nvPr/>
          </p:nvSpPr>
          <p:spPr>
            <a:xfrm>
              <a:off x="2532293" y="5289337"/>
              <a:ext cx="4146553"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solidFill>
                    <a:schemeClr val="tx1"/>
                  </a:solidFill>
                </a:rPr>
                <a:t>CCI covers only the release of goods for TA special procedure under </a:t>
              </a:r>
              <a:r>
                <a:rPr lang="en-US" sz="1200" i="1" dirty="0" err="1">
                  <a:solidFill>
                    <a:schemeClr val="tx1"/>
                  </a:solidFill>
                </a:rPr>
                <a:t>centralised</a:t>
              </a:r>
              <a:r>
                <a:rPr lang="en-US" sz="1200" i="1" dirty="0">
                  <a:solidFill>
                    <a:schemeClr val="tx1"/>
                  </a:solidFill>
                </a:rPr>
                <a:t> clearance, where the declarant has the necessary authorisations for </a:t>
              </a:r>
              <a:r>
                <a:rPr lang="en-US" sz="1200" i="1" dirty="0" err="1">
                  <a:solidFill>
                    <a:schemeClr val="tx1"/>
                  </a:solidFill>
                </a:rPr>
                <a:t>centralised</a:t>
              </a:r>
              <a:r>
                <a:rPr lang="en-US" sz="1200" i="1" dirty="0">
                  <a:solidFill>
                    <a:schemeClr val="tx1"/>
                  </a:solidFill>
                </a:rPr>
                <a:t> clearance and TA. The discharge of the TA special procedure is out of scope of CCI.</a:t>
              </a:r>
            </a:p>
          </p:txBody>
        </p:sp>
      </p:grpSp>
      <p:sp>
        <p:nvSpPr>
          <p:cNvPr id="26" name="Oval 25">
            <a:extLst>
              <a:ext uri="{FF2B5EF4-FFF2-40B4-BE49-F238E27FC236}">
                <a16:creationId xmlns:a16="http://schemas.microsoft.com/office/drawing/2014/main" id="{19A18923-71F3-491A-B87D-60450AA9515F}"/>
              </a:ext>
            </a:extLst>
          </p:cNvPr>
          <p:cNvSpPr>
            <a:spLocks/>
          </p:cNvSpPr>
          <p:nvPr/>
        </p:nvSpPr>
        <p:spPr>
          <a:xfrm>
            <a:off x="8717624" y="4382683"/>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grpSp>
        <p:nvGrpSpPr>
          <p:cNvPr id="28" name="Group 27">
            <a:extLst>
              <a:ext uri="{FF2B5EF4-FFF2-40B4-BE49-F238E27FC236}">
                <a16:creationId xmlns:a16="http://schemas.microsoft.com/office/drawing/2014/main" id="{84B4E455-7A74-390C-7B26-4C42D25996DC}"/>
              </a:ext>
            </a:extLst>
          </p:cNvPr>
          <p:cNvGrpSpPr/>
          <p:nvPr/>
        </p:nvGrpSpPr>
        <p:grpSpPr>
          <a:xfrm>
            <a:off x="9260288" y="4319206"/>
            <a:ext cx="2137546" cy="860011"/>
            <a:chOff x="1960464" y="2161779"/>
            <a:chExt cx="2137546" cy="860011"/>
          </a:xfrm>
        </p:grpSpPr>
        <p:grpSp>
          <p:nvGrpSpPr>
            <p:cNvPr id="29" name="Group 28">
              <a:extLst>
                <a:ext uri="{FF2B5EF4-FFF2-40B4-BE49-F238E27FC236}">
                  <a16:creationId xmlns:a16="http://schemas.microsoft.com/office/drawing/2014/main" id="{2C713030-99CC-C33B-7D94-A386AD7A01CE}"/>
                </a:ext>
              </a:extLst>
            </p:cNvPr>
            <p:cNvGrpSpPr/>
            <p:nvPr/>
          </p:nvGrpSpPr>
          <p:grpSpPr>
            <a:xfrm>
              <a:off x="1960464" y="2161779"/>
              <a:ext cx="1339198" cy="839313"/>
              <a:chOff x="653543" y="1721214"/>
              <a:chExt cx="1339198" cy="839313"/>
            </a:xfrm>
          </p:grpSpPr>
          <p:pic>
            <p:nvPicPr>
              <p:cNvPr id="32" name="Graphic 31" descr="Envelope">
                <a:extLst>
                  <a:ext uri="{FF2B5EF4-FFF2-40B4-BE49-F238E27FC236}">
                    <a16:creationId xmlns:a16="http://schemas.microsoft.com/office/drawing/2014/main" id="{C64E6DC1-B49A-9B14-8010-D7EFCA4AE3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34" name="Arrow: Left 33">
                <a:extLst>
                  <a:ext uri="{FF2B5EF4-FFF2-40B4-BE49-F238E27FC236}">
                    <a16:creationId xmlns:a16="http://schemas.microsoft.com/office/drawing/2014/main" id="{8EDCCD27-D67F-F305-F452-95FC8285841A}"/>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IE443</a:t>
                </a:r>
              </a:p>
            </p:txBody>
          </p:sp>
          <p:pic>
            <p:nvPicPr>
              <p:cNvPr id="38" name="Graphic 37" descr="Schoolhouse">
                <a:extLst>
                  <a:ext uri="{FF2B5EF4-FFF2-40B4-BE49-F238E27FC236}">
                    <a16:creationId xmlns:a16="http://schemas.microsoft.com/office/drawing/2014/main" id="{DAB6DBE7-42AE-B581-F0A0-53AFCC98466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39" name="TextBox 38">
                <a:extLst>
                  <a:ext uri="{FF2B5EF4-FFF2-40B4-BE49-F238E27FC236}">
                    <a16:creationId xmlns:a16="http://schemas.microsoft.com/office/drawing/2014/main" id="{0FEC84D7-EAF7-A2BD-F94B-CBB59A356C3F}"/>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30" name="Graphic 29" descr="Schoolhouse">
              <a:extLst>
                <a:ext uri="{FF2B5EF4-FFF2-40B4-BE49-F238E27FC236}">
                  <a16:creationId xmlns:a16="http://schemas.microsoft.com/office/drawing/2014/main" id="{81404610-A7C6-F27B-B882-4F7FA9A1DFF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68844" y="2181565"/>
              <a:ext cx="777240" cy="777240"/>
            </a:xfrm>
            <a:prstGeom prst="rect">
              <a:avLst/>
            </a:prstGeom>
          </p:spPr>
        </p:pic>
        <p:sp>
          <p:nvSpPr>
            <p:cNvPr id="31" name="TextBox 30">
              <a:extLst>
                <a:ext uri="{FF2B5EF4-FFF2-40B4-BE49-F238E27FC236}">
                  <a16:creationId xmlns:a16="http://schemas.microsoft.com/office/drawing/2014/main" id="{FF7A5556-B108-5706-D8DC-08102FB9B097}"/>
                </a:ext>
              </a:extLst>
            </p:cNvPr>
            <p:cNvSpPr txBox="1"/>
            <p:nvPr/>
          </p:nvSpPr>
          <p:spPr>
            <a:xfrm>
              <a:off x="3180356" y="2775569"/>
              <a:ext cx="917654" cy="246221"/>
            </a:xfrm>
            <a:prstGeom prst="rect">
              <a:avLst/>
            </a:prstGeom>
            <a:noFill/>
          </p:spPr>
          <p:txBody>
            <a:bodyPr wrap="square" rtlCol="0">
              <a:spAutoFit/>
            </a:bodyPr>
            <a:lstStyle/>
            <a:p>
              <a:pPr algn="ctr"/>
              <a:r>
                <a:rPr lang="en-US" sz="1000" b="1" dirty="0">
                  <a:solidFill>
                    <a:schemeClr val="tx2"/>
                  </a:solidFill>
                </a:rPr>
                <a:t>SCO for TA</a:t>
              </a:r>
              <a:endParaRPr lang="en-US" sz="1400" b="1" dirty="0">
                <a:solidFill>
                  <a:schemeClr val="tx2"/>
                </a:solidFill>
              </a:endParaRPr>
            </a:p>
          </p:txBody>
        </p:sp>
      </p:grpSp>
      <p:sp>
        <p:nvSpPr>
          <p:cNvPr id="44" name="Content Placeholder 1">
            <a:extLst>
              <a:ext uri="{FF2B5EF4-FFF2-40B4-BE49-F238E27FC236}">
                <a16:creationId xmlns:a16="http://schemas.microsoft.com/office/drawing/2014/main" id="{E1F9F840-0FAD-29E0-59CE-B271A2CC6310}"/>
              </a:ext>
            </a:extLst>
          </p:cNvPr>
          <p:cNvSpPr txBox="1">
            <a:spLocks/>
          </p:cNvSpPr>
          <p:nvPr/>
        </p:nvSpPr>
        <p:spPr>
          <a:xfrm>
            <a:off x="8862853" y="5164995"/>
            <a:ext cx="2433836" cy="73357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dirty="0"/>
              <a:t>SCI informs SCO for TA that the goods will be released (IE443).</a:t>
            </a:r>
            <a:endParaRPr lang="en-GB" sz="1300" dirty="0"/>
          </a:p>
        </p:txBody>
      </p:sp>
      <p:sp>
        <p:nvSpPr>
          <p:cNvPr id="45" name="Oval 44">
            <a:extLst>
              <a:ext uri="{FF2B5EF4-FFF2-40B4-BE49-F238E27FC236}">
                <a16:creationId xmlns:a16="http://schemas.microsoft.com/office/drawing/2014/main" id="{9DF908DA-44CB-E678-2D57-8E1916CED250}"/>
              </a:ext>
            </a:extLst>
          </p:cNvPr>
          <p:cNvSpPr>
            <a:spLocks/>
          </p:cNvSpPr>
          <p:nvPr/>
        </p:nvSpPr>
        <p:spPr>
          <a:xfrm>
            <a:off x="5953259" y="4350361"/>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2</a:t>
            </a:r>
          </a:p>
        </p:txBody>
      </p:sp>
      <p:sp>
        <p:nvSpPr>
          <p:cNvPr id="48" name="Oval 47">
            <a:extLst>
              <a:ext uri="{FF2B5EF4-FFF2-40B4-BE49-F238E27FC236}">
                <a16:creationId xmlns:a16="http://schemas.microsoft.com/office/drawing/2014/main" id="{270B46B5-E353-D30B-4A43-BB06F733B787}"/>
              </a:ext>
            </a:extLst>
          </p:cNvPr>
          <p:cNvSpPr>
            <a:spLocks/>
          </p:cNvSpPr>
          <p:nvPr/>
        </p:nvSpPr>
        <p:spPr>
          <a:xfrm>
            <a:off x="3089536" y="4358530"/>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1</a:t>
            </a:r>
          </a:p>
        </p:txBody>
      </p:sp>
      <p:sp>
        <p:nvSpPr>
          <p:cNvPr id="49" name="Content Placeholder 1">
            <a:extLst>
              <a:ext uri="{FF2B5EF4-FFF2-40B4-BE49-F238E27FC236}">
                <a16:creationId xmlns:a16="http://schemas.microsoft.com/office/drawing/2014/main" id="{1C789CEA-1E1F-166A-9185-5A3351D2F37B}"/>
              </a:ext>
            </a:extLst>
          </p:cNvPr>
          <p:cNvSpPr txBox="1">
            <a:spLocks/>
          </p:cNvSpPr>
          <p:nvPr/>
        </p:nvSpPr>
        <p:spPr>
          <a:xfrm>
            <a:off x="6180570" y="5144286"/>
            <a:ext cx="2406949" cy="7071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PCI that the goods will be released (IE443).</a:t>
            </a:r>
            <a:endParaRPr lang="en-GB" sz="1300"/>
          </a:p>
        </p:txBody>
      </p:sp>
      <p:sp>
        <p:nvSpPr>
          <p:cNvPr id="65" name="Content Placeholder 1">
            <a:extLst>
              <a:ext uri="{FF2B5EF4-FFF2-40B4-BE49-F238E27FC236}">
                <a16:creationId xmlns:a16="http://schemas.microsoft.com/office/drawing/2014/main" id="{56339FBB-3924-8DCD-D980-98112D7E73EB}"/>
              </a:ext>
            </a:extLst>
          </p:cNvPr>
          <p:cNvSpPr txBox="1">
            <a:spLocks/>
          </p:cNvSpPr>
          <p:nvPr/>
        </p:nvSpPr>
        <p:spPr>
          <a:xfrm>
            <a:off x="3299630" y="5094401"/>
            <a:ext cx="2542225" cy="67665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SCI informs Declarant that the goods will be released (IE429).</a:t>
            </a:r>
            <a:endParaRPr lang="en-GB" sz="1300"/>
          </a:p>
          <a:p>
            <a:pPr marL="0" indent="0" algn="just">
              <a:buFont typeface="Arial" panose="020B0604020202020204" pitchFamily="34" charset="0"/>
              <a:buNone/>
            </a:pPr>
            <a:r>
              <a:rPr lang="en-US" sz="1300"/>
              <a:t> </a:t>
            </a:r>
            <a:endParaRPr lang="en-GB" sz="1300"/>
          </a:p>
        </p:txBody>
      </p:sp>
      <p:grpSp>
        <p:nvGrpSpPr>
          <p:cNvPr id="66" name="Group 65">
            <a:extLst>
              <a:ext uri="{FF2B5EF4-FFF2-40B4-BE49-F238E27FC236}">
                <a16:creationId xmlns:a16="http://schemas.microsoft.com/office/drawing/2014/main" id="{9B3853DC-D124-DA39-8E24-B2965EEDC979}"/>
              </a:ext>
            </a:extLst>
          </p:cNvPr>
          <p:cNvGrpSpPr/>
          <p:nvPr/>
        </p:nvGrpSpPr>
        <p:grpSpPr>
          <a:xfrm>
            <a:off x="6501899" y="4327365"/>
            <a:ext cx="2091596" cy="850179"/>
            <a:chOff x="1960464" y="2161779"/>
            <a:chExt cx="2091596" cy="850179"/>
          </a:xfrm>
        </p:grpSpPr>
        <p:grpSp>
          <p:nvGrpSpPr>
            <p:cNvPr id="67" name="Group 66">
              <a:extLst>
                <a:ext uri="{FF2B5EF4-FFF2-40B4-BE49-F238E27FC236}">
                  <a16:creationId xmlns:a16="http://schemas.microsoft.com/office/drawing/2014/main" id="{EE39A2D3-2B0A-AE05-CBBC-1B43464AB1CD}"/>
                </a:ext>
              </a:extLst>
            </p:cNvPr>
            <p:cNvGrpSpPr/>
            <p:nvPr/>
          </p:nvGrpSpPr>
          <p:grpSpPr>
            <a:xfrm>
              <a:off x="1960464" y="2161779"/>
              <a:ext cx="1339198" cy="839313"/>
              <a:chOff x="653543" y="1721214"/>
              <a:chExt cx="1339198" cy="839313"/>
            </a:xfrm>
          </p:grpSpPr>
          <p:pic>
            <p:nvPicPr>
              <p:cNvPr id="70" name="Graphic 69" descr="Envelope">
                <a:extLst>
                  <a:ext uri="{FF2B5EF4-FFF2-40B4-BE49-F238E27FC236}">
                    <a16:creationId xmlns:a16="http://schemas.microsoft.com/office/drawing/2014/main" id="{C73FCBDA-0F34-EB7A-DAA1-0CEF94BEB4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71" name="Arrow: Left 70">
                <a:extLst>
                  <a:ext uri="{FF2B5EF4-FFF2-40B4-BE49-F238E27FC236}">
                    <a16:creationId xmlns:a16="http://schemas.microsoft.com/office/drawing/2014/main" id="{1CDA35D1-CE5B-AE5B-D064-3AB4BAA8E1E1}"/>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IE443</a:t>
                </a:r>
              </a:p>
            </p:txBody>
          </p:sp>
          <p:pic>
            <p:nvPicPr>
              <p:cNvPr id="72" name="Graphic 71" descr="Schoolhouse">
                <a:extLst>
                  <a:ext uri="{FF2B5EF4-FFF2-40B4-BE49-F238E27FC236}">
                    <a16:creationId xmlns:a16="http://schemas.microsoft.com/office/drawing/2014/main" id="{ABBE0C91-E009-BCB9-9D55-F76A62D90D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73" name="TextBox 72">
                <a:extLst>
                  <a:ext uri="{FF2B5EF4-FFF2-40B4-BE49-F238E27FC236}">
                    <a16:creationId xmlns:a16="http://schemas.microsoft.com/office/drawing/2014/main" id="{F4F9FDE0-CAA2-03F2-C0A6-DE83DA89D53B}"/>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68" name="Graphic 67" descr="Schoolhouse">
              <a:extLst>
                <a:ext uri="{FF2B5EF4-FFF2-40B4-BE49-F238E27FC236}">
                  <a16:creationId xmlns:a16="http://schemas.microsoft.com/office/drawing/2014/main" id="{D59679DA-1E67-1033-B36A-D80FC74A66F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68844" y="2181565"/>
              <a:ext cx="777240" cy="777240"/>
            </a:xfrm>
            <a:prstGeom prst="rect">
              <a:avLst/>
            </a:prstGeom>
          </p:spPr>
        </p:pic>
        <p:sp>
          <p:nvSpPr>
            <p:cNvPr id="69" name="TextBox 68">
              <a:extLst>
                <a:ext uri="{FF2B5EF4-FFF2-40B4-BE49-F238E27FC236}">
                  <a16:creationId xmlns:a16="http://schemas.microsoft.com/office/drawing/2014/main" id="{AF30BF6E-6310-082A-42DD-CD4BBF72930F}"/>
                </a:ext>
              </a:extLst>
            </p:cNvPr>
            <p:cNvSpPr txBox="1"/>
            <p:nvPr/>
          </p:nvSpPr>
          <p:spPr>
            <a:xfrm>
              <a:off x="3268844" y="2765737"/>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grpSp>
        <p:nvGrpSpPr>
          <p:cNvPr id="74" name="Group 73">
            <a:extLst>
              <a:ext uri="{FF2B5EF4-FFF2-40B4-BE49-F238E27FC236}">
                <a16:creationId xmlns:a16="http://schemas.microsoft.com/office/drawing/2014/main" id="{AD3FE4D5-FD37-A490-513F-5C7716B22E7F}"/>
              </a:ext>
            </a:extLst>
          </p:cNvPr>
          <p:cNvGrpSpPr/>
          <p:nvPr/>
        </p:nvGrpSpPr>
        <p:grpSpPr>
          <a:xfrm>
            <a:off x="3768720" y="4262741"/>
            <a:ext cx="2073135" cy="862429"/>
            <a:chOff x="653543" y="1698098"/>
            <a:chExt cx="2073135" cy="862429"/>
          </a:xfrm>
        </p:grpSpPr>
        <p:pic>
          <p:nvPicPr>
            <p:cNvPr id="75" name="Graphic 74" descr="Envelope">
              <a:extLst>
                <a:ext uri="{FF2B5EF4-FFF2-40B4-BE49-F238E27FC236}">
                  <a16:creationId xmlns:a16="http://schemas.microsoft.com/office/drawing/2014/main" id="{0BCF08BB-1AC4-0645-77DE-2BCF70318F9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76" name="Arrow: Left 75">
              <a:extLst>
                <a:ext uri="{FF2B5EF4-FFF2-40B4-BE49-F238E27FC236}">
                  <a16:creationId xmlns:a16="http://schemas.microsoft.com/office/drawing/2014/main" id="{CE7F9321-679C-08ED-F9F2-4C712AC21565}"/>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IE429</a:t>
              </a:r>
            </a:p>
          </p:txBody>
        </p:sp>
        <p:pic>
          <p:nvPicPr>
            <p:cNvPr id="77" name="Graphic 76" descr="Schoolhouse">
              <a:extLst>
                <a:ext uri="{FF2B5EF4-FFF2-40B4-BE49-F238E27FC236}">
                  <a16:creationId xmlns:a16="http://schemas.microsoft.com/office/drawing/2014/main" id="{6D586264-3271-EC93-96A5-8A1A031FCB8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78" name="TextBox 77">
              <a:extLst>
                <a:ext uri="{FF2B5EF4-FFF2-40B4-BE49-F238E27FC236}">
                  <a16:creationId xmlns:a16="http://schemas.microsoft.com/office/drawing/2014/main" id="{269DB814-B413-ACA1-1E98-3F5F4540B976}"/>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79" name="Graphic 78" descr="User with solid fill">
              <a:extLst>
                <a:ext uri="{FF2B5EF4-FFF2-40B4-BE49-F238E27FC236}">
                  <a16:creationId xmlns:a16="http://schemas.microsoft.com/office/drawing/2014/main" id="{DC3BE9C3-23FD-CA1E-6084-2362BA2729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80" name="TextBox 79">
            <a:extLst>
              <a:ext uri="{FF2B5EF4-FFF2-40B4-BE49-F238E27FC236}">
                <a16:creationId xmlns:a16="http://schemas.microsoft.com/office/drawing/2014/main" id="{2E363111-DF62-C5B8-BD85-9D4592082587}"/>
              </a:ext>
            </a:extLst>
          </p:cNvPr>
          <p:cNvSpPr txBox="1"/>
          <p:nvPr/>
        </p:nvSpPr>
        <p:spPr>
          <a:xfrm>
            <a:off x="5069579" y="4884853"/>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81" name="Rectangle 80">
            <a:extLst>
              <a:ext uri="{FF2B5EF4-FFF2-40B4-BE49-F238E27FC236}">
                <a16:creationId xmlns:a16="http://schemas.microsoft.com/office/drawing/2014/main" id="{4CF172F5-F850-EF62-ED3C-833109137F58}"/>
              </a:ext>
            </a:extLst>
          </p:cNvPr>
          <p:cNvSpPr/>
          <p:nvPr/>
        </p:nvSpPr>
        <p:spPr>
          <a:xfrm>
            <a:off x="8628749" y="4307823"/>
            <a:ext cx="2769085" cy="1501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1609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D31C-7B03-4C9D-A3AC-8E6563779C7B}"/>
              </a:ext>
            </a:extLst>
          </p:cNvPr>
          <p:cNvSpPr>
            <a:spLocks noGrp="1"/>
          </p:cNvSpPr>
          <p:nvPr>
            <p:ph type="ctrTitle"/>
          </p:nvPr>
        </p:nvSpPr>
        <p:spPr/>
        <p:txBody>
          <a:bodyPr/>
          <a:lstStyle/>
          <a:p>
            <a:r>
              <a:rPr lang="en-GB"/>
              <a:t>Excise goods under CCI</a:t>
            </a:r>
            <a:endParaRPr lang="en-US"/>
          </a:p>
        </p:txBody>
      </p:sp>
      <p:sp>
        <p:nvSpPr>
          <p:cNvPr id="3" name="Slide Number Placeholder 2">
            <a:extLst>
              <a:ext uri="{FF2B5EF4-FFF2-40B4-BE49-F238E27FC236}">
                <a16:creationId xmlns:a16="http://schemas.microsoft.com/office/drawing/2014/main" id="{41AEE787-40A6-C43B-170E-625761E1C946}"/>
              </a:ext>
            </a:extLst>
          </p:cNvPr>
          <p:cNvSpPr>
            <a:spLocks noGrp="1"/>
          </p:cNvSpPr>
          <p:nvPr>
            <p:ph type="sldNum" sz="quarter" idx="12"/>
          </p:nvPr>
        </p:nvSpPr>
        <p:spPr/>
        <p:txBody>
          <a:bodyPr/>
          <a:lstStyle/>
          <a:p>
            <a:fld id="{F46C79FD-C571-418B-AB0F-5EE936C85276}" type="slidenum">
              <a:rPr lang="en-GB" smtClean="0"/>
              <a:pPr/>
              <a:t>96</a:t>
            </a:fld>
            <a:endParaRPr lang="en-GB"/>
          </a:p>
        </p:txBody>
      </p:sp>
    </p:spTree>
    <p:extLst>
      <p:ext uri="{BB962C8B-B14F-4D97-AF65-F5344CB8AC3E}">
        <p14:creationId xmlns:p14="http://schemas.microsoft.com/office/powerpoint/2010/main" val="13802679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5A32F-6561-AA6F-7C08-BE2C07098F00}"/>
              </a:ext>
            </a:extLst>
          </p:cNvPr>
          <p:cNvSpPr>
            <a:spLocks noGrp="1"/>
          </p:cNvSpPr>
          <p:nvPr>
            <p:ph type="title"/>
          </p:nvPr>
        </p:nvSpPr>
        <p:spPr/>
        <p:txBody>
          <a:bodyPr/>
          <a:lstStyle/>
          <a:p>
            <a:r>
              <a:rPr lang="en-US"/>
              <a:t>Excise goods under CCI conditions</a:t>
            </a:r>
            <a:endParaRPr lang="el-GR"/>
          </a:p>
        </p:txBody>
      </p:sp>
      <p:sp>
        <p:nvSpPr>
          <p:cNvPr id="2" name="Rectangle: Rounded Corners 4">
            <a:extLst>
              <a:ext uri="{FF2B5EF4-FFF2-40B4-BE49-F238E27FC236}">
                <a16:creationId xmlns:a16="http://schemas.microsoft.com/office/drawing/2014/main" id="{5C9A2731-E1A5-FBCE-24B0-64A8284091C1}"/>
              </a:ext>
            </a:extLst>
          </p:cNvPr>
          <p:cNvSpPr txBox="1"/>
          <p:nvPr/>
        </p:nvSpPr>
        <p:spPr>
          <a:xfrm>
            <a:off x="838200" y="1317229"/>
            <a:ext cx="10501912" cy="919849"/>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dirty="0">
                <a:ea typeface="Times New Roman" panose="02020603050405020304" pitchFamily="18" charset="0"/>
              </a:rPr>
              <a:t>In case of import of excise goods combined with CCI, the excise formalities take place in the Member State of Presentation, requiring PCI to communicate (via national messages) with EMCS or the National Excise system to manage excise duty suspension.</a:t>
            </a:r>
            <a:endParaRPr lang="en-US" sz="1800" dirty="0">
              <a:ea typeface="Times New Roman" panose="02020603050405020304" pitchFamily="18" charset="0"/>
            </a:endParaRPr>
          </a:p>
        </p:txBody>
      </p:sp>
      <p:grpSp>
        <p:nvGrpSpPr>
          <p:cNvPr id="3" name="Group 2">
            <a:extLst>
              <a:ext uri="{FF2B5EF4-FFF2-40B4-BE49-F238E27FC236}">
                <a16:creationId xmlns:a16="http://schemas.microsoft.com/office/drawing/2014/main" id="{5A1656EF-216B-48A9-36E4-0B56A47DC0F2}"/>
              </a:ext>
            </a:extLst>
          </p:cNvPr>
          <p:cNvGrpSpPr/>
          <p:nvPr/>
        </p:nvGrpSpPr>
        <p:grpSpPr>
          <a:xfrm>
            <a:off x="797395" y="2388873"/>
            <a:ext cx="10241668" cy="3533370"/>
            <a:chOff x="1252418" y="2712009"/>
            <a:chExt cx="9293338" cy="3472587"/>
          </a:xfrm>
          <a:effectLst>
            <a:outerShdw blurRad="50800" dist="38100" dir="2700000" algn="tl" rotWithShape="0">
              <a:prstClr val="black">
                <a:alpha val="40000"/>
              </a:prstClr>
            </a:outerShdw>
          </a:effectLst>
        </p:grpSpPr>
        <p:grpSp>
          <p:nvGrpSpPr>
            <p:cNvPr id="5" name="Group 4">
              <a:extLst>
                <a:ext uri="{FF2B5EF4-FFF2-40B4-BE49-F238E27FC236}">
                  <a16:creationId xmlns:a16="http://schemas.microsoft.com/office/drawing/2014/main" id="{D6026D1C-9648-663F-18A9-C3528A4FA8E2}"/>
                </a:ext>
              </a:extLst>
            </p:cNvPr>
            <p:cNvGrpSpPr/>
            <p:nvPr/>
          </p:nvGrpSpPr>
          <p:grpSpPr>
            <a:xfrm>
              <a:off x="1252418" y="4813286"/>
              <a:ext cx="9293338" cy="1371310"/>
              <a:chOff x="1252418" y="4813286"/>
              <a:chExt cx="9293338" cy="1371310"/>
            </a:xfrm>
          </p:grpSpPr>
          <p:sp>
            <p:nvSpPr>
              <p:cNvPr id="13" name="Rectangle: Rounded Corners 12">
                <a:extLst>
                  <a:ext uri="{FF2B5EF4-FFF2-40B4-BE49-F238E27FC236}">
                    <a16:creationId xmlns:a16="http://schemas.microsoft.com/office/drawing/2014/main" id="{4B95945C-7224-1514-B52C-6D16EE2FF9F2}"/>
                  </a:ext>
                </a:extLst>
              </p:cNvPr>
              <p:cNvSpPr/>
              <p:nvPr/>
            </p:nvSpPr>
            <p:spPr>
              <a:xfrm>
                <a:off x="1446160" y="4980336"/>
                <a:ext cx="9099596" cy="1204260"/>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spc="-1" dirty="0">
                    <a:solidFill>
                      <a:schemeClr val="tx1"/>
                    </a:solidFill>
                    <a:latin typeface="Arial" panose="020B0604020202020204" pitchFamily="34" charset="0"/>
                    <a:cs typeface="Arial" panose="020B0604020202020204" pitchFamily="34" charset="0"/>
                  </a:rPr>
                  <a:t>When the customs declaration includes excise particulars under suspension with procedure codes 07,45, 68, 95, 96 or additional procedure code F06, SCI sends an IE465 to PCI. PCI verifies the intended excise procedure—either movement under EMCS or entry into a tax warehouse—before approving.</a:t>
                </a:r>
              </a:p>
            </p:txBody>
          </p:sp>
          <p:pic>
            <p:nvPicPr>
              <p:cNvPr id="14" name="Graphic 13" descr="Pin with solid fill">
                <a:extLst>
                  <a:ext uri="{FF2B5EF4-FFF2-40B4-BE49-F238E27FC236}">
                    <a16:creationId xmlns:a16="http://schemas.microsoft.com/office/drawing/2014/main" id="{C007720D-8015-2097-F2FD-34F3A9EEFA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2418" y="4813286"/>
                <a:ext cx="354296" cy="346567"/>
              </a:xfrm>
              <a:prstGeom prst="rect">
                <a:avLst/>
              </a:prstGeom>
              <a:effectLst/>
            </p:spPr>
          </p:pic>
        </p:grpSp>
        <p:grpSp>
          <p:nvGrpSpPr>
            <p:cNvPr id="7" name="Group 6">
              <a:extLst>
                <a:ext uri="{FF2B5EF4-FFF2-40B4-BE49-F238E27FC236}">
                  <a16:creationId xmlns:a16="http://schemas.microsoft.com/office/drawing/2014/main" id="{E906A1A4-C066-D9E7-E787-2FAECB2272F4}"/>
                </a:ext>
              </a:extLst>
            </p:cNvPr>
            <p:cNvGrpSpPr/>
            <p:nvPr/>
          </p:nvGrpSpPr>
          <p:grpSpPr>
            <a:xfrm>
              <a:off x="1260855" y="3817841"/>
              <a:ext cx="9284900" cy="1013307"/>
              <a:chOff x="1260855" y="3817841"/>
              <a:chExt cx="9284900" cy="1013307"/>
            </a:xfrm>
          </p:grpSpPr>
          <p:sp>
            <p:nvSpPr>
              <p:cNvPr id="11" name="Rectangle: Rounded Corners 10">
                <a:extLst>
                  <a:ext uri="{FF2B5EF4-FFF2-40B4-BE49-F238E27FC236}">
                    <a16:creationId xmlns:a16="http://schemas.microsoft.com/office/drawing/2014/main" id="{45C8A0DC-7418-EFEA-CE49-2B29F27EB10E}"/>
                  </a:ext>
                </a:extLst>
              </p:cNvPr>
              <p:cNvSpPr/>
              <p:nvPr/>
            </p:nvSpPr>
            <p:spPr>
              <a:xfrm>
                <a:off x="1446160" y="3916273"/>
                <a:ext cx="9099595" cy="914875"/>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a:solidFill>
                      <a:schemeClr val="tx1"/>
                    </a:solidFill>
                    <a:ea typeface="Times New Roman" panose="02020603050405020304" pitchFamily="18" charset="0"/>
                    <a:cs typeface="Times New Roman" panose="02020603050405020304" pitchFamily="18" charset="0"/>
                  </a:rPr>
                  <a:t>T</a:t>
                </a:r>
                <a:r>
                  <a:rPr lang="en-US" sz="1800">
                    <a:solidFill>
                      <a:schemeClr val="tx1"/>
                    </a:solidFill>
                    <a:effectLst/>
                    <a:ea typeface="Times New Roman" panose="02020603050405020304" pitchFamily="18" charset="0"/>
                    <a:cs typeface="Times New Roman" panose="02020603050405020304" pitchFamily="18" charset="0"/>
                  </a:rPr>
                  <a:t>he role of the PCI national excise applications/systems is only to provide information requested by the national system such as e-AD data or SEED record data</a:t>
                </a:r>
              </a:p>
            </p:txBody>
          </p:sp>
          <p:pic>
            <p:nvPicPr>
              <p:cNvPr id="12" name="Graphic 11" descr="Pin with solid fill">
                <a:extLst>
                  <a:ext uri="{FF2B5EF4-FFF2-40B4-BE49-F238E27FC236}">
                    <a16:creationId xmlns:a16="http://schemas.microsoft.com/office/drawing/2014/main" id="{EA526EA0-0F04-E257-86A1-FF97AD76DE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0855" y="3817841"/>
                <a:ext cx="354296" cy="346567"/>
              </a:xfrm>
              <a:prstGeom prst="rect">
                <a:avLst/>
              </a:prstGeom>
              <a:effectLst/>
            </p:spPr>
          </p:pic>
        </p:grpSp>
        <p:grpSp>
          <p:nvGrpSpPr>
            <p:cNvPr id="8" name="Group 7">
              <a:extLst>
                <a:ext uri="{FF2B5EF4-FFF2-40B4-BE49-F238E27FC236}">
                  <a16:creationId xmlns:a16="http://schemas.microsoft.com/office/drawing/2014/main" id="{087DE5E2-238B-89ED-5864-C740D7564BEF}"/>
                </a:ext>
              </a:extLst>
            </p:cNvPr>
            <p:cNvGrpSpPr/>
            <p:nvPr/>
          </p:nvGrpSpPr>
          <p:grpSpPr>
            <a:xfrm>
              <a:off x="1260715" y="2712009"/>
              <a:ext cx="9276742" cy="1121165"/>
              <a:chOff x="1260715" y="2712009"/>
              <a:chExt cx="9276742" cy="1121165"/>
            </a:xfrm>
          </p:grpSpPr>
          <p:sp>
            <p:nvSpPr>
              <p:cNvPr id="9" name="Rectangle: Rounded Corners 8">
                <a:extLst>
                  <a:ext uri="{FF2B5EF4-FFF2-40B4-BE49-F238E27FC236}">
                    <a16:creationId xmlns:a16="http://schemas.microsoft.com/office/drawing/2014/main" id="{F07B9244-8A3E-C65B-3F01-7D0CCA2FF09F}"/>
                  </a:ext>
                </a:extLst>
              </p:cNvPr>
              <p:cNvSpPr/>
              <p:nvPr/>
            </p:nvSpPr>
            <p:spPr>
              <a:xfrm>
                <a:off x="1437863" y="2918298"/>
                <a:ext cx="9099594" cy="914876"/>
              </a:xfrm>
              <a:prstGeom prst="roundRect">
                <a:avLst/>
              </a:prstGeom>
              <a:solidFill>
                <a:schemeClr val="bg1"/>
              </a:solidFill>
              <a:ln w="19050">
                <a:solidFill>
                  <a:srgbClr val="1C58AC"/>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699" tIns="58269" rIns="69699" bIns="58269" numCol="1" spcCol="1270" anchor="ctr" anchorCtr="0">
                <a:noAutofit/>
              </a:bodyPr>
              <a:lstStyle/>
              <a:p>
                <a:pPr algn="just">
                  <a:spcBef>
                    <a:spcPts val="499"/>
                  </a:spcBef>
                  <a:buClr>
                    <a:schemeClr val="tx2">
                      <a:lumMod val="75000"/>
                    </a:schemeClr>
                  </a:buClr>
                </a:pPr>
                <a:r>
                  <a:rPr lang="en-US" dirty="0">
                    <a:solidFill>
                      <a:schemeClr val="tx1"/>
                    </a:solidFill>
                    <a:ea typeface="Times New Roman" panose="02020603050405020304" pitchFamily="18" charset="0"/>
                    <a:cs typeface="Times New Roman" panose="02020603050405020304" pitchFamily="18" charset="0"/>
                  </a:rPr>
                  <a:t>All messages between PCI and EMCS and/or national excise system are of national matter and no common domain messages are exchanged</a:t>
                </a:r>
                <a:endParaRPr lang="en-US" sz="1800" dirty="0">
                  <a:solidFill>
                    <a:schemeClr val="tx1"/>
                  </a:solidFill>
                  <a:effectLst/>
                  <a:ea typeface="Times New Roman" panose="02020603050405020304" pitchFamily="18" charset="0"/>
                  <a:cs typeface="Times New Roman" panose="02020603050405020304" pitchFamily="18" charset="0"/>
                </a:endParaRPr>
              </a:p>
            </p:txBody>
          </p:sp>
          <p:pic>
            <p:nvPicPr>
              <p:cNvPr id="10" name="Graphic 9" descr="Pin with solid fill">
                <a:extLst>
                  <a:ext uri="{FF2B5EF4-FFF2-40B4-BE49-F238E27FC236}">
                    <a16:creationId xmlns:a16="http://schemas.microsoft.com/office/drawing/2014/main" id="{AC3689D7-6101-ACBB-0F6C-AC41122503E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60715" y="2712009"/>
                <a:ext cx="354296" cy="346567"/>
              </a:xfrm>
              <a:prstGeom prst="rect">
                <a:avLst/>
              </a:prstGeom>
              <a:effectLst/>
            </p:spPr>
          </p:pic>
        </p:grpSp>
      </p:grpSp>
      <p:sp>
        <p:nvSpPr>
          <p:cNvPr id="6" name="Slide Number Placeholder 5">
            <a:extLst>
              <a:ext uri="{FF2B5EF4-FFF2-40B4-BE49-F238E27FC236}">
                <a16:creationId xmlns:a16="http://schemas.microsoft.com/office/drawing/2014/main" id="{2B76857B-F022-7DB3-4748-B1D1270F33E2}"/>
              </a:ext>
            </a:extLst>
          </p:cNvPr>
          <p:cNvSpPr>
            <a:spLocks noGrp="1"/>
          </p:cNvSpPr>
          <p:nvPr>
            <p:ph type="sldNum" sz="quarter" idx="12"/>
          </p:nvPr>
        </p:nvSpPr>
        <p:spPr/>
        <p:txBody>
          <a:bodyPr/>
          <a:lstStyle/>
          <a:p>
            <a:fld id="{F46C79FD-C571-418B-AB0F-5EE936C85276}" type="slidenum">
              <a:rPr lang="en-GB" smtClean="0"/>
              <a:t>97</a:t>
            </a:fld>
            <a:endParaRPr lang="en-GB"/>
          </a:p>
        </p:txBody>
      </p:sp>
    </p:spTree>
    <p:extLst>
      <p:ext uri="{BB962C8B-B14F-4D97-AF65-F5344CB8AC3E}">
        <p14:creationId xmlns:p14="http://schemas.microsoft.com/office/powerpoint/2010/main" val="19308721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A7B2596-586F-2F44-800F-05A7CD11BF5A}"/>
              </a:ext>
            </a:extLst>
          </p:cNvPr>
          <p:cNvSpPr>
            <a:spLocks/>
          </p:cNvSpPr>
          <p:nvPr/>
        </p:nvSpPr>
        <p:spPr>
          <a:xfrm>
            <a:off x="3107918" y="2439785"/>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1</a:t>
            </a:r>
          </a:p>
        </p:txBody>
      </p:sp>
      <p:sp>
        <p:nvSpPr>
          <p:cNvPr id="14" name="Oval 13">
            <a:extLst>
              <a:ext uri="{FF2B5EF4-FFF2-40B4-BE49-F238E27FC236}">
                <a16:creationId xmlns:a16="http://schemas.microsoft.com/office/drawing/2014/main" id="{FAFA7EBA-E046-AE25-3749-20942961BA86}"/>
              </a:ext>
            </a:extLst>
          </p:cNvPr>
          <p:cNvSpPr>
            <a:spLocks/>
          </p:cNvSpPr>
          <p:nvPr/>
        </p:nvSpPr>
        <p:spPr>
          <a:xfrm>
            <a:off x="6333249" y="243535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2</a:t>
            </a:r>
          </a:p>
        </p:txBody>
      </p:sp>
      <p:sp>
        <p:nvSpPr>
          <p:cNvPr id="15" name="Content Placeholder 1">
            <a:extLst>
              <a:ext uri="{FF2B5EF4-FFF2-40B4-BE49-F238E27FC236}">
                <a16:creationId xmlns:a16="http://schemas.microsoft.com/office/drawing/2014/main" id="{F6E57EF0-2A65-345A-D8C6-080B41DA7054}"/>
              </a:ext>
            </a:extLst>
          </p:cNvPr>
          <p:cNvSpPr txBox="1">
            <a:spLocks/>
          </p:cNvSpPr>
          <p:nvPr/>
        </p:nvSpPr>
        <p:spPr>
          <a:xfrm>
            <a:off x="3263358" y="3249107"/>
            <a:ext cx="2778697" cy="5578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PCI to handle the excise goods (IE465).</a:t>
            </a:r>
            <a:endParaRPr lang="en-GB" sz="1300"/>
          </a:p>
        </p:txBody>
      </p:sp>
      <p:sp>
        <p:nvSpPr>
          <p:cNvPr id="21" name="Content Placeholder 1">
            <a:extLst>
              <a:ext uri="{FF2B5EF4-FFF2-40B4-BE49-F238E27FC236}">
                <a16:creationId xmlns:a16="http://schemas.microsoft.com/office/drawing/2014/main" id="{5F46CE09-C0ED-71FB-ABE6-A8E27CDA69C8}"/>
              </a:ext>
            </a:extLst>
          </p:cNvPr>
          <p:cNvSpPr txBox="1">
            <a:spLocks/>
          </p:cNvSpPr>
          <p:nvPr/>
        </p:nvSpPr>
        <p:spPr>
          <a:xfrm>
            <a:off x="6563454" y="3256923"/>
            <a:ext cx="2839199" cy="67665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dirty="0"/>
              <a:t>PCI informs SCI that the excise goods can be released (IE466).</a:t>
            </a:r>
            <a:endParaRPr lang="en-GB" sz="1300" dirty="0"/>
          </a:p>
        </p:txBody>
      </p:sp>
      <p:sp>
        <p:nvSpPr>
          <p:cNvPr id="27" name="Oval 26">
            <a:extLst>
              <a:ext uri="{FF2B5EF4-FFF2-40B4-BE49-F238E27FC236}">
                <a16:creationId xmlns:a16="http://schemas.microsoft.com/office/drawing/2014/main" id="{889A66C7-4AD2-9F7B-57DE-81FC98E772FF}"/>
              </a:ext>
            </a:extLst>
          </p:cNvPr>
          <p:cNvSpPr>
            <a:spLocks/>
          </p:cNvSpPr>
          <p:nvPr/>
        </p:nvSpPr>
        <p:spPr>
          <a:xfrm>
            <a:off x="3107918" y="4022517"/>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3</a:t>
            </a:r>
          </a:p>
        </p:txBody>
      </p:sp>
      <p:sp>
        <p:nvSpPr>
          <p:cNvPr id="33" name="Content Placeholder 1">
            <a:extLst>
              <a:ext uri="{FF2B5EF4-FFF2-40B4-BE49-F238E27FC236}">
                <a16:creationId xmlns:a16="http://schemas.microsoft.com/office/drawing/2014/main" id="{70F68F57-0115-6C16-CA27-B68D06561884}"/>
              </a:ext>
            </a:extLst>
          </p:cNvPr>
          <p:cNvSpPr txBox="1">
            <a:spLocks/>
          </p:cNvSpPr>
          <p:nvPr/>
        </p:nvSpPr>
        <p:spPr>
          <a:xfrm>
            <a:off x="3194905" y="4773318"/>
            <a:ext cx="2842608" cy="6261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PCI that the goods will be released (IE443).</a:t>
            </a:r>
            <a:endParaRPr lang="en-GB" sz="1300"/>
          </a:p>
        </p:txBody>
      </p:sp>
      <p:sp>
        <p:nvSpPr>
          <p:cNvPr id="36" name="Content Placeholder 1">
            <a:extLst>
              <a:ext uri="{FF2B5EF4-FFF2-40B4-BE49-F238E27FC236}">
                <a16:creationId xmlns:a16="http://schemas.microsoft.com/office/drawing/2014/main" id="{701F9013-6373-6E31-ECD8-D9335859A525}"/>
              </a:ext>
            </a:extLst>
          </p:cNvPr>
          <p:cNvSpPr txBox="1">
            <a:spLocks/>
          </p:cNvSpPr>
          <p:nvPr/>
        </p:nvSpPr>
        <p:spPr>
          <a:xfrm>
            <a:off x="6493190" y="4753933"/>
            <a:ext cx="2853253" cy="62619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300"/>
              <a:t>SCI informs Declarant that the goods will be released (IE429).</a:t>
            </a:r>
            <a:endParaRPr lang="en-GB" sz="1300"/>
          </a:p>
        </p:txBody>
      </p:sp>
      <p:sp>
        <p:nvSpPr>
          <p:cNvPr id="37" name="Oval 36">
            <a:extLst>
              <a:ext uri="{FF2B5EF4-FFF2-40B4-BE49-F238E27FC236}">
                <a16:creationId xmlns:a16="http://schemas.microsoft.com/office/drawing/2014/main" id="{47C14C17-2AFE-5F93-7944-F92097822620}"/>
              </a:ext>
            </a:extLst>
          </p:cNvPr>
          <p:cNvSpPr>
            <a:spLocks/>
          </p:cNvSpPr>
          <p:nvPr/>
        </p:nvSpPr>
        <p:spPr>
          <a:xfrm>
            <a:off x="6333249" y="4019686"/>
            <a:ext cx="548640" cy="548640"/>
          </a:xfrm>
          <a:prstGeom prst="ellipse">
            <a:avLst/>
          </a:prstGeom>
          <a:solidFill>
            <a:schemeClr val="tx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5"/>
                </a:solidFill>
              </a:rPr>
              <a:t>4</a:t>
            </a:r>
          </a:p>
        </p:txBody>
      </p:sp>
      <p:pic>
        <p:nvPicPr>
          <p:cNvPr id="50" name="Graphic 49" descr="Arrow Slight curve">
            <a:extLst>
              <a:ext uri="{FF2B5EF4-FFF2-40B4-BE49-F238E27FC236}">
                <a16:creationId xmlns:a16="http://schemas.microsoft.com/office/drawing/2014/main" id="{A6E38426-0054-9EFD-25C1-FFC090A24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5121" y="3763391"/>
            <a:ext cx="474813" cy="474813"/>
          </a:xfrm>
          <a:prstGeom prst="rect">
            <a:avLst/>
          </a:prstGeom>
        </p:spPr>
      </p:pic>
      <p:sp>
        <p:nvSpPr>
          <p:cNvPr id="52" name="Content Placeholder 1">
            <a:extLst>
              <a:ext uri="{FF2B5EF4-FFF2-40B4-BE49-F238E27FC236}">
                <a16:creationId xmlns:a16="http://schemas.microsoft.com/office/drawing/2014/main" id="{BD0789B5-5DE8-FA7E-C172-965B9D0473C2}"/>
              </a:ext>
            </a:extLst>
          </p:cNvPr>
          <p:cNvSpPr txBox="1">
            <a:spLocks/>
          </p:cNvSpPr>
          <p:nvPr/>
        </p:nvSpPr>
        <p:spPr>
          <a:xfrm>
            <a:off x="1023635" y="3137629"/>
            <a:ext cx="1889919" cy="10262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a:t>It was identified that the goods will be released</a:t>
            </a:r>
          </a:p>
        </p:txBody>
      </p:sp>
      <p:sp>
        <p:nvSpPr>
          <p:cNvPr id="54" name="Rectangle 53">
            <a:extLst>
              <a:ext uri="{FF2B5EF4-FFF2-40B4-BE49-F238E27FC236}">
                <a16:creationId xmlns:a16="http://schemas.microsoft.com/office/drawing/2014/main" id="{6464BE7B-FC19-7666-88C4-59A024D557E9}"/>
              </a:ext>
            </a:extLst>
          </p:cNvPr>
          <p:cNvSpPr/>
          <p:nvPr/>
        </p:nvSpPr>
        <p:spPr>
          <a:xfrm>
            <a:off x="944922" y="2340324"/>
            <a:ext cx="8933173" cy="3167322"/>
          </a:xfrm>
          <a:prstGeom prst="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2">
            <a:extLst>
              <a:ext uri="{FF2B5EF4-FFF2-40B4-BE49-F238E27FC236}">
                <a16:creationId xmlns:a16="http://schemas.microsoft.com/office/drawing/2014/main" id="{0B4865A7-308F-B835-40D9-E3CBB911B9EF}"/>
              </a:ext>
            </a:extLst>
          </p:cNvPr>
          <p:cNvSpPr txBox="1">
            <a:spLocks/>
          </p:cNvSpPr>
          <p:nvPr/>
        </p:nvSpPr>
        <p:spPr>
          <a:xfrm>
            <a:off x="970722" y="488682"/>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a:t>Excise goods under CCI</a:t>
            </a:r>
            <a:endParaRPr lang="el-GR"/>
          </a:p>
        </p:txBody>
      </p:sp>
      <p:grpSp>
        <p:nvGrpSpPr>
          <p:cNvPr id="2" name="Group 1">
            <a:extLst>
              <a:ext uri="{FF2B5EF4-FFF2-40B4-BE49-F238E27FC236}">
                <a16:creationId xmlns:a16="http://schemas.microsoft.com/office/drawing/2014/main" id="{DCDCC904-04E7-71F8-071D-13AE87CDD70A}"/>
              </a:ext>
            </a:extLst>
          </p:cNvPr>
          <p:cNvGrpSpPr/>
          <p:nvPr/>
        </p:nvGrpSpPr>
        <p:grpSpPr>
          <a:xfrm>
            <a:off x="3656558" y="2416789"/>
            <a:ext cx="2091596" cy="850179"/>
            <a:chOff x="1960464" y="2161779"/>
            <a:chExt cx="2091596" cy="850179"/>
          </a:xfrm>
        </p:grpSpPr>
        <p:grpSp>
          <p:nvGrpSpPr>
            <p:cNvPr id="3" name="Group 2">
              <a:extLst>
                <a:ext uri="{FF2B5EF4-FFF2-40B4-BE49-F238E27FC236}">
                  <a16:creationId xmlns:a16="http://schemas.microsoft.com/office/drawing/2014/main" id="{008C56FF-5055-4BA5-188E-6FD9FC78E977}"/>
                </a:ext>
              </a:extLst>
            </p:cNvPr>
            <p:cNvGrpSpPr/>
            <p:nvPr/>
          </p:nvGrpSpPr>
          <p:grpSpPr>
            <a:xfrm>
              <a:off x="1960464" y="2161779"/>
              <a:ext cx="1339198" cy="839313"/>
              <a:chOff x="653543" y="1721214"/>
              <a:chExt cx="1339198" cy="839313"/>
            </a:xfrm>
          </p:grpSpPr>
          <p:pic>
            <p:nvPicPr>
              <p:cNvPr id="7" name="Graphic 6" descr="Envelope">
                <a:extLst>
                  <a:ext uri="{FF2B5EF4-FFF2-40B4-BE49-F238E27FC236}">
                    <a16:creationId xmlns:a16="http://schemas.microsoft.com/office/drawing/2014/main" id="{B5F8ECE4-42DF-2125-7C3E-33817E43DB0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8" name="Arrow: Left 7">
                <a:extLst>
                  <a:ext uri="{FF2B5EF4-FFF2-40B4-BE49-F238E27FC236}">
                    <a16:creationId xmlns:a16="http://schemas.microsoft.com/office/drawing/2014/main" id="{8E1F59BB-615E-F540-1A11-854B9CA14BB4}"/>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IE465</a:t>
                </a:r>
              </a:p>
            </p:txBody>
          </p:sp>
          <p:pic>
            <p:nvPicPr>
              <p:cNvPr id="9" name="Graphic 8" descr="Schoolhouse">
                <a:extLst>
                  <a:ext uri="{FF2B5EF4-FFF2-40B4-BE49-F238E27FC236}">
                    <a16:creationId xmlns:a16="http://schemas.microsoft.com/office/drawing/2014/main" id="{082E3109-997C-48F3-5350-DBA330A758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11" name="TextBox 10">
                <a:extLst>
                  <a:ext uri="{FF2B5EF4-FFF2-40B4-BE49-F238E27FC236}">
                    <a16:creationId xmlns:a16="http://schemas.microsoft.com/office/drawing/2014/main" id="{3E170845-F96B-0663-7EA3-4ADA4F515A51}"/>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4" name="Graphic 3" descr="Schoolhouse">
              <a:extLst>
                <a:ext uri="{FF2B5EF4-FFF2-40B4-BE49-F238E27FC236}">
                  <a16:creationId xmlns:a16="http://schemas.microsoft.com/office/drawing/2014/main" id="{374A2A12-BD37-6544-5267-34E4E7783E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68844" y="2181565"/>
              <a:ext cx="777240" cy="777240"/>
            </a:xfrm>
            <a:prstGeom prst="rect">
              <a:avLst/>
            </a:prstGeom>
          </p:spPr>
        </p:pic>
        <p:sp>
          <p:nvSpPr>
            <p:cNvPr id="6" name="TextBox 5">
              <a:extLst>
                <a:ext uri="{FF2B5EF4-FFF2-40B4-BE49-F238E27FC236}">
                  <a16:creationId xmlns:a16="http://schemas.microsoft.com/office/drawing/2014/main" id="{A038E726-8A11-CA5D-9B1F-C309E777A5D1}"/>
                </a:ext>
              </a:extLst>
            </p:cNvPr>
            <p:cNvSpPr txBox="1"/>
            <p:nvPr/>
          </p:nvSpPr>
          <p:spPr>
            <a:xfrm>
              <a:off x="3268844" y="2765737"/>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grpSp>
        <p:nvGrpSpPr>
          <p:cNvPr id="12" name="Group 11">
            <a:extLst>
              <a:ext uri="{FF2B5EF4-FFF2-40B4-BE49-F238E27FC236}">
                <a16:creationId xmlns:a16="http://schemas.microsoft.com/office/drawing/2014/main" id="{8E9FF8F6-98BD-F838-125E-8ECBA86BB1D2}"/>
              </a:ext>
            </a:extLst>
          </p:cNvPr>
          <p:cNvGrpSpPr/>
          <p:nvPr/>
        </p:nvGrpSpPr>
        <p:grpSpPr>
          <a:xfrm>
            <a:off x="7012433" y="2362684"/>
            <a:ext cx="1339198" cy="839313"/>
            <a:chOff x="653543" y="1721214"/>
            <a:chExt cx="1339198" cy="839313"/>
          </a:xfrm>
        </p:grpSpPr>
        <p:pic>
          <p:nvPicPr>
            <p:cNvPr id="13" name="Graphic 12" descr="Envelope">
              <a:extLst>
                <a:ext uri="{FF2B5EF4-FFF2-40B4-BE49-F238E27FC236}">
                  <a16:creationId xmlns:a16="http://schemas.microsoft.com/office/drawing/2014/main" id="{87431877-1ADA-934E-4AA2-9326EE9B8C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18" name="Arrow: Left 17">
              <a:extLst>
                <a:ext uri="{FF2B5EF4-FFF2-40B4-BE49-F238E27FC236}">
                  <a16:creationId xmlns:a16="http://schemas.microsoft.com/office/drawing/2014/main" id="{05F19711-7433-43DE-DBDB-8E5FC4CEDB63}"/>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IE466</a:t>
              </a:r>
            </a:p>
          </p:txBody>
        </p:sp>
        <p:pic>
          <p:nvPicPr>
            <p:cNvPr id="22" name="Graphic 21" descr="Schoolhouse">
              <a:extLst>
                <a:ext uri="{FF2B5EF4-FFF2-40B4-BE49-F238E27FC236}">
                  <a16:creationId xmlns:a16="http://schemas.microsoft.com/office/drawing/2014/main" id="{3E06F937-F1B2-2FC8-B491-4FB4B9B82B7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23" name="TextBox 22">
              <a:extLst>
                <a:ext uri="{FF2B5EF4-FFF2-40B4-BE49-F238E27FC236}">
                  <a16:creationId xmlns:a16="http://schemas.microsoft.com/office/drawing/2014/main" id="{F8CEF8CA-8245-828C-7ABF-63058234DBED}"/>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grpSp>
        <p:nvGrpSpPr>
          <p:cNvPr id="40" name="Group 39">
            <a:extLst>
              <a:ext uri="{FF2B5EF4-FFF2-40B4-BE49-F238E27FC236}">
                <a16:creationId xmlns:a16="http://schemas.microsoft.com/office/drawing/2014/main" id="{99DD6C86-CA8F-8CDA-38C8-893DC1BA20E8}"/>
              </a:ext>
            </a:extLst>
          </p:cNvPr>
          <p:cNvGrpSpPr/>
          <p:nvPr/>
        </p:nvGrpSpPr>
        <p:grpSpPr>
          <a:xfrm>
            <a:off x="3650582" y="3978090"/>
            <a:ext cx="2091596" cy="850179"/>
            <a:chOff x="1960464" y="2161779"/>
            <a:chExt cx="2091596" cy="850179"/>
          </a:xfrm>
        </p:grpSpPr>
        <p:grpSp>
          <p:nvGrpSpPr>
            <p:cNvPr id="41" name="Group 40">
              <a:extLst>
                <a:ext uri="{FF2B5EF4-FFF2-40B4-BE49-F238E27FC236}">
                  <a16:creationId xmlns:a16="http://schemas.microsoft.com/office/drawing/2014/main" id="{9E6508C2-7FAD-D08A-F223-BEB438A709E2}"/>
                </a:ext>
              </a:extLst>
            </p:cNvPr>
            <p:cNvGrpSpPr/>
            <p:nvPr/>
          </p:nvGrpSpPr>
          <p:grpSpPr>
            <a:xfrm>
              <a:off x="1960464" y="2161779"/>
              <a:ext cx="1339198" cy="839313"/>
              <a:chOff x="653543" y="1721214"/>
              <a:chExt cx="1339198" cy="839313"/>
            </a:xfrm>
          </p:grpSpPr>
          <p:pic>
            <p:nvPicPr>
              <p:cNvPr id="46" name="Graphic 45" descr="Envelope">
                <a:extLst>
                  <a:ext uri="{FF2B5EF4-FFF2-40B4-BE49-F238E27FC236}">
                    <a16:creationId xmlns:a16="http://schemas.microsoft.com/office/drawing/2014/main" id="{33C0BCA5-0489-A9D5-D6FB-AE98E6F1F7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47" name="Arrow: Left 46">
                <a:extLst>
                  <a:ext uri="{FF2B5EF4-FFF2-40B4-BE49-F238E27FC236}">
                    <a16:creationId xmlns:a16="http://schemas.microsoft.com/office/drawing/2014/main" id="{6F8C0A1B-3FFE-5272-4227-0CFA9DA7DE85}"/>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IE443</a:t>
                </a:r>
              </a:p>
            </p:txBody>
          </p:sp>
          <p:pic>
            <p:nvPicPr>
              <p:cNvPr id="56" name="Graphic 55" descr="Schoolhouse">
                <a:extLst>
                  <a:ext uri="{FF2B5EF4-FFF2-40B4-BE49-F238E27FC236}">
                    <a16:creationId xmlns:a16="http://schemas.microsoft.com/office/drawing/2014/main" id="{72B300ED-8F6B-3394-AC12-910A00B1B8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57" name="TextBox 56">
                <a:extLst>
                  <a:ext uri="{FF2B5EF4-FFF2-40B4-BE49-F238E27FC236}">
                    <a16:creationId xmlns:a16="http://schemas.microsoft.com/office/drawing/2014/main" id="{3A90A325-F951-D5BC-BC36-04BC83F9F66B}"/>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pic>
          <p:nvPicPr>
            <p:cNvPr id="42" name="Graphic 41" descr="Schoolhouse">
              <a:extLst>
                <a:ext uri="{FF2B5EF4-FFF2-40B4-BE49-F238E27FC236}">
                  <a16:creationId xmlns:a16="http://schemas.microsoft.com/office/drawing/2014/main" id="{3EF0BB8A-0F5A-47AB-BA99-B251AE6C66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68844" y="2181565"/>
              <a:ext cx="777240" cy="777240"/>
            </a:xfrm>
            <a:prstGeom prst="rect">
              <a:avLst/>
            </a:prstGeom>
          </p:spPr>
        </p:pic>
        <p:sp>
          <p:nvSpPr>
            <p:cNvPr id="43" name="TextBox 42">
              <a:extLst>
                <a:ext uri="{FF2B5EF4-FFF2-40B4-BE49-F238E27FC236}">
                  <a16:creationId xmlns:a16="http://schemas.microsoft.com/office/drawing/2014/main" id="{598DE568-D620-9441-F91A-0BB87552D35E}"/>
                </a:ext>
              </a:extLst>
            </p:cNvPr>
            <p:cNvSpPr txBox="1"/>
            <p:nvPr/>
          </p:nvSpPr>
          <p:spPr>
            <a:xfrm>
              <a:off x="3268844" y="2765737"/>
              <a:ext cx="783216" cy="246221"/>
            </a:xfrm>
            <a:prstGeom prst="rect">
              <a:avLst/>
            </a:prstGeom>
            <a:noFill/>
          </p:spPr>
          <p:txBody>
            <a:bodyPr wrap="square" rtlCol="0">
              <a:spAutoFit/>
            </a:bodyPr>
            <a:lstStyle/>
            <a:p>
              <a:pPr algn="ctr"/>
              <a:r>
                <a:rPr lang="en-US" sz="1000" b="1">
                  <a:solidFill>
                    <a:schemeClr val="tx2"/>
                  </a:solidFill>
                </a:rPr>
                <a:t>PCI</a:t>
              </a:r>
              <a:endParaRPr lang="en-US" sz="1400" b="1">
                <a:solidFill>
                  <a:schemeClr val="tx2"/>
                </a:solidFill>
              </a:endParaRPr>
            </a:p>
          </p:txBody>
        </p:sp>
      </p:grpSp>
      <p:grpSp>
        <p:nvGrpSpPr>
          <p:cNvPr id="58" name="Group 57">
            <a:extLst>
              <a:ext uri="{FF2B5EF4-FFF2-40B4-BE49-F238E27FC236}">
                <a16:creationId xmlns:a16="http://schemas.microsoft.com/office/drawing/2014/main" id="{9180B24B-53CE-B060-280B-C6F338AC6DA4}"/>
              </a:ext>
            </a:extLst>
          </p:cNvPr>
          <p:cNvGrpSpPr/>
          <p:nvPr/>
        </p:nvGrpSpPr>
        <p:grpSpPr>
          <a:xfrm>
            <a:off x="7006457" y="3900869"/>
            <a:ext cx="2073135" cy="862429"/>
            <a:chOff x="653543" y="1698098"/>
            <a:chExt cx="2073135" cy="862429"/>
          </a:xfrm>
        </p:grpSpPr>
        <p:pic>
          <p:nvPicPr>
            <p:cNvPr id="59" name="Graphic 58" descr="Envelope">
              <a:extLst>
                <a:ext uri="{FF2B5EF4-FFF2-40B4-BE49-F238E27FC236}">
                  <a16:creationId xmlns:a16="http://schemas.microsoft.com/office/drawing/2014/main" id="{6FE9C46F-6305-7443-45B8-8ADF4B51F0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26" y="1838491"/>
              <a:ext cx="391940" cy="337858"/>
            </a:xfrm>
            <a:prstGeom prst="rect">
              <a:avLst/>
            </a:prstGeom>
          </p:spPr>
        </p:pic>
        <p:sp>
          <p:nvSpPr>
            <p:cNvPr id="60" name="Arrow: Left 59">
              <a:extLst>
                <a:ext uri="{FF2B5EF4-FFF2-40B4-BE49-F238E27FC236}">
                  <a16:creationId xmlns:a16="http://schemas.microsoft.com/office/drawing/2014/main" id="{0F0E186D-5AB3-AE90-B472-2371D5E7B52D}"/>
                </a:ext>
              </a:extLst>
            </p:cNvPr>
            <p:cNvSpPr/>
            <p:nvPr/>
          </p:nvSpPr>
          <p:spPr>
            <a:xfrm flipH="1">
              <a:off x="1444086" y="2121614"/>
              <a:ext cx="548655" cy="311236"/>
            </a:xfrm>
            <a:prstGeom prst="leftArrow">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800" b="1">
                  <a:solidFill>
                    <a:srgbClr val="FFC000"/>
                  </a:solidFill>
                </a:rPr>
                <a:t>IE429</a:t>
              </a:r>
            </a:p>
          </p:txBody>
        </p:sp>
        <p:pic>
          <p:nvPicPr>
            <p:cNvPr id="61" name="Graphic 60" descr="Schoolhouse">
              <a:extLst>
                <a:ext uri="{FF2B5EF4-FFF2-40B4-BE49-F238E27FC236}">
                  <a16:creationId xmlns:a16="http://schemas.microsoft.com/office/drawing/2014/main" id="{CFF386A5-905C-5DDC-21E0-FFBA373C3A6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4555" y="1721214"/>
              <a:ext cx="777240" cy="777240"/>
            </a:xfrm>
            <a:prstGeom prst="rect">
              <a:avLst/>
            </a:prstGeom>
          </p:spPr>
        </p:pic>
        <p:sp>
          <p:nvSpPr>
            <p:cNvPr id="62" name="TextBox 61">
              <a:extLst>
                <a:ext uri="{FF2B5EF4-FFF2-40B4-BE49-F238E27FC236}">
                  <a16:creationId xmlns:a16="http://schemas.microsoft.com/office/drawing/2014/main" id="{18474991-34EB-E401-BCFD-F0F17E2FDD1B}"/>
                </a:ext>
              </a:extLst>
            </p:cNvPr>
            <p:cNvSpPr txBox="1"/>
            <p:nvPr/>
          </p:nvSpPr>
          <p:spPr>
            <a:xfrm>
              <a:off x="653543" y="2314306"/>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pic>
          <p:nvPicPr>
            <p:cNvPr id="63" name="Graphic 62" descr="User with solid fill">
              <a:extLst>
                <a:ext uri="{FF2B5EF4-FFF2-40B4-BE49-F238E27FC236}">
                  <a16:creationId xmlns:a16="http://schemas.microsoft.com/office/drawing/2014/main" id="{7FB49978-F58B-016E-FD37-FD03DDD0A4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9438" y="1698098"/>
              <a:ext cx="777240" cy="777240"/>
            </a:xfrm>
            <a:prstGeom prst="rect">
              <a:avLst/>
            </a:prstGeom>
          </p:spPr>
        </p:pic>
      </p:grpSp>
      <p:sp>
        <p:nvSpPr>
          <p:cNvPr id="64" name="TextBox 63">
            <a:extLst>
              <a:ext uri="{FF2B5EF4-FFF2-40B4-BE49-F238E27FC236}">
                <a16:creationId xmlns:a16="http://schemas.microsoft.com/office/drawing/2014/main" id="{1D2B34FD-B426-BD57-A33F-706F17324EA3}"/>
              </a:ext>
            </a:extLst>
          </p:cNvPr>
          <p:cNvSpPr txBox="1"/>
          <p:nvPr/>
        </p:nvSpPr>
        <p:spPr>
          <a:xfrm>
            <a:off x="8307316" y="4522981"/>
            <a:ext cx="783216" cy="246221"/>
          </a:xfrm>
          <a:prstGeom prst="rect">
            <a:avLst/>
          </a:prstGeom>
          <a:noFill/>
        </p:spPr>
        <p:txBody>
          <a:bodyPr wrap="square" rtlCol="0">
            <a:spAutoFit/>
          </a:bodyPr>
          <a:lstStyle/>
          <a:p>
            <a:pPr algn="ctr"/>
            <a:r>
              <a:rPr lang="en-US" sz="1000" b="1">
                <a:solidFill>
                  <a:schemeClr val="tx2"/>
                </a:solidFill>
              </a:rPr>
              <a:t>Declarant</a:t>
            </a:r>
            <a:endParaRPr lang="en-US" sz="1400" b="1">
              <a:solidFill>
                <a:schemeClr val="tx2"/>
              </a:solidFill>
            </a:endParaRPr>
          </a:p>
        </p:txBody>
      </p:sp>
      <p:sp>
        <p:nvSpPr>
          <p:cNvPr id="16" name="Rectangle: Rounded Corners 4">
            <a:extLst>
              <a:ext uri="{FF2B5EF4-FFF2-40B4-BE49-F238E27FC236}">
                <a16:creationId xmlns:a16="http://schemas.microsoft.com/office/drawing/2014/main" id="{D352A377-AED7-F070-E21D-37ED7B6E182B}"/>
              </a:ext>
            </a:extLst>
          </p:cNvPr>
          <p:cNvSpPr txBox="1"/>
          <p:nvPr/>
        </p:nvSpPr>
        <p:spPr>
          <a:xfrm>
            <a:off x="881220" y="1519009"/>
            <a:ext cx="10501912" cy="715910"/>
          </a:xfrm>
          <a:prstGeom prst="round2Diag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just">
              <a:buNone/>
            </a:pPr>
            <a:r>
              <a:rPr lang="en-US" sz="1800">
                <a:ea typeface="Times New Roman" panose="02020603050405020304" pitchFamily="18" charset="0"/>
              </a:rPr>
              <a:t>If all the conditions for the release of the excise goods are fulfilled, then PCI records the release decision for excise goods and notifies SCI that goods can be released (IE466).</a:t>
            </a:r>
          </a:p>
        </p:txBody>
      </p:sp>
      <p:sp>
        <p:nvSpPr>
          <p:cNvPr id="17" name="Slide Number Placeholder 16">
            <a:extLst>
              <a:ext uri="{FF2B5EF4-FFF2-40B4-BE49-F238E27FC236}">
                <a16:creationId xmlns:a16="http://schemas.microsoft.com/office/drawing/2014/main" id="{874BF96E-90DB-0002-2038-D7550A88C5BE}"/>
              </a:ext>
            </a:extLst>
          </p:cNvPr>
          <p:cNvSpPr>
            <a:spLocks noGrp="1"/>
          </p:cNvSpPr>
          <p:nvPr>
            <p:ph type="sldNum" sz="quarter" idx="12"/>
          </p:nvPr>
        </p:nvSpPr>
        <p:spPr/>
        <p:txBody>
          <a:bodyPr/>
          <a:lstStyle/>
          <a:p>
            <a:fld id="{F46C79FD-C571-418B-AB0F-5EE936C85276}" type="slidenum">
              <a:rPr lang="en-GB" smtClean="0"/>
              <a:t>98</a:t>
            </a:fld>
            <a:endParaRPr lang="en-GB"/>
          </a:p>
        </p:txBody>
      </p:sp>
      <p:pic>
        <p:nvPicPr>
          <p:cNvPr id="19" name="Graphic 18" descr="Schoolhouse">
            <a:extLst>
              <a:ext uri="{FF2B5EF4-FFF2-40B4-BE49-F238E27FC236}">
                <a16:creationId xmlns:a16="http://schemas.microsoft.com/office/drawing/2014/main" id="{90750D1E-B672-9047-E570-33038C43AB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358958" y="2349916"/>
            <a:ext cx="777240" cy="777240"/>
          </a:xfrm>
          <a:prstGeom prst="rect">
            <a:avLst/>
          </a:prstGeom>
        </p:spPr>
      </p:pic>
      <p:sp>
        <p:nvSpPr>
          <p:cNvPr id="20" name="TextBox 19">
            <a:extLst>
              <a:ext uri="{FF2B5EF4-FFF2-40B4-BE49-F238E27FC236}">
                <a16:creationId xmlns:a16="http://schemas.microsoft.com/office/drawing/2014/main" id="{B888F562-D3A8-5CA3-23E4-61BDF21351A5}"/>
              </a:ext>
            </a:extLst>
          </p:cNvPr>
          <p:cNvSpPr txBox="1"/>
          <p:nvPr/>
        </p:nvSpPr>
        <p:spPr>
          <a:xfrm>
            <a:off x="8351567" y="2960197"/>
            <a:ext cx="783216" cy="246221"/>
          </a:xfrm>
          <a:prstGeom prst="rect">
            <a:avLst/>
          </a:prstGeom>
          <a:noFill/>
        </p:spPr>
        <p:txBody>
          <a:bodyPr wrap="square" rtlCol="0">
            <a:spAutoFit/>
          </a:bodyPr>
          <a:lstStyle/>
          <a:p>
            <a:pPr algn="ctr"/>
            <a:r>
              <a:rPr lang="en-US" sz="1000" b="1">
                <a:solidFill>
                  <a:schemeClr val="tx2"/>
                </a:solidFill>
              </a:rPr>
              <a:t>SCI</a:t>
            </a:r>
            <a:endParaRPr lang="en-US" sz="1400" b="1">
              <a:solidFill>
                <a:schemeClr val="tx2"/>
              </a:solidFill>
            </a:endParaRPr>
          </a:p>
        </p:txBody>
      </p:sp>
      <p:grpSp>
        <p:nvGrpSpPr>
          <p:cNvPr id="24" name="Group 23">
            <a:extLst>
              <a:ext uri="{FF2B5EF4-FFF2-40B4-BE49-F238E27FC236}">
                <a16:creationId xmlns:a16="http://schemas.microsoft.com/office/drawing/2014/main" id="{48D0F86A-AACB-6252-D634-86E0799DACAD}"/>
              </a:ext>
            </a:extLst>
          </p:cNvPr>
          <p:cNvGrpSpPr/>
          <p:nvPr/>
        </p:nvGrpSpPr>
        <p:grpSpPr>
          <a:xfrm>
            <a:off x="1837946" y="5611081"/>
            <a:ext cx="8040155" cy="805348"/>
            <a:chOff x="2075093" y="5289337"/>
            <a:chExt cx="4603753" cy="471096"/>
          </a:xfrm>
        </p:grpSpPr>
        <p:sp>
          <p:nvSpPr>
            <p:cNvPr id="25" name="Rectangle 24">
              <a:extLst>
                <a:ext uri="{FF2B5EF4-FFF2-40B4-BE49-F238E27FC236}">
                  <a16:creationId xmlns:a16="http://schemas.microsoft.com/office/drawing/2014/main" id="{A5596592-708C-6C4B-74B9-56B8A9929586}"/>
                </a:ext>
              </a:extLst>
            </p:cNvPr>
            <p:cNvSpPr/>
            <p:nvPr/>
          </p:nvSpPr>
          <p:spPr>
            <a:xfrm>
              <a:off x="2075093" y="5289337"/>
              <a:ext cx="457200" cy="471096"/>
            </a:xfrm>
            <a:prstGeom prst="rect">
              <a:avLst/>
            </a:prstGeom>
            <a:solidFill>
              <a:srgbClr val="0356B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FrankRuehl" panose="020E0503060101010101" pitchFamily="34" charset="-79"/>
                  <a:cs typeface="FrankRuehl" panose="020E0503060101010101" pitchFamily="34" charset="-79"/>
                </a:rPr>
                <a:t>i</a:t>
              </a:r>
            </a:p>
          </p:txBody>
        </p:sp>
        <p:sp>
          <p:nvSpPr>
            <p:cNvPr id="26" name="Rectangle 25">
              <a:extLst>
                <a:ext uri="{FF2B5EF4-FFF2-40B4-BE49-F238E27FC236}">
                  <a16:creationId xmlns:a16="http://schemas.microsoft.com/office/drawing/2014/main" id="{F123F11E-3911-48C1-B46D-C14D0E37FA7D}"/>
                </a:ext>
              </a:extLst>
            </p:cNvPr>
            <p:cNvSpPr/>
            <p:nvPr/>
          </p:nvSpPr>
          <p:spPr>
            <a:xfrm>
              <a:off x="2532293" y="5289337"/>
              <a:ext cx="4146553" cy="471093"/>
            </a:xfrm>
            <a:prstGeom prst="rect">
              <a:avLst/>
            </a:prstGeom>
            <a:solidFill>
              <a:schemeClr val="bg1"/>
            </a:solidFill>
            <a:ln>
              <a:solidFill>
                <a:schemeClr val="tx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In case of placing excise goods under special procedures or release of excise goods for free circulation and release for consumption – pay excise duty, there is no need of message IE465, because there is no excise duty suspension under the excises legislation and there is no need for PCI to check additionally if goods are placed under excise duty suspension or in a tax warehouse.</a:t>
              </a:r>
            </a:p>
          </p:txBody>
        </p:sp>
      </p:grpSp>
    </p:spTree>
    <p:extLst>
      <p:ext uri="{BB962C8B-B14F-4D97-AF65-F5344CB8AC3E}">
        <p14:creationId xmlns:p14="http://schemas.microsoft.com/office/powerpoint/2010/main" val="8312241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4EFC3-ABF4-DB0C-B5D2-A57695DC6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C2318-26C9-FA91-2551-C34BCC6F3C6C}"/>
              </a:ext>
            </a:extLst>
          </p:cNvPr>
          <p:cNvSpPr>
            <a:spLocks noGrp="1"/>
          </p:cNvSpPr>
          <p:nvPr>
            <p:ph type="ctrTitle"/>
          </p:nvPr>
        </p:nvSpPr>
        <p:spPr>
          <a:xfrm>
            <a:off x="1006181" y="2235200"/>
            <a:ext cx="10676038" cy="2387600"/>
          </a:xfrm>
        </p:spPr>
        <p:txBody>
          <a:bodyPr/>
          <a:lstStyle/>
          <a:p>
            <a:pPr algn="just"/>
            <a:r>
              <a:rPr lang="en-US" sz="5400" dirty="0"/>
              <a:t>Customs Declaration for EU goods in the context of trade with special fiscal territories under CCI</a:t>
            </a:r>
          </a:p>
        </p:txBody>
      </p:sp>
      <p:sp>
        <p:nvSpPr>
          <p:cNvPr id="3" name="Slide Number Placeholder 2">
            <a:extLst>
              <a:ext uri="{FF2B5EF4-FFF2-40B4-BE49-F238E27FC236}">
                <a16:creationId xmlns:a16="http://schemas.microsoft.com/office/drawing/2014/main" id="{9F0AC5F5-8E47-074E-C9FA-862EB476575A}"/>
              </a:ext>
            </a:extLst>
          </p:cNvPr>
          <p:cNvSpPr>
            <a:spLocks noGrp="1"/>
          </p:cNvSpPr>
          <p:nvPr>
            <p:ph type="sldNum" sz="quarter" idx="12"/>
          </p:nvPr>
        </p:nvSpPr>
        <p:spPr/>
        <p:txBody>
          <a:bodyPr/>
          <a:lstStyle/>
          <a:p>
            <a:fld id="{F46C79FD-C571-418B-AB0F-5EE936C85276}" type="slidenum">
              <a:rPr lang="en-GB" smtClean="0"/>
              <a:pPr/>
              <a:t>99</a:t>
            </a:fld>
            <a:endParaRPr lang="en-GB"/>
          </a:p>
        </p:txBody>
      </p:sp>
    </p:spTree>
    <p:extLst>
      <p:ext uri="{BB962C8B-B14F-4D97-AF65-F5344CB8AC3E}">
        <p14:creationId xmlns:p14="http://schemas.microsoft.com/office/powerpoint/2010/main" val="510226756"/>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just">
          <a:buNone/>
          <a:defRPr sz="1100" dirty="0"/>
        </a:defPPr>
      </a:lstStyle>
    </a:txDef>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liverable_x0020_Version xmlns="3a32e2fc-54a8-4c45-882c-a7f8d354bd32">1.00</Deliverable_x0020_Version>
    <Deliverable_x0020_Status xmlns="3a32e2fc-54a8-4c45-882c-a7f8d354bd32">SfA</Deliverable_x0020_Status>
    <Deliverable_x0020_Id xmlns="3a32e2fc-54a8-4c45-882c-a7f8d354bd32">DLV-827-5.5-78-1-2</Deliverable_x0020_Id>
    <Delivery_x0020_Date xmlns="3a32e2fc-54a8-4c45-882c-a7f8d354bd32">2025-04-01T21:00:00+00:00</Delivery_x0020_Date>
    <RfA xmlns="3a32e2fc-54a8-4c45-882c-a7f8d354bd32">827</RfA>
    <SC xmlns="3a32e2fc-54a8-4c45-882c-a7f8d354bd32">SC09</SC>
    <SharedWithUsers xmlns="ffcdf2b0-1459-4444-989c-847f95dff766">
      <UserInfo>
        <DisplayName/>
        <AccountId xsi:nil="true"/>
        <AccountType/>
      </UserInfo>
    </SharedWithUsers>
    <MediaLengthInSeconds xmlns="3a32e2fc-54a8-4c45-882c-a7f8d354bd32" xsi:nil="true"/>
    <TaxCatchAll xmlns="ffcdf2b0-1459-4444-989c-847f95dff766" xsi:nil="true"/>
    <lcf76f155ced4ddcb4097134ff3c332f xmlns="3a32e2fc-54a8-4c45-882c-a7f8d354bd3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1D037AFEA8B644AB22F22A041AD413" ma:contentTypeVersion="28" ma:contentTypeDescription="Create a new document." ma:contentTypeScope="" ma:versionID="71fb5e636f41748268ad9b5b31291528">
  <xsd:schema xmlns:xsd="http://www.w3.org/2001/XMLSchema" xmlns:xs="http://www.w3.org/2001/XMLSchema" xmlns:p="http://schemas.microsoft.com/office/2006/metadata/properties" xmlns:ns2="3a32e2fc-54a8-4c45-882c-a7f8d354bd32" xmlns:ns3="ffcdf2b0-1459-4444-989c-847f95dff766" targetNamespace="http://schemas.microsoft.com/office/2006/metadata/properties" ma:root="true" ma:fieldsID="32ffd2619a31ab7393c0e5ce37da2110" ns2:_="" ns3:_="">
    <xsd:import namespace="3a32e2fc-54a8-4c45-882c-a7f8d354bd32"/>
    <xsd:import namespace="ffcdf2b0-1459-4444-989c-847f95dff766"/>
    <xsd:element name="properties">
      <xsd:complexType>
        <xsd:sequence>
          <xsd:element name="documentManagement">
            <xsd:complexType>
              <xsd:all>
                <xsd:element ref="ns2:Deliverable_x0020_Id" minOccurs="0"/>
                <xsd:element ref="ns2:Deliverable_x0020_Status" minOccurs="0"/>
                <xsd:element ref="ns2:Deliverable_x0020_Version" minOccurs="0"/>
                <xsd:element ref="ns2:RfA" minOccurs="0"/>
                <xsd:element ref="ns2:Delivery_x0020_Date" minOccurs="0"/>
                <xsd:element ref="ns2:SC" minOccurs="0"/>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2e2fc-54a8-4c45-882c-a7f8d354bd32" elementFormDefault="qualified">
    <xsd:import namespace="http://schemas.microsoft.com/office/2006/documentManagement/types"/>
    <xsd:import namespace="http://schemas.microsoft.com/office/infopath/2007/PartnerControls"/>
    <xsd:element name="Deliverable_x0020_Id" ma:index="4" nillable="true" ma:displayName="Deliverable Id" ma:description="It is required for deliveries" ma:internalName="Deliverable_x0020_Id" ma:readOnly="false">
      <xsd:simpleType>
        <xsd:restriction base="dms:Text">
          <xsd:maxLength value="255"/>
        </xsd:restriction>
      </xsd:simpleType>
    </xsd:element>
    <xsd:element name="Deliverable_x0020_Status" ma:index="5" nillable="true" ma:displayName="Deliverable Status" ma:description="Status of the deliverable version." ma:format="Dropdown" ma:internalName="Deliverable_x0020_Status" ma:readOnly="false">
      <xsd:simpleType>
        <xsd:restriction base="dms:Choice">
          <xsd:enumeration value="Working"/>
          <xsd:enumeration value="Internal QR"/>
          <xsd:enumeration value="Draft"/>
          <xsd:enumeration value="SfI"/>
          <xsd:enumeration value="SfR"/>
          <xsd:enumeration value="SfA"/>
        </xsd:restriction>
      </xsd:simpleType>
    </xsd:element>
    <xsd:element name="Deliverable_x0020_Version" ma:index="6" nillable="true" ma:displayName="Deliverable Version" ma:description="Version of the deliverable (TAXUD version)" ma:internalName="Deliverable_x0020_Version" ma:readOnly="false">
      <xsd:simpleType>
        <xsd:restriction base="dms:Text">
          <xsd:maxLength value="255"/>
        </xsd:restriction>
      </xsd:simpleType>
    </xsd:element>
    <xsd:element name="RfA" ma:index="7" nillable="true" ma:displayName="RfA" ma:internalName="RfA" ma:readOnly="false">
      <xsd:simpleType>
        <xsd:restriction base="dms:Text">
          <xsd:maxLength value="255"/>
        </xsd:restriction>
      </xsd:simpleType>
    </xsd:element>
    <xsd:element name="Delivery_x0020_Date" ma:index="8" nillable="true" ma:displayName="Delivery Date" ma:description="Only for Deliverables" ma:format="DateOnly" ma:internalName="Delivery_x0020_Date" ma:readOnly="false">
      <xsd:simpleType>
        <xsd:restriction base="dms:DateTime"/>
      </xsd:simpleType>
    </xsd:element>
    <xsd:element name="SC" ma:index="9" nillable="true" ma:displayName="SC" ma:internalName="SC" ma:readOnly="fals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6837251-29ea-4b68-89a9-9f41a84048d0"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cdf2b0-1459-4444-989c-847f95dff766"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c3efaef-d65d-454e-a102-2afb12e09a8e}" ma:internalName="TaxCatchAll" ma:showField="CatchAllData" ma:web="ffcdf2b0-1459-4444-989c-847f95dff7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232401-4633-44D3-86F0-2EAEA109757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ffcdf2b0-1459-4444-989c-847f95dff766"/>
    <ds:schemaRef ds:uri="http://schemas.openxmlformats.org/package/2006/metadata/core-properties"/>
    <ds:schemaRef ds:uri="3a32e2fc-54a8-4c45-882c-a7f8d354bd32"/>
    <ds:schemaRef ds:uri="http://www.w3.org/XML/1998/namespace"/>
  </ds:schemaRefs>
</ds:datastoreItem>
</file>

<file path=customXml/itemProps2.xml><?xml version="1.0" encoding="utf-8"?>
<ds:datastoreItem xmlns:ds="http://schemas.openxmlformats.org/officeDocument/2006/customXml" ds:itemID="{430BAB0E-1431-4663-B6B3-3E607A140236}">
  <ds:schemaRefs>
    <ds:schemaRef ds:uri="3a32e2fc-54a8-4c45-882c-a7f8d354bd32"/>
    <ds:schemaRef ds:uri="ffcdf2b0-1459-4444-989c-847f95dff7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DF85C3-B172-43F4-AF6C-FC1B9F127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6995</TotalTime>
  <Words>22924</Words>
  <Application>Microsoft Office PowerPoint</Application>
  <PresentationFormat>Ευρεία οθόνη</PresentationFormat>
  <Paragraphs>2600</Paragraphs>
  <Slides>186</Slides>
  <Notes>26</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186</vt:i4>
      </vt:variant>
    </vt:vector>
  </HeadingPairs>
  <TitlesOfParts>
    <vt:vector size="199" baseType="lpstr">
      <vt:lpstr>MS Mincho</vt:lpstr>
      <vt:lpstr>Yu Mincho</vt:lpstr>
      <vt:lpstr>Arial</vt:lpstr>
      <vt:lpstr>Calibri</vt:lpstr>
      <vt:lpstr>Courier New</vt:lpstr>
      <vt:lpstr>FrankRuehl</vt:lpstr>
      <vt:lpstr>Symbol</vt:lpstr>
      <vt:lpstr>Times New Roman</vt:lpstr>
      <vt:lpstr>Verdana</vt:lpstr>
      <vt:lpstr>Wingdings</vt:lpstr>
      <vt:lpstr>Office Theme</vt:lpstr>
      <vt:lpstr>1_Office Theme</vt:lpstr>
      <vt:lpstr>Worksheet</vt:lpstr>
      <vt:lpstr>Accompanying Slides for CCI Full System Business Guidance</vt:lpstr>
      <vt:lpstr>Accompanying slides for the CCI Full System Business Guidance </vt:lpstr>
      <vt:lpstr>Introduction</vt:lpstr>
      <vt:lpstr>UCC CCI System</vt:lpstr>
      <vt:lpstr>UCC CCI System</vt:lpstr>
      <vt:lpstr>UCC CCI System</vt:lpstr>
      <vt:lpstr>Architecture</vt:lpstr>
      <vt:lpstr>Global UCC CCI Interaction Model</vt:lpstr>
      <vt:lpstr>CCI Architecture &amp; Communications</vt:lpstr>
      <vt:lpstr>CCI Architecture &amp; Communications Example</vt:lpstr>
      <vt:lpstr>Central Services in EC Domain</vt:lpstr>
      <vt:lpstr>Domain Interactions</vt:lpstr>
      <vt:lpstr>Main benefits for traders using CCI simplification at EU level via UCC CCI system</vt:lpstr>
      <vt:lpstr>UCC CCI System - Facilitation &amp; Benefits (1/4)</vt:lpstr>
      <vt:lpstr>UCC CCI System - Facilitation &amp; Benefits (2/4)</vt:lpstr>
      <vt:lpstr>UCC CCI System - Facilitation &amp; Benefits (3/4)</vt:lpstr>
      <vt:lpstr>UCC CCI System - Facilitation &amp; Benefits (4/4)</vt:lpstr>
      <vt:lpstr>Example for import without CCI Authorisation</vt:lpstr>
      <vt:lpstr>Example for import with CCI Authorisation</vt:lpstr>
      <vt:lpstr>UCC CCI System</vt:lpstr>
      <vt:lpstr>Scope of CCI System - Full Scope</vt:lpstr>
      <vt:lpstr>Processes of CCI P2 (Full) Scope</vt:lpstr>
      <vt:lpstr>Information Exchanges between Declarant and SCI</vt:lpstr>
      <vt:lpstr>Information Exchanges between SCI and PCI</vt:lpstr>
      <vt:lpstr>Customs Declaration IE415 (1/4)</vt:lpstr>
      <vt:lpstr>Customs Declaration IE415 (2/4)</vt:lpstr>
      <vt:lpstr>Customs Declaration IE415 (3/4)</vt:lpstr>
      <vt:lpstr>Customs Declaration IE415 (4/4)</vt:lpstr>
      <vt:lpstr>SCI and PCI nationally defined codes</vt:lpstr>
      <vt:lpstr>SCI Responsibilities</vt:lpstr>
      <vt:lpstr>PCI Responsibilities</vt:lpstr>
      <vt:lpstr>Key Points per actor</vt:lpstr>
      <vt:lpstr>CCI Processes</vt:lpstr>
      <vt:lpstr>CCI Customs Declaration – Submission prior to presentation</vt:lpstr>
      <vt:lpstr>CCI Customs Declaration – Submission prior to presentation</vt:lpstr>
      <vt:lpstr>Registration of pre-lodged declaration</vt:lpstr>
      <vt:lpstr>Pre-notification of control for Authorised Economic Operator</vt:lpstr>
      <vt:lpstr>Correction of pre-lodged declaration (1/2)</vt:lpstr>
      <vt:lpstr>Correction of pre-lodged declaration (2/2)</vt:lpstr>
      <vt:lpstr>Cancellation of pre-lodged declaration</vt:lpstr>
      <vt:lpstr>Presentation Notification (pre-lodged declaration) (1/3)</vt:lpstr>
      <vt:lpstr>Presentation Notification (pre-lodged declaration) (2/3)</vt:lpstr>
      <vt:lpstr>Presentation Notification (pre-lodged declaration) (3/3)</vt:lpstr>
      <vt:lpstr>Presentation Notification - Timer</vt:lpstr>
      <vt:lpstr>Key Information Exchanges</vt:lpstr>
      <vt:lpstr>CCI Customs Declaration – Submission upon presentation</vt:lpstr>
      <vt:lpstr>Validation and Registration of Customs Declaration</vt:lpstr>
      <vt:lpstr>Acceptance of Customs Declaration</vt:lpstr>
      <vt:lpstr>Conditions for Acceptance of Customs Declaration</vt:lpstr>
      <vt:lpstr>Amendment of Customs Declaration</vt:lpstr>
      <vt:lpstr>Παρουσίαση του PowerPoint</vt:lpstr>
      <vt:lpstr>Amendment of Customs Declaration – before the release of goods</vt:lpstr>
      <vt:lpstr>Amendment of Customs Declaration – after the release of goods</vt:lpstr>
      <vt:lpstr>Customs Declaration Data that cannot be amended</vt:lpstr>
      <vt:lpstr>Invalidation of Customs Declaration</vt:lpstr>
      <vt:lpstr>Conditions for Invalidation of Customs Declaration</vt:lpstr>
      <vt:lpstr>Παρουσίαση του PowerPoint</vt:lpstr>
      <vt:lpstr>Invalidation of Customs Declaration - Timer</vt:lpstr>
      <vt:lpstr>Key Information Exchanges</vt:lpstr>
      <vt:lpstr>Risk Analysis at SCI and PCI</vt:lpstr>
      <vt:lpstr>Risk Analysis at SCI and PCI (1/2)</vt:lpstr>
      <vt:lpstr>Risk Analysis at SCI and PCI (2/2)</vt:lpstr>
      <vt:lpstr>Risk Analysis Identification</vt:lpstr>
      <vt:lpstr>Key Information Exchanges</vt:lpstr>
      <vt:lpstr>Perform controls by SCI and PCI</vt:lpstr>
      <vt:lpstr>Types of controls </vt:lpstr>
      <vt:lpstr>Perform documentary controls at SCI </vt:lpstr>
      <vt:lpstr>Perform physical controls at PCI</vt:lpstr>
      <vt:lpstr>SCI &amp; PCI Decisions - Pre-release notification</vt:lpstr>
      <vt:lpstr>SCI &amp; PCI Decisions – Request PCI Controls</vt:lpstr>
      <vt:lpstr>Import Control Decision Notification (IE460) usage </vt:lpstr>
      <vt:lpstr>Usage of Control Results codes</vt:lpstr>
      <vt:lpstr>Applicable Control Result Codes for SCI</vt:lpstr>
      <vt:lpstr>Applicable Control Result Codes for PCI</vt:lpstr>
      <vt:lpstr>Usage of Control Result Codes in CCI messages </vt:lpstr>
      <vt:lpstr>Control results in IE441 - Example (1/2)</vt:lpstr>
      <vt:lpstr>Control results in IE441 – Example (2/2)</vt:lpstr>
      <vt:lpstr>Control Decision - Timer</vt:lpstr>
      <vt:lpstr>Key Information Exchanges </vt:lpstr>
      <vt:lpstr>Request for Additional Documents</vt:lpstr>
      <vt:lpstr>Request for Additional Documents</vt:lpstr>
      <vt:lpstr>Request for Additional Documents - Timer</vt:lpstr>
      <vt:lpstr>Key Information Exchanges</vt:lpstr>
      <vt:lpstr>Manage customs debt by SCI and VAT by PCI</vt:lpstr>
      <vt:lpstr>Calculation of customs debt by SCI and VAT by PCI</vt:lpstr>
      <vt:lpstr>Manage customs debt by SCI</vt:lpstr>
      <vt:lpstr>Παρουσίαση του PowerPoint</vt:lpstr>
      <vt:lpstr>Sampling examination results, received after release of goods</vt:lpstr>
      <vt:lpstr>Sampling examination results, received after the release of the goods</vt:lpstr>
      <vt:lpstr>Take decision on release of goods</vt:lpstr>
      <vt:lpstr>Take decision on release of goods conditions</vt:lpstr>
      <vt:lpstr>Παρουσίαση του PowerPoint</vt:lpstr>
      <vt:lpstr>Temporary admission under CCI</vt:lpstr>
      <vt:lpstr>Use of Temporary Admission under CCI</vt:lpstr>
      <vt:lpstr>Παρουσίαση του PowerPoint</vt:lpstr>
      <vt:lpstr>Excise goods under CCI</vt:lpstr>
      <vt:lpstr>Excise goods under CCI conditions</vt:lpstr>
      <vt:lpstr>Παρουσίαση του PowerPoint</vt:lpstr>
      <vt:lpstr>Customs Declaration for EU goods in the context of trade with special fiscal territories under CCI</vt:lpstr>
      <vt:lpstr>Customs Declaration for EU goods in the context of trade with special fiscal territories under CCI conditions</vt:lpstr>
      <vt:lpstr>Simplified and Supplementary Declaration</vt:lpstr>
      <vt:lpstr>Simplified Declaration</vt:lpstr>
      <vt:lpstr>Supplementary Declaration nature</vt:lpstr>
      <vt:lpstr>Supplementary Declaration with additional declaration type is “Y”</vt:lpstr>
      <vt:lpstr>Recapitulative Supplementary Declaration with additional declaration type “U”</vt:lpstr>
      <vt:lpstr>Supplementary Declaration</vt:lpstr>
      <vt:lpstr>Reconciliation of Simplified &amp; Supplementary Declaration (1/2)</vt:lpstr>
      <vt:lpstr>Παρουσίαση του PowerPoint</vt:lpstr>
      <vt:lpstr>Supplementary Declaration - Timer</vt:lpstr>
      <vt:lpstr>Key Information Exchanges</vt:lpstr>
      <vt:lpstr>EIDR under CCI</vt:lpstr>
      <vt:lpstr>EIDR under CCI</vt:lpstr>
      <vt:lpstr>Restrictions for procedures covered under CCI combination with EIDR</vt:lpstr>
      <vt:lpstr>EIDR with Presentation Notification (1/2)</vt:lpstr>
      <vt:lpstr>EIDR with Presentation Notification (2/2)</vt:lpstr>
      <vt:lpstr>EIDR with Presentation Notification waiver</vt:lpstr>
      <vt:lpstr>EIDR with Presentation Notification waiver conditions</vt:lpstr>
      <vt:lpstr>EIDR with Presentation Notification waiver – request for Presentation Notification</vt:lpstr>
      <vt:lpstr>EIDR – Perform controls by SCI and PCI (1/2)</vt:lpstr>
      <vt:lpstr>EIDR – Perform controls by SCI and PCI (2/2)</vt:lpstr>
      <vt:lpstr>Supplementary Declaration under EIDR (1/5)</vt:lpstr>
      <vt:lpstr>Supplementary Declaration under EIDR (2/5)</vt:lpstr>
      <vt:lpstr>Supplementary Declaration under EIDR (3/5)</vt:lpstr>
      <vt:lpstr>Supplementary Declaration under EIDR (4/5)</vt:lpstr>
      <vt:lpstr>Supplementary Declaration under EIDR (5/5)</vt:lpstr>
      <vt:lpstr>Provide statistical data at PCI</vt:lpstr>
      <vt:lpstr>Provide statistical data at PCI</vt:lpstr>
      <vt:lpstr>Surveillance data</vt:lpstr>
      <vt:lpstr>Surveillance data</vt:lpstr>
      <vt:lpstr>Practical guide about usage of some D.G.s, D.E.s and messages</vt:lpstr>
      <vt:lpstr>Usage of data at Header and Item level in Import Customs Declaration (1/2)</vt:lpstr>
      <vt:lpstr>Usage of data at Header and Item level in Import Customs Declaration(2/2)</vt:lpstr>
      <vt:lpstr>Usage of data groups at header and goods item level – Example #1</vt:lpstr>
      <vt:lpstr>Usage of data groups at Header and Item level – Example #2</vt:lpstr>
      <vt:lpstr>Previous Document (1/2)</vt:lpstr>
      <vt:lpstr>Previous Document (2/2)</vt:lpstr>
      <vt:lpstr>Supporting Document</vt:lpstr>
      <vt:lpstr>Transport Document</vt:lpstr>
      <vt:lpstr>Additional Reference</vt:lpstr>
      <vt:lpstr>Authorisation and Supporting Documents</vt:lpstr>
      <vt:lpstr>D.G. Authorisation differences at Header and Item level (1/2)</vt:lpstr>
      <vt:lpstr>D.G. Authorisation differences at Header and Item level (2/2)</vt:lpstr>
      <vt:lpstr>Identification of the actors</vt:lpstr>
      <vt:lpstr>Declarant and Representatives</vt:lpstr>
      <vt:lpstr>Indirect Representation</vt:lpstr>
      <vt:lpstr>Direct Representation</vt:lpstr>
      <vt:lpstr>No Representation</vt:lpstr>
      <vt:lpstr>Transport Equipment</vt:lpstr>
      <vt:lpstr>Transport means at arrival and at the border</vt:lpstr>
      <vt:lpstr>Internal currency unit and Statistical value</vt:lpstr>
      <vt:lpstr>Location of goods</vt:lpstr>
      <vt:lpstr>Warehouse</vt:lpstr>
      <vt:lpstr>Country of dispatch</vt:lpstr>
      <vt:lpstr>Country of origin</vt:lpstr>
      <vt:lpstr>Country of preferential origin</vt:lpstr>
      <vt:lpstr>‘Type of packages’ and ‘Shipping marks’</vt:lpstr>
      <vt:lpstr>Type of packages and shipping marks – Example (1/2)</vt:lpstr>
      <vt:lpstr>Type of packages and shipping marks – Example (2/2)</vt:lpstr>
      <vt:lpstr>Duty and Taxes</vt:lpstr>
      <vt:lpstr>Guarantee under CCI</vt:lpstr>
      <vt:lpstr>CCI Authorisation</vt:lpstr>
      <vt:lpstr>Authorised Economic Operators (AEO)</vt:lpstr>
      <vt:lpstr>Application and Authorisation for use of CCI</vt:lpstr>
      <vt:lpstr>Application and Authorisation Acceptance - Time limits</vt:lpstr>
      <vt:lpstr>Consultation Procedure Before Issuing CCI Authorisation</vt:lpstr>
      <vt:lpstr>CCI Authorisations</vt:lpstr>
      <vt:lpstr>Use of CCI Authorisation in Combination with other Authorisations</vt:lpstr>
      <vt:lpstr>Customs Procedures 42/63 in Context of CCI</vt:lpstr>
      <vt:lpstr>Customs Procedures 42/63 Business Cases</vt:lpstr>
      <vt:lpstr>Integration Of EU-CSW CERTEX With CCI Processes</vt:lpstr>
      <vt:lpstr>Core functionalities in EU CSW-CERTEX</vt:lpstr>
      <vt:lpstr>National Integration with EU CSW-CERTEX (1/3)</vt:lpstr>
      <vt:lpstr>National Integration with EU CSW-CERTEX (2/3)</vt:lpstr>
      <vt:lpstr>National Integration with EU CSW-CERTEX (3/3)</vt:lpstr>
      <vt:lpstr>Write-off process of the different line numbers in one certificate handled by EU CSW-CERTEX</vt:lpstr>
      <vt:lpstr>Post-Audit Controls On The Declarations Under CCI</vt:lpstr>
      <vt:lpstr>Post-Audit Controls On The Declarations Under CCI (1/2)</vt:lpstr>
      <vt:lpstr>Post-Audit Controls On The Declarations Under CCI (2/2)</vt:lpstr>
      <vt:lpstr>Formalities/Processes out of scope of CCI System</vt:lpstr>
      <vt:lpstr>Right to be Heard &amp; Submission of supporting documents by IE415 </vt:lpstr>
      <vt:lpstr>Interpretation of Article 222 IA in respect of processing of a Customs Declaration</vt:lpstr>
      <vt:lpstr>IT implementation of Article 171 UCC</vt:lpstr>
      <vt:lpstr>Legal References</vt:lpstr>
      <vt:lpstr>Legal References</vt:lpstr>
      <vt:lpstr>Questions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Accompanying slides for the CCI Business Guidance</dc:title>
  <dc:creator>MESZAROS Gyula (TAXUD)</dc:creator>
  <cp:lastModifiedBy>Αιμιλια Σωτηριου</cp:lastModifiedBy>
  <cp:revision>12</cp:revision>
  <dcterms:created xsi:type="dcterms:W3CDTF">2020-12-11T12:11:56Z</dcterms:created>
  <dcterms:modified xsi:type="dcterms:W3CDTF">2026-02-27T19:30:20Z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0x010100541D037AFEA8B644AB22F22A041AD413</vt:lpwstr>
  </property>
  <property fmtid="{D5CDD505-2E9C-101B-9397-08002B2CF9AE}" pid="3" name="Order">
    <vt:r8>7632000</vt:r8>
  </property>
  <property fmtid="{D5CDD505-2E9C-101B-9397-08002B2CF9AE}" pid="4" name="xd_ProgID">
    <vt:lpwstr/>
  </property>
  <property fmtid="{D5CDD505-2E9C-101B-9397-08002B2CF9AE}" pid="5" name="TemplateUrl">
    <vt:lpwstr/>
  </property>
  <property fmtid="{D5CDD505-2E9C-101B-9397-08002B2CF9AE}" pid="6" name="_ExtendedDescription">
    <vt:lpwstr/>
  </property>
  <property fmtid="{D5CDD505-2E9C-101B-9397-08002B2CF9AE}" pid="7" name="_CopySource">
    <vt:lpwstr>https://intrasoftintl365.sharepoint.com/sites/DG1_CD3Site/Internal/AES Business Guide Support/Deliverables (Working)/Supporting slides for the AES Business Guide (Working).pptx</vt:lpwstr>
  </property>
  <property fmtid="{D5CDD505-2E9C-101B-9397-08002B2CF9AE}" pid="8" name="MediaServiceImageTags">
    <vt:lpwstr/>
  </property>
  <property fmtid="{D5CDD505-2E9C-101B-9397-08002B2CF9AE}" pid="9" name="MSIP_Label_6bd9ddd1-4d20-43f6-abfa-fc3c07406f94_Enabled">
    <vt:lpwstr>true</vt:lpwstr>
  </property>
  <property fmtid="{D5CDD505-2E9C-101B-9397-08002B2CF9AE}" pid="10" name="MSIP_Label_6bd9ddd1-4d20-43f6-abfa-fc3c07406f94_SetDate">
    <vt:lpwstr>2023-02-23T14:41:30Z</vt:lpwstr>
  </property>
  <property fmtid="{D5CDD505-2E9C-101B-9397-08002B2CF9AE}" pid="11" name="MSIP_Label_6bd9ddd1-4d20-43f6-abfa-fc3c07406f94_Method">
    <vt:lpwstr>Standard</vt:lpwstr>
  </property>
  <property fmtid="{D5CDD505-2E9C-101B-9397-08002B2CF9AE}" pid="12" name="MSIP_Label_6bd9ddd1-4d20-43f6-abfa-fc3c07406f94_Name">
    <vt:lpwstr>Commission Use</vt:lpwstr>
  </property>
  <property fmtid="{D5CDD505-2E9C-101B-9397-08002B2CF9AE}" pid="13" name="MSIP_Label_6bd9ddd1-4d20-43f6-abfa-fc3c07406f94_SiteId">
    <vt:lpwstr>b24c8b06-522c-46fe-9080-70926f8dddb1</vt:lpwstr>
  </property>
  <property fmtid="{D5CDD505-2E9C-101B-9397-08002B2CF9AE}" pid="14" name="MSIP_Label_6bd9ddd1-4d20-43f6-abfa-fc3c07406f94_ActionId">
    <vt:lpwstr>925a69f7-3135-49ee-902b-accd9cf9f65d</vt:lpwstr>
  </property>
  <property fmtid="{D5CDD505-2E9C-101B-9397-08002B2CF9AE}" pid="15" name="MSIP_Label_6bd9ddd1-4d20-43f6-abfa-fc3c07406f94_ContentBits">
    <vt:lpwstr>0</vt:lpwstr>
  </property>
  <property fmtid="{D5CDD505-2E9C-101B-9397-08002B2CF9AE}" pid="16" name="xd_Signature">
    <vt:bool>false</vt:bool>
  </property>
  <property fmtid="{D5CDD505-2E9C-101B-9397-08002B2CF9AE}" pid="17" name="ComplianceAssetId">
    <vt:lpwstr/>
  </property>
  <property fmtid="{D5CDD505-2E9C-101B-9397-08002B2CF9AE}" pid="18" name="TriggerFlowInfo">
    <vt:lpwstr/>
  </property>
</Properties>
</file>