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70" r:id="rId4"/>
    <p:sldId id="302" r:id="rId5"/>
    <p:sldId id="303" r:id="rId6"/>
    <p:sldId id="304" r:id="rId7"/>
    <p:sldId id="300" r:id="rId8"/>
    <p:sldId id="305" r:id="rId9"/>
    <p:sldId id="306" r:id="rId10"/>
    <p:sldId id="307" r:id="rId11"/>
    <p:sldId id="308" r:id="rId12"/>
    <p:sldId id="311" r:id="rId13"/>
    <p:sldId id="309" r:id="rId14"/>
    <p:sldId id="294" r:id="rId15"/>
    <p:sldId id="296" r:id="rId16"/>
    <p:sldId id="310" r:id="rId17"/>
    <p:sldId id="312" r:id="rId18"/>
    <p:sldId id="313" r:id="rId19"/>
    <p:sldId id="291" r:id="rId20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100B44-5369-1947-822B-13C7F33A6B58}">
          <p14:sldIdLst>
            <p14:sldId id="256"/>
            <p14:sldId id="269"/>
            <p14:sldId id="270"/>
            <p14:sldId id="302"/>
            <p14:sldId id="303"/>
            <p14:sldId id="304"/>
            <p14:sldId id="300"/>
            <p14:sldId id="305"/>
            <p14:sldId id="306"/>
            <p14:sldId id="307"/>
            <p14:sldId id="308"/>
            <p14:sldId id="311"/>
            <p14:sldId id="309"/>
            <p14:sldId id="294"/>
            <p14:sldId id="296"/>
            <p14:sldId id="310"/>
            <p14:sldId id="312"/>
            <p14:sldId id="313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D63"/>
    <a:srgbClr val="0C49BA"/>
    <a:srgbClr val="009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94" autoAdjust="0"/>
    <p:restoredTop sz="96327" autoAdjust="0"/>
  </p:normalViewPr>
  <p:slideViewPr>
    <p:cSldViewPr snapToGrid="0">
      <p:cViewPr varScale="1">
        <p:scale>
          <a:sx n="113" d="100"/>
          <a:sy n="113" d="100"/>
        </p:scale>
        <p:origin x="103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217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68F64-561C-2425-BD8D-2E6D2CA1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4923295" cy="23876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29EAC-AEA0-56BC-4837-5FB921060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492329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205560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4F23-1432-096A-5986-F0AA4BDC8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D57307-AFBD-C79E-0CBA-FB7A49026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8561C-4B24-B03F-0B8B-C4A70995A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9C77A-FE1B-DB6A-D48F-F4F2D28C7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8A936-58D7-8C21-C778-AB910D971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26243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6A2A97-1FFB-BE7B-5821-F719E7EEB7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03DCA7-552A-00C9-33A1-32BD1402F0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AEBAE-F81D-197F-5269-03840AFF0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0CBB2-52AC-5FC2-EEA7-76010329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0C2AC-6E0E-89A8-31D3-AF71F0CA8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8712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EB84E-A6D3-E1BF-2DFA-D72E0D7C2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738FE-9399-F591-49A9-BF417F63C7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55C60-E20F-01CE-9AE4-EC78439A4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CB70D-CE61-394B-6A85-22103256C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D65BD-F406-8A2E-8363-324037A2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2A4D0A5-3EA2-3A12-8CC3-645E28C8B8F5}"/>
              </a:ext>
            </a:extLst>
          </p:cNvPr>
          <p:cNvGrpSpPr/>
          <p:nvPr userDrawn="1"/>
        </p:nvGrpSpPr>
        <p:grpSpPr>
          <a:xfrm>
            <a:off x="2858051" y="5734374"/>
            <a:ext cx="9333949" cy="650932"/>
            <a:chOff x="2858051" y="5734374"/>
            <a:chExt cx="9333949" cy="65093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4AE6BC-9A2F-7F6E-F9BA-538FBF47D89B}"/>
                </a:ext>
              </a:extLst>
            </p:cNvPr>
            <p:cNvSpPr/>
            <p:nvPr/>
          </p:nvSpPr>
          <p:spPr>
            <a:xfrm rot="5400000">
              <a:off x="7199559" y="1392866"/>
              <a:ext cx="650932" cy="9333948"/>
            </a:xfrm>
            <a:prstGeom prst="rect">
              <a:avLst/>
            </a:prstGeom>
            <a:gradFill>
              <a:gsLst>
                <a:gs pos="5000">
                  <a:schemeClr val="accent2">
                    <a:alpha val="0"/>
                  </a:schemeClr>
                </a:gs>
                <a:gs pos="72000">
                  <a:srgbClr val="3265C5">
                    <a:alpha val="91494"/>
                  </a:srgbClr>
                </a:gs>
                <a:gs pos="90000">
                  <a:schemeClr val="accent2"/>
                </a:gs>
              </a:gsLst>
              <a:lin ang="16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73C921D-8546-FBEC-0EB9-DFD940F16D8B}"/>
                </a:ext>
              </a:extLst>
            </p:cNvPr>
            <p:cNvSpPr/>
            <p:nvPr/>
          </p:nvSpPr>
          <p:spPr>
            <a:xfrm>
              <a:off x="9573777" y="6176963"/>
              <a:ext cx="2618223" cy="2083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790F84A5-1034-B091-D58E-535DAF34FD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131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905DBB-049A-2172-64E1-3262204B8B11}"/>
              </a:ext>
            </a:extLst>
          </p:cNvPr>
          <p:cNvSpPr/>
          <p:nvPr userDrawn="1"/>
        </p:nvSpPr>
        <p:spPr>
          <a:xfrm>
            <a:off x="5238428" y="1"/>
            <a:ext cx="6953572" cy="6385302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E644ED-0995-3126-EAF9-B4F656442443}"/>
              </a:ext>
            </a:extLst>
          </p:cNvPr>
          <p:cNvSpPr/>
          <p:nvPr userDrawn="1"/>
        </p:nvSpPr>
        <p:spPr>
          <a:xfrm rot="5400000">
            <a:off x="6062719" y="3795398"/>
            <a:ext cx="3974123" cy="2151086"/>
          </a:xfrm>
          <a:prstGeom prst="rect">
            <a:avLst/>
          </a:prstGeom>
          <a:gradFill>
            <a:gsLst>
              <a:gs pos="71010">
                <a:srgbClr val="0C49BA"/>
              </a:gs>
              <a:gs pos="0">
                <a:schemeClr val="accent2">
                  <a:alpha val="0"/>
                </a:schemeClr>
              </a:gs>
              <a:gs pos="9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DBBC46-FE2F-BA8D-0AF5-4B7A6F55A0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74237" y="4706913"/>
            <a:ext cx="2151087" cy="215108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F9A9BE3F-8ADA-7D34-2125-470B621C623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3954" y="1828649"/>
            <a:ext cx="2228578" cy="2387600"/>
          </a:xfrm>
        </p:spPr>
        <p:txBody>
          <a:bodyPr anchor="b">
            <a:noAutofit/>
          </a:bodyPr>
          <a:lstStyle>
            <a:lvl1pPr algn="l">
              <a:defRPr sz="13800" b="1"/>
            </a:lvl1pPr>
          </a:lstStyle>
          <a:p>
            <a:r>
              <a:rPr lang="en-GB" dirty="0"/>
              <a:t>0</a:t>
            </a:r>
            <a:endParaRPr lang="x-none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0F4F0B8B-1AB3-1A87-B9F4-41A5DF52C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3954" y="4419315"/>
            <a:ext cx="4923295" cy="1363141"/>
          </a:xfrm>
        </p:spPr>
        <p:txBody>
          <a:bodyPr>
            <a:normAutofit/>
          </a:bodyPr>
          <a:lstStyle>
            <a:lvl1pPr marL="0" indent="0" algn="l">
              <a:buNone/>
              <a:defRPr sz="20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FFAD1F-1DBD-8417-A6A2-0F772E4A5242}"/>
              </a:ext>
            </a:extLst>
          </p:cNvPr>
          <p:cNvSpPr/>
          <p:nvPr userDrawn="1"/>
        </p:nvSpPr>
        <p:spPr>
          <a:xfrm>
            <a:off x="9573777" y="6176963"/>
            <a:ext cx="2618223" cy="2083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65274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F18F23DC-D39A-60CA-75B6-7C8F86D3EC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56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7B3DFA5-230F-9D37-5DF3-D84978BF4A77}"/>
              </a:ext>
            </a:extLst>
          </p:cNvPr>
          <p:cNvSpPr/>
          <p:nvPr userDrawn="1"/>
        </p:nvSpPr>
        <p:spPr>
          <a:xfrm rot="5400000">
            <a:off x="9101051" y="3767056"/>
            <a:ext cx="5212079" cy="969818"/>
          </a:xfrm>
          <a:prstGeom prst="rect">
            <a:avLst/>
          </a:prstGeom>
          <a:gradFill>
            <a:gsLst>
              <a:gs pos="33000">
                <a:schemeClr val="accent2">
                  <a:alpha val="0"/>
                </a:schemeClr>
              </a:gs>
              <a:gs pos="99000">
                <a:schemeClr val="accent2">
                  <a:alpha val="97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1AD5B1-612A-9179-8EB0-A76593E7B0C3}"/>
              </a:ext>
            </a:extLst>
          </p:cNvPr>
          <p:cNvSpPr/>
          <p:nvPr userDrawn="1"/>
        </p:nvSpPr>
        <p:spPr>
          <a:xfrm rot="5400000">
            <a:off x="9060872" y="3253052"/>
            <a:ext cx="4738251" cy="1523998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alpha val="56294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1FAC64-F963-43F7-EC91-EC3A58419E90}"/>
              </a:ext>
            </a:extLst>
          </p:cNvPr>
          <p:cNvSpPr/>
          <p:nvPr userDrawn="1"/>
        </p:nvSpPr>
        <p:spPr>
          <a:xfrm>
            <a:off x="11222180" y="5212075"/>
            <a:ext cx="969819" cy="972632"/>
          </a:xfrm>
          <a:prstGeom prst="rect">
            <a:avLst/>
          </a:prstGeom>
          <a:gradFill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alpha val="56294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CBC651-C404-B720-38B8-7B7C971CB533}"/>
              </a:ext>
            </a:extLst>
          </p:cNvPr>
          <p:cNvSpPr/>
          <p:nvPr userDrawn="1"/>
        </p:nvSpPr>
        <p:spPr>
          <a:xfrm>
            <a:off x="9573777" y="6176963"/>
            <a:ext cx="2618223" cy="2083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C10179-C19D-EAD6-85D9-69CE999F14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8982" y="5207616"/>
            <a:ext cx="933018" cy="941941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EAC4E98-AC61-DBF2-B3E0-D445100925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4462" y="5477305"/>
            <a:ext cx="2618223" cy="116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46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35171-C467-EA6E-6272-466C00F58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7F787E-7505-E2FA-296C-59EB1827F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BC59B-84AC-9F2B-06A6-185B391E0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D4B206-D1CC-9BBB-019C-834256B0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8473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61201A-B47D-3285-0478-7E9BD28E8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B7E397-6133-9EEC-0AF9-4487A0CDF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FD2BE-94F1-E449-6C41-F142415C9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934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1301B-222C-FA56-B002-FD20BCAE5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9902E-657E-B399-6767-EB0BD0FA0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BD4297-1FB6-86E3-D512-6A627F144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0753EB-679A-B13C-6E57-131B6B42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30B92-AED0-007D-E494-7E79E1121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82B40D-1631-AF8C-81ED-A9D9025B3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7915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366BB-3EC2-D0B2-A68A-3EBE7799C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25F486-379F-F3B9-DEB3-1EDFD6C3B8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7DD915-6B4C-7AFE-122B-99607D9A1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56322F-E89D-E431-0AD4-4B6048BA9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A6C14-56CE-AC9A-27B8-F0AC89F15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E9AF03-05D8-8E86-D753-6B811ED9A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7747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930C0E-A150-FC43-E64B-4A3B54453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2EDCC0-12BE-F9B9-2CCA-DB0BD2192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A4D36-576D-60EB-A4F1-A9CECDE9A5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9D607-FCA0-A44A-9EFD-D91532FF0F11}" type="datetimeFigureOut">
              <a:rPr lang="x-none" smtClean="0"/>
              <a:pPr/>
              <a:t>11/4/2025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F8F5D-4110-EAE2-E923-FB66CFB23B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CB04E-97F9-F100-96A8-1C8BC5F795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D7FB2-DDF5-AC41-9959-1FAC8EF3CFA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638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A978FF7-0393-3011-9447-2A59FEFDD616}"/>
              </a:ext>
            </a:extLst>
          </p:cNvPr>
          <p:cNvSpPr txBox="1"/>
          <p:nvPr/>
        </p:nvSpPr>
        <p:spPr>
          <a:xfrm>
            <a:off x="5294112" y="2801547"/>
            <a:ext cx="626288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/>
              <a:t>  ΦΠΑ ΣΤΗΝ ΕΞΑΓΩΓΗ ΑΓΑΘΩΝ</a:t>
            </a:r>
          </a:p>
          <a:p>
            <a:endParaRPr lang="el-GR" sz="3200" b="1" dirty="0"/>
          </a:p>
          <a:p>
            <a:pPr algn="r"/>
            <a:r>
              <a:rPr lang="el-GR" sz="3200" b="1" dirty="0"/>
              <a:t>				</a:t>
            </a:r>
            <a:endParaRPr lang="el-GR" sz="16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B9BE13-F741-87CF-B8CE-E2BCCDBCE8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96759" y="0"/>
            <a:ext cx="3495241" cy="2252599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9FF9F0E-18C3-CC46-0ECF-E993C8EF650B}"/>
              </a:ext>
            </a:extLst>
          </p:cNvPr>
          <p:cNvGrpSpPr/>
          <p:nvPr/>
        </p:nvGrpSpPr>
        <p:grpSpPr>
          <a:xfrm>
            <a:off x="0" y="0"/>
            <a:ext cx="5895217" cy="6858003"/>
            <a:chOff x="-2" y="-2"/>
            <a:chExt cx="5895217" cy="685800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6125D00-2738-7A73-FF95-A7D0C8F87BA3}"/>
                </a:ext>
              </a:extLst>
            </p:cNvPr>
            <p:cNvSpPr/>
            <p:nvPr/>
          </p:nvSpPr>
          <p:spPr>
            <a:xfrm>
              <a:off x="1270055" y="-2"/>
              <a:ext cx="3706574" cy="6023707"/>
            </a:xfrm>
            <a:prstGeom prst="rect">
              <a:avLst/>
            </a:prstGeom>
            <a:gradFill>
              <a:gsLst>
                <a:gs pos="0">
                  <a:schemeClr val="accent2">
                    <a:alpha val="0"/>
                  </a:schemeClr>
                </a:gs>
                <a:gs pos="89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40FB139-728C-16A2-AF44-871FB3700809}"/>
                </a:ext>
              </a:extLst>
            </p:cNvPr>
            <p:cNvSpPr/>
            <p:nvPr/>
          </p:nvSpPr>
          <p:spPr>
            <a:xfrm rot="5400000">
              <a:off x="-641155" y="3525031"/>
              <a:ext cx="3974123" cy="2691818"/>
            </a:xfrm>
            <a:prstGeom prst="rect">
              <a:avLst/>
            </a:prstGeom>
            <a:gradFill>
              <a:gsLst>
                <a:gs pos="0">
                  <a:schemeClr val="accent2">
                    <a:alpha val="0"/>
                  </a:schemeClr>
                </a:gs>
                <a:gs pos="72000">
                  <a:srgbClr val="3265C5">
                    <a:alpha val="91494"/>
                  </a:srgbClr>
                </a:gs>
                <a:gs pos="90000">
                  <a:schemeClr val="accent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1593F6F-9A45-C9EC-DE73-ADE96CCB02B1}"/>
                </a:ext>
              </a:extLst>
            </p:cNvPr>
            <p:cNvSpPr/>
            <p:nvPr/>
          </p:nvSpPr>
          <p:spPr>
            <a:xfrm>
              <a:off x="2691816" y="6023705"/>
              <a:ext cx="3203399" cy="36341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363EBE31-DA69-4BA9-38B2-1E6408C56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1818" y="3738894"/>
            <a:ext cx="2284813" cy="2284813"/>
          </a:xfrm>
          <a:prstGeom prst="rect">
            <a:avLst/>
          </a:prstGeom>
        </p:spPr>
      </p:pic>
      <p:sp>
        <p:nvSpPr>
          <p:cNvPr id="10" name="9 - Ορθογώνιο"/>
          <p:cNvSpPr/>
          <p:nvPr/>
        </p:nvSpPr>
        <p:spPr>
          <a:xfrm>
            <a:off x="5715000" y="5452059"/>
            <a:ext cx="636145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l" sz="1200" dirty="0">
                <a:solidFill>
                  <a:srgbClr val="112D63"/>
                </a:solidFill>
              </a:rPr>
              <a:t>         </a:t>
            </a:r>
            <a:r>
              <a:rPr lang="el-GR" sz="1200" b="1" dirty="0" err="1">
                <a:solidFill>
                  <a:srgbClr val="112D63"/>
                </a:solidFill>
              </a:rPr>
              <a:t>Ζορμπάνος</a:t>
            </a:r>
            <a:r>
              <a:rPr lang="el-GR" sz="1200" b="1" dirty="0">
                <a:solidFill>
                  <a:srgbClr val="112D63"/>
                </a:solidFill>
              </a:rPr>
              <a:t> Διονύσης</a:t>
            </a:r>
            <a:endParaRPr lang="el" sz="1200" b="1" dirty="0">
              <a:solidFill>
                <a:srgbClr val="112D63"/>
              </a:solidFill>
            </a:endParaRPr>
          </a:p>
          <a:p>
            <a:pPr marL="357188">
              <a:defRPr/>
            </a:pPr>
            <a:r>
              <a:rPr lang="el" sz="1200" b="1" dirty="0">
                <a:solidFill>
                  <a:srgbClr val="112D63"/>
                </a:solidFill>
              </a:rPr>
              <a:t> </a:t>
            </a:r>
            <a:r>
              <a:rPr lang="el" sz="1200" dirty="0">
                <a:solidFill>
                  <a:srgbClr val="112D63"/>
                </a:solidFill>
                <a:latin typeface="+mj-lt"/>
              </a:rPr>
              <a:t>Διε</a:t>
            </a:r>
            <a:r>
              <a:rPr lang="el-GR" sz="1200" dirty="0">
                <a:solidFill>
                  <a:srgbClr val="112D63"/>
                </a:solidFill>
                <a:latin typeface="+mj-lt"/>
              </a:rPr>
              <a:t>ύ</a:t>
            </a:r>
            <a:r>
              <a:rPr lang="el" sz="1200" dirty="0">
                <a:solidFill>
                  <a:srgbClr val="112D63"/>
                </a:solidFill>
                <a:latin typeface="+mj-lt"/>
              </a:rPr>
              <a:t>θυνση </a:t>
            </a:r>
            <a:r>
              <a:rPr lang="el-GR" sz="1200" dirty="0">
                <a:solidFill>
                  <a:srgbClr val="112D63"/>
                </a:solidFill>
                <a:latin typeface="+mj-lt"/>
              </a:rPr>
              <a:t>Ειδικών Φόρων Κατανάλωσης και Φόρου Προστιθέμενης Αξίας</a:t>
            </a:r>
            <a:r>
              <a:rPr lang="en-US" sz="1200" dirty="0">
                <a:solidFill>
                  <a:srgbClr val="112D63"/>
                </a:solidFill>
                <a:latin typeface="+mj-lt"/>
              </a:rPr>
              <a:t> </a:t>
            </a:r>
            <a:endParaRPr lang="el-GR" sz="1200" dirty="0">
              <a:solidFill>
                <a:srgbClr val="112D63"/>
              </a:solidFill>
              <a:latin typeface="+mj-lt"/>
            </a:endParaRPr>
          </a:p>
          <a:p>
            <a:pPr marL="357188">
              <a:defRPr/>
            </a:pPr>
            <a:r>
              <a:rPr lang="el-GR" sz="1200" dirty="0">
                <a:solidFill>
                  <a:srgbClr val="112D63"/>
                </a:solidFill>
                <a:latin typeface="+mj-lt"/>
              </a:rPr>
              <a:t> </a:t>
            </a:r>
            <a:r>
              <a:rPr lang="el" sz="1200" dirty="0">
                <a:solidFill>
                  <a:srgbClr val="112D63"/>
                </a:solidFill>
                <a:latin typeface="+mj-lt"/>
              </a:rPr>
              <a:t>Τμήμα </a:t>
            </a:r>
            <a:r>
              <a:rPr lang="el-GR" sz="1200" dirty="0">
                <a:solidFill>
                  <a:srgbClr val="112D63"/>
                </a:solidFill>
                <a:latin typeface="+mj-lt"/>
              </a:rPr>
              <a:t>Ε</a:t>
            </a:r>
            <a:r>
              <a:rPr lang="el" sz="1200" dirty="0">
                <a:solidFill>
                  <a:srgbClr val="112D63"/>
                </a:solidFill>
                <a:latin typeface="+mj-lt"/>
              </a:rPr>
              <a:t>΄ </a:t>
            </a:r>
            <a:r>
              <a:rPr lang="el-GR" sz="1200" dirty="0">
                <a:solidFill>
                  <a:srgbClr val="112D63"/>
                </a:solidFill>
                <a:latin typeface="+mj-lt"/>
              </a:rPr>
              <a:t>ΦΠΑ Εισαγωγών</a:t>
            </a:r>
            <a:r>
              <a:rPr lang="en-US" sz="1200" dirty="0">
                <a:solidFill>
                  <a:srgbClr val="112D63"/>
                </a:solidFill>
                <a:latin typeface="+mj-lt"/>
              </a:rPr>
              <a:t> - </a:t>
            </a:r>
            <a:r>
              <a:rPr lang="el-GR" sz="1200" dirty="0">
                <a:solidFill>
                  <a:srgbClr val="112D63"/>
                </a:solidFill>
                <a:latin typeface="+mj-lt"/>
              </a:rPr>
              <a:t>Εξαγωγών</a:t>
            </a:r>
          </a:p>
          <a:p>
            <a:pPr marL="357188">
              <a:defRPr/>
            </a:pPr>
            <a:r>
              <a:rPr lang="el-GR" altLang="en-US" sz="1200" dirty="0">
                <a:solidFill>
                  <a:srgbClr val="112D63"/>
                </a:solidFill>
                <a:latin typeface="+mj-lt"/>
              </a:rPr>
              <a:t> </a:t>
            </a:r>
            <a:r>
              <a:rPr lang="en-US" altLang="en-US" sz="1200" dirty="0">
                <a:solidFill>
                  <a:srgbClr val="112D63"/>
                </a:solidFill>
                <a:latin typeface="+mj-lt"/>
              </a:rPr>
              <a:t>email:</a:t>
            </a:r>
            <a:r>
              <a:rPr lang="el-GR" altLang="en-US" sz="1200" dirty="0">
                <a:solidFill>
                  <a:srgbClr val="112D63"/>
                </a:solidFill>
                <a:latin typeface="+mj-lt"/>
              </a:rPr>
              <a:t> </a:t>
            </a:r>
            <a:r>
              <a:rPr lang="en-US" altLang="en-US" sz="1200" dirty="0">
                <a:solidFill>
                  <a:srgbClr val="112D63"/>
                </a:solidFill>
                <a:latin typeface="+mj-lt"/>
              </a:rPr>
              <a:t>vat-customs@aade.gr</a:t>
            </a:r>
            <a:endParaRPr lang="el-GR" sz="1200" dirty="0">
              <a:solidFill>
                <a:srgbClr val="112D63"/>
              </a:solidFill>
              <a:latin typeface="+mj-lt"/>
            </a:endParaRPr>
          </a:p>
          <a:p>
            <a:pPr marL="271463" algn="r">
              <a:defRPr/>
            </a:pPr>
            <a:endParaRPr lang="el-GR" sz="1200" b="1" dirty="0"/>
          </a:p>
          <a:p>
            <a:pPr marL="271463" algn="r">
              <a:defRPr/>
            </a:pPr>
            <a:r>
              <a:rPr lang="el-GR" sz="1200" b="1" dirty="0">
                <a:solidFill>
                  <a:srgbClr val="112D63"/>
                </a:solidFill>
              </a:rPr>
              <a:t>Θεσσαλονίκη, Απρίλιος 2025</a:t>
            </a:r>
          </a:p>
        </p:txBody>
      </p:sp>
    </p:spTree>
    <p:extLst>
      <p:ext uri="{BB962C8B-B14F-4D97-AF65-F5344CB8AC3E}">
        <p14:creationId xmlns:p14="http://schemas.microsoft.com/office/powerpoint/2010/main" val="3163689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20824" y="319026"/>
            <a:ext cx="9956800" cy="756241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chemeClr val="tx1"/>
                </a:solidFill>
              </a:rPr>
              <a:t>Προσωρινή Εξαγωγή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580103" y="1229033"/>
            <a:ext cx="11091073" cy="42319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l-GR" sz="2400" b="1" dirty="0"/>
          </a:p>
          <a:p>
            <a:pPr>
              <a:buFont typeface="Wingdings" pitchFamily="2" charset="2"/>
              <a:buChar char="Ø"/>
            </a:pPr>
            <a:r>
              <a:rPr lang="el-GR" sz="2400" b="1" dirty="0"/>
              <a:t>Τήρηση τελωνειακών διατυπώσεων</a:t>
            </a:r>
          </a:p>
          <a:p>
            <a:pPr>
              <a:buNone/>
            </a:pPr>
            <a:r>
              <a:rPr lang="el-GR" sz="2400" dirty="0"/>
              <a:t>Κατάλληλη συμπλήρωση ώστε να αποδεικνύεται η προσωρινή εξαγωγή</a:t>
            </a:r>
          </a:p>
          <a:p>
            <a:pPr>
              <a:buNone/>
            </a:pPr>
            <a:r>
              <a:rPr lang="el-GR" sz="2400" dirty="0"/>
              <a:t>ΙΕ 599 (χωρίς τιμολόγιο) </a:t>
            </a:r>
          </a:p>
          <a:p>
            <a:pPr>
              <a:buNone/>
            </a:pPr>
            <a:endParaRPr lang="el-GR" sz="2400" dirty="0"/>
          </a:p>
          <a:p>
            <a:pPr>
              <a:buNone/>
            </a:pPr>
            <a:r>
              <a:rPr lang="el-GR" sz="2400" b="1" dirty="0"/>
              <a:t>Επιστροφή από προσωρινή εξαγωγή</a:t>
            </a:r>
          </a:p>
          <a:p>
            <a:pPr>
              <a:buFont typeface="Wingdings" pitchFamily="2" charset="2"/>
              <a:buChar char="Ø"/>
            </a:pPr>
            <a:r>
              <a:rPr lang="el-GR" sz="2400" dirty="0"/>
              <a:t>Τήρηση τελωνειακών διατυπώσεων για επανεισαγωγή από προσωρινή εξαγωγή</a:t>
            </a:r>
          </a:p>
          <a:p>
            <a:pPr lvl="1"/>
            <a:r>
              <a:rPr lang="el-GR" dirty="0"/>
              <a:t>   Απαλλαγή ΦΠΑ </a:t>
            </a:r>
          </a:p>
          <a:p>
            <a:pPr>
              <a:buFont typeface="Wingdings" pitchFamily="2" charset="2"/>
              <a:buChar char="Ø"/>
            </a:pPr>
            <a:r>
              <a:rPr lang="el-GR" sz="2400" dirty="0"/>
              <a:t>Σε περίπτωση που πωληθεί μέρος των εμπορευμάτων σε τρίτη χώρα</a:t>
            </a:r>
          </a:p>
          <a:p>
            <a:pPr lvl="1"/>
            <a:r>
              <a:rPr lang="el-GR" dirty="0"/>
              <a:t>    Υποβολή Διασάφησης εξαγωγής με αναφορά στην προσωρινή εξαγωγή</a:t>
            </a:r>
          </a:p>
          <a:p>
            <a:pPr lvl="1"/>
            <a:r>
              <a:rPr lang="el-GR" dirty="0"/>
              <a:t>    Έκδοση τιμολογίου χωρίς ΦΠΑ λόγω εξαγωγής (άρθρο 29) σύνδεση με ΙΕ599 </a:t>
            </a:r>
          </a:p>
          <a:p>
            <a:pPr>
              <a:buNone/>
            </a:pPr>
            <a:r>
              <a:rPr lang="el-GR" b="1" dirty="0">
                <a:latin typeface="Trebuchet MS" pitchFamily="34" charset="0"/>
              </a:rPr>
              <a:t> </a:t>
            </a: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90600" y="274637"/>
            <a:ext cx="9575800" cy="857045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chemeClr val="tx1"/>
                </a:solidFill>
              </a:rPr>
              <a:t>Εφαρμογή διατάξεων ΦΠΑ κατά την εξαγωγή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117600" y="1248697"/>
            <a:ext cx="9702801" cy="3704303"/>
          </a:xfrm>
        </p:spPr>
        <p:txBody>
          <a:bodyPr>
            <a:normAutofit/>
          </a:bodyPr>
          <a:lstStyle/>
          <a:p>
            <a:pPr algn="just"/>
            <a:r>
              <a:rPr lang="el-GR" sz="2000" dirty="0"/>
              <a:t>Η έννοια του «εξαγωγέα», δεν ταυτίζεται πάντα με την έννοια του «πωλητή» </a:t>
            </a:r>
          </a:p>
          <a:p>
            <a:pPr algn="just"/>
            <a:r>
              <a:rPr lang="el-GR" sz="2000" dirty="0"/>
              <a:t>Το πρόσωπο που κατά τις διατάξεις της νομοθεσίας του ΦΠΑ δικαιούται απαλλαγής, είναι μόνο ο πωλητής των αγαθών που εξάγονται</a:t>
            </a:r>
          </a:p>
          <a:p>
            <a:pPr algn="just"/>
            <a:r>
              <a:rPr lang="el-GR" sz="2000" dirty="0"/>
              <a:t>Ο ΦΠΑ εφαρμόζεται σε κάθε στάδιο συναλλακτικής διαδικασίας- επί </a:t>
            </a:r>
            <a:r>
              <a:rPr lang="el-GR" sz="2000" dirty="0" err="1"/>
              <a:t>αλυσιδοτών</a:t>
            </a:r>
            <a:r>
              <a:rPr lang="el-GR" sz="2000" dirty="0"/>
              <a:t> συναλλαγών που έχουν ως τελικό προορισμό εξαγωγή σε Τρίτη χώρα μόνο η τελική πώληση απαλλάσσεται λόγω εξαγωγής </a:t>
            </a:r>
          </a:p>
          <a:p>
            <a:pPr algn="just"/>
            <a:r>
              <a:rPr lang="el-GR" sz="2000" dirty="0"/>
              <a:t>Ο πωλητής  αναφέρεται πάντα στη διασάφηση εξαγωγής ανεξάρτητα  από τον τρόπο συμπλήρωσης   της (θέση 2, θέση 44)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7942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/>
              <a:t>Απλουστευμένες Διασαφήσεις Εξαγωγής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838200" y="1582994"/>
            <a:ext cx="9660467" cy="350547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l-GR" sz="2000" dirty="0"/>
              <a:t>   Όταν μια επιχείρηση διενεργεί τακτικά εξαγωγές χωρίς όμως να διαθέτει τιμολόγιο άμεσα π.χ. σύμβαση για μηνιαία έκδοση- χρηματιστηριακό είδος ή δεν έχει άμεσα όλα τα υποστηρικτικά (άδειες, εγκρίσεις </a:t>
            </a:r>
            <a:r>
              <a:rPr lang="el-GR" sz="2000" dirty="0" err="1"/>
              <a:t>κ.λ.π</a:t>
            </a:r>
            <a:r>
              <a:rPr lang="el-GR" sz="2000" dirty="0"/>
              <a:t>) </a:t>
            </a:r>
          </a:p>
          <a:p>
            <a:pPr algn="just">
              <a:buNone/>
            </a:pPr>
            <a:endParaRPr lang="el-GR" sz="2000" dirty="0"/>
          </a:p>
          <a:p>
            <a:pPr lvl="1"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el-GR" sz="2000" dirty="0"/>
              <a:t>Άδεια απλουστευμένων διαδικασιών</a:t>
            </a:r>
          </a:p>
          <a:p>
            <a:pPr lvl="1"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el-GR" sz="2000" dirty="0"/>
              <a:t>Υποβολή παραστατικών με περιορισμένα πεδία</a:t>
            </a:r>
          </a:p>
          <a:p>
            <a:pPr lvl="1" algn="just">
              <a:lnSpc>
                <a:spcPct val="110000"/>
              </a:lnSpc>
              <a:buFont typeface="Wingdings" pitchFamily="2" charset="2"/>
              <a:buChar char="Ø"/>
            </a:pPr>
            <a:r>
              <a:rPr lang="el-GR" sz="2000" dirty="0"/>
              <a:t>Συμπληρωματική έως 10</a:t>
            </a:r>
            <a:r>
              <a:rPr lang="el-GR" sz="2000" baseline="30000" dirty="0"/>
              <a:t>η</a:t>
            </a:r>
            <a:r>
              <a:rPr lang="el-GR" sz="2000" dirty="0"/>
              <a:t> επόμενου μήνα με πλήρη στοιχεία και υποστηρικτικά (π.χ. τιμολόγιο για όλες τις εξαγωγές του προηγούμενου μήνα χωρίς ΦΠΑ)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217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/>
              <a:t>Διευκολύνσεις ΦΠΑ &amp; Τελωνειακές Διαδικασίες</a:t>
            </a:r>
            <a:br>
              <a:rPr lang="el-GR" sz="2800" b="1" dirty="0"/>
            </a:br>
            <a:r>
              <a:rPr lang="el-GR" sz="2800" b="1" dirty="0">
                <a:solidFill>
                  <a:schemeClr val="tx1"/>
                </a:solidFill>
              </a:rPr>
              <a:t>ΑΡΘΡΟ 29.1.ζ -ΕΔΔΑ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355600" y="1494503"/>
            <a:ext cx="11836400" cy="46824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2000" b="1" dirty="0"/>
              <a:t>Αίτηση στη Φορολογική αρχή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Συγκεντρωτική κατάσταση εξαγωγών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Συγκεντρωτική κατάσταση ενδοκοινοτικών παραδόσεων</a:t>
            </a:r>
          </a:p>
          <a:p>
            <a:pPr marL="0" indent="0">
              <a:buNone/>
            </a:pPr>
            <a:endParaRPr lang="el-GR" sz="2000" b="1" dirty="0"/>
          </a:p>
          <a:p>
            <a:pPr marL="0" indent="0">
              <a:buNone/>
            </a:pPr>
            <a:r>
              <a:rPr lang="el-GR" sz="2000" b="1" dirty="0"/>
              <a:t>Φορολογική αρχή 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2000" dirty="0"/>
              <a:t>έλεγχος ανακεφαλαιωτικών πινάκων ενδοκοινοτικών παραδόσεων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l-GR" sz="2000" dirty="0"/>
              <a:t>έλεγχος εξαγωγών έτους (ΙΕ599, </a:t>
            </a:r>
            <a:r>
              <a:rPr lang="en-US" sz="2000" dirty="0"/>
              <a:t>CN23, </a:t>
            </a:r>
            <a:r>
              <a:rPr lang="el-GR" sz="2000" dirty="0"/>
              <a:t>αποδείξεις </a:t>
            </a:r>
            <a:r>
              <a:rPr lang="en-US" sz="2000" dirty="0"/>
              <a:t>tax free</a:t>
            </a:r>
            <a:r>
              <a:rPr lang="el-GR" sz="2000" dirty="0"/>
              <a:t>, εξαγωγές από άλλο ΚΜ)</a:t>
            </a:r>
            <a:r>
              <a:rPr lang="en-US" sz="2000" dirty="0"/>
              <a:t> </a:t>
            </a:r>
            <a:endParaRPr lang="el-GR" sz="2000" dirty="0"/>
          </a:p>
          <a:p>
            <a:pPr>
              <a:buFont typeface="Wingdings" pitchFamily="2" charset="2"/>
              <a:buChar char="Ø"/>
            </a:pPr>
            <a:endParaRPr lang="el-GR" sz="2000" dirty="0"/>
          </a:p>
          <a:p>
            <a:pPr>
              <a:buNone/>
            </a:pPr>
            <a:r>
              <a:rPr lang="el-GR" sz="2000" dirty="0"/>
              <a:t>         </a:t>
            </a:r>
          </a:p>
          <a:p>
            <a:pPr>
              <a:buNone/>
            </a:pPr>
            <a:r>
              <a:rPr lang="el-GR" sz="2000" dirty="0"/>
              <a:t>                                       έγκριση ορίου                                 ΕΔΔΑ</a:t>
            </a:r>
          </a:p>
          <a:p>
            <a:pPr>
              <a:buFont typeface="Wingdings" pitchFamily="2" charset="2"/>
              <a:buChar char="Ø"/>
            </a:pPr>
            <a:endParaRPr lang="el-GR" b="1" dirty="0">
              <a:latin typeface="Trebuchet MS" pitchFamily="34" charset="0"/>
            </a:endParaRPr>
          </a:p>
          <a:p>
            <a:pPr>
              <a:buNone/>
            </a:pPr>
            <a:endParaRPr lang="el-GR" b="1" dirty="0">
              <a:latin typeface="Trebuchet MS" pitchFamily="34" charset="0"/>
            </a:endParaRPr>
          </a:p>
          <a:p>
            <a:pPr>
              <a:buFont typeface="Wingdings" pitchFamily="2" charset="2"/>
              <a:buChar char="Ø"/>
            </a:pPr>
            <a:endParaRPr lang="el-GR" b="1" dirty="0">
              <a:latin typeface="Trebuchet MS" pitchFamily="34" charset="0"/>
            </a:endParaRPr>
          </a:p>
        </p:txBody>
      </p:sp>
      <p:sp>
        <p:nvSpPr>
          <p:cNvPr id="13" name="12 - Δεξιό βέλος"/>
          <p:cNvSpPr/>
          <p:nvPr/>
        </p:nvSpPr>
        <p:spPr>
          <a:xfrm rot="5400000">
            <a:off x="3646192" y="4505525"/>
            <a:ext cx="628782" cy="292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Δεξιό βέλος"/>
          <p:cNvSpPr/>
          <p:nvPr/>
        </p:nvSpPr>
        <p:spPr>
          <a:xfrm flipV="1">
            <a:off x="5061701" y="5084426"/>
            <a:ext cx="1740309" cy="1504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8224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/>
              <a:t>Διευκολύνσεις ΦΠΑ &amp; Τελωνειακές Διαδικασίες</a:t>
            </a:r>
            <a:endParaRPr lang="el-G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838200" y="1445343"/>
            <a:ext cx="10515600" cy="437125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l-GR" sz="2000" b="1" dirty="0">
              <a:latin typeface="Arial κυριως κειμενο"/>
            </a:endParaRPr>
          </a:p>
          <a:p>
            <a:pPr algn="ctr">
              <a:buNone/>
            </a:pPr>
            <a:endParaRPr lang="el-GR" sz="2000" b="1" dirty="0">
              <a:latin typeface="Arial κυριως κειμενο"/>
            </a:endParaRPr>
          </a:p>
          <a:p>
            <a:pPr algn="ctr">
              <a:buNone/>
            </a:pPr>
            <a:endParaRPr lang="el-GR" sz="2000" b="1" dirty="0">
              <a:latin typeface="Arial κυριως κειμενο"/>
            </a:endParaRPr>
          </a:p>
          <a:p>
            <a:pPr algn="ctr">
              <a:buNone/>
            </a:pPr>
            <a:endParaRPr lang="el-GR" sz="2000" b="1" dirty="0">
              <a:latin typeface="Arial κυριως κειμενο"/>
            </a:endParaRPr>
          </a:p>
          <a:p>
            <a:pPr>
              <a:buNone/>
            </a:pPr>
            <a:r>
              <a:rPr lang="el-GR" sz="2000" b="1" dirty="0">
                <a:latin typeface="Arial κυριως κειμενο"/>
              </a:rPr>
              <a:t>      ΕΔΔΑ – ΑΠΑΛΛΑΓΗ ΦΠΑ</a:t>
            </a:r>
          </a:p>
          <a:p>
            <a:pPr algn="just">
              <a:buFont typeface="Wingdings" pitchFamily="2" charset="2"/>
              <a:buChar char="ü"/>
            </a:pPr>
            <a:r>
              <a:rPr lang="el-GR" sz="2000" b="1" dirty="0">
                <a:latin typeface="Arial κυριως κειμενο"/>
              </a:rPr>
              <a:t>καλύπτει μη </a:t>
            </a:r>
            <a:r>
              <a:rPr lang="el-GR" sz="2000" b="1" dirty="0" err="1">
                <a:latin typeface="Arial κυριως κειμενο"/>
              </a:rPr>
              <a:t>ενωσιακά</a:t>
            </a:r>
            <a:r>
              <a:rPr lang="el-GR" sz="2000" b="1" dirty="0">
                <a:latin typeface="Arial κυριως κειμενο"/>
              </a:rPr>
              <a:t> και εγχώρια εμπορεύματα</a:t>
            </a:r>
          </a:p>
          <a:p>
            <a:pPr algn="just">
              <a:buFont typeface="Wingdings" pitchFamily="2" charset="2"/>
              <a:buChar char="ü"/>
            </a:pPr>
            <a:endParaRPr lang="el-GR" sz="2000" b="1" dirty="0">
              <a:latin typeface="Arial κυριως κειμενο"/>
            </a:endParaRPr>
          </a:p>
          <a:p>
            <a:pPr algn="just">
              <a:buFont typeface="Wingdings" pitchFamily="2" charset="2"/>
              <a:buChar char="ü"/>
            </a:pPr>
            <a:endParaRPr lang="el-GR" sz="2000" b="1" dirty="0">
              <a:latin typeface="Arial κυριως κειμενο"/>
            </a:endParaRPr>
          </a:p>
          <a:p>
            <a:pPr algn="just">
              <a:buFont typeface="Wingdings" pitchFamily="2" charset="2"/>
              <a:buChar char="ü"/>
            </a:pPr>
            <a:endParaRPr lang="el-GR" sz="2000" b="1" dirty="0">
              <a:latin typeface="Arial κυριως κειμενο"/>
            </a:endParaRPr>
          </a:p>
          <a:p>
            <a:pPr algn="just">
              <a:buNone/>
            </a:pPr>
            <a:r>
              <a:rPr lang="el-GR" sz="2000" b="1" dirty="0">
                <a:latin typeface="Arial κυριως κειμενο"/>
              </a:rPr>
              <a:t>     Εξαγωγή (ή ενδοκοινοτική )</a:t>
            </a:r>
          </a:p>
          <a:p>
            <a:pPr algn="just">
              <a:buFont typeface="Wingdings" pitchFamily="2" charset="2"/>
              <a:buChar char="ü"/>
            </a:pPr>
            <a:r>
              <a:rPr lang="el-GR" sz="2000" b="1" dirty="0">
                <a:latin typeface="Arial κυριως κειμενο"/>
              </a:rPr>
              <a:t>Αυτούσια μεταποιημένα</a:t>
            </a:r>
            <a:endParaRPr lang="el-GR" sz="2200" b="1" dirty="0">
              <a:latin typeface="Constantia" pitchFamily="18" charset="0"/>
            </a:endParaRPr>
          </a:p>
          <a:p>
            <a:pPr algn="just">
              <a:buNone/>
            </a:pPr>
            <a:endParaRPr lang="el-GR" sz="2200" b="1" dirty="0">
              <a:latin typeface="Constantia" pitchFamily="18" charset="0"/>
            </a:endParaRPr>
          </a:p>
          <a:p>
            <a:pPr algn="just">
              <a:buNone/>
            </a:pPr>
            <a:endParaRPr lang="el-GR" sz="2200" b="1" dirty="0">
              <a:latin typeface="Constantia" pitchFamily="18" charset="0"/>
            </a:endParaRPr>
          </a:p>
        </p:txBody>
      </p:sp>
      <p:sp>
        <p:nvSpPr>
          <p:cNvPr id="5" name="4 - Στρογγυλεμένο ορθογώνιο"/>
          <p:cNvSpPr/>
          <p:nvPr/>
        </p:nvSpPr>
        <p:spPr>
          <a:xfrm>
            <a:off x="1406015" y="1567497"/>
            <a:ext cx="2428566" cy="110121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rgbClr val="112D63"/>
                </a:solidFill>
              </a:rPr>
              <a:t>ΕΞΑΓΩΓΕΑΣ</a:t>
            </a:r>
            <a:r>
              <a:rPr lang="el-GR" dirty="0"/>
              <a:t> </a:t>
            </a:r>
          </a:p>
        </p:txBody>
      </p:sp>
      <p:sp>
        <p:nvSpPr>
          <p:cNvPr id="6" name="5 - Στρογγυλεμένο ορθογώνιο"/>
          <p:cNvSpPr/>
          <p:nvPr/>
        </p:nvSpPr>
        <p:spPr>
          <a:xfrm>
            <a:off x="7372282" y="1360947"/>
            <a:ext cx="2133600" cy="10717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ΠΡΟΜΗΘΕΥΤΗΣ</a:t>
            </a:r>
          </a:p>
        </p:txBody>
      </p:sp>
      <p:sp>
        <p:nvSpPr>
          <p:cNvPr id="7" name="6 - Στρογγυλεμένο ορθογώνιο"/>
          <p:cNvSpPr/>
          <p:nvPr/>
        </p:nvSpPr>
        <p:spPr>
          <a:xfrm>
            <a:off x="7372282" y="2776084"/>
            <a:ext cx="2325426" cy="9832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ΤΕΛΩΝΕΙΟ ΕΙΣΑΓΩΓΗΣ</a:t>
            </a:r>
          </a:p>
        </p:txBody>
      </p:sp>
      <p:sp>
        <p:nvSpPr>
          <p:cNvPr id="8" name="7 - Δεξιό βέλος"/>
          <p:cNvSpPr/>
          <p:nvPr/>
        </p:nvSpPr>
        <p:spPr>
          <a:xfrm rot="20871503">
            <a:off x="5091741" y="1762772"/>
            <a:ext cx="1435510" cy="1508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8 - Δεξιό βέλος"/>
          <p:cNvSpPr/>
          <p:nvPr/>
        </p:nvSpPr>
        <p:spPr>
          <a:xfrm rot="903888">
            <a:off x="5125551" y="2593097"/>
            <a:ext cx="1406013" cy="1512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Βέλος προς τα κάτω"/>
          <p:cNvSpPr/>
          <p:nvPr/>
        </p:nvSpPr>
        <p:spPr>
          <a:xfrm>
            <a:off x="2387328" y="3630972"/>
            <a:ext cx="372805" cy="10323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168467" cy="939784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/>
              <a:t>Διευκολύνσεις ΦΠΑ &amp; Τελωνειακές Διαδικασίες</a:t>
            </a:r>
            <a:br>
              <a:rPr lang="el-GR" sz="2800" b="1" dirty="0"/>
            </a:br>
            <a:r>
              <a:rPr lang="el-GR" sz="2800" b="1" dirty="0"/>
              <a:t>Ελεύθερη Ζώνη </a:t>
            </a:r>
            <a:endParaRPr lang="el-GR" sz="2800" b="1" dirty="0">
              <a:solidFill>
                <a:schemeClr val="tx1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476655" y="1337187"/>
            <a:ext cx="10877145" cy="48397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200" dirty="0"/>
              <a:t>   </a:t>
            </a:r>
            <a:r>
              <a:rPr lang="el-GR" sz="2200" dirty="0"/>
              <a:t>  </a:t>
            </a:r>
          </a:p>
          <a:p>
            <a:pPr>
              <a:buNone/>
            </a:pPr>
            <a:r>
              <a:rPr lang="el-GR" sz="2200" b="1" dirty="0"/>
              <a:t>         Εφαρμογή διατάξεων ΦΠΑ για θέση σε Ελεύθερη Ζώνη </a:t>
            </a:r>
            <a:r>
              <a:rPr lang="el-GR" sz="2200" dirty="0"/>
              <a:t>(άρθρο 30 κώδικα ΦΠΑ)</a:t>
            </a: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r>
              <a:rPr lang="el-GR" sz="2900" dirty="0"/>
              <a:t>						</a:t>
            </a:r>
            <a:endParaRPr lang="el-GR" sz="2600" b="1" dirty="0">
              <a:latin typeface="+mj-lt"/>
            </a:endParaRPr>
          </a:p>
          <a:p>
            <a:pPr>
              <a:buNone/>
            </a:pPr>
            <a:r>
              <a:rPr lang="el-GR" sz="2600" b="1" dirty="0">
                <a:latin typeface="+mj-lt"/>
              </a:rPr>
              <a:t>                               </a:t>
            </a:r>
          </a:p>
          <a:p>
            <a:pPr>
              <a:buNone/>
            </a:pPr>
            <a:r>
              <a:rPr lang="el-GR" sz="2600" b="1" dirty="0">
                <a:latin typeface="+mj-lt"/>
              </a:rPr>
              <a:t>                                                                                                </a:t>
            </a:r>
          </a:p>
        </p:txBody>
      </p:sp>
      <p:sp>
        <p:nvSpPr>
          <p:cNvPr id="11" name="10 - Έλλειψη"/>
          <p:cNvSpPr/>
          <p:nvPr/>
        </p:nvSpPr>
        <p:spPr>
          <a:xfrm>
            <a:off x="908442" y="2548656"/>
            <a:ext cx="2448232" cy="1229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Προμηθευτής</a:t>
            </a:r>
          </a:p>
        </p:txBody>
      </p:sp>
      <p:sp>
        <p:nvSpPr>
          <p:cNvPr id="12" name="11 - Στρογγυλεμένο ορθογώνιο"/>
          <p:cNvSpPr/>
          <p:nvPr/>
        </p:nvSpPr>
        <p:spPr>
          <a:xfrm>
            <a:off x="5683046" y="2251587"/>
            <a:ext cx="2412776" cy="796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 Ελεύθερη Ζώνη</a:t>
            </a:r>
          </a:p>
        </p:txBody>
      </p:sp>
      <p:sp>
        <p:nvSpPr>
          <p:cNvPr id="14" name="13 - Δεξιό βέλος"/>
          <p:cNvSpPr/>
          <p:nvPr/>
        </p:nvSpPr>
        <p:spPr>
          <a:xfrm>
            <a:off x="3746762" y="3514291"/>
            <a:ext cx="1809208" cy="687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Πώληση </a:t>
            </a:r>
          </a:p>
        </p:txBody>
      </p:sp>
      <p:sp>
        <p:nvSpPr>
          <p:cNvPr id="15" name="14 - Στρογγυλεμένο ορθογώνιο"/>
          <p:cNvSpPr/>
          <p:nvPr/>
        </p:nvSpPr>
        <p:spPr>
          <a:xfrm>
            <a:off x="5771535" y="3451122"/>
            <a:ext cx="2324287" cy="776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Αγοραστής εξαγωγέας</a:t>
            </a:r>
          </a:p>
        </p:txBody>
      </p:sp>
      <p:sp>
        <p:nvSpPr>
          <p:cNvPr id="16" name="15 - Στρογγυλεμένο ορθογώνιο"/>
          <p:cNvSpPr/>
          <p:nvPr/>
        </p:nvSpPr>
        <p:spPr>
          <a:xfrm>
            <a:off x="10235452" y="2616116"/>
            <a:ext cx="1858296" cy="11700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Τρίτη χώρα</a:t>
            </a:r>
          </a:p>
        </p:txBody>
      </p:sp>
      <p:sp>
        <p:nvSpPr>
          <p:cNvPr id="19" name="18 - Δεξιό βέλος"/>
          <p:cNvSpPr/>
          <p:nvPr/>
        </p:nvSpPr>
        <p:spPr>
          <a:xfrm>
            <a:off x="3845828" y="2448853"/>
            <a:ext cx="1611076" cy="687638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rgbClr val="112D63"/>
                </a:solidFill>
              </a:rPr>
              <a:t>Διακίνηση</a:t>
            </a:r>
            <a:r>
              <a:rPr lang="el-GR" dirty="0"/>
              <a:t> </a:t>
            </a:r>
          </a:p>
        </p:txBody>
      </p:sp>
      <p:sp>
        <p:nvSpPr>
          <p:cNvPr id="20" name="19 - Δεξιό βέλος"/>
          <p:cNvSpPr/>
          <p:nvPr/>
        </p:nvSpPr>
        <p:spPr>
          <a:xfrm>
            <a:off x="8462074" y="3505825"/>
            <a:ext cx="1411831" cy="592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Πώληση </a:t>
            </a:r>
          </a:p>
        </p:txBody>
      </p:sp>
      <p:sp>
        <p:nvSpPr>
          <p:cNvPr id="22" name="21 - Δεξιό βέλος"/>
          <p:cNvSpPr/>
          <p:nvPr/>
        </p:nvSpPr>
        <p:spPr>
          <a:xfrm>
            <a:off x="8462074" y="2496037"/>
            <a:ext cx="1411831" cy="687638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rgbClr val="112D63"/>
                </a:solidFill>
              </a:rPr>
              <a:t>Διακίνηση</a:t>
            </a:r>
            <a:r>
              <a:rPr lang="el-GR" dirty="0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939784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/>
              <a:t>Διευκολύνσεις ΦΠΑ &amp; Τελωνειακές Διαδικασίες</a:t>
            </a:r>
            <a:br>
              <a:rPr lang="el-GR" sz="2800" b="1" dirty="0"/>
            </a:br>
            <a:r>
              <a:rPr lang="el-GR" sz="2800" b="1" dirty="0"/>
              <a:t>Τελωνειακή Αποθήκευση</a:t>
            </a:r>
            <a:r>
              <a:rPr lang="el-GR" sz="2600" b="1" dirty="0"/>
              <a:t> </a:t>
            </a:r>
            <a:endParaRPr lang="el-GR" sz="2600" b="1" dirty="0">
              <a:solidFill>
                <a:schemeClr val="tx1"/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476655" y="1337187"/>
            <a:ext cx="10877145" cy="434394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400" dirty="0"/>
              <a:t>   </a:t>
            </a:r>
            <a:r>
              <a:rPr lang="el-GR" sz="2400" dirty="0"/>
              <a:t>  </a:t>
            </a:r>
          </a:p>
          <a:p>
            <a:pPr algn="ctr">
              <a:buNone/>
            </a:pPr>
            <a:r>
              <a:rPr lang="el-GR" sz="2400" b="1" dirty="0"/>
              <a:t>Εφαρμογή διατάξεων ΦΠΑ για θέση σε τελωνειακή αποθήκευση </a:t>
            </a:r>
            <a:r>
              <a:rPr lang="el-GR" sz="2400" dirty="0"/>
              <a:t>(άρθρο 30 κώδικα ΦΠΑ)</a:t>
            </a: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endParaRPr lang="el-GR" sz="2400" b="1" dirty="0">
              <a:latin typeface="Trebuchet MS" pitchFamily="34" charset="0"/>
            </a:endParaRPr>
          </a:p>
          <a:p>
            <a:pPr>
              <a:buNone/>
            </a:pPr>
            <a:r>
              <a:rPr lang="el-GR" sz="2900" dirty="0"/>
              <a:t>						</a:t>
            </a:r>
            <a:endParaRPr lang="el-GR" sz="2600" b="1" dirty="0">
              <a:latin typeface="+mj-lt"/>
            </a:endParaRPr>
          </a:p>
          <a:p>
            <a:pPr>
              <a:buNone/>
            </a:pPr>
            <a:r>
              <a:rPr lang="el-GR" sz="2600" b="1" dirty="0">
                <a:latin typeface="+mj-lt"/>
              </a:rPr>
              <a:t>                               </a:t>
            </a:r>
          </a:p>
          <a:p>
            <a:pPr>
              <a:buNone/>
            </a:pPr>
            <a:r>
              <a:rPr lang="el-GR" sz="2600" b="1" dirty="0">
                <a:latin typeface="+mj-lt"/>
              </a:rPr>
              <a:t>                                                                                                </a:t>
            </a:r>
          </a:p>
        </p:txBody>
      </p:sp>
      <p:sp>
        <p:nvSpPr>
          <p:cNvPr id="11" name="10 - Έλλειψη"/>
          <p:cNvSpPr/>
          <p:nvPr/>
        </p:nvSpPr>
        <p:spPr>
          <a:xfrm>
            <a:off x="973395" y="2649793"/>
            <a:ext cx="2448232" cy="1229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Προμηθευτής</a:t>
            </a:r>
          </a:p>
        </p:txBody>
      </p:sp>
      <p:sp>
        <p:nvSpPr>
          <p:cNvPr id="12" name="11 - Στρογγυλεμένο ορθογώνιο"/>
          <p:cNvSpPr/>
          <p:nvPr/>
        </p:nvSpPr>
        <p:spPr>
          <a:xfrm>
            <a:off x="5683047" y="2330245"/>
            <a:ext cx="2438399" cy="8062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 Τελωνειακή Αποθήκευση</a:t>
            </a:r>
          </a:p>
        </p:txBody>
      </p:sp>
      <p:sp>
        <p:nvSpPr>
          <p:cNvPr id="14" name="13 - Δεξιό βέλος"/>
          <p:cNvSpPr/>
          <p:nvPr/>
        </p:nvSpPr>
        <p:spPr>
          <a:xfrm>
            <a:off x="3839707" y="3505825"/>
            <a:ext cx="1747900" cy="687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Πώληση </a:t>
            </a:r>
          </a:p>
        </p:txBody>
      </p:sp>
      <p:sp>
        <p:nvSpPr>
          <p:cNvPr id="15" name="14 - Στρογγυλεμένο ορθογώνιο"/>
          <p:cNvSpPr/>
          <p:nvPr/>
        </p:nvSpPr>
        <p:spPr>
          <a:xfrm>
            <a:off x="5771536" y="3451122"/>
            <a:ext cx="2349910" cy="776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Αγοραστής εξαγωγέας</a:t>
            </a:r>
          </a:p>
        </p:txBody>
      </p:sp>
      <p:sp>
        <p:nvSpPr>
          <p:cNvPr id="16" name="15 - Στρογγυλεμένο ορθογώνιο"/>
          <p:cNvSpPr/>
          <p:nvPr/>
        </p:nvSpPr>
        <p:spPr>
          <a:xfrm>
            <a:off x="10196052" y="2792362"/>
            <a:ext cx="1858296" cy="11700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Τρίτη χώρα</a:t>
            </a:r>
          </a:p>
        </p:txBody>
      </p:sp>
      <p:sp>
        <p:nvSpPr>
          <p:cNvPr id="19" name="18 - Δεξιό βέλος"/>
          <p:cNvSpPr/>
          <p:nvPr/>
        </p:nvSpPr>
        <p:spPr>
          <a:xfrm>
            <a:off x="3845828" y="2448853"/>
            <a:ext cx="1611076" cy="687638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rgbClr val="112D63"/>
                </a:solidFill>
              </a:rPr>
              <a:t>Διακίνηση </a:t>
            </a:r>
          </a:p>
        </p:txBody>
      </p:sp>
      <p:sp>
        <p:nvSpPr>
          <p:cNvPr id="20" name="19 - Δεξιό βέλος"/>
          <p:cNvSpPr/>
          <p:nvPr/>
        </p:nvSpPr>
        <p:spPr>
          <a:xfrm>
            <a:off x="8600291" y="3458636"/>
            <a:ext cx="1411831" cy="592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Πώληση </a:t>
            </a:r>
          </a:p>
        </p:txBody>
      </p:sp>
      <p:sp>
        <p:nvSpPr>
          <p:cNvPr id="22" name="21 - Δεξιό βέλος"/>
          <p:cNvSpPr/>
          <p:nvPr/>
        </p:nvSpPr>
        <p:spPr>
          <a:xfrm>
            <a:off x="8462074" y="2591421"/>
            <a:ext cx="1547165" cy="592254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rgbClr val="112D63"/>
                </a:solidFill>
              </a:rPr>
              <a:t>Διακίνηση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294387"/>
            <a:ext cx="10515600" cy="941746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chemeClr val="tx1"/>
                </a:solidFill>
              </a:rPr>
              <a:t>Απαλλαγή από ΦΠΑ Εξαγωγής ΆΡΘΡΟ 29.1.ε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516466" y="1413933"/>
            <a:ext cx="11523133" cy="4047067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l-GR" sz="2000" dirty="0"/>
              <a:t> «η παροχή υπηρεσιών, στις οποίες περιλαμβάνονται οι μεταφορές και οι βοηθητικές εργασίες τους, εφόσον οι υπηρεσίες αυτές συνδέονται άμεσα με εξαγωγές αγαθών….»</a:t>
            </a:r>
          </a:p>
          <a:p>
            <a:pPr algn="just">
              <a:buNone/>
            </a:pPr>
            <a:endParaRPr lang="el-GR" sz="2000" i="1" dirty="0"/>
          </a:p>
          <a:p>
            <a:pPr marL="0" indent="0" algn="just">
              <a:buNone/>
            </a:pPr>
            <a:r>
              <a:rPr lang="el-GR" sz="2000" dirty="0"/>
              <a:t>Η πλοιοκτήτρια που μεταφέρει εμπορεύματα σε Τ.Χ. τιμολογεί τον </a:t>
            </a:r>
            <a:r>
              <a:rPr lang="el-GR" sz="2000" dirty="0" err="1"/>
              <a:t>εξαγωγέα</a:t>
            </a:r>
            <a:r>
              <a:rPr lang="el-GR" sz="2000" dirty="0"/>
              <a:t>                                 </a:t>
            </a:r>
            <a:r>
              <a:rPr lang="el-GR" sz="2000" u="sng" dirty="0"/>
              <a:t>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l-GR" sz="2000" b="1" dirty="0"/>
              <a:t>Απαλλάσσεται από ΦΠΑ</a:t>
            </a:r>
          </a:p>
          <a:p>
            <a:pPr>
              <a:buNone/>
            </a:pPr>
            <a:r>
              <a:rPr lang="el-GR" sz="2000" dirty="0"/>
              <a:t>Εμπορεύματα που έχουν τεθεί στην Ε.Ζ. εξάγονται με την τήρηση των τελωνειακών διατυπώσεων από τον Α εξαγωγέα. Για την φόρτωση στο πλοίο εκδίδεται τιμολόγιο Π.Υ. προς τον Α.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l-GR" sz="2000" b="1" dirty="0"/>
              <a:t>Απαλλάσσεται από ΦΠΑ</a:t>
            </a:r>
          </a:p>
          <a:p>
            <a:pPr algn="just">
              <a:buNone/>
            </a:pPr>
            <a:endParaRPr lang="el-GR" b="1" dirty="0">
              <a:latin typeface="Trebuchet MS" pitchFamily="34" charset="0"/>
            </a:endParaRPr>
          </a:p>
          <a:p>
            <a:pPr algn="just">
              <a:buNone/>
            </a:pPr>
            <a:endParaRPr lang="el-GR" b="1" dirty="0">
              <a:latin typeface="Trebuchet MS" pitchFamily="34" charset="0"/>
            </a:endParaRPr>
          </a:p>
          <a:p>
            <a:pPr algn="just">
              <a:buNone/>
            </a:pPr>
            <a:r>
              <a:rPr lang="el-GR" b="1" dirty="0">
                <a:latin typeface="Trebuchet MS" pitchFamily="34" charset="0"/>
              </a:rPr>
              <a:t>  </a:t>
            </a:r>
          </a:p>
          <a:p>
            <a:pPr algn="just">
              <a:buNone/>
            </a:pPr>
            <a:endParaRPr lang="el-GR" b="1" u="sng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245806"/>
            <a:ext cx="10515600" cy="884904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/>
              <a:t> Επιστροφή πιστωτικού υπολοίπου ΦΠΑ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38200" y="1170040"/>
            <a:ext cx="9939867" cy="3986160"/>
          </a:xfrm>
        </p:spPr>
        <p:txBody>
          <a:bodyPr>
            <a:normAutofit/>
          </a:bodyPr>
          <a:lstStyle/>
          <a:p>
            <a:r>
              <a:rPr lang="el-GR" sz="2000" dirty="0"/>
              <a:t>Χρυσή Λίστα δικαιούχων για την επίσπευση επιστροφής πιστωτικού υπολοίπου ΦΠΑ-  κατά προτεραιότητα και χωρίς έλεγχο επιστροφή ΦΠΑ</a:t>
            </a:r>
          </a:p>
          <a:p>
            <a:r>
              <a:rPr lang="el-GR" sz="2000" dirty="0"/>
              <a:t>Κάτοχοι «άδειας ΑΕΟ </a:t>
            </a:r>
            <a:r>
              <a:rPr lang="el-GR" sz="2000" dirty="0" err="1"/>
              <a:t>Authorised</a:t>
            </a:r>
            <a:r>
              <a:rPr lang="el-GR" sz="2000" dirty="0"/>
              <a:t> Economic </a:t>
            </a:r>
            <a:r>
              <a:rPr lang="el-GR" sz="2000" dirty="0" err="1"/>
              <a:t>Operator</a:t>
            </a:r>
            <a:r>
              <a:rPr lang="el-GR" sz="2000" dirty="0"/>
              <a:t>» ή «αδειών απλουστευμένων διαδικασιών»</a:t>
            </a:r>
          </a:p>
          <a:p>
            <a:r>
              <a:rPr lang="el-GR" sz="2000" dirty="0"/>
              <a:t>Πραγματοποιούν πράξεις που δεν επιβαρύνονται με ΦΠΑ σε ποσοστό τουλάχιστον 50% του κύκλου εργασιών τους για σκοπούς ΦΠΑ κατά  το  προηγούμενο  ημερολογιακό  δωδεκάμηνο (κατά κύριο λόγο οι εξαγωγικές επιχειρήσεις) </a:t>
            </a:r>
          </a:p>
          <a:p>
            <a:r>
              <a:rPr lang="el-GR" sz="2000" u="sng" dirty="0"/>
              <a:t>Εφόσον</a:t>
            </a:r>
            <a:r>
              <a:rPr lang="el-GR" sz="2000" dirty="0"/>
              <a:t>: Δεν έχουν υποπέσει σε φορολογικές και τελωνειακές παραβάσεις-  Δεν χαρακτηρίζονται ως ύποπτοι για συμμετοχή σε απάτη που αφορά στις ενδοκοινοτικές συναλλαγές, κατόπιν εφαρμογής κριτηρίων ανάλυσης κινδύνου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ubtitle 12">
            <a:extLst>
              <a:ext uri="{FF2B5EF4-FFF2-40B4-BE49-F238E27FC236}">
                <a16:creationId xmlns:a16="http://schemas.microsoft.com/office/drawing/2014/main" id="{0CADA15D-1811-FB9B-D4CC-D05CEF1415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09360" y="2303790"/>
            <a:ext cx="4173274" cy="1363141"/>
          </a:xfrm>
        </p:spPr>
        <p:txBody>
          <a:bodyPr anchor="ctr">
            <a:normAutofit/>
          </a:bodyPr>
          <a:lstStyle/>
          <a:p>
            <a:r>
              <a:rPr lang="el-GR" altLang="en-US" sz="3200" b="1" dirty="0">
                <a:solidFill>
                  <a:srgbClr val="112D63"/>
                </a:solidFill>
                <a:latin typeface="Arial" charset="0"/>
              </a:rPr>
              <a:t>Ευχαριστούμε!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DFA4ABD-5068-050E-08E0-1A7587B0F9E5}"/>
              </a:ext>
            </a:extLst>
          </p:cNvPr>
          <p:cNvSpPr/>
          <p:nvPr/>
        </p:nvSpPr>
        <p:spPr>
          <a:xfrm rot="5400000">
            <a:off x="9670730" y="754348"/>
            <a:ext cx="650932" cy="4391608"/>
          </a:xfrm>
          <a:prstGeom prst="rect">
            <a:avLst/>
          </a:prstGeom>
          <a:gradFill>
            <a:gsLst>
              <a:gs pos="5000">
                <a:schemeClr val="accent2">
                  <a:alpha val="0"/>
                </a:schemeClr>
              </a:gs>
              <a:gs pos="72000">
                <a:srgbClr val="3265C5">
                  <a:alpha val="91494"/>
                </a:srgbClr>
              </a:gs>
              <a:gs pos="90000">
                <a:schemeClr val="accent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0FDF182-1D90-F161-D4F5-644E1765A83E}"/>
              </a:ext>
            </a:extLst>
          </p:cNvPr>
          <p:cNvSpPr/>
          <p:nvPr/>
        </p:nvSpPr>
        <p:spPr>
          <a:xfrm rot="16200000">
            <a:off x="1734106" y="890580"/>
            <a:ext cx="650932" cy="4119146"/>
          </a:xfrm>
          <a:prstGeom prst="rect">
            <a:avLst/>
          </a:prstGeom>
          <a:gradFill>
            <a:gsLst>
              <a:gs pos="5000">
                <a:schemeClr val="accent2">
                  <a:alpha val="0"/>
                </a:schemeClr>
              </a:gs>
              <a:gs pos="72000">
                <a:srgbClr val="3265C5">
                  <a:alpha val="91494"/>
                </a:srgbClr>
              </a:gs>
              <a:gs pos="90000">
                <a:schemeClr val="accent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8" name="Picture 34">
            <a:extLst>
              <a:ext uri="{FF2B5EF4-FFF2-40B4-BE49-F238E27FC236}">
                <a16:creationId xmlns:a16="http://schemas.microsoft.com/office/drawing/2014/main" id="{3F80C30C-A7DD-4528-BC43-D855C9306C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01078" y="3666931"/>
            <a:ext cx="3189839" cy="205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63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838200" y="1282149"/>
            <a:ext cx="9939867" cy="41271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/>
              <a:t>Απαλλάσσεται από ΦΠΑ η παράδοση αγαθών που εξάγονται, εκτός της Κοινότητας, από τον πωλητή ή από άλλο πρόσωπο που ενεργεί για λογαριασμό του πωλητή.</a:t>
            </a:r>
          </a:p>
          <a:p>
            <a:pPr marL="0" indent="0">
              <a:buNone/>
            </a:pPr>
            <a:r>
              <a:rPr lang="el-GR" sz="2000" dirty="0"/>
              <a:t>Προϋποθέσεις :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2000" b="1" dirty="0"/>
              <a:t>υποβολή τελωνειακού παραστατικού εξαγωγής 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2000" b="1" dirty="0"/>
              <a:t>τιμολόγιο πώλησης χωρίς Φ.Π.Α 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2000" b="1" dirty="0"/>
              <a:t>επιβεβαίωση εξόδου εμπορευμάτων από το τελωνειακό έδαφος της ΕΕ (ΙΕ 599)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2000" b="1" dirty="0"/>
              <a:t>Τραπεζικό μέσο πληρωμής από το οποίο θα προκύπτει η καταβολή του αντιτίμου της αξίας του τιμολογίου πώλησης</a:t>
            </a:r>
          </a:p>
          <a:p>
            <a:pPr>
              <a:buNone/>
            </a:pPr>
            <a:endParaRPr lang="el-GR" sz="2000" b="1" dirty="0"/>
          </a:p>
        </p:txBody>
      </p:sp>
      <p:sp>
        <p:nvSpPr>
          <p:cNvPr id="7" name="1 - Τίτλος">
            <a:extLst>
              <a:ext uri="{FF2B5EF4-FFF2-40B4-BE49-F238E27FC236}">
                <a16:creationId xmlns:a16="http://schemas.microsoft.com/office/drawing/2014/main" id="{6F3B82CF-056F-4E49-83D4-2627FE37576C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574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</a:rPr>
              <a:t>Άρθρο 29 Κώδικα ΦΠΑ – ΠΟΛ. 1203 /2016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838199" y="1465006"/>
            <a:ext cx="11209867" cy="42669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2000" b="1" dirty="0"/>
              <a:t>ΕΛΛΗΝΑΣ </a:t>
            </a:r>
            <a:r>
              <a:rPr lang="en-US" sz="2000" b="1" dirty="0"/>
              <a:t> </a:t>
            </a:r>
            <a:r>
              <a:rPr lang="el-GR" sz="2000" b="1" dirty="0"/>
              <a:t>Υποκείμενος               Α.Φ.Μ.</a:t>
            </a:r>
          </a:p>
          <a:p>
            <a:pPr>
              <a:buNone/>
            </a:pPr>
            <a:r>
              <a:rPr lang="el-GR" sz="2000" b="1" dirty="0"/>
              <a:t>                                                                    </a:t>
            </a:r>
          </a:p>
          <a:p>
            <a:pPr>
              <a:buNone/>
            </a:pPr>
            <a:r>
              <a:rPr lang="el-GR" sz="2000" b="1" dirty="0"/>
              <a:t>ΕΕ Υποκείμενος              Α.Φ.Μ.</a:t>
            </a:r>
            <a:r>
              <a:rPr lang="el-GR" sz="2000" dirty="0"/>
              <a:t> </a:t>
            </a:r>
            <a:r>
              <a:rPr lang="el-GR" sz="1400" dirty="0"/>
              <a:t>(βάσει ΠΟΛ 1113/2013) </a:t>
            </a:r>
            <a:r>
              <a:rPr lang="el-GR" sz="2000" dirty="0"/>
              <a:t>&amp;</a:t>
            </a:r>
            <a:r>
              <a:rPr lang="el-GR" sz="2000" b="1" dirty="0"/>
              <a:t> Φορολογικός Αντιπρόσωπος</a:t>
            </a:r>
          </a:p>
          <a:p>
            <a:pPr>
              <a:buNone/>
            </a:pPr>
            <a:endParaRPr lang="el-GR" sz="2000" b="1" dirty="0"/>
          </a:p>
          <a:p>
            <a:pPr>
              <a:buNone/>
            </a:pPr>
            <a:r>
              <a:rPr lang="el-GR" sz="2000" b="1" dirty="0"/>
              <a:t>Τ.Χ. Υποκείμενος             Α.Φ.Μ. Φορολογικού Αντιπροσώπου</a:t>
            </a:r>
          </a:p>
          <a:p>
            <a:pPr>
              <a:buNone/>
            </a:pPr>
            <a:endParaRPr lang="el-GR" sz="2000" b="1" dirty="0"/>
          </a:p>
          <a:p>
            <a:pPr>
              <a:buNone/>
            </a:pPr>
            <a:r>
              <a:rPr lang="el-GR" sz="2000" b="1" dirty="0"/>
              <a:t>ΔΙΑΚΙΝΗΣΗ ΜΟΝΟ ΚΑΙ ΥΠΟΒΟΛΗ ΔΙΑΣΑΦΗΣΗΣ            ΕΟ</a:t>
            </a:r>
            <a:r>
              <a:rPr lang="en-US" sz="2000" b="1" dirty="0"/>
              <a:t>R</a:t>
            </a:r>
            <a:r>
              <a:rPr lang="el-GR" sz="2000" b="1" dirty="0"/>
              <a:t>Ι ΌΧΙ Α.Φ.Μ</a:t>
            </a:r>
          </a:p>
        </p:txBody>
      </p:sp>
      <p:sp>
        <p:nvSpPr>
          <p:cNvPr id="8" name="1 - Τίτλος">
            <a:extLst>
              <a:ext uri="{FF2B5EF4-FFF2-40B4-BE49-F238E27FC236}">
                <a16:creationId xmlns:a16="http://schemas.microsoft.com/office/drawing/2014/main" id="{C865281B-DDAE-4C08-9F44-AC15C46C084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625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solidFill>
                  <a:srgbClr val="112D63"/>
                </a:solidFill>
              </a:rPr>
              <a:t>Υποχρέωση λήψης ΑΦΜ</a:t>
            </a:r>
          </a:p>
        </p:txBody>
      </p:sp>
      <p:cxnSp>
        <p:nvCxnSpPr>
          <p:cNvPr id="4" name="Ευθύγραμμο βέλος σύνδεσης 3">
            <a:extLst>
              <a:ext uri="{FF2B5EF4-FFF2-40B4-BE49-F238E27FC236}">
                <a16:creationId xmlns:a16="http://schemas.microsoft.com/office/drawing/2014/main" id="{A8781238-143B-497A-873D-248D07F2EF3C}"/>
              </a:ext>
            </a:extLst>
          </p:cNvPr>
          <p:cNvCxnSpPr/>
          <p:nvPr/>
        </p:nvCxnSpPr>
        <p:spPr>
          <a:xfrm>
            <a:off x="4080933" y="1676400"/>
            <a:ext cx="609600" cy="0"/>
          </a:xfrm>
          <a:prstGeom prst="straightConnector1">
            <a:avLst/>
          </a:prstGeom>
          <a:ln>
            <a:solidFill>
              <a:srgbClr val="0C49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Ευθύγραμμο βέλος σύνδεσης 5">
            <a:extLst>
              <a:ext uri="{FF2B5EF4-FFF2-40B4-BE49-F238E27FC236}">
                <a16:creationId xmlns:a16="http://schemas.microsoft.com/office/drawing/2014/main" id="{89037D6B-4AEE-496F-8CF8-85325BE95DF3}"/>
              </a:ext>
            </a:extLst>
          </p:cNvPr>
          <p:cNvCxnSpPr/>
          <p:nvPr/>
        </p:nvCxnSpPr>
        <p:spPr>
          <a:xfrm>
            <a:off x="3039533" y="2438399"/>
            <a:ext cx="609600" cy="0"/>
          </a:xfrm>
          <a:prstGeom prst="straightConnector1">
            <a:avLst/>
          </a:prstGeom>
          <a:ln>
            <a:solidFill>
              <a:srgbClr val="0C49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Ευθύγραμμο βέλος σύνδεσης 6">
            <a:extLst>
              <a:ext uri="{FF2B5EF4-FFF2-40B4-BE49-F238E27FC236}">
                <a16:creationId xmlns:a16="http://schemas.microsoft.com/office/drawing/2014/main" id="{E4A03EDE-E6B2-4225-8AD9-9F57B59C91FB}"/>
              </a:ext>
            </a:extLst>
          </p:cNvPr>
          <p:cNvCxnSpPr/>
          <p:nvPr/>
        </p:nvCxnSpPr>
        <p:spPr>
          <a:xfrm>
            <a:off x="3039533" y="3259666"/>
            <a:ext cx="609600" cy="0"/>
          </a:xfrm>
          <a:prstGeom prst="straightConnector1">
            <a:avLst/>
          </a:prstGeom>
          <a:ln>
            <a:solidFill>
              <a:srgbClr val="0C49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Ευθύγραμμο βέλος σύνδεσης 8">
            <a:extLst>
              <a:ext uri="{FF2B5EF4-FFF2-40B4-BE49-F238E27FC236}">
                <a16:creationId xmlns:a16="http://schemas.microsoft.com/office/drawing/2014/main" id="{B0193E6F-2F10-4D90-B1EC-44471DB3198E}"/>
              </a:ext>
            </a:extLst>
          </p:cNvPr>
          <p:cNvCxnSpPr/>
          <p:nvPr/>
        </p:nvCxnSpPr>
        <p:spPr>
          <a:xfrm>
            <a:off x="6807199" y="4063998"/>
            <a:ext cx="609600" cy="0"/>
          </a:xfrm>
          <a:prstGeom prst="straightConnector1">
            <a:avLst/>
          </a:prstGeom>
          <a:ln>
            <a:solidFill>
              <a:srgbClr val="0C49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838199" y="1111045"/>
            <a:ext cx="10714703" cy="462094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l-GR" sz="2000" b="1" dirty="0">
                <a:latin typeface="Trebuchet MS" pitchFamily="34" charset="0"/>
              </a:rPr>
              <a:t>  </a:t>
            </a:r>
            <a:r>
              <a:rPr lang="el-GR" sz="2300" b="1" u="sng" dirty="0"/>
              <a:t>ΕΞΑΓΩΓΕΑΣ</a:t>
            </a:r>
            <a:r>
              <a:rPr lang="el-GR" sz="2300" b="1" dirty="0"/>
              <a:t> </a:t>
            </a:r>
          </a:p>
          <a:p>
            <a:pPr algn="just">
              <a:buFont typeface="Wingdings" pitchFamily="2" charset="2"/>
              <a:buChar char="§"/>
            </a:pPr>
            <a:r>
              <a:rPr lang="el-GR" sz="2300" dirty="0"/>
              <a:t>Υποβολή διασάφησης</a:t>
            </a:r>
          </a:p>
          <a:p>
            <a:pPr algn="just">
              <a:buFont typeface="Wingdings" pitchFamily="2" charset="2"/>
              <a:buChar char="§"/>
            </a:pPr>
            <a:r>
              <a:rPr lang="el-GR" sz="2300" dirty="0"/>
              <a:t> ανάρτηση δικαιολογητικών </a:t>
            </a:r>
          </a:p>
          <a:p>
            <a:pPr algn="just">
              <a:buNone/>
            </a:pPr>
            <a:r>
              <a:rPr lang="el-GR" sz="2300" dirty="0"/>
              <a:t>       (τιμολόγιο, </a:t>
            </a:r>
            <a:r>
              <a:rPr lang="el-GR" sz="2300" dirty="0" err="1"/>
              <a:t>αξια</a:t>
            </a:r>
            <a:r>
              <a:rPr lang="el-GR" sz="2300" dirty="0"/>
              <a:t>, ΑΦΜ, )</a:t>
            </a:r>
          </a:p>
          <a:p>
            <a:pPr algn="just">
              <a:buFont typeface="Wingdings" pitchFamily="2" charset="2"/>
              <a:buChar char="§"/>
            </a:pPr>
            <a:r>
              <a:rPr lang="el-GR" sz="2300" dirty="0"/>
              <a:t>προσκόμιση εμπορευμάτων </a:t>
            </a:r>
          </a:p>
          <a:p>
            <a:pPr algn="just">
              <a:buNone/>
            </a:pPr>
            <a:r>
              <a:rPr lang="el-GR" sz="2300" b="1" u="sng" dirty="0"/>
              <a:t>ΤΕΛΩΝΕΙΟ ΕΞΑΓΩΓΗΣ </a:t>
            </a:r>
          </a:p>
          <a:p>
            <a:pPr algn="just">
              <a:buFont typeface="Wingdings" pitchFamily="2" charset="2"/>
              <a:buChar char="§"/>
            </a:pPr>
            <a:r>
              <a:rPr lang="el-GR" sz="2300" dirty="0"/>
              <a:t>Αποδοχή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300" dirty="0"/>
              <a:t>Risk Analysis</a:t>
            </a:r>
          </a:p>
          <a:p>
            <a:pPr algn="just">
              <a:buFont typeface="Wingdings" pitchFamily="2" charset="2"/>
              <a:buChar char="§"/>
            </a:pPr>
            <a:r>
              <a:rPr lang="el-GR" sz="2300" dirty="0"/>
              <a:t>Έλεγχος εγγράφων</a:t>
            </a:r>
          </a:p>
          <a:p>
            <a:pPr algn="just">
              <a:buFont typeface="Wingdings" pitchFamily="2" charset="2"/>
              <a:buChar char="§"/>
            </a:pPr>
            <a:r>
              <a:rPr lang="el-GR" sz="2300" dirty="0"/>
              <a:t>Τήρηση μέτρων –απαγορεύσεων  </a:t>
            </a:r>
          </a:p>
          <a:p>
            <a:pPr algn="just">
              <a:buFont typeface="Wingdings" pitchFamily="2" charset="2"/>
              <a:buChar char="§"/>
            </a:pPr>
            <a:r>
              <a:rPr lang="el-GR" sz="2300" dirty="0"/>
              <a:t>Ενημέρωση τελ. Εξόδου</a:t>
            </a:r>
          </a:p>
          <a:p>
            <a:pPr algn="just">
              <a:buNone/>
            </a:pPr>
            <a:r>
              <a:rPr lang="el-GR" sz="2300" b="1" u="sng" dirty="0"/>
              <a:t>ΤΕΛΩΝΕΙΟ ΕΞΟΔΟΥ</a:t>
            </a:r>
          </a:p>
          <a:p>
            <a:pPr algn="just">
              <a:buFont typeface="Wingdings" pitchFamily="2" charset="2"/>
              <a:buChar char="§"/>
            </a:pPr>
            <a:r>
              <a:rPr lang="el-GR" sz="2300" dirty="0"/>
              <a:t>Λαμβάνει ενημέρωση</a:t>
            </a:r>
          </a:p>
          <a:p>
            <a:pPr algn="just">
              <a:buFont typeface="Wingdings" pitchFamily="2" charset="2"/>
              <a:buChar char="§"/>
            </a:pPr>
            <a:r>
              <a:rPr lang="el-GR" sz="2300" dirty="0"/>
              <a:t>Έλεγχος βάση </a:t>
            </a:r>
            <a:r>
              <a:rPr lang="en-US" sz="2300" dirty="0"/>
              <a:t>Risk Analysis</a:t>
            </a:r>
            <a:endParaRPr lang="el-GR" sz="2300" dirty="0"/>
          </a:p>
          <a:p>
            <a:pPr algn="just">
              <a:buFont typeface="Wingdings" pitchFamily="2" charset="2"/>
              <a:buChar char="§"/>
            </a:pPr>
            <a:r>
              <a:rPr lang="el-GR" sz="2300" dirty="0"/>
              <a:t>Εξακρίβωση ταυτότητας - ποσότητας </a:t>
            </a:r>
          </a:p>
          <a:p>
            <a:pPr>
              <a:buNone/>
            </a:pPr>
            <a:r>
              <a:rPr lang="el-GR" sz="2100" b="1" dirty="0">
                <a:latin typeface="Trebuchet MS" pitchFamily="34" charset="0"/>
              </a:rPr>
              <a:t>                                  </a:t>
            </a:r>
            <a:r>
              <a:rPr lang="el-GR" sz="2000" b="1" dirty="0">
                <a:latin typeface="Trebuchet MS" pitchFamily="34" charset="0"/>
              </a:rPr>
              <a:t>                        </a:t>
            </a:r>
          </a:p>
          <a:p>
            <a:pPr>
              <a:buNone/>
            </a:pPr>
            <a:endParaRPr lang="el-GR" sz="2000" b="1" dirty="0">
              <a:latin typeface="Trebuchet MS" pitchFamily="34" charset="0"/>
            </a:endParaRPr>
          </a:p>
        </p:txBody>
      </p:sp>
      <p:sp>
        <p:nvSpPr>
          <p:cNvPr id="8" name="1 - Τίτλος">
            <a:extLst>
              <a:ext uri="{FF2B5EF4-FFF2-40B4-BE49-F238E27FC236}">
                <a16:creationId xmlns:a16="http://schemas.microsoft.com/office/drawing/2014/main" id="{C865281B-DDAE-4C08-9F44-AC15C46C0844}"/>
              </a:ext>
            </a:extLst>
          </p:cNvPr>
          <p:cNvSpPr txBox="1">
            <a:spLocks/>
          </p:cNvSpPr>
          <p:nvPr/>
        </p:nvSpPr>
        <p:spPr>
          <a:xfrm>
            <a:off x="838200" y="335973"/>
            <a:ext cx="10515600" cy="578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/>
              <a:t>Τελωνειακή Διαδικασία και απαλλαγή από ΦΠΑ</a:t>
            </a:r>
            <a:endParaRPr lang="el-GR" sz="2800" b="1" dirty="0">
              <a:latin typeface="+mn-lt"/>
            </a:endParaRPr>
          </a:p>
        </p:txBody>
      </p:sp>
      <p:sp>
        <p:nvSpPr>
          <p:cNvPr id="4" name="3 - Αριστερό βέλος"/>
          <p:cNvSpPr/>
          <p:nvPr/>
        </p:nvSpPr>
        <p:spPr>
          <a:xfrm>
            <a:off x="4729316" y="1213028"/>
            <a:ext cx="2192594" cy="1179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4 - Κατακόρυφος πάπυρος"/>
          <p:cNvSpPr/>
          <p:nvPr/>
        </p:nvSpPr>
        <p:spPr>
          <a:xfrm>
            <a:off x="7620955" y="982076"/>
            <a:ext cx="3274142" cy="437535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ΠΛΗΡΩΣ ΨΗΦΙΟΠΟΙΗΜΕΝΗ ΔΙΑΔΙΚΑΣΙΑ </a:t>
            </a:r>
          </a:p>
          <a:p>
            <a:pPr algn="ctr"/>
            <a:endParaRPr lang="el-GR" dirty="0"/>
          </a:p>
          <a:p>
            <a:pPr algn="ctr"/>
            <a:r>
              <a:rPr lang="el-GR" dirty="0"/>
              <a:t>ΑΛΛΗΛΕΠΙΔΡΑΣΗ</a:t>
            </a:r>
          </a:p>
          <a:p>
            <a:pPr algn="ctr"/>
            <a:endParaRPr lang="el-GR" dirty="0"/>
          </a:p>
          <a:p>
            <a:pPr algn="ctr"/>
            <a:endParaRPr lang="el-GR" dirty="0"/>
          </a:p>
          <a:p>
            <a:pPr algn="ctr"/>
            <a:r>
              <a:rPr lang="el-GR" dirty="0"/>
              <a:t>ΑΝΤΑΛΛΑΓΗ ΜΗΝΥΜΑΤΩΝ</a:t>
            </a:r>
          </a:p>
        </p:txBody>
      </p:sp>
      <p:sp>
        <p:nvSpPr>
          <p:cNvPr id="6" name="5 - Αριστερό βέλος"/>
          <p:cNvSpPr/>
          <p:nvPr/>
        </p:nvSpPr>
        <p:spPr>
          <a:xfrm>
            <a:off x="4688075" y="2569662"/>
            <a:ext cx="2233835" cy="1179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6 - Αριστερό βέλος"/>
          <p:cNvSpPr/>
          <p:nvPr/>
        </p:nvSpPr>
        <p:spPr>
          <a:xfrm flipV="1">
            <a:off x="4688075" y="4257369"/>
            <a:ext cx="2192594" cy="1179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143000" y="147486"/>
            <a:ext cx="10515600" cy="934065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/>
              <a:t>Τελωνειακή Διαδικασία και απαλλαγή από ΦΠΑ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432046" y="1091381"/>
            <a:ext cx="10794753" cy="5435836"/>
          </a:xfrm>
        </p:spPr>
        <p:txBody>
          <a:bodyPr>
            <a:normAutofit/>
          </a:bodyPr>
          <a:lstStyle/>
          <a:p>
            <a:pPr>
              <a:buNone/>
            </a:pPr>
            <a:endParaRPr lang="el-GR" dirty="0"/>
          </a:p>
          <a:p>
            <a:pPr>
              <a:buNone/>
            </a:pPr>
            <a:endParaRPr lang="el-GR" dirty="0"/>
          </a:p>
          <a:p>
            <a:pPr>
              <a:buNone/>
            </a:pPr>
            <a:r>
              <a:rPr lang="el-GR" dirty="0"/>
              <a:t>                                                                               </a:t>
            </a:r>
          </a:p>
          <a:p>
            <a:pPr>
              <a:buNone/>
            </a:pPr>
            <a:r>
              <a:rPr lang="el-GR" sz="2400" dirty="0"/>
              <a:t> 										ΙΕ599</a:t>
            </a:r>
          </a:p>
          <a:p>
            <a:pPr>
              <a:buNone/>
            </a:pPr>
            <a:endParaRPr lang="el-GR" dirty="0"/>
          </a:p>
          <a:p>
            <a:pPr>
              <a:buNone/>
            </a:pPr>
            <a:endParaRPr lang="el-GR" dirty="0"/>
          </a:p>
          <a:p>
            <a:pPr>
              <a:buNone/>
            </a:pPr>
            <a:endParaRPr lang="el-GR" dirty="0"/>
          </a:p>
          <a:p>
            <a:pPr>
              <a:buNone/>
            </a:pPr>
            <a:r>
              <a:rPr lang="el-GR" dirty="0"/>
              <a:t>			                         </a:t>
            </a:r>
            <a:r>
              <a:rPr lang="el-GR" sz="1800" b="1" dirty="0"/>
              <a:t>Ενημέρωση </a:t>
            </a:r>
            <a:r>
              <a:rPr lang="en-US" sz="1800" b="1" dirty="0"/>
              <a:t>taxis</a:t>
            </a:r>
          </a:p>
          <a:p>
            <a:pPr>
              <a:buNone/>
            </a:pPr>
            <a:r>
              <a:rPr lang="en-US" dirty="0"/>
              <a:t>                           </a:t>
            </a:r>
            <a:r>
              <a:rPr lang="el-GR" dirty="0"/>
              <a:t>               </a:t>
            </a:r>
            <a:r>
              <a:rPr lang="el-GR" sz="1800" b="1" dirty="0"/>
              <a:t>Επιβεβαιωμένες εξαγωγές</a:t>
            </a:r>
          </a:p>
          <a:p>
            <a:pPr>
              <a:buNone/>
            </a:pPr>
            <a:r>
              <a:rPr lang="el-GR" dirty="0"/>
              <a:t>                           </a:t>
            </a:r>
            <a:endParaRPr lang="el-GR" sz="1800" b="1" dirty="0"/>
          </a:p>
          <a:p>
            <a:pPr>
              <a:buNone/>
            </a:pPr>
            <a:r>
              <a:rPr lang="el-GR" sz="1800" b="1" dirty="0"/>
              <a:t>        </a:t>
            </a:r>
          </a:p>
        </p:txBody>
      </p:sp>
      <p:sp>
        <p:nvSpPr>
          <p:cNvPr id="4" name="3 - Στρογγυλεμένο ορθογώνιο"/>
          <p:cNvSpPr/>
          <p:nvPr/>
        </p:nvSpPr>
        <p:spPr>
          <a:xfrm>
            <a:off x="739329" y="1130139"/>
            <a:ext cx="2201662" cy="111858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b="1" cap="small" dirty="0">
                <a:solidFill>
                  <a:schemeClr val="tx1"/>
                </a:solidFill>
                <a:ea typeface="+mj-ea"/>
                <a:cs typeface="+mj-cs"/>
              </a:rPr>
              <a:t>ΤΕΛΩΝΕΙΟ ΕΞΟΔΟΥ</a:t>
            </a:r>
          </a:p>
        </p:txBody>
      </p:sp>
      <p:sp>
        <p:nvSpPr>
          <p:cNvPr id="5" name="4 - Στρογγυλεμένο ορθογώνιο"/>
          <p:cNvSpPr/>
          <p:nvPr/>
        </p:nvSpPr>
        <p:spPr>
          <a:xfrm>
            <a:off x="705631" y="4418675"/>
            <a:ext cx="2396971" cy="11274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b="1" cap="small" dirty="0">
                <a:solidFill>
                  <a:schemeClr val="tx1"/>
                </a:solidFill>
                <a:ea typeface="+mj-ea"/>
                <a:cs typeface="+mj-cs"/>
              </a:rPr>
              <a:t>ΤΕΛΩΝΕΙΟ ΕΞΑΓΩΓΗΣ</a:t>
            </a:r>
          </a:p>
        </p:txBody>
      </p:sp>
      <p:cxnSp>
        <p:nvCxnSpPr>
          <p:cNvPr id="12" name="11 - Ευθύγραμμο βέλος σύνδεσης"/>
          <p:cNvCxnSpPr/>
          <p:nvPr/>
        </p:nvCxnSpPr>
        <p:spPr>
          <a:xfrm flipV="1">
            <a:off x="3460966" y="2616476"/>
            <a:ext cx="3864078" cy="19467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- Δεξιό βέλος"/>
          <p:cNvSpPr/>
          <p:nvPr/>
        </p:nvSpPr>
        <p:spPr>
          <a:xfrm rot="5400000">
            <a:off x="780132" y="3052055"/>
            <a:ext cx="1908581" cy="5632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6" name="15 - Ευθύγραμμο βέλος σύνδεσης"/>
          <p:cNvCxnSpPr/>
          <p:nvPr/>
        </p:nvCxnSpPr>
        <p:spPr>
          <a:xfrm>
            <a:off x="3583334" y="5096661"/>
            <a:ext cx="4021394" cy="2949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- Έλλειψη"/>
          <p:cNvSpPr/>
          <p:nvPr/>
        </p:nvSpPr>
        <p:spPr>
          <a:xfrm>
            <a:off x="8066319" y="1211826"/>
            <a:ext cx="2349910" cy="12683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Εξαγωγέας</a:t>
            </a:r>
          </a:p>
        </p:txBody>
      </p:sp>
      <p:sp>
        <p:nvSpPr>
          <p:cNvPr id="20" name="19 - Έλλειψη"/>
          <p:cNvSpPr/>
          <p:nvPr/>
        </p:nvSpPr>
        <p:spPr>
          <a:xfrm>
            <a:off x="7963081" y="4026310"/>
            <a:ext cx="2556387" cy="1209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Φορολογική αρχή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682095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>
                <a:solidFill>
                  <a:schemeClr val="tx1"/>
                </a:solidFill>
                <a:latin typeface="+mn-lt"/>
              </a:rPr>
              <a:t>Απαλλαγή Εξαγωγής ΑΡΘΡΟ 29- ΠΟΛ 1203/2016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668594" y="1022555"/>
            <a:ext cx="10685206" cy="5154408"/>
          </a:xfrm>
        </p:spPr>
        <p:txBody>
          <a:bodyPr/>
          <a:lstStyle/>
          <a:p>
            <a:pPr>
              <a:buNone/>
            </a:pPr>
            <a:endParaRPr lang="el-GR" dirty="0"/>
          </a:p>
          <a:p>
            <a:pPr>
              <a:buNone/>
            </a:pPr>
            <a:endParaRPr lang="el-GR" dirty="0"/>
          </a:p>
          <a:p>
            <a:pPr>
              <a:buNone/>
            </a:pPr>
            <a:endParaRPr lang="el-GR" dirty="0"/>
          </a:p>
          <a:p>
            <a:pPr>
              <a:buNone/>
            </a:pPr>
            <a:r>
              <a:rPr lang="el-GR" sz="2000" b="1" dirty="0"/>
              <a:t>Πραγματικά περιστατικά                 αντιπαροχή σε είδος </a:t>
            </a:r>
          </a:p>
          <a:p>
            <a:pPr>
              <a:buNone/>
            </a:pPr>
            <a:r>
              <a:rPr lang="el-GR" sz="2000" b="1" dirty="0"/>
              <a:t>                                                          λογιστικός συμψηφισμός</a:t>
            </a:r>
          </a:p>
          <a:p>
            <a:pPr>
              <a:buNone/>
            </a:pPr>
            <a:endParaRPr lang="el-GR" b="1" dirty="0"/>
          </a:p>
          <a:p>
            <a:pPr>
              <a:buNone/>
            </a:pPr>
            <a:endParaRPr lang="el-GR" b="1" dirty="0"/>
          </a:p>
        </p:txBody>
      </p:sp>
      <p:sp>
        <p:nvSpPr>
          <p:cNvPr id="4" name="3 - Στρογγυλεμένο ορθογώνιο"/>
          <p:cNvSpPr/>
          <p:nvPr/>
        </p:nvSpPr>
        <p:spPr>
          <a:xfrm>
            <a:off x="794216" y="1270653"/>
            <a:ext cx="2689934" cy="8078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l-GR" sz="2200" b="1" dirty="0">
                <a:solidFill>
                  <a:schemeClr val="tx1"/>
                </a:solidFill>
              </a:rPr>
              <a:t>Τραπεζικό μέσο πληρωμής </a:t>
            </a:r>
          </a:p>
        </p:txBody>
      </p:sp>
      <p:sp>
        <p:nvSpPr>
          <p:cNvPr id="5" name="4 - Δεξιό βέλος"/>
          <p:cNvSpPr/>
          <p:nvPr/>
        </p:nvSpPr>
        <p:spPr>
          <a:xfrm>
            <a:off x="3939712" y="1488304"/>
            <a:ext cx="141393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5 - Έλλειψη"/>
          <p:cNvSpPr/>
          <p:nvPr/>
        </p:nvSpPr>
        <p:spPr>
          <a:xfrm>
            <a:off x="5809208" y="1018593"/>
            <a:ext cx="4083729" cy="14240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chemeClr val="tx1"/>
                </a:solidFill>
              </a:rPr>
              <a:t>Βασικό στοιχείο για απαλλαγή ΦΠΑ</a:t>
            </a:r>
          </a:p>
          <a:p>
            <a:pPr algn="ctr"/>
            <a:r>
              <a:rPr lang="el-GR" sz="2000" b="1" dirty="0">
                <a:solidFill>
                  <a:schemeClr val="tx1"/>
                </a:solidFill>
              </a:rPr>
              <a:t>(στάδιο ελέγχου μετά την έξοδο)</a:t>
            </a:r>
          </a:p>
        </p:txBody>
      </p:sp>
      <p:sp>
        <p:nvSpPr>
          <p:cNvPr id="7" name="6 - Δεξιά αγκύλη"/>
          <p:cNvSpPr/>
          <p:nvPr/>
        </p:nvSpPr>
        <p:spPr>
          <a:xfrm>
            <a:off x="8015379" y="2497201"/>
            <a:ext cx="73152" cy="914400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7 - Αριστερή αγκύλη"/>
          <p:cNvSpPr/>
          <p:nvPr/>
        </p:nvSpPr>
        <p:spPr>
          <a:xfrm>
            <a:off x="4563584" y="2426180"/>
            <a:ext cx="55397" cy="985421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13 - Επεξήγηση με στρογγυλεμένο παραλληλόγραμμο"/>
          <p:cNvSpPr/>
          <p:nvPr/>
        </p:nvSpPr>
        <p:spPr>
          <a:xfrm>
            <a:off x="1074961" y="4212692"/>
            <a:ext cx="2317072" cy="949911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chemeClr val="tx1"/>
                </a:solidFill>
              </a:rPr>
              <a:t>Εξόφληση με μετρητά ή συναλλαγματικές </a:t>
            </a:r>
          </a:p>
        </p:txBody>
      </p:sp>
      <p:sp>
        <p:nvSpPr>
          <p:cNvPr id="15" name="14 - Δεξιό βέλος"/>
          <p:cNvSpPr/>
          <p:nvPr/>
        </p:nvSpPr>
        <p:spPr>
          <a:xfrm>
            <a:off x="4144797" y="4582405"/>
            <a:ext cx="135853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16 - Επεξήγηση με στρογγυλεμένο παραλληλόγραμμο"/>
          <p:cNvSpPr/>
          <p:nvPr/>
        </p:nvSpPr>
        <p:spPr>
          <a:xfrm>
            <a:off x="6547615" y="4354734"/>
            <a:ext cx="3444535" cy="843379"/>
          </a:xfrm>
          <a:prstGeom prst="wedgeRoundRectCallout">
            <a:avLst>
              <a:gd name="adj1" fmla="val -19850"/>
              <a:gd name="adj2" fmla="val 6350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chemeClr val="tx1"/>
                </a:solidFill>
              </a:rPr>
              <a:t>Εντός 2 ημερών από εξαγωγή κατάθεση σε τράπεζα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1674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/>
              <a:t>Εξαγωγή αγαθών έως 1.000 ευρώ</a:t>
            </a:r>
            <a:endParaRPr lang="el-GR" sz="2600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253067" y="1435510"/>
            <a:ext cx="9558866" cy="4906296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l-GR" sz="2000" b="1" dirty="0"/>
              <a:t>         </a:t>
            </a:r>
            <a:r>
              <a:rPr lang="el-GR" sz="2400" b="1" dirty="0"/>
              <a:t>                                                          </a:t>
            </a:r>
            <a:r>
              <a:rPr lang="el-GR" b="1" dirty="0"/>
              <a:t>ΕΛΤΑ  </a:t>
            </a:r>
            <a:r>
              <a:rPr lang="el-GR" sz="2400" b="1" dirty="0"/>
              <a:t>   </a:t>
            </a:r>
          </a:p>
          <a:p>
            <a:pPr algn="just">
              <a:buNone/>
            </a:pPr>
            <a:r>
              <a:rPr lang="el-GR" sz="2000" b="1" dirty="0"/>
              <a:t> </a:t>
            </a:r>
            <a:r>
              <a:rPr lang="el-GR" dirty="0"/>
              <a:t>φορέας παροχής καθολικής υπηρεσίας – παγκόσμια ταχυδρομική σύμβαση                                            </a:t>
            </a:r>
          </a:p>
          <a:p>
            <a:pPr algn="just">
              <a:buNone/>
            </a:pPr>
            <a:r>
              <a:rPr lang="el-GR" b="1" dirty="0"/>
              <a:t>   </a:t>
            </a:r>
          </a:p>
          <a:p>
            <a:pPr algn="just">
              <a:buNone/>
            </a:pPr>
            <a:endParaRPr lang="el-GR" b="1" dirty="0"/>
          </a:p>
          <a:p>
            <a:pPr>
              <a:buNone/>
            </a:pPr>
            <a:r>
              <a:rPr lang="el-GR" b="1" dirty="0"/>
              <a:t>Πωλητής                   έκδοση τιμολογίου /απόδειξη λιανικής πώλησης </a:t>
            </a:r>
          </a:p>
          <a:p>
            <a:pPr>
              <a:buNone/>
            </a:pPr>
            <a:r>
              <a:rPr lang="el-GR" b="1" dirty="0"/>
              <a:t>                                συμπλήρωση ταχυδρομικού εντύπου </a:t>
            </a:r>
            <a:r>
              <a:rPr lang="en-US" b="1" dirty="0"/>
              <a:t>CN 23</a:t>
            </a:r>
            <a:endParaRPr lang="el-GR" b="1" dirty="0"/>
          </a:p>
          <a:p>
            <a:pPr>
              <a:buNone/>
            </a:pPr>
            <a:endParaRPr lang="el-GR" b="1" dirty="0"/>
          </a:p>
          <a:p>
            <a:pPr>
              <a:buNone/>
            </a:pPr>
            <a:endParaRPr lang="el-GR" b="1" dirty="0"/>
          </a:p>
          <a:p>
            <a:pPr>
              <a:buNone/>
            </a:pPr>
            <a:endParaRPr lang="el-GR" b="1" dirty="0"/>
          </a:p>
          <a:p>
            <a:pPr>
              <a:buNone/>
            </a:pPr>
            <a:endParaRPr lang="el-GR" b="1" dirty="0"/>
          </a:p>
          <a:p>
            <a:pPr>
              <a:buNone/>
            </a:pPr>
            <a:r>
              <a:rPr lang="el-GR" b="1" dirty="0"/>
              <a:t>                                     Θεωρημένο αντίτυπο </a:t>
            </a:r>
            <a:r>
              <a:rPr lang="en-US" b="1" dirty="0"/>
              <a:t>CN 23</a:t>
            </a:r>
            <a:endParaRPr lang="el-GR" b="1" dirty="0"/>
          </a:p>
          <a:p>
            <a:pPr>
              <a:buNone/>
            </a:pPr>
            <a:r>
              <a:rPr lang="en-US" b="1" dirty="0"/>
              <a:t>                               </a:t>
            </a:r>
            <a:r>
              <a:rPr lang="el-GR" b="1" dirty="0"/>
              <a:t>Δικαιολογητικό απαλλαγής ΦΠΑ</a:t>
            </a:r>
          </a:p>
          <a:p>
            <a:pPr>
              <a:buNone/>
            </a:pPr>
            <a:endParaRPr lang="el-GR" sz="2000" b="1" dirty="0"/>
          </a:p>
          <a:p>
            <a:pPr>
              <a:buNone/>
            </a:pPr>
            <a:endParaRPr lang="el-GR" sz="2000" b="1" dirty="0"/>
          </a:p>
          <a:p>
            <a:pPr algn="just">
              <a:buNone/>
            </a:pPr>
            <a:r>
              <a:rPr lang="el-GR" sz="2000" b="1" dirty="0"/>
              <a:t>   </a:t>
            </a:r>
            <a:endParaRPr lang="el-GR" sz="2200" dirty="0"/>
          </a:p>
        </p:txBody>
      </p:sp>
      <p:sp>
        <p:nvSpPr>
          <p:cNvPr id="7" name="6 - Βέλος προς τα κάτω"/>
          <p:cNvSpPr/>
          <p:nvPr/>
        </p:nvSpPr>
        <p:spPr>
          <a:xfrm>
            <a:off x="5316690" y="3729308"/>
            <a:ext cx="484632" cy="7738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8 - Δεξιό βέλος"/>
          <p:cNvSpPr/>
          <p:nvPr/>
        </p:nvSpPr>
        <p:spPr>
          <a:xfrm>
            <a:off x="2697316" y="2775427"/>
            <a:ext cx="678426" cy="3244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9342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/>
              <a:t>Εξαγωγή αγαθών έως 1.000 ευρώ</a:t>
            </a:r>
            <a:endParaRPr lang="el-GR" sz="2600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838200" y="1258529"/>
            <a:ext cx="10515600" cy="5083277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l-GR" sz="2600" b="1" dirty="0"/>
              <a:t>                                                       ΤΑΧΥΜΕΤΑΦΟΡΙΚΕΣ     </a:t>
            </a:r>
          </a:p>
          <a:p>
            <a:pPr algn="just">
              <a:buNone/>
            </a:pPr>
            <a:r>
              <a:rPr lang="el-GR" sz="2600" b="1" dirty="0"/>
              <a:t>                                           </a:t>
            </a:r>
          </a:p>
          <a:p>
            <a:pPr algn="just">
              <a:lnSpc>
                <a:spcPct val="120000"/>
              </a:lnSpc>
              <a:buNone/>
            </a:pPr>
            <a:r>
              <a:rPr lang="el-GR" sz="2600" b="1" dirty="0"/>
              <a:t>   Πωλητής                   έκδοση τιμολογίου / απόδειξη λιανικής πώλησης </a:t>
            </a:r>
          </a:p>
          <a:p>
            <a:pPr>
              <a:lnSpc>
                <a:spcPct val="120000"/>
              </a:lnSpc>
              <a:buNone/>
            </a:pPr>
            <a:r>
              <a:rPr lang="el-GR" sz="2600" b="1" dirty="0"/>
              <a:t>                                      υποβολή από </a:t>
            </a:r>
            <a:r>
              <a:rPr lang="el-GR" sz="2600" b="1" dirty="0" err="1"/>
              <a:t>ταχυμεταφορική</a:t>
            </a:r>
            <a:r>
              <a:rPr lang="el-GR" sz="2600" b="1" dirty="0"/>
              <a:t> Πληροφοριακό Δελτίο Ζ 			                       (περιορισμένα πεδία)     </a:t>
            </a:r>
          </a:p>
          <a:p>
            <a:pPr>
              <a:buNone/>
            </a:pPr>
            <a:r>
              <a:rPr lang="el-GR" sz="2600" b="1" dirty="0"/>
              <a:t>                                                                                            </a:t>
            </a:r>
            <a:br>
              <a:rPr lang="el-GR" sz="2300" b="1" dirty="0"/>
            </a:br>
            <a:endParaRPr lang="el-GR" sz="2300" b="1" dirty="0"/>
          </a:p>
          <a:p>
            <a:pPr>
              <a:buNone/>
            </a:pPr>
            <a:endParaRPr lang="el-GR" sz="2600" b="1" dirty="0"/>
          </a:p>
          <a:p>
            <a:pPr>
              <a:buNone/>
            </a:pPr>
            <a:endParaRPr lang="el-GR" sz="2600" b="1" dirty="0"/>
          </a:p>
          <a:p>
            <a:pPr>
              <a:buNone/>
            </a:pPr>
            <a:endParaRPr lang="el-GR" sz="2600" b="1" dirty="0"/>
          </a:p>
          <a:p>
            <a:pPr>
              <a:buNone/>
            </a:pPr>
            <a:r>
              <a:rPr lang="el-GR" sz="2600" b="1" dirty="0"/>
              <a:t>                    Ηλεκτρονικό  μήνυμα ΙΕ599</a:t>
            </a:r>
            <a:r>
              <a:rPr lang="en-US" sz="2600" b="1" dirty="0"/>
              <a:t> (</a:t>
            </a:r>
            <a:r>
              <a:rPr lang="el-GR" sz="2600" b="1" dirty="0"/>
              <a:t>δικαιολογητικό απαλλαγής ΦΠΑ)</a:t>
            </a:r>
          </a:p>
          <a:p>
            <a:pPr>
              <a:buNone/>
            </a:pPr>
            <a:r>
              <a:rPr lang="el-GR" sz="2600" b="1" dirty="0"/>
              <a:t>                    ενημέρωση </a:t>
            </a:r>
            <a:r>
              <a:rPr lang="en-US" sz="2600" b="1" dirty="0"/>
              <a:t>TAXIS</a:t>
            </a:r>
            <a:r>
              <a:rPr lang="el-GR" sz="2600" b="1" dirty="0"/>
              <a:t> </a:t>
            </a:r>
          </a:p>
          <a:p>
            <a:pPr>
              <a:buNone/>
            </a:pPr>
            <a:endParaRPr lang="el-GR" b="1" dirty="0"/>
          </a:p>
          <a:p>
            <a:pPr>
              <a:buNone/>
            </a:pPr>
            <a:endParaRPr lang="el-GR" sz="2000" b="1" dirty="0"/>
          </a:p>
          <a:p>
            <a:pPr>
              <a:buNone/>
            </a:pPr>
            <a:endParaRPr lang="el-GR" sz="2000" b="1" dirty="0"/>
          </a:p>
          <a:p>
            <a:pPr algn="just">
              <a:buNone/>
            </a:pPr>
            <a:r>
              <a:rPr lang="el-GR" sz="2000" b="1" dirty="0"/>
              <a:t>   </a:t>
            </a:r>
            <a:endParaRPr lang="el-GR" sz="2200" dirty="0"/>
          </a:p>
        </p:txBody>
      </p:sp>
      <p:sp>
        <p:nvSpPr>
          <p:cNvPr id="7" name="6 - Βέλος προς τα κάτω"/>
          <p:cNvSpPr/>
          <p:nvPr/>
        </p:nvSpPr>
        <p:spPr>
          <a:xfrm>
            <a:off x="5350283" y="3294231"/>
            <a:ext cx="484632" cy="7738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8 - Δεξιό βέλος"/>
          <p:cNvSpPr/>
          <p:nvPr/>
        </p:nvSpPr>
        <p:spPr>
          <a:xfrm>
            <a:off x="2376401" y="1930946"/>
            <a:ext cx="678426" cy="3244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>
            <a:normAutofit/>
          </a:bodyPr>
          <a:lstStyle/>
          <a:p>
            <a:pPr algn="ctr"/>
            <a:r>
              <a:rPr lang="el-GR" sz="2800" b="1" dirty="0"/>
              <a:t>Εξαγωγή χωρίς πώληση </a:t>
            </a:r>
            <a:endParaRPr lang="el-GR" sz="28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1955800" y="1327355"/>
            <a:ext cx="8822267" cy="39050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b="1" dirty="0">
                <a:latin typeface="Trebuchet MS" pitchFamily="34" charset="0"/>
              </a:rPr>
              <a:t>                              </a:t>
            </a:r>
            <a:endParaRPr lang="el-GR" b="1" u="sng" dirty="0">
              <a:latin typeface="Trebuchet MS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Διακίνηση σε Τρίτη χώρα για μεταγενέστερη πώληση 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Τήρηση τελωνειακών διατυπώσεων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Δεν συμπληρώνεται αριθμός – αξία τιμολογίου 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Ολοκλήρωση φυσικής διακίνησης και ΙΕ 599 για έξοδο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ΦΠΑ (όχι εφαρμογή άρθρου 29- δεν διενεργείται φορολογητέα πράξη με απαλλαγή ΦΠΑ λόγω εξαγωγής)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/>
              <a:t>Μεταγενέστερη πράξη εκτός πεδίου εφαρμογής οδηγίας ΦΠΑ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ΑΑΔΕ colors">
      <a:dk1>
        <a:srgbClr val="112C63"/>
      </a:dk1>
      <a:lt1>
        <a:srgbClr val="FEFFFF"/>
      </a:lt1>
      <a:dk2>
        <a:srgbClr val="009FDF"/>
      </a:dk2>
      <a:lt2>
        <a:srgbClr val="E7E6E6"/>
      </a:lt2>
      <a:accent1>
        <a:srgbClr val="0C49BA"/>
      </a:accent1>
      <a:accent2>
        <a:srgbClr val="0C49BA"/>
      </a:accent2>
      <a:accent3>
        <a:srgbClr val="112C63"/>
      </a:accent3>
      <a:accent4>
        <a:srgbClr val="0B499F"/>
      </a:accent4>
      <a:accent5>
        <a:srgbClr val="009FDF"/>
      </a:accent5>
      <a:accent6>
        <a:srgbClr val="0C49BA"/>
      </a:accent6>
      <a:hlink>
        <a:srgbClr val="009FDF"/>
      </a:hlink>
      <a:folHlink>
        <a:srgbClr val="009FD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ADE_Branding_pptx_template1" id="{122AE4DF-B901-BB4F-A3E1-D424BD4A44FD}" vid="{586DC34A-5417-914C-B8AB-6E0C8C24F9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890</TotalTime>
  <Words>1054</Words>
  <Application>Microsoft Office PowerPoint</Application>
  <PresentationFormat>Ευρεία οθόνη</PresentationFormat>
  <Paragraphs>224</Paragraphs>
  <Slides>19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19</vt:i4>
      </vt:variant>
    </vt:vector>
  </HeadingPairs>
  <TitlesOfParts>
    <vt:vector size="25" baseType="lpstr">
      <vt:lpstr>Arial</vt:lpstr>
      <vt:lpstr>Arial κυριως κειμενο</vt:lpstr>
      <vt:lpstr>Constantia</vt:lpstr>
      <vt:lpstr>Trebuchet MS</vt:lpstr>
      <vt:lpstr>Wingdings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Τελωνειακή Διαδικασία και απαλλαγή από ΦΠΑ</vt:lpstr>
      <vt:lpstr>Απαλλαγή Εξαγωγής ΑΡΘΡΟ 29- ΠΟΛ 1203/2016</vt:lpstr>
      <vt:lpstr>Εξαγωγή αγαθών έως 1.000 ευρώ</vt:lpstr>
      <vt:lpstr>Εξαγωγή αγαθών έως 1.000 ευρώ</vt:lpstr>
      <vt:lpstr>Εξαγωγή χωρίς πώληση </vt:lpstr>
      <vt:lpstr>Προσωρινή Εξαγωγή</vt:lpstr>
      <vt:lpstr>Εφαρμογή διατάξεων ΦΠΑ κατά την εξαγωγή</vt:lpstr>
      <vt:lpstr>Απλουστευμένες Διασαφήσεις Εξαγωγής</vt:lpstr>
      <vt:lpstr>Διευκολύνσεις ΦΠΑ &amp; Τελωνειακές Διαδικασίες ΑΡΘΡΟ 29.1.ζ -ΕΔΔΑ</vt:lpstr>
      <vt:lpstr>Διευκολύνσεις ΦΠΑ &amp; Τελωνειακές Διαδικασίες</vt:lpstr>
      <vt:lpstr>Διευκολύνσεις ΦΠΑ &amp; Τελωνειακές Διαδικασίες Ελεύθερη Ζώνη </vt:lpstr>
      <vt:lpstr>Διευκολύνσεις ΦΠΑ &amp; Τελωνειακές Διαδικασίες Τελωνειακή Αποθήκευση </vt:lpstr>
      <vt:lpstr>Απαλλαγή από ΦΠΑ Εξαγωγής ΆΡΘΡΟ 29.1.ε</vt:lpstr>
      <vt:lpstr> Επιστροφή πιστωτικού υπολοίπου ΦΠΑ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Myrto Zografaki</dc:creator>
  <cp:lastModifiedBy>ΔΕΠΙΚ</cp:lastModifiedBy>
  <cp:revision>67</cp:revision>
  <dcterms:created xsi:type="dcterms:W3CDTF">2023-02-16T11:30:03Z</dcterms:created>
  <dcterms:modified xsi:type="dcterms:W3CDTF">2025-04-11T14:37:31Z</dcterms:modified>
</cp:coreProperties>
</file>