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4" r:id="rId6"/>
    <p:sldId id="327" r:id="rId7"/>
    <p:sldId id="329" r:id="rId8"/>
    <p:sldId id="331" r:id="rId9"/>
    <p:sldId id="326" r:id="rId10"/>
    <p:sldId id="332" r:id="rId11"/>
    <p:sldId id="323" r:id="rId12"/>
    <p:sldId id="274" r:id="rId13"/>
    <p:sldId id="259" r:id="rId14"/>
    <p:sldId id="320" r:id="rId15"/>
    <p:sldId id="330" r:id="rId16"/>
    <p:sldId id="273" r:id="rId17"/>
    <p:sldId id="263" r:id="rId18"/>
  </p:sldIdLst>
  <p:sldSz cx="12192000" cy="6858000"/>
  <p:notesSz cx="6858000" cy="992663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00B44-5369-1947-822B-13C7F33A6B58}">
          <p14:sldIdLst>
            <p14:sldId id="256"/>
            <p14:sldId id="324"/>
            <p14:sldId id="327"/>
            <p14:sldId id="329"/>
            <p14:sldId id="331"/>
            <p14:sldId id="326"/>
            <p14:sldId id="332"/>
            <p14:sldId id="323"/>
            <p14:sldId id="274"/>
            <p14:sldId id="259"/>
            <p14:sldId id="320"/>
            <p14:sldId id="330"/>
            <p14:sldId id="273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F"/>
    <a:srgbClr val="3333CC"/>
    <a:srgbClr val="000000"/>
    <a:srgbClr val="FCF600"/>
    <a:srgbClr val="E7E6E6"/>
    <a:srgbClr val="75E1B5"/>
    <a:srgbClr val="0C49BA"/>
    <a:srgbClr val="112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731"/>
    <p:restoredTop sz="96340" autoAdjust="0"/>
  </p:normalViewPr>
  <p:slideViewPr>
    <p:cSldViewPr snapToGrid="0">
      <p:cViewPr varScale="1">
        <p:scale>
          <a:sx n="107" d="100"/>
          <a:sy n="107" d="100"/>
        </p:scale>
        <p:origin x="138" y="2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l-GR">
                <a:solidFill>
                  <a:schemeClr val="dk1"/>
                </a:solidFill>
                <a:latin typeface="+mn-lt"/>
                <a:ea typeface="+mn-ea"/>
                <a:cs typeface="+mn-cs"/>
              </a:rPr>
              <a:t>Αδειεσ</a:t>
            </a:r>
            <a:r>
              <a:rPr lang="el-GR" baseline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ΑΕΟ ΣΤΗΝ ΕΛΛΑΔΑ</a:t>
            </a:r>
            <a:endParaRPr lang="el-GR">
              <a:noFill/>
            </a:endParaRPr>
          </a:p>
        </c:rich>
      </c:tx>
      <c:overlay val="0"/>
      <c:spPr>
        <a:solidFill>
          <a:schemeClr val="lt1"/>
        </a:solidFill>
        <a:ln w="12700" cap="flat" cmpd="sng" algn="ctr">
          <a:noFill/>
          <a:prstDash val="solid"/>
          <a:miter lim="800000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1AA-406F-99A4-AE0633DBA4F1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1AA-406F-99A4-AE0633DBA4F1}"/>
              </c:ext>
            </c:extLst>
          </c:dPt>
          <c:dPt>
            <c:idx val="2"/>
            <c:bubble3D val="0"/>
            <c:spPr>
              <a:solidFill>
                <a:srgbClr val="3320A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1AA-406F-99A4-AE0633DBA4F1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>
                        <a:solidFill>
                          <a:schemeClr val="tx1"/>
                        </a:solidFill>
                      </a:rPr>
                      <a:t>54%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AA-406F-99A4-AE0633DBA4F1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>
                        <a:solidFill>
                          <a:schemeClr val="tx1"/>
                        </a:solidFill>
                      </a:rPr>
                      <a:t>1%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AA-406F-99A4-AE0633DBA4F1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>
                        <a:solidFill>
                          <a:schemeClr val="tx1"/>
                        </a:solidFill>
                      </a:rPr>
                      <a:t>45%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AA-406F-99A4-AE0633DBA4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Φύλλο1!$C$4:$C$6</c:f>
              <c:numCache>
                <c:formatCode>General</c:formatCode>
                <c:ptCount val="3"/>
                <c:pt idx="0">
                  <c:v>130</c:v>
                </c:pt>
                <c:pt idx="1">
                  <c:v>3</c:v>
                </c:pt>
                <c:pt idx="2">
                  <c:v>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1AA-406F-99A4-AE0633DBA4F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54CE41A-BE10-8946-BAC6-081E06E85B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D52C46-EDFE-0046-B751-54222207CD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E4DA6-643C-6B43-9DDC-026213A61CB4}" type="datetimeFigureOut">
              <a:rPr lang="en-GR" smtClean="0"/>
              <a:t>04/11/2025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BE000D-A8EF-1C47-A813-CD288DF85D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F7F23-942D-AD4A-924A-D80294FD49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B847E-E80B-234E-90BE-A0C59B584282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84266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88F1A-C3E4-48F0-9011-1C3CF96DB5EF}" type="datetimeFigureOut">
              <a:rPr lang="el-GR" smtClean="0"/>
              <a:pPr/>
              <a:t>11/4/2025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306B6-3EBD-406D-AC5A-84855A45758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8107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9320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Ευκολότερη πρόσβαση σε τελωνειακές απλουστεύσεις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Ο </a:t>
            </a:r>
            <a:r>
              <a:rPr lang="el-G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Ενωσ.Τελ.Κωδ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προβλέπει πληθώρα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τελωνειακών απλουστεύσεων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υπό μορφή τελωνειακών αδειών,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 έκδοση των οποίων προϋποθέτει την τήρηση ενός ή περισσότερων, από τα κριτήρια χορήγησης άδειας ΑΕΟ.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Αυτό σημαίνει ότι, εάν ένας οικονομικός φορέας – κάτοχος άδειας ΑΕΟ αιτηθεί για μια εκ των αναφερόμενων αδειών, τότε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δε θα επανελεγχθεί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πάνω σε κριτήρια, για τα οποία έχει ήδη ελεγχθεί στο πλαίσιο χορήγησης της άδειας ΑΕΟ που κατέχει.</a:t>
            </a:r>
          </a:p>
          <a:p>
            <a:pPr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Μειωμένες εγγυήσεις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Οι κάτοχοι άδειας AEOC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επωφελούνται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του ευεργετήματος της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μειωμένης εγγύησης, έως και απαλλαγής – κατά περίπτωση – από την υποχρέωση σύστασης εγγύησης,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σε σχέση με τους υπόλοιπους οικονομικούς φορείς, στο πλαίσιο της άδειας χρήσης συνολικής εγγύησης. (παραδείγματος χάρη στα καθεστώτα διαμετακόμισης, </a:t>
            </a:r>
            <a:r>
              <a:rPr lang="el-G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τελ.αποταμίευσης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l-G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προσ.εναπόθεσης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Αμοιβαία αναγνώριση: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 αμοιβαία αναγνώριση του προγράμματος ΑΕΟ που υπάρχει μεταξύ της ΕΕ και τρίτων χωρών, παρέχει τη δυνατότητα στους κατόχους άδειας τύπου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AEOS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να απολαμβάνουν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τα οφέλη των λιγότερων ελέγχων και των κατά προτεραιότητα ελέγχων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κατά την είσοδο των εμπορευμάτων τους στις τρίτες χώρες, με τις οποίες η ΕΕ έχει συνάψει σχετική συμφωνία. Μέχρι σήμερα, η ΕΕ έχει συνάψει </a:t>
            </a:r>
            <a:r>
              <a:rPr lang="el-GR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συμφων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ί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 αμοιβαίας αναγνώρισης με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Ελβετία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τη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Νορβηγία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Ιαπωνία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τη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Μολδαβία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τις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ΗΠΑ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Ηνωμένο Βασίλειο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και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Κίνα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Προς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ολοκλήρωση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είναι η συμφωνία με τον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Καναδά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ενώ σε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διαπραγματεύσεις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βρίσκονται οι συμφωνίες με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Τουρκία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Σιγκαπούρη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και την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Ουκρανία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200" dirty="0">
              <a:effectLst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Αναγνώριση ως ασφαλούς επιχειρηματικού εταίρου: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Ένας κάτοχος άδειας ΑΕΟ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θεωρείται ασφαλής εταίρος στην εφοδιαστική αλυσίδα. </a:t>
            </a:r>
            <a:r>
              <a:rPr lang="el-GR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Επιπλέον, η άδεια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ΑΕΟ του παρέχει τη δυνατότητα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χρήσης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του – νομικά κατοχυρωμένου –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λογότυπου ΑΕΟ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που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αναβαθμίζει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κύρος του διεθνώς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Τα ανωτέρω έχουν ως συνέπεια ο Ε.Ο.Φ. να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προτιμάται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ως επιχειρηματικός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συνεργάτης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(έναντι εκείνων που δεν είναι εγκεκριμένοι) από φορείς που αναζητούν νέους επιχειρηματικούς εταίρους.</a:t>
            </a:r>
          </a:p>
          <a:p>
            <a:pPr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Λιγότεροι φυσικοί έλεγχοι και έλεγχοι εγγράφων: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Οι κάτοχοι άδειας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AEOC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υπόκεινται σε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λιγότερους φυσικούς ελέγχους και ελέγχους εγγράφων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από τους υπόλοιπους οικονομικούς φορείς, κατά τον τελωνισμό των εμπορευμάτων. 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Αντίστοιχα, οι κάτοχοι άδειας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AEOS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υπόκεινται σε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λιγότερους ελέγχους ασφάλειας και προστασίας κατά την είσοδο και έξοδο των εμπορευμάτων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από το τελωνειακό έδαφος της Ένωσης. 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Προτεραιότητα κατά τη διενέργεια των ελέγχων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Όταν με βάση τη διενεργούμενη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ανάλυση κινδύνου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η αρμόδια τελωνειακή Αρχή επιλέγει για έλεγχο μια αποστολή φορτίου κατά την είσοδο ή έξοδό της από την ΕΕ, η συγκεκριμένη αποστολή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ελέγχεται κατά προτεραιότητα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όταν η </a:t>
            </a:r>
            <a:r>
              <a:rPr lang="el-GR" sz="12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σχετική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διασάφηση έχει υποβληθεί από κάτοχο άδειας ΑΕΟ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Επιλογή του τόπου ελέγχου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Ο κάτοχος άδειας ΑΕΟ έχει τη δυνατότητα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να ζητήσει ο τελωνειακός έλεγχος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να διενεργηθεί σε μέρος όπου το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κόστος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και η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καθυστέρηση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θα είναι αρκετά μικρή για τον αυτόν. Ωστόσο, αυτό το όφελος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τελεί υπό την έγκριση των τελωνειακών Αρχών.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Γνωστοποίηση για φυσικό έλεγχο, πριν από την άφιξη του εμπορεύματος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Όταν το αποτέλεσμα της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ανάλυσης κινδύνου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που έχει διενεργηθεί υποδεικνύει περαιτέρω έλεγχο, τότε το Τελωνείο μπορεί, πριν από την άφιξη/αναχώρηση των εμπορευμάτων από το τελωνειακό έδαφος της ΕΕ,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να γνωστοποιήσει στον εγκεκριμένο φορέα τον επικείμενο έλεγχο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Η γνωστοποίηση αυτή θα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γίνεται εφόσον δε διακυβεύεται το αποτέλεσμα του ελέγχου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Επισημαίνεται, ωστόσο, ότι </a:t>
            </a:r>
            <a:r>
              <a:rPr lang="el-GR" sz="12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οι τελωνειακές αρχές μπορούν να προχωρήσουν στο φυσικό έλεγχο των εμπορευμάτων χωρίς τη γνωστοποίηση στον εγκεκριμένο φορέα. </a:t>
            </a:r>
            <a:endParaRPr lang="el-GR" sz="14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37135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el-GR" sz="1800" b="1" dirty="0">
                <a:solidFill>
                  <a:srgbClr val="1636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Εθνικά οφέλη: 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l-GR" sz="12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ΠΟΛ 1103/2017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Κατά προτεραιότητα και χωρίς έλεγχο επιστροφή πιστωτικού υπολοίπου των υποκειμένων που έχουν δικαίωμα έκπτωσης του φόρου εισροών τους: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κάτοχοι άδειας AEO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εντάσσονται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υπό προϋποθέσεις – σε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κατάλογο υποκειμένων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για την επιστροφή πιστωτικού υπολοίπου ΦΠΑ και οι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αιτήσεις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τους διεκπεραιώνονται κατά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προτεραιότητα και χωρίς έλεγχο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ΠΟΛ</a:t>
            </a:r>
            <a:r>
              <a:rPr lang="en-US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1184/2018 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(ΚΑΘΕΣΤΩΣ 07)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Απαλλαγή του ΦΠΑ κατά τη θέση των εμπορευμάτων σε τελωνειακή αποθήκευση. </a:t>
            </a:r>
            <a:r>
              <a:rPr lang="el-GR" sz="1200" b="1" u="sng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Ισχ</a:t>
            </a:r>
            <a:r>
              <a:rPr lang="en-US" sz="1200" b="1" u="sng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ύ</a:t>
            </a: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ει μόνο για κατόχους άδειας </a:t>
            </a:r>
            <a:r>
              <a:rPr lang="en-US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AEOF</a:t>
            </a: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l-GR" sz="14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ΠΟΛ</a:t>
            </a:r>
            <a:r>
              <a:rPr lang="en-US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r>
              <a:rPr lang="el-GR" sz="1200" b="1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1194/2015</a:t>
            </a:r>
            <a:endParaRPr lang="el-GR" sz="14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Διευρυμένη προθεσμία περί της διαδικασίας απαλλαγής από το ΦΠΑ: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Στο πλαίσιο της εφαρμογής της ΠΟΛ.1194/2015, οι κάτοχοι άδειας ΑΕΟ απολαμβάνουν το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πλεονέκτημα της διευρυμένης προθεσμίας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για την πραγματοποίηση της εξαγωγής ή της ενδοκοινοτικής παράδοσης, σχετικά με τη διαδικασία απαλλαγής από το Φ.Π.Α. εισαγόμενων αγαθών που προορίζονται να εξαχθούν ή να παραδοθούν σε πρόσωπο υποκείμενο στο Φ.Π.Α. εγκατεστημένο σε άλλο ΚΜ της ΕΕ. 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Διευρυμένη προθεσμία (για κατάθεση διασάφησης)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  -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32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μήνες +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ΜΗΝΕΣ για τους ΑΕΟ,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18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+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6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ΜΗΝΕΣ μήνες για τους λοιπούς οικονομικούς φορείς (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για τα μεταποιημένα προϊόντα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  -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+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ΜΗΝΕΣ μήνες για τους ΑΕΟ,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9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+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ΜΗΝΕΣ για τους λοιπούς οικονομικούς φορείς (για τα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αυτούσια προϊόντα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Μειωμένη εγγύηση στις φορολογικές αποθήκες (ΕΦΚ):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Οι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εγκεκριμένοι αποθηκευτές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προϊόντων υποκείμενων σε ειδικό φόρο κατανάλωσης (</a:t>
            </a:r>
            <a:r>
              <a:rPr lang="el-GR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ΕΦΚ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 και οι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εγκεκριμένοι αποθηκευτές </a:t>
            </a:r>
            <a:r>
              <a:rPr lang="el-GR" sz="12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ενωσιακών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οχημάτων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οι οποίοι είναι κάτοχοι άδειας ΑΕΟC, απολαμβάνουν το </a:t>
            </a:r>
            <a:r>
              <a:rPr lang="el-G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ευεργέτημα μειωμένης εγγύησης έως 50% </a:t>
            </a:r>
            <a:r>
              <a:rPr lang="el-G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κατά περίπτωση, σε σχέση με τους υπόλοιπους οικονομικούς φορείς.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el-GR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b="1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Εξέταση δειγμάτων </a:t>
            </a:r>
            <a:r>
              <a:rPr lang="el-GR" sz="1200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από τις Υπηρεσίες του Γενικού Χημείου του Κράτους, των Εγκεκριμένων Οικονομικών Φορέων γίνεται </a:t>
            </a:r>
            <a:r>
              <a:rPr lang="el-GR" sz="1200" b="1" dirty="0" bmk="">
                <a:latin typeface="Arial" pitchFamily="34" charset="0"/>
                <a:cs typeface="Arial" pitchFamily="34" charset="0"/>
              </a:rPr>
              <a:t>κατά απόλυτη προτεραιότητα </a:t>
            </a:r>
            <a:r>
              <a:rPr lang="el-GR" sz="1200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l-GR" sz="1200" u="sng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τόσο στο στάδιο προ της τελωνειακής </a:t>
            </a:r>
            <a:r>
              <a:rPr lang="el-GR" sz="1200" u="sng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διασάφησης όσο και κατά την τελωνειακή διαδικασία. </a:t>
            </a:r>
            <a:endParaRPr lang="en-US" sz="1200" u="sng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Οι Ε.Ο.Φ. λαμβάνουν στις διευθύνσεις ηλεκτρονικού ταχυδρομείου τους</a:t>
            </a:r>
            <a:r>
              <a:rPr lang="el-GR" sz="1200" dirty="0" bmk="">
                <a:latin typeface="Arial" pitchFamily="34" charset="0"/>
                <a:cs typeface="Arial" pitchFamily="34" charset="0"/>
              </a:rPr>
              <a:t>, </a:t>
            </a:r>
            <a:r>
              <a:rPr lang="el-GR" sz="1200" b="1" dirty="0" bmk="">
                <a:latin typeface="Arial" pitchFamily="34" charset="0"/>
                <a:cs typeface="Arial" pitchFamily="34" charset="0"/>
              </a:rPr>
              <a:t>άμεση ενημέρωση επί της νομοθεσίας</a:t>
            </a:r>
            <a:r>
              <a:rPr lang="el-GR" sz="1200" b="1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1200" dirty="0" bmk="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που εκδίδεται από την Α.Α.Δ.Ε. κατά την έκδοση κανονιστικών πράξεων.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1972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Κάθε κάτοχος άδειας ΑΕΟ μπορεί να έχει οφέλη </a:t>
            </a:r>
            <a:r>
              <a:rPr lang="el-GR" sz="13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που δεν άπτονται άμεσα της τελωνειακής πτυχής των συναλλαγών </a:t>
            </a: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του, σε τομείς όπως: </a:t>
            </a:r>
          </a:p>
          <a:p>
            <a:pPr marL="285750" indent="-285750">
              <a:spcAft>
                <a:spcPts val="845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</a:rPr>
              <a:t> </a:t>
            </a: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Περιορισμός κλοπών και απωλειών </a:t>
            </a:r>
          </a:p>
          <a:p>
            <a:pPr marL="285750" indent="-285750">
              <a:spcAft>
                <a:spcPts val="845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Μείωση των καθυστερήσεων στις αποστολές εμπορευμάτων </a:t>
            </a:r>
          </a:p>
          <a:p>
            <a:pPr marL="285750" indent="-285750">
              <a:spcAft>
                <a:spcPts val="845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Βελτίωση του προγραμματισμού </a:t>
            </a:r>
          </a:p>
          <a:p>
            <a:pPr marL="285750" indent="-285750">
              <a:spcAft>
                <a:spcPts val="845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Ενεργή συμμετοχή των υπαλλήλων </a:t>
            </a:r>
          </a:p>
          <a:p>
            <a:pPr marL="285750" indent="-285750">
              <a:spcAft>
                <a:spcPts val="845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Μείωση του κόστους των ελέγχων των προμηθευτών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Μείωση των προβλημάτων μέσω του έγκαιρου εντοπισμού τους από τους υπαλλήλους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Αύξηση πιστών πελατών</a:t>
            </a:r>
            <a:endParaRPr lang="en-US" sz="13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13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Βελτίωση σχέσεων με τις τελωνειακές αρχές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 γεγονός ότι τα κριτήρια χορήγησης άδειας ΑΕΟ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βασίζονται σε πρότυπα ISO 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δύναται να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συντελέσει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σημαντικά στην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ποιοτική αναβάθμιση 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των εσωτερικών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λειτουργιών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και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διαδικασιών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του αιτούντα, και εν τέλει στη βελτίωση  των </a:t>
            </a:r>
            <a:r>
              <a:rPr lang="el-GR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υπηρεσιών</a:t>
            </a:r>
            <a:r>
              <a:rPr lang="el-GR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που προσφέρει.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1255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Αρμόδιες Υπηρεσίες για την κατάθεση της αίτησης και τη χορήγηση της άδειας , </a:t>
            </a:r>
            <a:r>
              <a:rPr lang="el-GR" b="1" dirty="0"/>
              <a:t>ανάλογα με το που βρίσκεται η καταστατική έδρα του αιτούντος </a:t>
            </a:r>
            <a:r>
              <a:rPr lang="el-GR" dirty="0"/>
              <a:t>είναι οι τρεις περιφέρειες της χώρας.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0993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17751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 θεσμός του Εγκεκριμένου Οικονομικού Φορέα, που εισήγαγε ο Παγκόσμιος Οργανισμός Τελωνείων , βασίζεται στην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εταιρική σχέση μεταξύ Τελωνείων – Επιχειρήσεων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και στο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διττό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ρόλο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που καλούνται να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επιτελέσουν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σήμερα οι τελωνειακές Αρχές, αυτόν την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ενίσχυση της ασφάλειας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της διεθνούς εφοδιαστικής αλυσίδας σε συνδυασμό με τη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διευκόλυνση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του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εμπορίου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Στόχος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του θεσμού είναι οι έμποροι που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πληρούν οικειοθελώς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 ευρύ φάσμα κριτηρίων να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συνεργάζονται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στενά με τις τελωνειακές Αρχές, για την ενίσχυση της ασφάλειας της διεθνούς εφοδιαστικής αλυσίδας.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Η συνεργασία αυτή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θα πρέπει πάντα να </a:t>
            </a:r>
            <a:r>
              <a:rPr lang="el-GR" sz="1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διέπεται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από τις </a:t>
            </a:r>
            <a:r>
              <a:rPr lang="el-G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αρχές της αμοιβαίας διαφάνειας, της ορθότητας, της δικαιοσύνης και της ευθύνης</a:t>
            </a: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l-G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Ως αντάλλαγμα, οι τελωνειακές Αρχές παρέχουν στους Ε.Ο.Φ. σημαντικά οφέλη, τα οποία θα παρουσιάσουμε παρακάτω.</a:t>
            </a:r>
          </a:p>
          <a:p>
            <a:endParaRPr lang="en-US" sz="14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5854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198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Η λίστα είναι ενδεικτική, όχι εξαντλητική</a:t>
            </a: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343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l-GR" sz="1200" dirty="0"/>
              <a:t>Η </a:t>
            </a:r>
            <a:r>
              <a:rPr lang="el-GR" sz="1200" dirty="0">
                <a:solidFill>
                  <a:srgbClr val="009FDF"/>
                </a:solidFill>
              </a:rPr>
              <a:t>άδεια AEOC </a:t>
            </a:r>
            <a:r>
              <a:rPr lang="el-GR" sz="1200" dirty="0"/>
              <a:t>απευθύνεται στους οικονομικούς φορείς που είναι εγκατεστημένοι στην Ένωση και </a:t>
            </a:r>
            <a:r>
              <a:rPr lang="el-GR" sz="1200" b="1" dirty="0"/>
              <a:t>επιθυμούν να </a:t>
            </a:r>
            <a:r>
              <a:rPr lang="el-GR" sz="1200" b="1" dirty="0">
                <a:solidFill>
                  <a:srgbClr val="009FDF"/>
                </a:solidFill>
              </a:rPr>
              <a:t>επωφεληθούν </a:t>
            </a:r>
            <a:r>
              <a:rPr lang="el-GR" sz="1200" dirty="0">
                <a:solidFill>
                  <a:srgbClr val="009FDF"/>
                </a:solidFill>
              </a:rPr>
              <a:t>από τις διάφορες απλουστεύσεις  </a:t>
            </a:r>
            <a:r>
              <a:rPr lang="el-GR" sz="1200" dirty="0"/>
              <a:t>που προβλέπονται στην τελωνειακή νομοθεσία. </a:t>
            </a:r>
          </a:p>
          <a:p>
            <a:pPr algn="just">
              <a:lnSpc>
                <a:spcPct val="150000"/>
              </a:lnSpc>
            </a:pPr>
            <a:endParaRPr lang="el-GR" sz="1200" dirty="0"/>
          </a:p>
          <a:p>
            <a:pPr marL="0" algn="just" defTabSz="914400" rtl="0" eaLnBrk="1" latinLnBrk="0" hangingPunct="1">
              <a:lnSpc>
                <a:spcPct val="150000"/>
              </a:lnSpc>
            </a:pPr>
            <a:r>
              <a:rPr lang="el-G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Η άδεια AEOS απευθύνεται σε οικονομικούς φορείς εγκατεστημένους στην Ένωση, οι οποίοι </a:t>
            </a:r>
            <a:r>
              <a:rPr lang="el-G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επιθυμούν να επωφεληθούν από διευκολύνσεις </a:t>
            </a:r>
            <a:r>
              <a:rPr lang="el-G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σχετικά με τους </a:t>
            </a:r>
            <a:r>
              <a:rPr lang="el-G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τελωνειακούς ελέγχους </a:t>
            </a:r>
            <a:r>
              <a:rPr lang="el-G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που αφορούν </a:t>
            </a:r>
            <a:r>
              <a:rPr lang="el-GR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στην ασφάλεια και την προστασία </a:t>
            </a:r>
            <a:r>
              <a:rPr lang="el-G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όταν τα εμπορεύματα εισέρχονται ή εξέρχονται από το τελωνειακό έδαφος της Ένωσης. </a:t>
            </a:r>
          </a:p>
          <a:p>
            <a:pPr marL="0" algn="just" defTabSz="914400" rtl="0" eaLnBrk="1" latinLnBrk="0" hangingPunct="1">
              <a:lnSpc>
                <a:spcPct val="150000"/>
              </a:lnSpc>
            </a:pPr>
            <a:endParaRPr lang="el-G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/>
              <a:t>Ένας οικονομικός φορέας δύναται να είναι κάτοχος </a:t>
            </a:r>
            <a:r>
              <a:rPr lang="el-GR" sz="1200" b="1" dirty="0"/>
              <a:t>ταυτόχρονα</a:t>
            </a:r>
            <a:r>
              <a:rPr lang="el-GR" sz="1200" dirty="0"/>
              <a:t> </a:t>
            </a:r>
            <a:r>
              <a:rPr lang="el-GR" sz="1200" b="1" u="none" dirty="0"/>
              <a:t>και των δύο ως άνω αδειών</a:t>
            </a:r>
            <a:r>
              <a:rPr lang="el-GR" sz="1200" dirty="0"/>
              <a:t>, εφόσον πληροί τα κριτήρια τόσο της άδειας </a:t>
            </a:r>
            <a:r>
              <a:rPr lang="el-GR" sz="1200" dirty="0">
                <a:solidFill>
                  <a:srgbClr val="009FDF"/>
                </a:solidFill>
              </a:rPr>
              <a:t>AEOC</a:t>
            </a:r>
            <a:r>
              <a:rPr lang="el-GR" sz="1200" dirty="0"/>
              <a:t> όσο και της άδειας </a:t>
            </a:r>
            <a:r>
              <a:rPr lang="el-GR" sz="1200" dirty="0">
                <a:solidFill>
                  <a:srgbClr val="009FDF"/>
                </a:solidFill>
              </a:rPr>
              <a:t>AEOS</a:t>
            </a:r>
            <a:r>
              <a:rPr lang="el-GR" sz="1200" dirty="0"/>
              <a:t>. Στην περίπτωση αυτή, η αρμόδια τελωνειακή Αρχή εκδίδει μία </a:t>
            </a:r>
            <a:r>
              <a:rPr lang="el-GR" sz="1200" b="1" dirty="0"/>
              <a:t>συνδυασμένη άδεια </a:t>
            </a:r>
            <a:r>
              <a:rPr lang="el-GR" sz="1200" b="1" dirty="0">
                <a:solidFill>
                  <a:srgbClr val="009FDF"/>
                </a:solidFill>
              </a:rPr>
              <a:t>(τύπου AEOF</a:t>
            </a:r>
            <a:r>
              <a:rPr lang="el-GR" sz="1200" dirty="0">
                <a:solidFill>
                  <a:srgbClr val="009FDF"/>
                </a:solidFill>
              </a:rPr>
              <a:t>) </a:t>
            </a:r>
            <a:r>
              <a:rPr lang="el-GR" sz="1200" dirty="0"/>
              <a:t>και ο οικονομικός φορέας λαμβάνει τα οφέλη που αφορούν και στα δύο είδη αδειών.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200" dirty="0"/>
          </a:p>
          <a:p>
            <a:pPr algn="just">
              <a:lnSpc>
                <a:spcPct val="150000"/>
              </a:lnSpc>
            </a:pP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Ένας οικονομικός φορέας </a:t>
            </a:r>
            <a:r>
              <a:rPr lang="el-GR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δύναται να επιλέξει οποιονδήποτε από τους δύο τύπους 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άδειας, ανάλογα με τα </a:t>
            </a:r>
            <a:r>
              <a:rPr lang="el-GR" sz="12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οφέλη που προσδοκά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τα οποία εξαρτώνται </a:t>
            </a:r>
            <a:r>
              <a:rPr lang="el-GR" sz="12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από το είδος της επιχειρηματικής του δραστηριότητας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αλλά και από το </a:t>
            </a:r>
            <a:r>
              <a:rPr lang="el-GR" sz="12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ρόλο του στην εφοδιαστική αλυσίδα</a:t>
            </a:r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>
                <a:latin typeface="+mn-lt"/>
              </a:rPr>
              <a:t>Να σημειωθεί ότι η άδεια ΑΕΟ , εφόσον χορηγηθεί, έχει </a:t>
            </a:r>
            <a:r>
              <a:rPr lang="el-GR" sz="1200" b="1" dirty="0">
                <a:latin typeface="+mn-lt"/>
              </a:rPr>
              <a:t>απεριόριστη διάρκεια</a:t>
            </a:r>
            <a:r>
              <a:rPr lang="el-GR" sz="1200" dirty="0">
                <a:latin typeface="+mn-lt"/>
              </a:rPr>
              <a:t>, ωστόσο </a:t>
            </a:r>
            <a:r>
              <a:rPr lang="el-GR" sz="1200" b="1" dirty="0">
                <a:latin typeface="+mn-lt"/>
              </a:rPr>
              <a:t>τελεί υπό διαρκή τελωνειακή επιτήρηση. </a:t>
            </a:r>
          </a:p>
          <a:p>
            <a:pPr algn="just">
              <a:lnSpc>
                <a:spcPct val="150000"/>
              </a:lnSpc>
            </a:pPr>
            <a:endParaRPr lang="el-GR" sz="1200" b="1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l-GR" sz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l-GR" sz="1200" dirty="0">
              <a:latin typeface="+mn-lt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196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Σε επίπεδο </a:t>
            </a:r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ΕΕ και έως το τέλος του 2024 </a:t>
            </a:r>
            <a:r>
              <a:rPr lang="el-GR" sz="1600" b="1" kern="1200" dirty="0" err="1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υπ</a:t>
            </a:r>
            <a:r>
              <a:rPr lang="en-US" sz="1600" b="1" kern="1200" dirty="0" err="1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ή</a:t>
            </a:r>
            <a:r>
              <a:rPr lang="el-GR" sz="1600" b="1" kern="1200" dirty="0" err="1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ρχαν</a:t>
            </a:r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 συνολικά 18.437 ενεργές άδειες ΑΕΟ, εκ των οποίων, </a:t>
            </a:r>
            <a:endParaRPr lang="el-GR" sz="16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8.868</a:t>
            </a:r>
            <a:r>
              <a:rPr lang="en-US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AEO C,  </a:t>
            </a:r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753</a:t>
            </a:r>
            <a:r>
              <a:rPr lang="en-US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 AEO S </a:t>
            </a:r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και</a:t>
            </a:r>
            <a:r>
              <a:rPr lang="en-US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l-GR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8.816</a:t>
            </a:r>
            <a:r>
              <a:rPr lang="en-US" sz="16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AEOF</a:t>
            </a:r>
            <a:endParaRPr lang="el-GR" sz="16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600" b="1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0549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Στη χώρα μας συνολικά  είναι ενεργές 240 άδειες ΑΕΟ, εκ των οποίων οι 66 στην Περιφέρειά μας.</a:t>
            </a:r>
            <a:endParaRPr lang="el-GR" sz="12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l-GR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Έχουμε πανελλαδικά 130</a:t>
            </a:r>
            <a:r>
              <a:rPr lang="en-US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AEO C,  </a:t>
            </a:r>
            <a:r>
              <a:rPr lang="el-GR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r>
              <a:rPr lang="en-US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AEO S </a:t>
            </a:r>
            <a:r>
              <a:rPr lang="el-GR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και 107</a:t>
            </a:r>
            <a:r>
              <a:rPr lang="en-US" sz="1200" b="1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 AEOF</a:t>
            </a:r>
            <a:endParaRPr lang="el-GR" sz="120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2925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/>
              <a:t>Για να αιτηθεί κάποιος για ΕΟΦ </a:t>
            </a:r>
            <a:r>
              <a:rPr lang="el-GR" sz="1200" b="1" dirty="0"/>
              <a:t>θα πρέπει να είναι </a:t>
            </a:r>
            <a:r>
              <a:rPr lang="el-GR" sz="1200" dirty="0"/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1200" b="1" dirty="0"/>
              <a:t>Οικονομικός φορέας </a:t>
            </a:r>
            <a:r>
              <a:rPr lang="el-GR" sz="1200" dirty="0"/>
              <a:t>(</a:t>
            </a:r>
            <a:r>
              <a:rPr lang="el-GR" sz="1200" dirty="0" err="1"/>
              <a:t>δλδ</a:t>
            </a:r>
            <a:r>
              <a:rPr lang="el-GR" sz="1200" dirty="0"/>
              <a:t> </a:t>
            </a:r>
            <a:r>
              <a:rPr lang="el-GR" sz="1200" b="0" dirty="0"/>
              <a:t>να διενεργεί συναλλαγές που </a:t>
            </a:r>
            <a:r>
              <a:rPr lang="el-GR" sz="1200" b="0" dirty="0" err="1"/>
              <a:t>διέπονται</a:t>
            </a:r>
            <a:r>
              <a:rPr lang="el-GR" sz="1200" b="0" dirty="0"/>
              <a:t> </a:t>
            </a:r>
            <a:r>
              <a:rPr lang="el-GR" sz="1200" dirty="0"/>
              <a:t>από την τελωνειακή νομοθεσία.)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1200" b="1" dirty="0"/>
              <a:t>Εγκατεστημένος</a:t>
            </a:r>
            <a:r>
              <a:rPr lang="el-GR" sz="1200" dirty="0"/>
              <a:t> </a:t>
            </a:r>
            <a:r>
              <a:rPr lang="el-GR" sz="1200" b="0" dirty="0"/>
              <a:t>στο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τελωνειακό έδαφος της ΕΕ.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l-GR" sz="1200" b="1" u="sng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Και να πληροί τα κριτήρια όπως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Απουσία σοβαρών τελωνειακών και φορολογικών παραβάσεων και ποινικού μητρώου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(να μην έχει διαπράξει φορολογικές και τελωνειακές παραβάσεις εντός της τελευταίας, πριν την αίτηση, τριετίας και  να έχει καθαρό ποινικό μητρώο, αναφορικά με την οικονομική  του δραστηριότητα.)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διαθέτει ικανοποιητικό σύστημα λογιστικών κ εμπορικών καταχωρήσεων  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(τελωνειακών, φορολογικών, εμπορικών) από το οποίο να επιτυγχάνεται η ιχνηλασιμότητα των συναλλαγών του και το οποίο είναι </a:t>
            </a:r>
            <a:r>
              <a:rPr lang="el-GR" sz="1200" b="0" u="none" kern="1200" dirty="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προσβάσιμο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σε ενδεχόμενο έλεγχο.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Να είναι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οικονομικά φερέγγυος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u="sng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AEOC</a:t>
            </a:r>
            <a:r>
              <a:rPr lang="en-US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Να διαθέτει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επαρκή εμπειρία </a:t>
            </a:r>
            <a:r>
              <a:rPr lang="en-US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τουλάχιστον 3ετή) και προσόντα πάνω σε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τελωνειακά θέματα (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να κατανοεί τις τελωνειακές διαδικασίες /νομοθεσία και να είναι σε θέση να υποβάλλει τελωνειακές διατυπώσεις.)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u="sng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l-GR" sz="1200" b="0" u="sng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ΕΟ</a:t>
            </a:r>
            <a:r>
              <a:rPr lang="en-US" sz="1200" b="0" u="sng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Να διαθέτει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μέτρα και μέσα ασφάλειας 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και </a:t>
            </a:r>
            <a:r>
              <a:rPr lang="el-GR" sz="1200" b="1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προστασίας</a:t>
            </a:r>
            <a:r>
              <a:rPr lang="el-GR" sz="1200" b="0" u="none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τόσο για τις εγκαταστάσεις και τα εμπορεύματά του όσο και για τις  διαδικασίες που ακολουθεί.</a:t>
            </a:r>
            <a:endParaRPr lang="el-GR" sz="1200" b="0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050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306B6-3EBD-406D-AC5A-84855A457588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581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8F64-561C-2425-BD8D-2E6D2CA1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923295" cy="23876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29EAC-AEA0-56BC-4837-5FB921060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9232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556055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4F23-1432-096A-5986-F0AA4BDC8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57307-AFBD-C79E-0CBA-FB7A49026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8561C-4B24-B03F-0B8B-C4A70995A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9C77A-FE1B-DB6A-D48F-F4F2D28C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A936-58D7-8C21-C778-AB910D9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2624301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6A2A97-1FFB-BE7B-5821-F719E7EEB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3DCA7-552A-00C9-33A1-32BD1402F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AEBAE-F81D-197F-5269-03840AFF0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0CBB2-52AC-5FC2-EEA7-76010329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C2AC-6E0E-89A8-31D3-AF71F0CA8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712553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B84E-A6D3-E1BF-2DFA-D72E0D7C2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38FE-9399-F591-49A9-BF417F63C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55C60-E20F-01CE-9AE4-EC78439A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B70D-CE61-394B-6A85-22103256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D65BD-F406-8A2E-8363-324037A2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A4D0A5-3EA2-3A12-8CC3-645E28C8B8F5}"/>
              </a:ext>
            </a:extLst>
          </p:cNvPr>
          <p:cNvGrpSpPr/>
          <p:nvPr userDrawn="1"/>
        </p:nvGrpSpPr>
        <p:grpSpPr>
          <a:xfrm>
            <a:off x="2858051" y="5734374"/>
            <a:ext cx="9333949" cy="650932"/>
            <a:chOff x="2858051" y="5734374"/>
            <a:chExt cx="9333949" cy="650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4AE6BC-9A2F-7F6E-F9BA-538FBF47D89B}"/>
                </a:ext>
              </a:extLst>
            </p:cNvPr>
            <p:cNvSpPr/>
            <p:nvPr/>
          </p:nvSpPr>
          <p:spPr>
            <a:xfrm rot="5400000">
              <a:off x="7199559" y="1392866"/>
              <a:ext cx="650932" cy="9333948"/>
            </a:xfrm>
            <a:prstGeom prst="rect">
              <a:avLst/>
            </a:prstGeom>
            <a:gradFill>
              <a:gsLst>
                <a:gs pos="500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3C921D-8546-FBEC-0EB9-DFD940F16D8B}"/>
                </a:ext>
              </a:extLst>
            </p:cNvPr>
            <p:cNvSpPr/>
            <p:nvPr/>
          </p:nvSpPr>
          <p:spPr>
            <a:xfrm>
              <a:off x="9573777" y="6176963"/>
              <a:ext cx="2618223" cy="208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90F84A5-1034-B091-D58E-535DAF34FD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3161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905DBB-049A-2172-64E1-3262204B8B11}"/>
              </a:ext>
            </a:extLst>
          </p:cNvPr>
          <p:cNvSpPr/>
          <p:nvPr userDrawn="1"/>
        </p:nvSpPr>
        <p:spPr>
          <a:xfrm>
            <a:off x="5238428" y="1"/>
            <a:ext cx="6953572" cy="638530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E644ED-0995-3126-EAF9-B4F656442443}"/>
              </a:ext>
            </a:extLst>
          </p:cNvPr>
          <p:cNvSpPr/>
          <p:nvPr userDrawn="1"/>
        </p:nvSpPr>
        <p:spPr>
          <a:xfrm rot="5400000">
            <a:off x="6062719" y="3795398"/>
            <a:ext cx="3974123" cy="2151086"/>
          </a:xfrm>
          <a:prstGeom prst="rect">
            <a:avLst/>
          </a:prstGeom>
          <a:gradFill>
            <a:gsLst>
              <a:gs pos="71010">
                <a:srgbClr val="0C49BA"/>
              </a:gs>
              <a:gs pos="0">
                <a:schemeClr val="accent2">
                  <a:alpha val="0"/>
                </a:schemeClr>
              </a:gs>
              <a:gs pos="9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DBBC46-FE2F-BA8D-0AF5-4B7A6F55A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4237" y="4706913"/>
            <a:ext cx="2151087" cy="215108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9A9BE3F-8ADA-7D34-2125-470B621C62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3954" y="1828649"/>
            <a:ext cx="2228578" cy="2387600"/>
          </a:xfrm>
        </p:spPr>
        <p:txBody>
          <a:bodyPr anchor="b">
            <a:noAutofit/>
          </a:bodyPr>
          <a:lstStyle>
            <a:lvl1pPr algn="l">
              <a:defRPr sz="13800" b="1"/>
            </a:lvl1pPr>
          </a:lstStyle>
          <a:p>
            <a:r>
              <a:rPr lang="en-GB" dirty="0"/>
              <a:t>0</a:t>
            </a:r>
            <a:endParaRPr lang="x-non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F4F0B8B-1AB3-1A87-B9F4-41A5DF52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3954" y="4419315"/>
            <a:ext cx="4923295" cy="1363141"/>
          </a:xfrm>
        </p:spPr>
        <p:txBody>
          <a:bodyPr>
            <a:normAutofit/>
          </a:bodyPr>
          <a:lstStyle>
            <a:lvl1pPr marL="0" indent="0" algn="l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FAD1F-1DBD-8417-A6A2-0F772E4A5242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527415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18F23DC-D39A-60CA-75B6-7C8F86D3EC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627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B3DFA5-230F-9D37-5DF3-D84978BF4A77}"/>
              </a:ext>
            </a:extLst>
          </p:cNvPr>
          <p:cNvSpPr/>
          <p:nvPr userDrawn="1"/>
        </p:nvSpPr>
        <p:spPr>
          <a:xfrm rot="5400000">
            <a:off x="9101051" y="3767056"/>
            <a:ext cx="5212079" cy="969818"/>
          </a:xfrm>
          <a:prstGeom prst="rect">
            <a:avLst/>
          </a:prstGeom>
          <a:gradFill>
            <a:gsLst>
              <a:gs pos="33000">
                <a:schemeClr val="accent2">
                  <a:alpha val="0"/>
                </a:schemeClr>
              </a:gs>
              <a:gs pos="99000">
                <a:schemeClr val="accent2">
                  <a:alpha val="97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AD5B1-612A-9179-8EB0-A76593E7B0C3}"/>
              </a:ext>
            </a:extLst>
          </p:cNvPr>
          <p:cNvSpPr/>
          <p:nvPr userDrawn="1"/>
        </p:nvSpPr>
        <p:spPr>
          <a:xfrm rot="5400000">
            <a:off x="9060872" y="3253052"/>
            <a:ext cx="4738251" cy="1523998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1FAC64-F963-43F7-EC91-EC3A58419E90}"/>
              </a:ext>
            </a:extLst>
          </p:cNvPr>
          <p:cNvSpPr/>
          <p:nvPr userDrawn="1"/>
        </p:nvSpPr>
        <p:spPr>
          <a:xfrm>
            <a:off x="11222180" y="5212075"/>
            <a:ext cx="969819" cy="972632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CBC651-C404-B720-38B8-7B7C971CB533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C10179-C19D-EAD6-85D9-69CE999F14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8982" y="5207616"/>
            <a:ext cx="933018" cy="941941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EAC4E98-AC61-DBF2-B3E0-D445100925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6122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35171-C467-EA6E-6272-466C00F5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F787E-7505-E2FA-296C-59EB1827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BC59B-84AC-9F2B-06A6-185B391E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4B206-D1CC-9BBB-019C-834256B0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8473532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1201A-B47D-3285-0478-7E9BD28E8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B7E397-6133-9EEC-0AF9-4487A0CDF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FD2BE-94F1-E449-6C41-F142415C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343611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1301B-222C-FA56-B002-FD20BCAE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9902E-657E-B399-6767-EB0BD0FA0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D4297-1FB6-86E3-D512-6A627F144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753EB-679A-B13C-6E57-131B6B42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30B92-AED0-007D-E494-7E79E112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2B40D-1631-AF8C-81ED-A9D9025B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915794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66BB-3EC2-D0B2-A68A-3EBE7799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5F486-379F-F3B9-DEB3-1EDFD6C3B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DD915-6B4C-7AFE-122B-99607D9A1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6322F-E89D-E431-0AD4-4B6048BA9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A6C14-56CE-AC9A-27B8-F0AC89F15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9AF03-05D8-8E86-D753-6B811ED9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7747126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0C0E-A150-FC43-E64B-4A3B5445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EDCC0-12BE-F9B9-2CCA-DB0BD2192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A4D36-576D-60EB-A4F1-A9CECDE9A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F8F5D-4110-EAE2-E923-FB66CFB23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CB04E-97F9-F100-96A8-1C8BC5F79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63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978FF7-0393-3011-9447-2A59FEFDD616}"/>
              </a:ext>
            </a:extLst>
          </p:cNvPr>
          <p:cNvSpPr txBox="1"/>
          <p:nvPr/>
        </p:nvSpPr>
        <p:spPr>
          <a:xfrm>
            <a:off x="4775200" y="2684835"/>
            <a:ext cx="7146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ΕΓΚΕΚΡΙΜΕΝΟΣ ΟΙΚΟΝΟΜΙΚΟΣ ΦΟΡΕΑΣ- ΑΕΟ</a:t>
            </a:r>
            <a:endParaRPr lang="en-GB" sz="28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B9BE13-F741-87CF-B8CE-E2BCCDBCE8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696759" y="0"/>
            <a:ext cx="3495241" cy="225259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FF9F0E-18C3-CC46-0ECF-E993C8EF650B}"/>
              </a:ext>
            </a:extLst>
          </p:cNvPr>
          <p:cNvGrpSpPr/>
          <p:nvPr/>
        </p:nvGrpSpPr>
        <p:grpSpPr>
          <a:xfrm>
            <a:off x="-255791" y="0"/>
            <a:ext cx="5895217" cy="6858003"/>
            <a:chOff x="-2" y="-2"/>
            <a:chExt cx="5895217" cy="68580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125D00-2738-7A73-FF95-A7D0C8F87BA3}"/>
                </a:ext>
              </a:extLst>
            </p:cNvPr>
            <p:cNvSpPr/>
            <p:nvPr/>
          </p:nvSpPr>
          <p:spPr>
            <a:xfrm>
              <a:off x="1270055" y="-2"/>
              <a:ext cx="3706574" cy="6023707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89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0FB139-728C-16A2-AF44-871FB3700809}"/>
                </a:ext>
              </a:extLst>
            </p:cNvPr>
            <p:cNvSpPr/>
            <p:nvPr/>
          </p:nvSpPr>
          <p:spPr>
            <a:xfrm rot="5400000">
              <a:off x="-641155" y="3525031"/>
              <a:ext cx="3974123" cy="2691818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593F6F-9A45-C9EC-DE73-ADE96CCB02B1}"/>
                </a:ext>
              </a:extLst>
            </p:cNvPr>
            <p:cNvSpPr/>
            <p:nvPr/>
          </p:nvSpPr>
          <p:spPr>
            <a:xfrm>
              <a:off x="2691816" y="6023705"/>
              <a:ext cx="3203399" cy="36341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63EBE31-DA69-4BA9-38B2-1E6408C56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1818" y="3738894"/>
            <a:ext cx="2284813" cy="2284813"/>
          </a:xfrm>
          <a:prstGeom prst="rect">
            <a:avLst/>
          </a:prstGeom>
        </p:spPr>
      </p:pic>
      <p:sp>
        <p:nvSpPr>
          <p:cNvPr id="10" name="9 - Ορθογώνιο"/>
          <p:cNvSpPr/>
          <p:nvPr/>
        </p:nvSpPr>
        <p:spPr>
          <a:xfrm>
            <a:off x="5486400" y="5441576"/>
            <a:ext cx="6552261" cy="135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/>
            <a:r>
              <a:rPr lang="el" sz="1200" b="1" dirty="0">
                <a:solidFill>
                  <a:srgbClr val="112D63"/>
                </a:solidFill>
                <a:latin typeface="+mj-lt"/>
              </a:rPr>
              <a:t>Φωτιάδου Μαρία</a:t>
            </a:r>
            <a:endParaRPr lang="en-US" sz="1200" b="1" dirty="0">
              <a:solidFill>
                <a:srgbClr val="112D63"/>
              </a:solidFill>
              <a:latin typeface="+mj-lt"/>
            </a:endParaRPr>
          </a:p>
          <a:p>
            <a:pPr marL="447675"/>
            <a:r>
              <a:rPr lang="el-GR" sz="1200" dirty="0">
                <a:solidFill>
                  <a:srgbClr val="112D63"/>
                </a:solidFill>
                <a:latin typeface="+mj-lt"/>
              </a:rPr>
              <a:t>Τελωνειακή Περιφέρεια Θεσσαλονίκης </a:t>
            </a:r>
            <a:endParaRPr lang="en-US" sz="1200" dirty="0">
              <a:solidFill>
                <a:srgbClr val="112D63"/>
              </a:solidFill>
              <a:latin typeface="+mj-lt"/>
            </a:endParaRPr>
          </a:p>
          <a:p>
            <a:pPr marL="447675"/>
            <a:r>
              <a:rPr lang="el-GR" sz="1200" dirty="0">
                <a:solidFill>
                  <a:srgbClr val="112D63"/>
                </a:solidFill>
                <a:latin typeface="+mj-lt"/>
              </a:rPr>
              <a:t>Τμήμα Γ ΄Τελωνειακών Διαδικασιών &amp; Ε.Φ.Κ. 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 </a:t>
            </a:r>
            <a:endParaRPr lang="en-US" sz="1200" dirty="0">
              <a:solidFill>
                <a:srgbClr val="112D63"/>
              </a:solidFill>
              <a:latin typeface="+mj-lt"/>
            </a:endParaRPr>
          </a:p>
          <a:p>
            <a:pPr marL="447675"/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email:</a:t>
            </a: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telp.thessalonikis@aade.gr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447675">
              <a:lnSpc>
                <a:spcPct val="150000"/>
              </a:lnSpc>
            </a:pPr>
            <a:endParaRPr lang="el-GR" sz="1200" b="1" dirty="0">
              <a:solidFill>
                <a:srgbClr val="112D63"/>
              </a:solidFill>
              <a:latin typeface="+mj-lt"/>
            </a:endParaRPr>
          </a:p>
          <a:p>
            <a:pPr marL="447675">
              <a:lnSpc>
                <a:spcPct val="150000"/>
              </a:lnSpc>
            </a:pPr>
            <a:r>
              <a:rPr lang="el-GR" sz="1200" b="1" dirty="0">
                <a:solidFill>
                  <a:srgbClr val="112D63"/>
                </a:solidFill>
                <a:latin typeface="+mj-lt"/>
              </a:rPr>
              <a:t>				           Θεσσαλονίκη, Απρίλιος 2025</a:t>
            </a:r>
          </a:p>
        </p:txBody>
      </p:sp>
    </p:spTree>
    <p:extLst>
      <p:ext uri="{BB962C8B-B14F-4D97-AF65-F5344CB8AC3E}">
        <p14:creationId xmlns:p14="http://schemas.microsoft.com/office/powerpoint/2010/main" val="3163689194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2F3D08B-BE42-64F7-55B0-A0A698C26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221684"/>
              </p:ext>
            </p:extLst>
          </p:nvPr>
        </p:nvGraphicFramePr>
        <p:xfrm>
          <a:off x="370114" y="148856"/>
          <a:ext cx="11658600" cy="544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7542">
                  <a:extLst>
                    <a:ext uri="{9D8B030D-6E8A-4147-A177-3AD203B41FA5}">
                      <a16:colId xmlns:a16="http://schemas.microsoft.com/office/drawing/2014/main" val="4170171630"/>
                    </a:ext>
                  </a:extLst>
                </a:gridCol>
                <a:gridCol w="1208315">
                  <a:extLst>
                    <a:ext uri="{9D8B030D-6E8A-4147-A177-3AD203B41FA5}">
                      <a16:colId xmlns:a16="http://schemas.microsoft.com/office/drawing/2014/main" val="3663158270"/>
                    </a:ext>
                  </a:extLst>
                </a:gridCol>
                <a:gridCol w="1262743">
                  <a:extLst>
                    <a:ext uri="{9D8B030D-6E8A-4147-A177-3AD203B41FA5}">
                      <a16:colId xmlns:a16="http://schemas.microsoft.com/office/drawing/2014/main" val="1834750248"/>
                    </a:ext>
                  </a:extLst>
                </a:gridCol>
              </a:tblGrid>
              <a:tr h="525156">
                <a:tc>
                  <a:txBody>
                    <a:bodyPr/>
                    <a:lstStyle/>
                    <a:p>
                      <a:pPr algn="ctr"/>
                      <a:r>
                        <a:rPr kumimoji="0" lang="el-GR" sz="2000" b="0" i="0" u="none" strike="noStrike" kern="1200" cap="none" spc="0" normalizeH="0" baseline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ΑΜΕΣΑ ΟΦΕΛΗ</a:t>
                      </a:r>
                      <a:endParaRPr kumimoji="0" lang="x-none" sz="2000" b="0" i="0" u="none" strike="noStrike" kern="1200" cap="none" spc="0" normalizeH="0" baseline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AEOC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AEOS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9112"/>
                  </a:ext>
                </a:extLst>
              </a:tr>
              <a:tr h="659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Ευκολότερη υπαγωγή σε τελωνειακές απλουστεύσεις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96988"/>
                  </a:ext>
                </a:extLst>
              </a:tr>
              <a:tr h="7486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Μειωμένες συνολικές εγγυήσεις 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0292"/>
                  </a:ext>
                </a:extLst>
              </a:tr>
              <a:tr h="614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Αμοιβαία αναγνώριση (</a:t>
                      </a:r>
                      <a:r>
                        <a:rPr lang="en-US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MRA</a:t>
                      </a: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Mutual recognition</a:t>
                      </a: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agreements)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152814"/>
                  </a:ext>
                </a:extLst>
              </a:tr>
              <a:tr h="692759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Λιγότεροι φυσικοί έλεγχοι και έλεγχοι εγγράφων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920689"/>
                  </a:ext>
                </a:extLst>
              </a:tr>
              <a:tr h="569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Προτεραιότητα σε περίπτωση επιλογής για έλεγχο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992457"/>
                  </a:ext>
                </a:extLst>
              </a:tr>
              <a:tr h="6464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Δυνατότητα επιλογής του τόπου ελέγχου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221038"/>
                  </a:ext>
                </a:extLst>
              </a:tr>
              <a:tr h="988995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Γνωστοποίηση για φυσικό έλεγχο, πριν από την άφιξη του εμπορεύματος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25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2F3D08B-BE42-64F7-55B0-A0A698C26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79772"/>
              </p:ext>
            </p:extLst>
          </p:nvPr>
        </p:nvGraphicFramePr>
        <p:xfrm>
          <a:off x="390069" y="236456"/>
          <a:ext cx="11700117" cy="537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7942">
                  <a:extLst>
                    <a:ext uri="{9D8B030D-6E8A-4147-A177-3AD203B41FA5}">
                      <a16:colId xmlns:a16="http://schemas.microsoft.com/office/drawing/2014/main" val="4170171630"/>
                    </a:ext>
                  </a:extLst>
                </a:gridCol>
                <a:gridCol w="1213751">
                  <a:extLst>
                    <a:ext uri="{9D8B030D-6E8A-4147-A177-3AD203B41FA5}">
                      <a16:colId xmlns:a16="http://schemas.microsoft.com/office/drawing/2014/main" val="3663158270"/>
                    </a:ext>
                  </a:extLst>
                </a:gridCol>
                <a:gridCol w="1268424">
                  <a:extLst>
                    <a:ext uri="{9D8B030D-6E8A-4147-A177-3AD203B41FA5}">
                      <a16:colId xmlns:a16="http://schemas.microsoft.com/office/drawing/2014/main" val="1834750248"/>
                    </a:ext>
                  </a:extLst>
                </a:gridCol>
              </a:tblGrid>
              <a:tr h="502000">
                <a:tc>
                  <a:txBody>
                    <a:bodyPr/>
                    <a:lstStyle/>
                    <a:p>
                      <a:pPr algn="ctr"/>
                      <a:r>
                        <a:rPr kumimoji="0" lang="el-GR" sz="2000" b="0" i="0" u="none" strike="noStrike" kern="1200" cap="none" spc="0" normalizeH="0" baseline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ΕΘΝΙΚΑ ΟΦΕΛΗ</a:t>
                      </a:r>
                      <a:endParaRPr kumimoji="0" lang="x-none" sz="2000" b="0" i="0" u="none" strike="noStrike" kern="1200" cap="none" spc="0" normalizeH="0" baseline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AEOC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AEOS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9112"/>
                  </a:ext>
                </a:extLst>
              </a:tr>
              <a:tr h="11694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Κατά προτεραιότητα και χωρίς έλεγχο επιστροφή πιστωτικού υπολοίπου των υποκειμένων – δικαιούχων έκπτωσης του φόρου εισροών τους  (ΠΟΛ 1103/2017)</a:t>
                      </a:r>
                      <a:endParaRPr lang="x-none" sz="2000" b="1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96988"/>
                  </a:ext>
                </a:extLst>
              </a:tr>
              <a:tr h="809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Καθεστώς Τελωνειακής Αποθήκευσης (καθεστώς 07) –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ΠΟΛ 1184/2018 </a:t>
                      </a:r>
                      <a:endParaRPr lang="x-none" sz="2000" b="1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0292"/>
                  </a:ext>
                </a:extLst>
              </a:tr>
              <a:tr h="809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Διευρυμένη προθεσμία πραγματοποίησης της εξαγωγής ή της ενδοκοινοτικής παράδοσης - ΠΟΛ 1194/2015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152814"/>
                  </a:ext>
                </a:extLst>
              </a:tr>
              <a:tr h="809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Μειωμένη εγγύηση στους εγκεκριμένους φορολογικούς αποθηκευτές (ΕΦΚ)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920689"/>
                  </a:ext>
                </a:extLst>
              </a:tr>
              <a:tr h="4653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Προτεραιότητα εξέτασης δειγμάτων από Γ.Χ.Κ. </a:t>
                      </a:r>
                      <a:endParaRPr lang="x-none" sz="2000" b="1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992457"/>
                  </a:ext>
                </a:extLst>
              </a:tr>
              <a:tr h="809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Άμεση ενημέρωση επί της νομοθεσίας που εκδίδεται από την ΑΑΔΕ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221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917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F2F3D08B-BE42-64F7-55B0-A0A698C26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82139"/>
              </p:ext>
            </p:extLst>
          </p:nvPr>
        </p:nvGraphicFramePr>
        <p:xfrm>
          <a:off x="404037" y="159488"/>
          <a:ext cx="11185450" cy="5508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5450">
                  <a:extLst>
                    <a:ext uri="{9D8B030D-6E8A-4147-A177-3AD203B41FA5}">
                      <a16:colId xmlns:a16="http://schemas.microsoft.com/office/drawing/2014/main" val="4170171630"/>
                    </a:ext>
                  </a:extLst>
                </a:gridCol>
              </a:tblGrid>
              <a:tr h="498475">
                <a:tc>
                  <a:txBody>
                    <a:bodyPr/>
                    <a:lstStyle/>
                    <a:p>
                      <a:pPr algn="ctr"/>
                      <a:r>
                        <a:rPr lang="el-GR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ΕΜΜΕΣΑ ΟΦΕΛΗ </a:t>
                      </a:r>
                      <a:endParaRPr lang="x-none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9112"/>
                  </a:ext>
                </a:extLst>
              </a:tr>
              <a:tr h="5610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>
                          <a:latin typeface="+mn-lt"/>
                        </a:rPr>
                        <a:t>Περιορισμός</a:t>
                      </a:r>
                      <a:r>
                        <a:rPr lang="el-GR" sz="2000" b="1" dirty="0"/>
                        <a:t> κλοπών και απωλειών </a:t>
                      </a:r>
                      <a:endParaRPr kumimoji="0" lang="x-none" sz="2000" b="1" i="0" u="none" strike="noStrike" kern="1200" cap="none" normalizeH="0" baseline="0" dirty="0" bmk="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96988"/>
                  </a:ext>
                </a:extLst>
              </a:tr>
              <a:tr h="6024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/>
                        <a:t>Μείωση καθυστερήσεων στις αποστολές εμπορευμάτων 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0292"/>
                  </a:ext>
                </a:extLst>
              </a:tr>
              <a:tr h="5712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/>
                        <a:t>Βελτίωση του προγραμματισμού </a:t>
                      </a:r>
                      <a:endParaRPr kumimoji="0" lang="el-GR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152814"/>
                  </a:ext>
                </a:extLst>
              </a:tr>
              <a:tr h="6128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l-GR" sz="2000" b="1" dirty="0"/>
                        <a:t>Ενεργή συμμετοχή των υπαλλήλων </a:t>
                      </a:r>
                      <a:endParaRPr kumimoji="0" lang="el-GR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920689"/>
                  </a:ext>
                </a:extLst>
              </a:tr>
              <a:tr h="5913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l-GR" sz="2000" b="1" dirty="0"/>
                        <a:t>Μείωση του κόστους των ελέγχων των προμηθευτών </a:t>
                      </a:r>
                      <a:endParaRPr kumimoji="0" lang="x-none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992457"/>
                  </a:ext>
                </a:extLst>
              </a:tr>
              <a:tr h="8039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l-GR" sz="2000" b="1" dirty="0"/>
                        <a:t>Μείωση των προβλημάτων μέσω του έγκαιρου εντοπισμού τους από τους υπαλλήλους</a:t>
                      </a:r>
                      <a:endParaRPr kumimoji="0" lang="el-GR" sz="2000" b="1" i="0" u="none" strike="noStrike" kern="1200" cap="none" normalizeH="0" baseline="0" dirty="0" bmk="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221038"/>
                  </a:ext>
                </a:extLst>
              </a:tr>
              <a:tr h="6863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Αύξηση πιστών πελατών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11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l-GR" sz="2000" b="1" dirty="0"/>
                        <a:t>Βελτίωση σχέσεων με τις τελωνειακές αρχές</a:t>
                      </a:r>
                      <a:endParaRPr kumimoji="0" lang="el-GR" sz="2000" b="1" i="0" u="none" strike="noStrike" kern="1200" cap="none" normalizeH="0" baseline="0" dirty="0" bmk="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536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FEF9A8-C3BE-AD17-2057-5947BEE6F4D5}"/>
              </a:ext>
            </a:extLst>
          </p:cNvPr>
          <p:cNvSpPr txBox="1"/>
          <p:nvPr/>
        </p:nvSpPr>
        <p:spPr>
          <a:xfrm>
            <a:off x="601134" y="373897"/>
            <a:ext cx="10821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ΑΡΜΟΔΙΕΣ ΑΡΧΕΣ </a:t>
            </a:r>
          </a:p>
          <a:p>
            <a:pPr algn="ctr"/>
            <a:r>
              <a:rPr lang="el-GR" sz="24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ΓΙΑ ΤΗΝ ΚΑΤΑΘΕΣΗ ΤΗΣ ΑΙΤΗΣΗΣ &amp; ΤΗΝ ΕΚΔΟΣΗ ΤΗΣ ΑΔΕΙΑΣ ΕΓΚΕΚΡΙΜΕΝΟΥ ΟΙΚΟΝΟΜΙΚΟΥ ΦΟΡΕΑ  </a:t>
            </a:r>
            <a:endParaRPr lang="x-none" sz="2400" b="1" dirty="0">
              <a:solidFill>
                <a:srgbClr val="112D6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908F0-4285-3FAB-79D8-D163B74B18C0}"/>
              </a:ext>
            </a:extLst>
          </p:cNvPr>
          <p:cNvSpPr txBox="1"/>
          <p:nvPr/>
        </p:nvSpPr>
        <p:spPr>
          <a:xfrm>
            <a:off x="601134" y="1574226"/>
            <a:ext cx="10821260" cy="4565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l-GR" b="1" dirty="0"/>
              <a:t>Τελωνειακή Περιφέρεια Αττικής                                           Τελωνειακή Περιφέρεια Θεσσαλονίκης</a:t>
            </a:r>
          </a:p>
          <a:p>
            <a:pPr>
              <a:lnSpc>
                <a:spcPct val="150000"/>
              </a:lnSpc>
            </a:pPr>
            <a:r>
              <a:rPr lang="el-GR" sz="1600" b="1" dirty="0"/>
              <a:t>Πλατεία Αγίου Νικολάου,                                                                  </a:t>
            </a:r>
            <a:r>
              <a:rPr lang="el-GR" sz="1600" b="1" dirty="0" err="1"/>
              <a:t>Βασ.Ηρακλείου</a:t>
            </a:r>
            <a:r>
              <a:rPr lang="el-GR" sz="1600" b="1" dirty="0"/>
              <a:t> 38, </a:t>
            </a:r>
          </a:p>
          <a:p>
            <a:pPr>
              <a:lnSpc>
                <a:spcPct val="150000"/>
              </a:lnSpc>
            </a:pPr>
            <a:r>
              <a:rPr lang="el-GR" sz="1600" b="1" dirty="0"/>
              <a:t>ΤΚ 18510, Πειραιάς                                                                           ΤΚ 54623, Θεσσαλονίκη</a:t>
            </a:r>
          </a:p>
          <a:p>
            <a:pPr>
              <a:lnSpc>
                <a:spcPct val="150000"/>
              </a:lnSpc>
            </a:pPr>
            <a:r>
              <a:rPr lang="el-GR" sz="1600" b="1" dirty="0"/>
              <a:t>τηλ.:210 4511003                                                                               </a:t>
            </a:r>
            <a:r>
              <a:rPr lang="el-GR" sz="1600" b="1" dirty="0" err="1"/>
              <a:t>τηλ</a:t>
            </a:r>
            <a:r>
              <a:rPr lang="el-GR" sz="1600" b="1" dirty="0"/>
              <a:t>.: 2313 334 220-22</a:t>
            </a:r>
            <a:r>
              <a:rPr lang="en-US" sz="1600" b="1" dirty="0"/>
              <a:t>2</a:t>
            </a:r>
            <a:r>
              <a:rPr lang="el-GR" sz="1600" b="1" dirty="0"/>
              <a:t>-2</a:t>
            </a:r>
            <a:r>
              <a:rPr lang="en-US" sz="1600" b="1" dirty="0"/>
              <a:t>32 </a:t>
            </a:r>
          </a:p>
          <a:p>
            <a:pPr>
              <a:lnSpc>
                <a:spcPct val="150000"/>
              </a:lnSpc>
            </a:pPr>
            <a:r>
              <a:rPr lang="el-GR" sz="1600" b="1" dirty="0"/>
              <a:t>e-</a:t>
            </a:r>
            <a:r>
              <a:rPr lang="el-GR" sz="1600" b="1" dirty="0" err="1"/>
              <a:t>mail:</a:t>
            </a:r>
            <a:r>
              <a:rPr lang="el-GR" sz="1600" b="1" dirty="0"/>
              <a:t> </a:t>
            </a:r>
            <a:r>
              <a:rPr lang="en-US" sz="1600" b="1" dirty="0">
                <a:solidFill>
                  <a:srgbClr val="0C49BA"/>
                </a:solidFill>
              </a:rPr>
              <a:t>telp.attikis@aade.gr                                                             </a:t>
            </a:r>
            <a:r>
              <a:rPr lang="en-US" sz="1600" b="1" dirty="0"/>
              <a:t>e-mail: </a:t>
            </a:r>
            <a:r>
              <a:rPr lang="en-US" sz="1600" b="1" dirty="0">
                <a:solidFill>
                  <a:srgbClr val="0C49BA"/>
                </a:solidFill>
              </a:rPr>
              <a:t>telp.thessalonikis@aade.gr</a:t>
            </a:r>
          </a:p>
          <a:p>
            <a:pPr algn="ctr">
              <a:lnSpc>
                <a:spcPct val="150000"/>
              </a:lnSpc>
            </a:pPr>
            <a:endParaRPr lang="en-US" sz="1600" b="1" dirty="0"/>
          </a:p>
          <a:p>
            <a:pPr lvl="7">
              <a:lnSpc>
                <a:spcPct val="150000"/>
              </a:lnSpc>
            </a:pPr>
            <a:r>
              <a:rPr lang="el-GR" sz="1600" b="1" dirty="0"/>
              <a:t>Τελωνειακή Περιφέρεια Αχαΐας</a:t>
            </a:r>
          </a:p>
          <a:p>
            <a:pPr lvl="7">
              <a:lnSpc>
                <a:spcPct val="150000"/>
              </a:lnSpc>
            </a:pPr>
            <a:r>
              <a:rPr lang="el-GR" sz="1600" b="1" dirty="0"/>
              <a:t>Κυρίλλου Αρχιεπισκόπου 1 &amp; Ακτής </a:t>
            </a:r>
            <a:r>
              <a:rPr lang="el-GR" sz="1600" b="1" dirty="0" err="1"/>
              <a:t>Δυμαίων</a:t>
            </a:r>
            <a:r>
              <a:rPr lang="el-GR" sz="1600" b="1" dirty="0"/>
              <a:t> 18,</a:t>
            </a:r>
          </a:p>
          <a:p>
            <a:pPr lvl="7">
              <a:lnSpc>
                <a:spcPct val="150000"/>
              </a:lnSpc>
            </a:pPr>
            <a:r>
              <a:rPr lang="el-GR" sz="1600" b="1" dirty="0"/>
              <a:t>ΤΚ 26222, Πάτρα</a:t>
            </a:r>
          </a:p>
          <a:p>
            <a:pPr lvl="7">
              <a:lnSpc>
                <a:spcPct val="150000"/>
              </a:lnSpc>
            </a:pPr>
            <a:r>
              <a:rPr lang="el-GR" sz="1600" b="1" dirty="0"/>
              <a:t>τηλ.:2</a:t>
            </a:r>
            <a:r>
              <a:rPr lang="en-US" sz="1600" b="1" dirty="0"/>
              <a:t>613</a:t>
            </a:r>
            <a:r>
              <a:rPr lang="el-GR" sz="1600" b="1" dirty="0"/>
              <a:t> </a:t>
            </a:r>
            <a:r>
              <a:rPr lang="en-US" sz="1600" b="1" dirty="0"/>
              <a:t>622 165</a:t>
            </a:r>
            <a:endParaRPr lang="el-GR" sz="1600" b="1" dirty="0"/>
          </a:p>
          <a:p>
            <a:pPr lvl="7">
              <a:lnSpc>
                <a:spcPct val="150000"/>
              </a:lnSpc>
            </a:pPr>
            <a:r>
              <a:rPr lang="el-GR" sz="1600" b="1" dirty="0"/>
              <a:t>e-</a:t>
            </a:r>
            <a:r>
              <a:rPr lang="el-GR" sz="1600" b="1" dirty="0" err="1"/>
              <a:t>mail</a:t>
            </a:r>
            <a:r>
              <a:rPr lang="el-GR" sz="1600" b="1" dirty="0"/>
              <a:t>: </a:t>
            </a:r>
            <a:r>
              <a:rPr lang="en-US" sz="1600" b="1" dirty="0">
                <a:solidFill>
                  <a:srgbClr val="0C49BA"/>
                </a:solidFill>
              </a:rPr>
              <a:t>telp.achaias@aade.gr</a:t>
            </a:r>
          </a:p>
          <a:p>
            <a:pPr>
              <a:lnSpc>
                <a:spcPct val="150000"/>
              </a:lnSpc>
            </a:pP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703093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btitle 12">
            <a:extLst>
              <a:ext uri="{FF2B5EF4-FFF2-40B4-BE49-F238E27FC236}">
                <a16:creationId xmlns:a16="http://schemas.microsoft.com/office/drawing/2014/main" id="{0CADA15D-1811-FB9B-D4CC-D05CEF141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5333" y="2303790"/>
            <a:ext cx="5317067" cy="1363141"/>
          </a:xfrm>
        </p:spPr>
        <p:txBody>
          <a:bodyPr anchor="ctr">
            <a:normAutofit/>
          </a:bodyPr>
          <a:lstStyle/>
          <a:p>
            <a:r>
              <a:rPr lang="el-GR" altLang="en-US" sz="4000" b="1" dirty="0">
                <a:solidFill>
                  <a:srgbClr val="112D63"/>
                </a:solidFill>
                <a:latin typeface="Arial" charset="0"/>
              </a:rPr>
              <a:t>Ευχαριστούμε!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D83D515-BF29-DD72-2CA3-74486E3BD5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1078" y="3666931"/>
            <a:ext cx="3189839" cy="205577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9DFA4ABD-5068-050E-08E0-1A7587B0F9E5}"/>
              </a:ext>
            </a:extLst>
          </p:cNvPr>
          <p:cNvSpPr/>
          <p:nvPr/>
        </p:nvSpPr>
        <p:spPr>
          <a:xfrm rot="5400000">
            <a:off x="9670730" y="754348"/>
            <a:ext cx="650932" cy="4391608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FDF182-1D90-F161-D4F5-644E1765A83E}"/>
              </a:ext>
            </a:extLst>
          </p:cNvPr>
          <p:cNvSpPr/>
          <p:nvPr/>
        </p:nvSpPr>
        <p:spPr>
          <a:xfrm rot="16200000">
            <a:off x="1734106" y="890580"/>
            <a:ext cx="650932" cy="4119146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086306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24CEEA-26EF-40E9-BB94-3B85162D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775" y="536868"/>
            <a:ext cx="10515600" cy="467632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</a:rPr>
              <a:t>Ο ΘΕΣΜΟΣ ΤΟΥ </a:t>
            </a:r>
            <a:r>
              <a:rPr lang="en-US" sz="2400" b="1" dirty="0">
                <a:solidFill>
                  <a:srgbClr val="112D63"/>
                </a:solidFill>
              </a:rPr>
              <a:t>AEO</a:t>
            </a:r>
            <a:endParaRPr lang="el-GR" sz="2400" b="1" dirty="0">
              <a:solidFill>
                <a:srgbClr val="112D63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668D4FD-4F59-4D19-9945-33C83B497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9506" y="1542250"/>
            <a:ext cx="9950823" cy="361245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400" b="1" dirty="0"/>
              <a:t>Παγκόσμιος Οργανισμός Τελωνείων – </a:t>
            </a:r>
            <a:r>
              <a:rPr lang="en-US" sz="2400" b="1" dirty="0"/>
              <a:t>WCO SAFE FRAMEWORK</a:t>
            </a:r>
            <a:endParaRPr lang="el-GR" sz="24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400" b="1" dirty="0"/>
              <a:t>Συνεργασία Τελωνείων-Επιχειρήσεων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400" b="1" dirty="0"/>
              <a:t>Ενίσχυση Ασφάλειας Εφοδιαστικής Αλυσίδας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l-GR" sz="2400" b="1" dirty="0"/>
              <a:t>Διευκόλυνση του εμπορίου</a:t>
            </a:r>
            <a:endParaRPr lang="el-GR" dirty="0"/>
          </a:p>
          <a:p>
            <a:pPr marL="0" indent="0">
              <a:buNone/>
            </a:pPr>
            <a:endParaRPr lang="el-GR" dirty="0"/>
          </a:p>
          <a:p>
            <a:pPr>
              <a:buFont typeface="Wingdings" panose="05000000000000000000" pitchFamily="2" charset="2"/>
              <a:buChar char="§"/>
            </a:pPr>
            <a:endParaRPr lang="el-GR" dirty="0"/>
          </a:p>
          <a:p>
            <a:pPr>
              <a:buFont typeface="Wingdings" panose="05000000000000000000" pitchFamily="2" charset="2"/>
              <a:buChar char="§"/>
            </a:pPr>
            <a:endParaRPr lang="el-GR" b="1" dirty="0"/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91307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FEF9A8-C3BE-AD17-2057-5947BEE6F4D5}"/>
              </a:ext>
            </a:extLst>
          </p:cNvPr>
          <p:cNvSpPr txBox="1"/>
          <p:nvPr/>
        </p:nvSpPr>
        <p:spPr>
          <a:xfrm>
            <a:off x="454142" y="448775"/>
            <a:ext cx="10310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ΟΡΙΣΜΟΙ</a:t>
            </a:r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x-non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908F0-4285-3FAB-79D8-D163B74B18C0}"/>
              </a:ext>
            </a:extLst>
          </p:cNvPr>
          <p:cNvSpPr txBox="1"/>
          <p:nvPr/>
        </p:nvSpPr>
        <p:spPr>
          <a:xfrm>
            <a:off x="717177" y="1489167"/>
            <a:ext cx="10627764" cy="3761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400" b="1" dirty="0"/>
              <a:t>Οικονομικός Φορέας:</a:t>
            </a:r>
            <a:r>
              <a:rPr lang="el-GR" sz="2400" dirty="0"/>
              <a:t> Πρόσωπο που, στο πλαίσιο της επιχειρηματικής του δραστηριότητας, διενεργεί συναλλαγές που διέπονται από την τελωνειακή νομοθεσία.</a:t>
            </a:r>
          </a:p>
          <a:p>
            <a:pPr marL="285750" indent="-285750" algn="just"/>
            <a:endParaRPr lang="en-US" sz="2400" b="1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l-GR" sz="2400" b="1" dirty="0"/>
              <a:t>Εγκεκριμένος Οικονομικός Φορέας:</a:t>
            </a:r>
            <a:r>
              <a:rPr lang="el-GR" sz="2400" dirty="0"/>
              <a:t> Ο οικονομικός φορέας ο οποίος θεωρείται αξιόπιστος επιχειρηματικός εταίρος στη διεθνή εφοδιαστική αλυσίδα και επομένως δικαιούται να απολαμβάνει συγκεκριμένα οφέλη, ανάλογα με τον τύπο της άδειας που του έχει χορηγηθεί.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l-GR" sz="2400" b="1" dirty="0"/>
          </a:p>
          <a:p>
            <a:pPr>
              <a:lnSpc>
                <a:spcPct val="150000"/>
              </a:lnSpc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948681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FEF9A8-C3BE-AD17-2057-5947BEE6F4D5}"/>
              </a:ext>
            </a:extLst>
          </p:cNvPr>
          <p:cNvSpPr txBox="1"/>
          <p:nvPr/>
        </p:nvSpPr>
        <p:spPr>
          <a:xfrm>
            <a:off x="1104083" y="260355"/>
            <a:ext cx="10310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ΣΕ ΠΟΙΟΥΣ ΑΠΕΥΘΥΝΕΤΑΙ Η ΑΔΕΙΑ </a:t>
            </a:r>
            <a:r>
              <a:rPr lang="en-US" sz="24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AEO</a:t>
            </a:r>
            <a:endParaRPr lang="x-none" sz="2400" b="1" dirty="0">
              <a:solidFill>
                <a:srgbClr val="112D6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D908F0-4285-3FAB-79D8-D163B74B18C0}"/>
              </a:ext>
            </a:extLst>
          </p:cNvPr>
          <p:cNvSpPr txBox="1"/>
          <p:nvPr/>
        </p:nvSpPr>
        <p:spPr>
          <a:xfrm>
            <a:off x="1344704" y="1170433"/>
            <a:ext cx="9926285" cy="4380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Κατασκευαστές – </a:t>
            </a:r>
            <a:r>
              <a:rPr lang="el-GR" sz="2000" dirty="0" err="1"/>
              <a:t>Manufacturers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Εξαγωγείς – </a:t>
            </a:r>
            <a:r>
              <a:rPr lang="el-GR" sz="2000" dirty="0" err="1"/>
              <a:t>Exporters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Εισαγωγείς – </a:t>
            </a:r>
            <a:r>
              <a:rPr lang="el-GR" sz="2000" dirty="0" err="1"/>
              <a:t>Importers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Μεταφορείς – </a:t>
            </a:r>
            <a:r>
              <a:rPr lang="el-GR" sz="2000" dirty="0" err="1"/>
              <a:t>Carriers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 err="1"/>
              <a:t>Διαμεταφορείς</a:t>
            </a:r>
            <a:r>
              <a:rPr lang="el-GR" sz="2000" b="1" dirty="0"/>
              <a:t> – </a:t>
            </a:r>
            <a:r>
              <a:rPr lang="el-GR" sz="2000" dirty="0" err="1"/>
              <a:t>Freight</a:t>
            </a:r>
            <a:r>
              <a:rPr lang="el-GR" sz="2000" dirty="0"/>
              <a:t> </a:t>
            </a:r>
            <a:r>
              <a:rPr lang="el-GR" sz="2000" dirty="0" err="1"/>
              <a:t>Forwarders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Διαχειριστές Αποθηκών– </a:t>
            </a:r>
            <a:r>
              <a:rPr lang="el-GR" sz="2000" dirty="0" err="1"/>
              <a:t>Warehouse</a:t>
            </a:r>
            <a:r>
              <a:rPr lang="el-GR" sz="2000" dirty="0"/>
              <a:t> </a:t>
            </a:r>
            <a:r>
              <a:rPr lang="el-GR" sz="2000" dirty="0" err="1"/>
              <a:t>Keepers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Εταιρίες </a:t>
            </a:r>
            <a:r>
              <a:rPr lang="en-US" sz="2000" b="1" dirty="0"/>
              <a:t>L</a:t>
            </a:r>
            <a:r>
              <a:rPr lang="el-GR" sz="2000" b="1" dirty="0" err="1"/>
              <a:t>ogistics</a:t>
            </a:r>
            <a:endParaRPr lang="el-GR" sz="2000" b="1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Εταιρίες Ενέργειας (ηλεκτρικό ρεύμα, φυσικό αέριο)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>
                <a:cs typeface="Arial" panose="020B0604020202020204" pitchFamily="34" charset="0"/>
              </a:rPr>
              <a:t>Ταχυδρομικούς Φορείς, </a:t>
            </a:r>
            <a:r>
              <a:rPr lang="el-GR" sz="2000" b="1" dirty="0" err="1">
                <a:cs typeface="Arial" panose="020B0604020202020204" pitchFamily="34" charset="0"/>
              </a:rPr>
              <a:t>Ταχυμεταφορείς</a:t>
            </a:r>
            <a:r>
              <a:rPr lang="el-GR" sz="2000" b="1" dirty="0">
                <a:cs typeface="Arial" panose="020B0604020202020204" pitchFamily="34" charset="0"/>
              </a:rPr>
              <a:t> - </a:t>
            </a:r>
            <a:r>
              <a:rPr lang="en-US" sz="2000" dirty="0">
                <a:cs typeface="Arial" panose="020B0604020202020204" pitchFamily="34" charset="0"/>
              </a:rPr>
              <a:t>Couriers</a:t>
            </a:r>
            <a:endParaRPr lang="el-GR" sz="200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l-GR" sz="2000" b="1" dirty="0"/>
              <a:t>Εκτελωνιστές – </a:t>
            </a:r>
            <a:r>
              <a:rPr lang="el-GR" sz="2000" dirty="0" err="1"/>
              <a:t>Customs</a:t>
            </a:r>
            <a:r>
              <a:rPr lang="el-GR" sz="2000" dirty="0"/>
              <a:t> </a:t>
            </a:r>
            <a:r>
              <a:rPr lang="el-GR" sz="2000" dirty="0" err="1"/>
              <a:t>Agents</a:t>
            </a:r>
            <a:endParaRPr lang="el-GR" sz="2000" dirty="0"/>
          </a:p>
          <a:p>
            <a:pPr>
              <a:lnSpc>
                <a:spcPct val="150000"/>
              </a:lnSpc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84572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FCAFC65-0F80-406E-A564-27C22D11A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96143"/>
            <a:ext cx="8848165" cy="323305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l-GR" sz="20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AEOC - Τελωνειακές Απλουστεύσεις</a:t>
            </a:r>
          </a:p>
          <a:p>
            <a:endParaRPr lang="el-GR" sz="2000" b="1" dirty="0">
              <a:solidFill>
                <a:srgbClr val="112D63"/>
              </a:solidFill>
              <a:latin typeface="+mj-lt"/>
              <a:ea typeface="+mj-ea"/>
              <a:cs typeface="+mj-cs"/>
            </a:endParaRPr>
          </a:p>
          <a:p>
            <a:r>
              <a:rPr lang="el-GR" sz="20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AEOS -  Ασφάλεια και Προστασία</a:t>
            </a:r>
          </a:p>
          <a:p>
            <a:pPr marL="0" indent="0">
              <a:buNone/>
            </a:pPr>
            <a:endParaRPr lang="el-GR" sz="2000" b="1" dirty="0">
              <a:solidFill>
                <a:srgbClr val="112D63"/>
              </a:solidFill>
              <a:latin typeface="+mj-lt"/>
              <a:ea typeface="+mj-ea"/>
              <a:cs typeface="+mj-cs"/>
            </a:endParaRPr>
          </a:p>
          <a:p>
            <a:r>
              <a:rPr lang="el-GR" sz="20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AEOF - </a:t>
            </a:r>
            <a:r>
              <a:rPr lang="en-US" sz="20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2000" b="1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Τελωνειακές Απλουστεύσεις / Ασφάλεια και Προστασία </a:t>
            </a:r>
          </a:p>
          <a:p>
            <a:endParaRPr lang="el-GR" dirty="0"/>
          </a:p>
        </p:txBody>
      </p:sp>
      <p:sp>
        <p:nvSpPr>
          <p:cNvPr id="4" name="Τίτλος 3">
            <a:extLst>
              <a:ext uri="{FF2B5EF4-FFF2-40B4-BE49-F238E27FC236}">
                <a16:creationId xmlns:a16="http://schemas.microsoft.com/office/drawing/2014/main" id="{511EF861-6AA6-4839-B504-C44B7877F8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8577" y="361093"/>
            <a:ext cx="1051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l-GR" sz="2400" b="1" dirty="0">
                <a:solidFill>
                  <a:srgbClr val="112D63"/>
                </a:solidFill>
              </a:rPr>
              <a:t>ΤΥΠΟΙ ΑΔΕΙΩΝ ΑΕΟ</a:t>
            </a:r>
          </a:p>
        </p:txBody>
      </p:sp>
    </p:spTree>
    <p:extLst>
      <p:ext uri="{BB962C8B-B14F-4D97-AF65-F5344CB8AC3E}">
        <p14:creationId xmlns:p14="http://schemas.microsoft.com/office/powerpoint/2010/main" val="292137550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61B506F-72F2-444F-B884-2AEC39C7D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3961"/>
          </a:xfrm>
          <a:noFill/>
        </p:spPr>
        <p:txBody>
          <a:bodyPr>
            <a:norm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</a:rPr>
              <a:t>ΑΔΕΙΕΣ ΑΕΟ ΣΤΗΝ ΕΕ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58DC52-8ECA-DE47-B0B8-A14D8A8F42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51828" y="1151515"/>
            <a:ext cx="9288344" cy="424481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5B77D3-533E-424D-8C07-9DD80CE5EB1A}"/>
              </a:ext>
            </a:extLst>
          </p:cNvPr>
          <p:cNvSpPr txBox="1"/>
          <p:nvPr/>
        </p:nvSpPr>
        <p:spPr>
          <a:xfrm>
            <a:off x="2024744" y="5026996"/>
            <a:ext cx="177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TOTAL: 18</a:t>
            </a:r>
            <a:r>
              <a:rPr lang="el-GR" b="1" dirty="0"/>
              <a:t>.</a:t>
            </a:r>
            <a:r>
              <a:rPr lang="en-US" b="1" dirty="0"/>
              <a:t>437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217915548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73D902D7-AAA6-4303-989F-C93B52B7C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1932"/>
          </a:xfrm>
          <a:noFill/>
        </p:spPr>
        <p:txBody>
          <a:bodyPr>
            <a:normAutofit/>
          </a:bodyPr>
          <a:lstStyle/>
          <a:p>
            <a:pPr algn="ctr"/>
            <a:r>
              <a:rPr lang="el-GR" sz="2400" b="1" dirty="0">
                <a:solidFill>
                  <a:srgbClr val="112D63"/>
                </a:solidFill>
              </a:rPr>
              <a:t>ΑΔΕΙΕΣ ΑΕΟ ΣΤΗΝ ΕΛΛΑΔΑ</a:t>
            </a:r>
          </a:p>
        </p:txBody>
      </p:sp>
      <p:graphicFrame>
        <p:nvGraphicFramePr>
          <p:cNvPr id="10" name="Θέση περιεχομένου 9">
            <a:extLst>
              <a:ext uri="{FF2B5EF4-FFF2-40B4-BE49-F238E27FC236}">
                <a16:creationId xmlns:a16="http://schemas.microsoft.com/office/drawing/2014/main" id="{20267808-8CB2-4CE6-BF46-1E6A25D859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661647"/>
              </p:ext>
            </p:extLst>
          </p:nvPr>
        </p:nvGraphicFramePr>
        <p:xfrm>
          <a:off x="1763486" y="1208089"/>
          <a:ext cx="8768443" cy="3755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B6823F9F-6820-4100-8A0B-E25D1F25E188}"/>
              </a:ext>
            </a:extLst>
          </p:cNvPr>
          <p:cNvSpPr txBox="1"/>
          <p:nvPr/>
        </p:nvSpPr>
        <p:spPr>
          <a:xfrm>
            <a:off x="3069772" y="4963887"/>
            <a:ext cx="594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ΣΥΝΟΛΟ</a:t>
            </a:r>
            <a:r>
              <a:rPr lang="en-US" b="1" dirty="0"/>
              <a:t>: 240     </a:t>
            </a:r>
            <a:r>
              <a:rPr lang="en-US" b="1" dirty="0">
                <a:solidFill>
                  <a:srgbClr val="FFC000"/>
                </a:solidFill>
              </a:rPr>
              <a:t>AEOC: 130     </a:t>
            </a:r>
            <a:r>
              <a:rPr lang="en-US" b="1" dirty="0">
                <a:solidFill>
                  <a:srgbClr val="C00000"/>
                </a:solidFill>
              </a:rPr>
              <a:t>AEOS: 3     </a:t>
            </a:r>
            <a:r>
              <a:rPr lang="en-US" b="1" dirty="0">
                <a:solidFill>
                  <a:srgbClr val="3333CC"/>
                </a:solidFill>
              </a:rPr>
              <a:t>AEOF:107</a:t>
            </a:r>
            <a:endParaRPr lang="el-GR" b="1" dirty="0">
              <a:solidFill>
                <a:srgbClr val="3333CC"/>
              </a:solidFill>
            </a:endParaRPr>
          </a:p>
        </p:txBody>
      </p:sp>
      <p:graphicFrame>
        <p:nvGraphicFramePr>
          <p:cNvPr id="13" name="Γράφημα 12">
            <a:extLst>
              <a:ext uri="{FF2B5EF4-FFF2-40B4-BE49-F238E27FC236}">
                <a16:creationId xmlns:a16="http://schemas.microsoft.com/office/drawing/2014/main" id="{20267808-8CB2-4CE6-BF46-1E6A25D859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0458469"/>
              </p:ext>
            </p:extLst>
          </p:nvPr>
        </p:nvGraphicFramePr>
        <p:xfrm>
          <a:off x="1660071" y="1208089"/>
          <a:ext cx="8871858" cy="3755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2886922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F2F3D08B-BE42-64F7-55B0-A0A698C26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181573"/>
              </p:ext>
            </p:extLst>
          </p:nvPr>
        </p:nvGraphicFramePr>
        <p:xfrm>
          <a:off x="616688" y="276447"/>
          <a:ext cx="10940903" cy="529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4941">
                  <a:extLst>
                    <a:ext uri="{9D8B030D-6E8A-4147-A177-3AD203B41FA5}">
                      <a16:colId xmlns:a16="http://schemas.microsoft.com/office/drawing/2014/main" val="4170171630"/>
                    </a:ext>
                  </a:extLst>
                </a:gridCol>
                <a:gridCol w="1244942">
                  <a:extLst>
                    <a:ext uri="{9D8B030D-6E8A-4147-A177-3AD203B41FA5}">
                      <a16:colId xmlns:a16="http://schemas.microsoft.com/office/drawing/2014/main" val="3663158270"/>
                    </a:ext>
                  </a:extLst>
                </a:gridCol>
                <a:gridCol w="1301020">
                  <a:extLst>
                    <a:ext uri="{9D8B030D-6E8A-4147-A177-3AD203B41FA5}">
                      <a16:colId xmlns:a16="http://schemas.microsoft.com/office/drawing/2014/main" val="1834750248"/>
                    </a:ext>
                  </a:extLst>
                </a:gridCol>
              </a:tblGrid>
              <a:tr h="549516">
                <a:tc>
                  <a:txBody>
                    <a:bodyPr/>
                    <a:lstStyle/>
                    <a:p>
                      <a:pPr algn="ctr"/>
                      <a:r>
                        <a:rPr kumimoji="0" lang="el-GR" sz="2000" b="0" i="0" u="none" strike="noStrike" kern="1200" cap="none" spc="0" normalizeH="0" baseline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ΠΡΟΫΠΟΘΕΣΕΙΣ - ΚΡΙΤΗΡΙΑ</a:t>
                      </a:r>
                      <a:endParaRPr kumimoji="0" lang="x-none" sz="2000" b="0" i="0" u="none" strike="noStrike" kern="1200" cap="none" spc="0" normalizeH="0" baseline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AEOC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solidFill>
                              <a:srgbClr val="FEFFFF"/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AEOS</a:t>
                      </a:r>
                      <a:endParaRPr kumimoji="0" lang="x-none" sz="2000" b="0" i="0" u="none" strike="noStrike" kern="1200" cap="none" spc="0" normalizeH="0" baseline="0" noProof="0" dirty="0">
                        <a:ln>
                          <a:solidFill>
                            <a:srgbClr val="FEFFFF"/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530" marR="83530" marT="41765" marB="41765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9112"/>
                  </a:ext>
                </a:extLst>
              </a:tr>
              <a:tr h="623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Οικονομικός φορέας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196988"/>
                  </a:ext>
                </a:extLst>
              </a:tr>
              <a:tr h="623687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Εγκατεστημένος στο τελωνειακό έδαφος της ΕΕ 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50292"/>
                  </a:ext>
                </a:extLst>
              </a:tr>
              <a:tr h="623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Ιστορικό Συμμόρφωσης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152814"/>
                  </a:ext>
                </a:extLst>
              </a:tr>
              <a:tr h="623687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Ικανοποιητικό σύστημα καταχωρίσεων 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920689"/>
                  </a:ext>
                </a:extLst>
              </a:tr>
              <a:tr h="6236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Χρηματοπιστωτική φερεγγυότητα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992457"/>
                  </a:ext>
                </a:extLst>
              </a:tr>
              <a:tr h="886291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Πρακτικά κριτήρια επάρκειας ή επαγγελματικών προσόντων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z-Cyrl-AZ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221038"/>
                  </a:ext>
                </a:extLst>
              </a:tr>
              <a:tr h="736395">
                <a:tc>
                  <a:txBody>
                    <a:bodyPr/>
                    <a:lstStyle/>
                    <a:p>
                      <a:pPr algn="l"/>
                      <a:r>
                        <a:rPr lang="el-GR" sz="2000" b="1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Ασφάλεια &amp; Προστασία</a:t>
                      </a:r>
                      <a:endParaRPr lang="x-none" sz="2000" u="none" dirty="0">
                        <a:ln>
                          <a:solidFill>
                            <a:schemeClr val="bg1"/>
                          </a:solidFill>
                        </a:ln>
                        <a:latin typeface="+mn-lt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z-Cyrl-AZ" sz="2000" b="1" kern="1200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ѵ</a:t>
                      </a:r>
                      <a:endParaRPr lang="x-none" sz="20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71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12">
            <a:extLst>
              <a:ext uri="{FF2B5EF4-FFF2-40B4-BE49-F238E27FC236}">
                <a16:creationId xmlns:a16="http://schemas.microsoft.com/office/drawing/2014/main" id="{68F689AC-CDFB-D183-7ACA-0C96D08F97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7387" y="2580840"/>
            <a:ext cx="5408613" cy="1363141"/>
          </a:xfrm>
        </p:spPr>
        <p:txBody>
          <a:bodyPr>
            <a:normAutofit/>
          </a:bodyPr>
          <a:lstStyle/>
          <a:p>
            <a:r>
              <a:rPr lang="el-GR" sz="2800" dirty="0">
                <a:solidFill>
                  <a:srgbClr val="112D63"/>
                </a:solidFill>
                <a:latin typeface="+mj-lt"/>
                <a:ea typeface="+mj-ea"/>
                <a:cs typeface="+mj-cs"/>
              </a:rPr>
              <a:t>ΟΦΕΛΗ ΙΔΙΟΤΗΤΑΣ ΑΕΟ </a:t>
            </a:r>
          </a:p>
        </p:txBody>
      </p:sp>
    </p:spTree>
    <p:extLst>
      <p:ext uri="{BB962C8B-B14F-4D97-AF65-F5344CB8AC3E}">
        <p14:creationId xmlns:p14="http://schemas.microsoft.com/office/powerpoint/2010/main" val="15292448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ΑΑΔΕ colors">
      <a:dk1>
        <a:srgbClr val="112C63"/>
      </a:dk1>
      <a:lt1>
        <a:srgbClr val="FEFFFF"/>
      </a:lt1>
      <a:dk2>
        <a:srgbClr val="009FDF"/>
      </a:dk2>
      <a:lt2>
        <a:srgbClr val="E7E6E6"/>
      </a:lt2>
      <a:accent1>
        <a:srgbClr val="0C49BA"/>
      </a:accent1>
      <a:accent2>
        <a:srgbClr val="0C49BA"/>
      </a:accent2>
      <a:accent3>
        <a:srgbClr val="112C63"/>
      </a:accent3>
      <a:accent4>
        <a:srgbClr val="0B499F"/>
      </a:accent4>
      <a:accent5>
        <a:srgbClr val="009FDF"/>
      </a:accent5>
      <a:accent6>
        <a:srgbClr val="0C49BA"/>
      </a:accent6>
      <a:hlink>
        <a:srgbClr val="009FDF"/>
      </a:hlink>
      <a:folHlink>
        <a:srgbClr val="009FD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DE_Branding_pptx_template1" id="{122AE4DF-B901-BB4F-A3E1-D424BD4A44FD}" vid="{586DC34A-5417-914C-B8AB-6E0C8C24F963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c68c84-96b3-42aa-a162-63733b418c8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D95D1064E9124FA935278D3E116637" ma:contentTypeVersion="12" ma:contentTypeDescription="Create a new document." ma:contentTypeScope="" ma:versionID="f294e30b2d32541638d86a195ee68752">
  <xsd:schema xmlns:xsd="http://www.w3.org/2001/XMLSchema" xmlns:xs="http://www.w3.org/2001/XMLSchema" xmlns:p="http://schemas.microsoft.com/office/2006/metadata/properties" xmlns:ns2="9cc68c84-96b3-42aa-a162-63733b418c84" targetNamespace="http://schemas.microsoft.com/office/2006/metadata/properties" ma:root="true" ma:fieldsID="16467ef7be6d5d968f937ee8003a124d" ns2:_="">
    <xsd:import namespace="9cc68c84-96b3-42aa-a162-63733b418c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c68c84-96b3-42aa-a162-63733b418c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2322d0e-1daf-4d02-a8d2-52a75c655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18CC77-E014-4A7C-814F-103938E1483F}">
  <ds:schemaRefs>
    <ds:schemaRef ds:uri="http://schemas.microsoft.com/office/2006/metadata/properties"/>
    <ds:schemaRef ds:uri="http://schemas.microsoft.com/office/infopath/2007/PartnerControls"/>
    <ds:schemaRef ds:uri="9cc68c84-96b3-42aa-a162-63733b418c84"/>
  </ds:schemaRefs>
</ds:datastoreItem>
</file>

<file path=customXml/itemProps2.xml><?xml version="1.0" encoding="utf-8"?>
<ds:datastoreItem xmlns:ds="http://schemas.openxmlformats.org/officeDocument/2006/customXml" ds:itemID="{1C7B9A25-61FF-4651-A966-7C72CC59A0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535664-3A2F-4712-9142-7AB870445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c68c84-96b3-42aa-a162-63733b418c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3362</TotalTime>
  <Words>2217</Words>
  <Application>Microsoft Office PowerPoint</Application>
  <PresentationFormat>Ευρεία οθόνη</PresentationFormat>
  <Paragraphs>220</Paragraphs>
  <Slides>14</Slides>
  <Notes>14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21" baseType="lpstr">
      <vt:lpstr>Arial</vt:lpstr>
      <vt:lpstr>Calibri</vt:lpstr>
      <vt:lpstr>Comic Sans MS</vt:lpstr>
      <vt:lpstr>Courier New</vt:lpstr>
      <vt:lpstr>Times New Roman</vt:lpstr>
      <vt:lpstr>Wingdings</vt:lpstr>
      <vt:lpstr>Office Theme</vt:lpstr>
      <vt:lpstr>Παρουσίαση του PowerPoint</vt:lpstr>
      <vt:lpstr>Ο ΘΕΣΜΟΣ ΤΟΥ AEO</vt:lpstr>
      <vt:lpstr>Παρουσίαση του PowerPoint</vt:lpstr>
      <vt:lpstr>Παρουσίαση του PowerPoint</vt:lpstr>
      <vt:lpstr>ΤΥΠΟΙ ΑΔΕΙΩΝ ΑΕΟ</vt:lpstr>
      <vt:lpstr>ΑΔΕΙΕΣ ΑΕΟ ΣΤΗΝ ΕΕ </vt:lpstr>
      <vt:lpstr>ΑΔΕΙΕΣ ΑΕΟ ΣΤΗΝ ΕΛΛΑΔΑ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Myrto Zografaki</dc:creator>
  <cp:lastModifiedBy>ΔΕΠΙΚ</cp:lastModifiedBy>
  <cp:revision>240</cp:revision>
  <cp:lastPrinted>2025-04-07T11:37:31Z</cp:lastPrinted>
  <dcterms:created xsi:type="dcterms:W3CDTF">2023-02-16T11:30:03Z</dcterms:created>
  <dcterms:modified xsi:type="dcterms:W3CDTF">2025-04-11T12:13:45Z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0x0101002ED95D1064E9124FA935278D3E116637</vt:lpwstr>
  </property>
</Properties>
</file>