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3"/>
  </p:notesMasterIdLst>
  <p:sldIdLst>
    <p:sldId id="279" r:id="rId5"/>
    <p:sldId id="303" r:id="rId6"/>
    <p:sldId id="304" r:id="rId7"/>
    <p:sldId id="305" r:id="rId8"/>
    <p:sldId id="311" r:id="rId9"/>
    <p:sldId id="310" r:id="rId10"/>
    <p:sldId id="312" r:id="rId11"/>
    <p:sldId id="265" r:id="rId12"/>
    <p:sldId id="281" r:id="rId13"/>
    <p:sldId id="269" r:id="rId14"/>
    <p:sldId id="301" r:id="rId15"/>
    <p:sldId id="284" r:id="rId16"/>
    <p:sldId id="289" r:id="rId17"/>
    <p:sldId id="276" r:id="rId18"/>
    <p:sldId id="292" r:id="rId19"/>
    <p:sldId id="273" r:id="rId20"/>
    <p:sldId id="274" r:id="rId21"/>
    <p:sldId id="302" r:id="rId22"/>
    <p:sldId id="291" r:id="rId23"/>
    <p:sldId id="259" r:id="rId24"/>
    <p:sldId id="275" r:id="rId25"/>
    <p:sldId id="270" r:id="rId26"/>
    <p:sldId id="313" r:id="rId27"/>
    <p:sldId id="287" r:id="rId28"/>
    <p:sldId id="307" r:id="rId29"/>
    <p:sldId id="288" r:id="rId30"/>
    <p:sldId id="258" r:id="rId31"/>
    <p:sldId id="263" r:id="rId32"/>
  </p:sldIdLst>
  <p:sldSz cx="12192000" cy="6858000"/>
  <p:notesSz cx="6858000" cy="9872663"/>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0100B44-5369-1947-822B-13C7F33A6B58}">
          <p14:sldIdLst>
            <p14:sldId id="279"/>
            <p14:sldId id="303"/>
            <p14:sldId id="304"/>
            <p14:sldId id="305"/>
            <p14:sldId id="311"/>
            <p14:sldId id="310"/>
            <p14:sldId id="312"/>
            <p14:sldId id="265"/>
            <p14:sldId id="281"/>
            <p14:sldId id="269"/>
            <p14:sldId id="301"/>
            <p14:sldId id="284"/>
            <p14:sldId id="289"/>
            <p14:sldId id="276"/>
            <p14:sldId id="292"/>
            <p14:sldId id="273"/>
            <p14:sldId id="274"/>
            <p14:sldId id="302"/>
            <p14:sldId id="291"/>
            <p14:sldId id="259"/>
            <p14:sldId id="275"/>
            <p14:sldId id="270"/>
            <p14:sldId id="313"/>
            <p14:sldId id="287"/>
            <p14:sldId id="307"/>
            <p14:sldId id="288"/>
            <p14:sldId id="258"/>
            <p14:sldId id="263"/>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Δέσποινα Στράτου" initials="ΔΣ" lastIdx="1" clrIdx="0">
    <p:extLst>
      <p:ext uri="{19B8F6BF-5375-455C-9EA6-DF929625EA0E}">
        <p15:presenceInfo xmlns:p15="http://schemas.microsoft.com/office/powerpoint/2012/main" userId="S-1-5-21-2499576525-2853240682-2746563143-462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2D63"/>
    <a:srgbClr val="789BE5"/>
    <a:srgbClr val="0C49BA"/>
    <a:srgbClr val="009F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83" autoAdjust="0"/>
    <p:restoredTop sz="96340" autoAdjust="0"/>
  </p:normalViewPr>
  <p:slideViewPr>
    <p:cSldViewPr snapToGrid="0">
      <p:cViewPr varScale="1">
        <p:scale>
          <a:sx n="113" d="100"/>
          <a:sy n="113" d="100"/>
        </p:scale>
        <p:origin x="462"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rgbClr val="112D63"/>
                </a:solidFill>
                <a:latin typeface="+mn-lt"/>
                <a:ea typeface="+mn-ea"/>
                <a:cs typeface="+mn-cs"/>
              </a:defRPr>
            </a:pPr>
            <a:r>
              <a:rPr lang="el-GR" sz="1800" b="1" dirty="0">
                <a:solidFill>
                  <a:srgbClr val="112D63"/>
                </a:solidFill>
              </a:rPr>
              <a:t>ΣΥΝΟΛΟ ΑΔΕΙΩΝ 202</a:t>
            </a:r>
            <a:r>
              <a:rPr lang="en-US" sz="1800" b="1" dirty="0">
                <a:solidFill>
                  <a:srgbClr val="112D63"/>
                </a:solidFill>
              </a:rPr>
              <a:t>4</a:t>
            </a:r>
          </a:p>
        </c:rich>
      </c:tx>
      <c:overlay val="0"/>
      <c:spPr>
        <a:noFill/>
        <a:ln>
          <a:noFill/>
        </a:ln>
        <a:effectLst/>
      </c:spPr>
      <c:txPr>
        <a:bodyPr rot="0" spcFirstLastPara="1" vertOverflow="ellipsis" vert="horz" wrap="square" anchor="ctr" anchorCtr="1"/>
        <a:lstStyle/>
        <a:p>
          <a:pPr>
            <a:defRPr sz="1800" b="0" i="0" u="none" strike="noStrike" kern="1200" spc="0" baseline="0">
              <a:solidFill>
                <a:srgbClr val="112D63"/>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3165497304809933E-2"/>
          <c:y val="0.19605336481099528"/>
          <c:w val="0.94683450269519009"/>
          <c:h val="0.71498158279303359"/>
        </c:manualLayout>
      </c:layout>
      <c:pie3DChart>
        <c:varyColors val="1"/>
        <c:ser>
          <c:idx val="0"/>
          <c:order val="0"/>
          <c:tx>
            <c:strRef>
              <c:f>Φύλλο1!$B$1</c:f>
              <c:strCache>
                <c:ptCount val="1"/>
                <c:pt idx="0">
                  <c:v>ΣΥΝΟΛΟ ΑΔΕΙΩΝ 2022</c:v>
                </c:pt>
              </c:strCache>
            </c:strRef>
          </c:tx>
          <c:dPt>
            <c:idx val="0"/>
            <c:bubble3D val="0"/>
            <c:spPr>
              <a:solidFill>
                <a:srgbClr val="FFC000"/>
              </a:solidFill>
              <a:ln w="25400">
                <a:solidFill>
                  <a:schemeClr val="lt1"/>
                </a:solidFill>
              </a:ln>
              <a:effectLst/>
              <a:sp3d contourW="25400">
                <a:contourClr>
                  <a:schemeClr val="lt1"/>
                </a:contourClr>
              </a:sp3d>
            </c:spPr>
            <c:extLst>
              <c:ext xmlns:c16="http://schemas.microsoft.com/office/drawing/2014/chart" uri="{C3380CC4-5D6E-409C-BE32-E72D297353CC}">
                <c16:uniqueId val="{00000001-5C47-4E7D-A018-0A83FDEE3326}"/>
              </c:ext>
            </c:extLst>
          </c:dPt>
          <c:dPt>
            <c:idx val="1"/>
            <c:bubble3D val="0"/>
            <c:explosion val="1"/>
            <c:spPr>
              <a:solidFill>
                <a:schemeClr val="accent1">
                  <a:lumMod val="40000"/>
                  <a:lumOff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2-5C47-4E7D-A018-0A83FDEE3326}"/>
              </c:ext>
            </c:extLst>
          </c:dPt>
          <c:dLbls>
            <c:dLbl>
              <c:idx val="0"/>
              <c:tx>
                <c:rich>
                  <a:bodyPr/>
                  <a:lstStyle/>
                  <a:p>
                    <a:r>
                      <a:rPr lang="en-US"/>
                      <a:t>53%</a:t>
                    </a:r>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C47-4E7D-A018-0A83FDEE3326}"/>
                </c:ext>
              </c:extLst>
            </c:dLbl>
            <c:dLbl>
              <c:idx val="1"/>
              <c:tx>
                <c:rich>
                  <a:bodyPr/>
                  <a:lstStyle/>
                  <a:p>
                    <a:r>
                      <a:rPr lang="en-US"/>
                      <a:t>47%</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C47-4E7D-A018-0A83FDEE3326}"/>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l-GR"/>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Φύλλο1!$A$2:$A$3</c:f>
              <c:strCache>
                <c:ptCount val="2"/>
                <c:pt idx="0">
                  <c:v>ΑΠΛΟΥΣΤΕΥΜΕΝΗ ΔΙΑΣΑΦΗΣΗ</c:v>
                </c:pt>
                <c:pt idx="1">
                  <c:v>ΕΛΚΔ</c:v>
                </c:pt>
              </c:strCache>
            </c:strRef>
          </c:cat>
          <c:val>
            <c:numRef>
              <c:f>Φύλλο1!$B$2:$B$3</c:f>
              <c:numCache>
                <c:formatCode>General</c:formatCode>
                <c:ptCount val="2"/>
                <c:pt idx="0">
                  <c:v>52.69</c:v>
                </c:pt>
                <c:pt idx="1">
                  <c:v>47.32</c:v>
                </c:pt>
              </c:numCache>
            </c:numRef>
          </c:val>
          <c:extLst>
            <c:ext xmlns:c16="http://schemas.microsoft.com/office/drawing/2014/chart" uri="{C3380CC4-5D6E-409C-BE32-E72D297353CC}">
              <c16:uniqueId val="{00000000-5C47-4E7D-A018-0A83FDEE3326}"/>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rgbClr val="112D63"/>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862" b="0" i="0" u="none" strike="noStrike" kern="1200" spc="0" baseline="0">
                <a:solidFill>
                  <a:schemeClr val="tx1">
                    <a:lumMod val="65000"/>
                    <a:lumOff val="35000"/>
                  </a:schemeClr>
                </a:solidFill>
                <a:latin typeface="+mn-lt"/>
                <a:ea typeface="+mn-ea"/>
                <a:cs typeface="+mn-cs"/>
              </a:defRPr>
            </a:pPr>
            <a:r>
              <a:rPr lang="el-GR" sz="1600" b="1" dirty="0">
                <a:solidFill>
                  <a:schemeClr val="tx1"/>
                </a:solidFill>
              </a:rPr>
              <a:t>ΚΑΤΑΝΟΜΗ</a:t>
            </a:r>
            <a:r>
              <a:rPr lang="el-GR" sz="1600" b="1" baseline="0" dirty="0">
                <a:solidFill>
                  <a:schemeClr val="tx1"/>
                </a:solidFill>
              </a:rPr>
              <a:t> ΑΔΕΙΩΝ ΜΕΤΑΞΥ ΕΚΤΕΛΩΝΙΣΤΩΝ ΚΑΙ ΛΟΙΠΩΝ ΟΙΚΟΝΟΜΙΚΩΝ ΦΟΡΕΩΝ</a:t>
            </a:r>
          </a:p>
        </c:rich>
      </c:tx>
      <c:overlay val="0"/>
      <c:spPr>
        <a:noFill/>
        <a:ln w="38100">
          <a:noFill/>
        </a:ln>
        <a:effectLst/>
      </c:spPr>
      <c:txPr>
        <a:bodyPr rot="0" spcFirstLastPara="1" vertOverflow="ellipsis" vert="horz" wrap="square" anchor="ctr" anchorCtr="1"/>
        <a:lstStyle/>
        <a:p>
          <a:pPr algn="ctr">
            <a:defRPr sz="1862" b="0" i="0" u="none" strike="noStrike" kern="1200" spc="0"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ΣΥΝΟΛΟ ΑΔΕΙΩΝ ΑΠΛΟΥΣΤΕΥΜΕΝΩΝ ΔΙΑΔΙΚΑΣΙΩΝ</c:v>
                </c:pt>
              </c:strCache>
            </c:strRef>
          </c:tx>
          <c:dPt>
            <c:idx val="0"/>
            <c:bubble3D val="0"/>
            <c:spPr>
              <a:solidFill>
                <a:schemeClr val="bg1">
                  <a:lumMod val="9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1-BB79-4DE0-9E3E-F137007590E4}"/>
              </c:ext>
            </c:extLst>
          </c:dPt>
          <c:dPt>
            <c:idx val="1"/>
            <c:bubble3D val="0"/>
            <c:spPr>
              <a:solidFill>
                <a:schemeClr val="tx1">
                  <a:lumMod val="40000"/>
                  <a:lumOff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2-BB79-4DE0-9E3E-F137007590E4}"/>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l-GR"/>
              </a:p>
            </c:txPr>
            <c:dLblPos val="out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Φύλλο1!$A$2:$A$3</c:f>
              <c:strCache>
                <c:ptCount val="2"/>
                <c:pt idx="0">
                  <c:v>ΕΚΤΕΛΩΝΙΣΤΕΣ</c:v>
                </c:pt>
                <c:pt idx="1">
                  <c:v>ΛΟΙΠΟΙ ΟΙΚΟΝΟΜΙΚΟΙ ΦΟΡΕΙΣ</c:v>
                </c:pt>
              </c:strCache>
            </c:strRef>
          </c:cat>
          <c:val>
            <c:numRef>
              <c:f>Φύλλο1!$B$2:$B$3</c:f>
              <c:numCache>
                <c:formatCode>General</c:formatCode>
                <c:ptCount val="2"/>
                <c:pt idx="0">
                  <c:v>31.19</c:v>
                </c:pt>
                <c:pt idx="1">
                  <c:v>68.819999999999993</c:v>
                </c:pt>
              </c:numCache>
            </c:numRef>
          </c:val>
          <c:extLst>
            <c:ext xmlns:c16="http://schemas.microsoft.com/office/drawing/2014/chart" uri="{C3380CC4-5D6E-409C-BE32-E72D297353CC}">
              <c16:uniqueId val="{00000000-BB79-4DE0-9E3E-F137007590E4}"/>
            </c:ext>
          </c:extLst>
        </c:ser>
        <c:dLbls>
          <c:dLblPos val="outEnd"/>
          <c:showLegendKey val="0"/>
          <c:showVal val="1"/>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l-G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4D9862-7555-4986-8AB3-333A5E6FDA28}"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l-GR"/>
        </a:p>
      </dgm:t>
    </dgm:pt>
    <dgm:pt modelId="{DE13969D-AB42-4EE9-8BF0-601BB4EE1964}">
      <dgm:prSet phldrT="[Κείμενο]" custT="1"/>
      <dgm:spPr>
        <a:solidFill>
          <a:srgbClr val="112D63"/>
        </a:solidFill>
      </dgm:spPr>
      <dgm:t>
        <a:bodyPr/>
        <a:lstStyle/>
        <a:p>
          <a:r>
            <a:rPr lang="el-GR" sz="2200" dirty="0"/>
            <a:t>Απλουστευμένη διασάφηση</a:t>
          </a:r>
        </a:p>
      </dgm:t>
    </dgm:pt>
    <dgm:pt modelId="{39742F25-547E-4A24-8E13-B4D4CE5B3D31}" type="parTrans" cxnId="{27F16006-C427-4358-BF0B-A29BC2FF2530}">
      <dgm:prSet/>
      <dgm:spPr/>
      <dgm:t>
        <a:bodyPr/>
        <a:lstStyle/>
        <a:p>
          <a:endParaRPr lang="el-GR"/>
        </a:p>
      </dgm:t>
    </dgm:pt>
    <dgm:pt modelId="{104C0BDC-D5C5-4F31-B482-19623E838EBC}" type="sibTrans" cxnId="{27F16006-C427-4358-BF0B-A29BC2FF2530}">
      <dgm:prSet/>
      <dgm:spPr/>
      <dgm:t>
        <a:bodyPr/>
        <a:lstStyle/>
        <a:p>
          <a:endParaRPr lang="el-GR"/>
        </a:p>
      </dgm:t>
    </dgm:pt>
    <dgm:pt modelId="{B82C122E-07AD-4FCC-AB1F-DDE0C66C9A78}">
      <dgm:prSet phldrT="[Κείμενο]" custT="1"/>
      <dgm:spPr>
        <a:solidFill>
          <a:srgbClr val="112D63"/>
        </a:solidFill>
      </dgm:spPr>
      <dgm:t>
        <a:bodyPr/>
        <a:lstStyle/>
        <a:p>
          <a:r>
            <a:rPr lang="el-GR" sz="2200" dirty="0"/>
            <a:t>Εγγραφή στις λογιστικές καταχωρήσεις του διασαφιστή </a:t>
          </a:r>
          <a:endParaRPr lang="el-GR" sz="2200" i="1" dirty="0"/>
        </a:p>
      </dgm:t>
    </dgm:pt>
    <dgm:pt modelId="{01D14C41-6355-40DE-B583-E0D6ED268838}" type="parTrans" cxnId="{2113618F-5920-45B3-BE36-DA37DB02749E}">
      <dgm:prSet/>
      <dgm:spPr/>
      <dgm:t>
        <a:bodyPr/>
        <a:lstStyle/>
        <a:p>
          <a:endParaRPr lang="el-GR"/>
        </a:p>
      </dgm:t>
    </dgm:pt>
    <dgm:pt modelId="{20C094A4-7395-42D9-A99A-A1E81397DEE2}" type="sibTrans" cxnId="{2113618F-5920-45B3-BE36-DA37DB02749E}">
      <dgm:prSet/>
      <dgm:spPr/>
      <dgm:t>
        <a:bodyPr/>
        <a:lstStyle/>
        <a:p>
          <a:endParaRPr lang="el-GR"/>
        </a:p>
      </dgm:t>
    </dgm:pt>
    <dgm:pt modelId="{0AA9A4FF-E133-4AFF-A8A1-ED042C18F26E}">
      <dgm:prSet phldrT="[Κείμενο]" custT="1"/>
      <dgm:spPr>
        <a:solidFill>
          <a:srgbClr val="112D63"/>
        </a:solidFill>
      </dgm:spPr>
      <dgm:t>
        <a:bodyPr/>
        <a:lstStyle/>
        <a:p>
          <a:r>
            <a:rPr lang="el-GR" sz="2200" dirty="0"/>
            <a:t>Κεντρικός Τελωνισμός</a:t>
          </a:r>
        </a:p>
      </dgm:t>
    </dgm:pt>
    <dgm:pt modelId="{179573B0-0495-4787-BC1B-7AD59C317A53}" type="parTrans" cxnId="{4BA90D14-08CA-4D88-A61E-150E6948B2F7}">
      <dgm:prSet/>
      <dgm:spPr/>
      <dgm:t>
        <a:bodyPr/>
        <a:lstStyle/>
        <a:p>
          <a:endParaRPr lang="el-GR"/>
        </a:p>
      </dgm:t>
    </dgm:pt>
    <dgm:pt modelId="{E25B2C91-6BC5-4C21-9DDD-85C1DD332939}" type="sibTrans" cxnId="{4BA90D14-08CA-4D88-A61E-150E6948B2F7}">
      <dgm:prSet/>
      <dgm:spPr/>
      <dgm:t>
        <a:bodyPr/>
        <a:lstStyle/>
        <a:p>
          <a:endParaRPr lang="el-GR"/>
        </a:p>
      </dgm:t>
    </dgm:pt>
    <dgm:pt modelId="{5244CD42-1AAF-4911-89F5-43122AE59F8C}">
      <dgm:prSet phldrT="[Κείμενο]" custT="1"/>
      <dgm:spPr>
        <a:solidFill>
          <a:srgbClr val="112D63"/>
        </a:solidFill>
      </dgm:spPr>
      <dgm:t>
        <a:bodyPr/>
        <a:lstStyle/>
        <a:p>
          <a:r>
            <a:rPr lang="el-GR" sz="2200" dirty="0"/>
            <a:t>Αυτοαξιολόγηση</a:t>
          </a:r>
        </a:p>
      </dgm:t>
    </dgm:pt>
    <dgm:pt modelId="{5ED0F529-7A02-4AE7-947C-372D0D08AB75}" type="parTrans" cxnId="{29DBF4DD-EADC-4F40-AF79-1A180C4C2E55}">
      <dgm:prSet/>
      <dgm:spPr/>
      <dgm:t>
        <a:bodyPr/>
        <a:lstStyle/>
        <a:p>
          <a:endParaRPr lang="el-GR"/>
        </a:p>
      </dgm:t>
    </dgm:pt>
    <dgm:pt modelId="{2E43664F-2D29-4D1E-986C-316DA5F4265B}" type="sibTrans" cxnId="{29DBF4DD-EADC-4F40-AF79-1A180C4C2E55}">
      <dgm:prSet/>
      <dgm:spPr/>
      <dgm:t>
        <a:bodyPr/>
        <a:lstStyle/>
        <a:p>
          <a:endParaRPr lang="el-GR"/>
        </a:p>
      </dgm:t>
    </dgm:pt>
    <dgm:pt modelId="{A187E082-46A2-4CE4-8C62-7AA08D9250D3}" type="pres">
      <dgm:prSet presAssocID="{D44D9862-7555-4986-8AB3-333A5E6FDA28}" presName="matrix" presStyleCnt="0">
        <dgm:presLayoutVars>
          <dgm:chMax val="1"/>
          <dgm:dir/>
          <dgm:resizeHandles val="exact"/>
        </dgm:presLayoutVars>
      </dgm:prSet>
      <dgm:spPr/>
    </dgm:pt>
    <dgm:pt modelId="{CFBD44FD-A784-4BA0-8074-0B35AAD5870B}" type="pres">
      <dgm:prSet presAssocID="{D44D9862-7555-4986-8AB3-333A5E6FDA28}" presName="diamond" presStyleLbl="bgShp" presStyleIdx="0" presStyleCnt="1" custAng="0" custScaleX="157127" custLinFactNeighborX="3466"/>
      <dgm:spPr/>
    </dgm:pt>
    <dgm:pt modelId="{167194EC-7734-4992-A9CB-02F051ADA5C5}" type="pres">
      <dgm:prSet presAssocID="{D44D9862-7555-4986-8AB3-333A5E6FDA28}" presName="quad1" presStyleLbl="node1" presStyleIdx="0" presStyleCnt="4" custScaleX="141640" custScaleY="99452" custLinFactNeighborX="-7889" custLinFactNeighborY="-3945">
        <dgm:presLayoutVars>
          <dgm:chMax val="0"/>
          <dgm:chPref val="0"/>
          <dgm:bulletEnabled val="1"/>
        </dgm:presLayoutVars>
      </dgm:prSet>
      <dgm:spPr/>
    </dgm:pt>
    <dgm:pt modelId="{88BE5D5F-62F7-49E1-9AA0-87FD5F46A29C}" type="pres">
      <dgm:prSet presAssocID="{D44D9862-7555-4986-8AB3-333A5E6FDA28}" presName="quad2" presStyleLbl="node1" presStyleIdx="1" presStyleCnt="4" custScaleX="143193" custScaleY="96243" custLinFactNeighborX="30066" custLinFactNeighborY="-3954">
        <dgm:presLayoutVars>
          <dgm:chMax val="0"/>
          <dgm:chPref val="0"/>
          <dgm:bulletEnabled val="1"/>
        </dgm:presLayoutVars>
      </dgm:prSet>
      <dgm:spPr/>
    </dgm:pt>
    <dgm:pt modelId="{CA27D5A2-863C-4C75-9806-DA5C8040D740}" type="pres">
      <dgm:prSet presAssocID="{D44D9862-7555-4986-8AB3-333A5E6FDA28}" presName="quad3" presStyleLbl="node1" presStyleIdx="2" presStyleCnt="4" custScaleX="142822" custScaleY="100000" custLinFactNeighborX="-10385" custLinFactNeighborY="2790">
        <dgm:presLayoutVars>
          <dgm:chMax val="0"/>
          <dgm:chPref val="0"/>
          <dgm:bulletEnabled val="1"/>
        </dgm:presLayoutVars>
      </dgm:prSet>
      <dgm:spPr/>
    </dgm:pt>
    <dgm:pt modelId="{0E20ABC1-662B-48BE-ABA1-25E88FE6ECE5}" type="pres">
      <dgm:prSet presAssocID="{D44D9862-7555-4986-8AB3-333A5E6FDA28}" presName="quad4" presStyleLbl="node1" presStyleIdx="3" presStyleCnt="4" custScaleX="142074" custScaleY="98630" custLinFactNeighborX="29507" custLinFactNeighborY="2478">
        <dgm:presLayoutVars>
          <dgm:chMax val="0"/>
          <dgm:chPref val="0"/>
          <dgm:bulletEnabled val="1"/>
        </dgm:presLayoutVars>
      </dgm:prSet>
      <dgm:spPr/>
    </dgm:pt>
  </dgm:ptLst>
  <dgm:cxnLst>
    <dgm:cxn modelId="{27F16006-C427-4358-BF0B-A29BC2FF2530}" srcId="{D44D9862-7555-4986-8AB3-333A5E6FDA28}" destId="{DE13969D-AB42-4EE9-8BF0-601BB4EE1964}" srcOrd="0" destOrd="0" parTransId="{39742F25-547E-4A24-8E13-B4D4CE5B3D31}" sibTransId="{104C0BDC-D5C5-4F31-B482-19623E838EBC}"/>
    <dgm:cxn modelId="{4BA90D14-08CA-4D88-A61E-150E6948B2F7}" srcId="{D44D9862-7555-4986-8AB3-333A5E6FDA28}" destId="{0AA9A4FF-E133-4AFF-A8A1-ED042C18F26E}" srcOrd="2" destOrd="0" parTransId="{179573B0-0495-4787-BC1B-7AD59C317A53}" sibTransId="{E25B2C91-6BC5-4C21-9DDD-85C1DD332939}"/>
    <dgm:cxn modelId="{4E68A532-3695-493A-BB78-56598CE625BF}" type="presOf" srcId="{5244CD42-1AAF-4911-89F5-43122AE59F8C}" destId="{0E20ABC1-662B-48BE-ABA1-25E88FE6ECE5}" srcOrd="0" destOrd="0" presId="urn:microsoft.com/office/officeart/2005/8/layout/matrix3"/>
    <dgm:cxn modelId="{20E62973-34E1-4620-BD8D-B1CE4A0D78C2}" type="presOf" srcId="{DE13969D-AB42-4EE9-8BF0-601BB4EE1964}" destId="{167194EC-7734-4992-A9CB-02F051ADA5C5}" srcOrd="0" destOrd="0" presId="urn:microsoft.com/office/officeart/2005/8/layout/matrix3"/>
    <dgm:cxn modelId="{2113618F-5920-45B3-BE36-DA37DB02749E}" srcId="{D44D9862-7555-4986-8AB3-333A5E6FDA28}" destId="{B82C122E-07AD-4FCC-AB1F-DDE0C66C9A78}" srcOrd="1" destOrd="0" parTransId="{01D14C41-6355-40DE-B583-E0D6ED268838}" sibTransId="{20C094A4-7395-42D9-A99A-A1E81397DEE2}"/>
    <dgm:cxn modelId="{F4552B9F-666E-4E07-B8EF-AEEDDDFACA1F}" type="presOf" srcId="{D44D9862-7555-4986-8AB3-333A5E6FDA28}" destId="{A187E082-46A2-4CE4-8C62-7AA08D9250D3}" srcOrd="0" destOrd="0" presId="urn:microsoft.com/office/officeart/2005/8/layout/matrix3"/>
    <dgm:cxn modelId="{6C1052C5-AD05-4D74-9199-9BEE0FB5A15C}" type="presOf" srcId="{0AA9A4FF-E133-4AFF-A8A1-ED042C18F26E}" destId="{CA27D5A2-863C-4C75-9806-DA5C8040D740}" srcOrd="0" destOrd="0" presId="urn:microsoft.com/office/officeart/2005/8/layout/matrix3"/>
    <dgm:cxn modelId="{29DBF4DD-EADC-4F40-AF79-1A180C4C2E55}" srcId="{D44D9862-7555-4986-8AB3-333A5E6FDA28}" destId="{5244CD42-1AAF-4911-89F5-43122AE59F8C}" srcOrd="3" destOrd="0" parTransId="{5ED0F529-7A02-4AE7-947C-372D0D08AB75}" sibTransId="{2E43664F-2D29-4D1E-986C-316DA5F4265B}"/>
    <dgm:cxn modelId="{242839FD-3806-4A9E-8442-23777BE0F9D2}" type="presOf" srcId="{B82C122E-07AD-4FCC-AB1F-DDE0C66C9A78}" destId="{88BE5D5F-62F7-49E1-9AA0-87FD5F46A29C}" srcOrd="0" destOrd="0" presId="urn:microsoft.com/office/officeart/2005/8/layout/matrix3"/>
    <dgm:cxn modelId="{F10F01C1-694A-4ECB-8B9E-00CAB898FA98}" type="presParOf" srcId="{A187E082-46A2-4CE4-8C62-7AA08D9250D3}" destId="{CFBD44FD-A784-4BA0-8074-0B35AAD5870B}" srcOrd="0" destOrd="0" presId="urn:microsoft.com/office/officeart/2005/8/layout/matrix3"/>
    <dgm:cxn modelId="{809B21E0-5A1B-499B-9BB9-25C28287F42D}" type="presParOf" srcId="{A187E082-46A2-4CE4-8C62-7AA08D9250D3}" destId="{167194EC-7734-4992-A9CB-02F051ADA5C5}" srcOrd="1" destOrd="0" presId="urn:microsoft.com/office/officeart/2005/8/layout/matrix3"/>
    <dgm:cxn modelId="{4B5DAB6C-8F31-4118-9F72-C73D1A3B7BA3}" type="presParOf" srcId="{A187E082-46A2-4CE4-8C62-7AA08D9250D3}" destId="{88BE5D5F-62F7-49E1-9AA0-87FD5F46A29C}" srcOrd="2" destOrd="0" presId="urn:microsoft.com/office/officeart/2005/8/layout/matrix3"/>
    <dgm:cxn modelId="{ED3941E6-15DB-4A04-9AE1-204CE995A9AD}" type="presParOf" srcId="{A187E082-46A2-4CE4-8C62-7AA08D9250D3}" destId="{CA27D5A2-863C-4C75-9806-DA5C8040D740}" srcOrd="3" destOrd="0" presId="urn:microsoft.com/office/officeart/2005/8/layout/matrix3"/>
    <dgm:cxn modelId="{7DD8958B-B276-4A4B-9504-6CD632044341}" type="presParOf" srcId="{A187E082-46A2-4CE4-8C62-7AA08D9250D3}" destId="{0E20ABC1-662B-48BE-ABA1-25E88FE6ECE5}"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BD44FD-A784-4BA0-8074-0B35AAD5870B}">
      <dsp:nvSpPr>
        <dsp:cNvPr id="0" name=""/>
        <dsp:cNvSpPr/>
      </dsp:nvSpPr>
      <dsp:spPr>
        <a:xfrm>
          <a:off x="1990053" y="0"/>
          <a:ext cx="6837126" cy="4351338"/>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7194EC-7734-4992-A9CB-02F051ADA5C5}">
      <dsp:nvSpPr>
        <dsp:cNvPr id="0" name=""/>
        <dsp:cNvSpPr/>
      </dsp:nvSpPr>
      <dsp:spPr>
        <a:xfrm>
          <a:off x="3008310" y="346429"/>
          <a:ext cx="2403661" cy="1687722"/>
        </a:xfrm>
        <a:prstGeom prst="roundRect">
          <a:avLst/>
        </a:prstGeom>
        <a:solidFill>
          <a:srgbClr val="112D6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l-GR" sz="2200" kern="1200" dirty="0"/>
            <a:t>Απλουστευμένη διασάφηση</a:t>
          </a:r>
        </a:p>
      </dsp:txBody>
      <dsp:txXfrm>
        <a:off x="3090698" y="428817"/>
        <a:ext cx="2238885" cy="1522946"/>
      </dsp:txXfrm>
    </dsp:sp>
    <dsp:sp modelId="{88BE5D5F-62F7-49E1-9AA0-87FD5F46A29C}">
      <dsp:nvSpPr>
        <dsp:cNvPr id="0" name=""/>
        <dsp:cNvSpPr/>
      </dsp:nvSpPr>
      <dsp:spPr>
        <a:xfrm>
          <a:off x="5466799" y="346276"/>
          <a:ext cx="2430016" cy="1633264"/>
        </a:xfrm>
        <a:prstGeom prst="roundRect">
          <a:avLst/>
        </a:prstGeom>
        <a:solidFill>
          <a:srgbClr val="112D6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l-GR" sz="2200" kern="1200" dirty="0"/>
            <a:t>Εγγραφή στις λογιστικές καταχωρήσεις του διασαφιστή </a:t>
          </a:r>
          <a:endParaRPr lang="el-GR" sz="2200" i="1" kern="1200" dirty="0"/>
        </a:p>
      </dsp:txBody>
      <dsp:txXfrm>
        <a:off x="5546528" y="426005"/>
        <a:ext cx="2270558" cy="1473806"/>
      </dsp:txXfrm>
    </dsp:sp>
    <dsp:sp modelId="{CA27D5A2-863C-4C75-9806-DA5C8040D740}">
      <dsp:nvSpPr>
        <dsp:cNvPr id="0" name=""/>
        <dsp:cNvSpPr/>
      </dsp:nvSpPr>
      <dsp:spPr>
        <a:xfrm>
          <a:off x="2955923" y="2288285"/>
          <a:ext cx="2423720" cy="1697021"/>
        </a:xfrm>
        <a:prstGeom prst="roundRect">
          <a:avLst/>
        </a:prstGeom>
        <a:solidFill>
          <a:srgbClr val="112D6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l-GR" sz="2200" kern="1200" dirty="0"/>
            <a:t>Κεντρικός Τελωνισμός</a:t>
          </a:r>
        </a:p>
      </dsp:txBody>
      <dsp:txXfrm>
        <a:off x="3038765" y="2371127"/>
        <a:ext cx="2258036" cy="1531337"/>
      </dsp:txXfrm>
    </dsp:sp>
    <dsp:sp modelId="{0E20ABC1-662B-48BE-ABA1-25E88FE6ECE5}">
      <dsp:nvSpPr>
        <dsp:cNvPr id="0" name=""/>
        <dsp:cNvSpPr/>
      </dsp:nvSpPr>
      <dsp:spPr>
        <a:xfrm>
          <a:off x="5466807" y="2282991"/>
          <a:ext cx="2411026" cy="1673772"/>
        </a:xfrm>
        <a:prstGeom prst="roundRect">
          <a:avLst/>
        </a:prstGeom>
        <a:solidFill>
          <a:srgbClr val="112D6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l-GR" sz="2200" kern="1200" dirty="0"/>
            <a:t>Αυτοαξιολόγηση</a:t>
          </a:r>
        </a:p>
      </dsp:txBody>
      <dsp:txXfrm>
        <a:off x="5548514" y="2364698"/>
        <a:ext cx="2247612" cy="151035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95348"/>
          </a:xfrm>
          <a:prstGeom prst="rect">
            <a:avLst/>
          </a:prstGeom>
        </p:spPr>
        <p:txBody>
          <a:bodyPr vert="horz" lIns="91440" tIns="45720" rIns="91440" bIns="45720" rtlCol="0"/>
          <a:lstStyle>
            <a:lvl1pPr algn="l">
              <a:defRPr sz="1200"/>
            </a:lvl1pPr>
          </a:lstStyle>
          <a:p>
            <a:endParaRPr lang="el-GR" dirty="0"/>
          </a:p>
        </p:txBody>
      </p:sp>
      <p:sp>
        <p:nvSpPr>
          <p:cNvPr id="3" name="Θέση ημερομηνίας 2"/>
          <p:cNvSpPr>
            <a:spLocks noGrp="1"/>
          </p:cNvSpPr>
          <p:nvPr>
            <p:ph type="dt" idx="1"/>
          </p:nvPr>
        </p:nvSpPr>
        <p:spPr>
          <a:xfrm>
            <a:off x="3884613" y="0"/>
            <a:ext cx="2971800" cy="495348"/>
          </a:xfrm>
          <a:prstGeom prst="rect">
            <a:avLst/>
          </a:prstGeom>
        </p:spPr>
        <p:txBody>
          <a:bodyPr vert="horz" lIns="91440" tIns="45720" rIns="91440" bIns="45720" rtlCol="0"/>
          <a:lstStyle>
            <a:lvl1pPr algn="r">
              <a:defRPr sz="1200"/>
            </a:lvl1pPr>
          </a:lstStyle>
          <a:p>
            <a:fld id="{DAA2B866-C583-4212-A778-77C29AF3418F}" type="datetimeFigureOut">
              <a:rPr lang="el-GR" smtClean="0"/>
              <a:t>11/4/2025</a:t>
            </a:fld>
            <a:endParaRPr lang="el-GR" dirty="0"/>
          </a:p>
        </p:txBody>
      </p:sp>
      <p:sp>
        <p:nvSpPr>
          <p:cNvPr id="4" name="Θέση εικόνας διαφάνειας 3"/>
          <p:cNvSpPr>
            <a:spLocks noGrp="1" noRot="1" noChangeAspect="1"/>
          </p:cNvSpPr>
          <p:nvPr>
            <p:ph type="sldImg" idx="2"/>
          </p:nvPr>
        </p:nvSpPr>
        <p:spPr>
          <a:xfrm>
            <a:off x="468313" y="1233488"/>
            <a:ext cx="5921375" cy="3332162"/>
          </a:xfrm>
          <a:prstGeom prst="rect">
            <a:avLst/>
          </a:prstGeom>
          <a:noFill/>
          <a:ln w="12700">
            <a:solidFill>
              <a:prstClr val="black"/>
            </a:solidFill>
          </a:ln>
        </p:spPr>
        <p:txBody>
          <a:bodyPr vert="horz" lIns="91440" tIns="45720" rIns="91440" bIns="45720" rtlCol="0" anchor="ctr"/>
          <a:lstStyle/>
          <a:p>
            <a:endParaRPr lang="el-GR" dirty="0"/>
          </a:p>
        </p:txBody>
      </p:sp>
      <p:sp>
        <p:nvSpPr>
          <p:cNvPr id="5" name="Θέση σημειώσεων 4"/>
          <p:cNvSpPr>
            <a:spLocks noGrp="1"/>
          </p:cNvSpPr>
          <p:nvPr>
            <p:ph type="body" sz="quarter" idx="3"/>
          </p:nvPr>
        </p:nvSpPr>
        <p:spPr>
          <a:xfrm>
            <a:off x="685800" y="4751219"/>
            <a:ext cx="5486400" cy="3887361"/>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9377317"/>
            <a:ext cx="2971800" cy="495347"/>
          </a:xfrm>
          <a:prstGeom prst="rect">
            <a:avLst/>
          </a:prstGeom>
        </p:spPr>
        <p:txBody>
          <a:bodyPr vert="horz" lIns="91440" tIns="45720" rIns="91440" bIns="45720" rtlCol="0" anchor="b"/>
          <a:lstStyle>
            <a:lvl1pPr algn="l">
              <a:defRPr sz="1200"/>
            </a:lvl1pPr>
          </a:lstStyle>
          <a:p>
            <a:endParaRPr lang="el-GR" dirty="0"/>
          </a:p>
        </p:txBody>
      </p:sp>
      <p:sp>
        <p:nvSpPr>
          <p:cNvPr id="7" name="Θέση αριθμού διαφάνειας 6"/>
          <p:cNvSpPr>
            <a:spLocks noGrp="1"/>
          </p:cNvSpPr>
          <p:nvPr>
            <p:ph type="sldNum" sz="quarter" idx="5"/>
          </p:nvPr>
        </p:nvSpPr>
        <p:spPr>
          <a:xfrm>
            <a:off x="3884613" y="9377317"/>
            <a:ext cx="2971800" cy="495347"/>
          </a:xfrm>
          <a:prstGeom prst="rect">
            <a:avLst/>
          </a:prstGeom>
        </p:spPr>
        <p:txBody>
          <a:bodyPr vert="horz" lIns="91440" tIns="45720" rIns="91440" bIns="45720" rtlCol="0" anchor="b"/>
          <a:lstStyle>
            <a:lvl1pPr algn="r">
              <a:defRPr sz="1200"/>
            </a:lvl1pPr>
          </a:lstStyle>
          <a:p>
            <a:fld id="{8F259A18-3D45-421A-8CA6-7AD4B8EA0083}" type="slidenum">
              <a:rPr lang="el-GR" smtClean="0"/>
              <a:t>‹#›</a:t>
            </a:fld>
            <a:endParaRPr lang="el-GR" dirty="0"/>
          </a:p>
        </p:txBody>
      </p:sp>
    </p:spTree>
    <p:extLst>
      <p:ext uri="{BB962C8B-B14F-4D97-AF65-F5344CB8AC3E}">
        <p14:creationId xmlns:p14="http://schemas.microsoft.com/office/powerpoint/2010/main" val="3040743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1</a:t>
            </a:fld>
            <a:endParaRPr lang="el-GR" dirty="0"/>
          </a:p>
        </p:txBody>
      </p:sp>
    </p:spTree>
    <p:extLst>
      <p:ext uri="{BB962C8B-B14F-4D97-AF65-F5344CB8AC3E}">
        <p14:creationId xmlns:p14="http://schemas.microsoft.com/office/powerpoint/2010/main" val="1784581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10</a:t>
            </a:fld>
            <a:endParaRPr lang="el-GR" dirty="0"/>
          </a:p>
        </p:txBody>
      </p:sp>
    </p:spTree>
    <p:extLst>
      <p:ext uri="{BB962C8B-B14F-4D97-AF65-F5344CB8AC3E}">
        <p14:creationId xmlns:p14="http://schemas.microsoft.com/office/powerpoint/2010/main" val="94245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13</a:t>
            </a:fld>
            <a:endParaRPr lang="el-GR" dirty="0"/>
          </a:p>
        </p:txBody>
      </p:sp>
    </p:spTree>
    <p:extLst>
      <p:ext uri="{BB962C8B-B14F-4D97-AF65-F5344CB8AC3E}">
        <p14:creationId xmlns:p14="http://schemas.microsoft.com/office/powerpoint/2010/main" val="3147838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15</a:t>
            </a:fld>
            <a:endParaRPr lang="el-GR" dirty="0"/>
          </a:p>
        </p:txBody>
      </p:sp>
    </p:spTree>
    <p:extLst>
      <p:ext uri="{BB962C8B-B14F-4D97-AF65-F5344CB8AC3E}">
        <p14:creationId xmlns:p14="http://schemas.microsoft.com/office/powerpoint/2010/main" val="39891276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gn="just"/>
            <a:r>
              <a:rPr lang="el-GR" dirty="0"/>
              <a:t> ΣΗΜ. 1) Στις περιπτώσεις που οικονομικοί φορείς είναι εγκατεστημένοι σε άλλο Κ-Μ μπορούν να</a:t>
            </a:r>
          </a:p>
          <a:p>
            <a:pPr algn="just"/>
            <a:r>
              <a:rPr lang="el-GR" dirty="0"/>
              <a:t>υποβάλουν αίτηση για χορήγηση άδειας μόνο μέσω τελωνειακού αντιπροσώπου. Οι</a:t>
            </a:r>
          </a:p>
          <a:p>
            <a:pPr algn="just"/>
            <a:r>
              <a:rPr lang="el-GR" dirty="0"/>
              <a:t>εγκατεστημένοι σε άλλο Κ-Μ οικονομικοί φορείς απαιτείται να διαθέτουν ΑΦΜ στη χώρα μας</a:t>
            </a:r>
          </a:p>
          <a:p>
            <a:pPr algn="just"/>
            <a:r>
              <a:rPr lang="el-GR" dirty="0"/>
              <a:t>είτε μέσω της ΠΟΛ.1113/2013 ΑΥΟ είτε μέσω ορισμού φορολογικού αντιπροσώπου, καθώς και</a:t>
            </a:r>
          </a:p>
          <a:p>
            <a:pPr algn="just"/>
            <a:r>
              <a:rPr lang="el-GR" dirty="0"/>
              <a:t>ΑΦΜ στο Κ-Μ εγκατάστασής τους και να τα γνωστοποιούν στον τελωνειακό αντιπρόσωπο</a:t>
            </a:r>
          </a:p>
          <a:p>
            <a:pPr algn="just"/>
            <a:r>
              <a:rPr lang="el-GR" dirty="0"/>
              <a:t>ΣΗΜ. 2) Στις περιπτώσεις που οι οικονομικοί φορείς δεν είναι εγκατεστημένοι στο τελωνειακό έδαφος της</a:t>
            </a:r>
          </a:p>
          <a:p>
            <a:pPr algn="just"/>
            <a:r>
              <a:rPr lang="el-GR" dirty="0"/>
              <a:t>Ένωσης, μπορούν να υποβάλλουν αιτήσεις μόνο μέσω έμμεσου τελωνειακού αντιπροσώπου.</a:t>
            </a:r>
          </a:p>
          <a:p>
            <a:pPr algn="just"/>
            <a:r>
              <a:rPr lang="el-GR" dirty="0"/>
              <a:t>Στην περίπτωση μη εγκατεστημένων στην Ε.Ε. προσώπων, για σκοπούς εφαρμογής νομοθεσίας</a:t>
            </a:r>
          </a:p>
          <a:p>
            <a:pPr algn="just"/>
            <a:r>
              <a:rPr lang="el-GR" dirty="0"/>
              <a:t>ΦΠΑ κατά την τήρηση των τελωνειακών διατυπώσεων, απαιτείται υποχρεωτικά ο ορισμός</a:t>
            </a:r>
          </a:p>
          <a:p>
            <a:pPr algn="just"/>
            <a:r>
              <a:rPr lang="el-GR" dirty="0"/>
              <a:t>φορολογικού αντιπροσώπου (άρθρο 36 του ν.2859/2000 «Κώδικας ΦΠΑ») ο οποίος καθίσταται</a:t>
            </a:r>
          </a:p>
          <a:p>
            <a:pPr algn="just"/>
            <a:r>
              <a:rPr lang="el-GR" dirty="0"/>
              <a:t>αλληλέγγυα και εις ολόκληρόν υπεύθυνος για την καταβολή του φόρου βάσει των διατάξεων του</a:t>
            </a:r>
          </a:p>
          <a:p>
            <a:pPr algn="just"/>
            <a:r>
              <a:rPr lang="el-GR" dirty="0"/>
              <a:t>άρθρου 7 της ΠΟΛ 1281/1993 ΑΥΟ</a:t>
            </a:r>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16</a:t>
            </a:fld>
            <a:endParaRPr lang="el-GR" dirty="0"/>
          </a:p>
        </p:txBody>
      </p:sp>
    </p:spTree>
    <p:extLst>
      <p:ext uri="{BB962C8B-B14F-4D97-AF65-F5344CB8AC3E}">
        <p14:creationId xmlns:p14="http://schemas.microsoft.com/office/powerpoint/2010/main" val="3834543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ΣΗΜ. </a:t>
            </a:r>
            <a:r>
              <a:rPr lang="el-GR" sz="1200" dirty="0">
                <a:solidFill>
                  <a:srgbClr val="002060"/>
                </a:solidFill>
              </a:rPr>
              <a:t>(</a:t>
            </a:r>
            <a:r>
              <a:rPr lang="el-GR" sz="1200" dirty="0"/>
              <a:t> στη χωρική αρμοδιότητα των οποίων βρίσκεται η έδρα του εισαγωγέα/εξαγωγέα ή στη χωρική αρμοδιότητα των οποίων τηρούνται οι κύριες λογιστικές καταχωρήσεις αυτού)</a:t>
            </a:r>
            <a:endParaRPr lang="el-GR" sz="1200" dirty="0">
              <a:solidFill>
                <a:srgbClr val="002060"/>
              </a:solidFill>
            </a:endParaRPr>
          </a:p>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17</a:t>
            </a:fld>
            <a:endParaRPr lang="el-GR" dirty="0"/>
          </a:p>
        </p:txBody>
      </p:sp>
    </p:spTree>
    <p:extLst>
      <p:ext uri="{BB962C8B-B14F-4D97-AF65-F5344CB8AC3E}">
        <p14:creationId xmlns:p14="http://schemas.microsoft.com/office/powerpoint/2010/main" val="113249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ΣΗΜ. </a:t>
            </a:r>
            <a:r>
              <a:rPr lang="el-GR" sz="1200" dirty="0">
                <a:solidFill>
                  <a:srgbClr val="002060"/>
                </a:solidFill>
              </a:rPr>
              <a:t>(</a:t>
            </a:r>
            <a:r>
              <a:rPr lang="el-GR" sz="1200" dirty="0"/>
              <a:t> στη χωρική αρμοδιότητα των οποίων βρίσκεται η έδρα του εισαγωγέα/εξαγωγέα ή στη χωρική αρμοδιότητα των οποίων τηρούνται οι κύριες λογιστικές καταχωρήσεις αυτού)</a:t>
            </a:r>
            <a:endParaRPr lang="el-GR" sz="1200" dirty="0">
              <a:solidFill>
                <a:srgbClr val="002060"/>
              </a:solidFill>
            </a:endParaRPr>
          </a:p>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18</a:t>
            </a:fld>
            <a:endParaRPr lang="el-GR" dirty="0"/>
          </a:p>
        </p:txBody>
      </p:sp>
    </p:spTree>
    <p:extLst>
      <p:ext uri="{BB962C8B-B14F-4D97-AF65-F5344CB8AC3E}">
        <p14:creationId xmlns:p14="http://schemas.microsoft.com/office/powerpoint/2010/main" val="206235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19</a:t>
            </a:fld>
            <a:endParaRPr lang="el-GR" dirty="0"/>
          </a:p>
        </p:txBody>
      </p:sp>
    </p:spTree>
    <p:extLst>
      <p:ext uri="{BB962C8B-B14F-4D97-AF65-F5344CB8AC3E}">
        <p14:creationId xmlns:p14="http://schemas.microsoft.com/office/powerpoint/2010/main" val="2687262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gn="just"/>
            <a:r>
              <a:rPr lang="el-GR" sz="1200" b="1" i="1" u="none" strike="noStrike" kern="1200" baseline="0" dirty="0">
                <a:solidFill>
                  <a:schemeClr val="tx1"/>
                </a:solidFill>
                <a:latin typeface="+mn-lt"/>
                <a:ea typeface="+mn-ea"/>
                <a:cs typeface="+mn-cs"/>
              </a:rPr>
              <a:t>Μέτρα ασφάλειας του αυτοματοποιημένου λογιστικού πληροφοριακού συστήματος του</a:t>
            </a:r>
          </a:p>
          <a:p>
            <a:pPr algn="just"/>
            <a:r>
              <a:rPr lang="el-GR" sz="1200" b="1" i="1" u="none" strike="noStrike" kern="1200" baseline="0" dirty="0">
                <a:solidFill>
                  <a:schemeClr val="tx1"/>
                </a:solidFill>
                <a:latin typeface="+mn-lt"/>
                <a:ea typeface="+mn-ea"/>
                <a:cs typeface="+mn-cs"/>
              </a:rPr>
              <a:t>Αιτούντος </a:t>
            </a:r>
            <a:r>
              <a:rPr lang="el-GR" sz="1200" b="1" i="0" u="none" strike="noStrike" kern="1200" baseline="0" dirty="0">
                <a:solidFill>
                  <a:schemeClr val="tx1"/>
                </a:solidFill>
                <a:latin typeface="+mn-lt"/>
                <a:ea typeface="+mn-ea"/>
                <a:cs typeface="+mn-cs"/>
              </a:rPr>
              <a:t>Εξετάζεται μόνο στην περίπτωση υποβολής αίτησης για χρήση άδειας εγγραφής στις λογιστικές</a:t>
            </a:r>
          </a:p>
          <a:p>
            <a:pPr algn="just"/>
            <a:r>
              <a:rPr lang="el-GR" sz="1200" b="1" i="0" u="none" strike="noStrike" kern="1200" baseline="0" dirty="0">
                <a:solidFill>
                  <a:schemeClr val="tx1"/>
                </a:solidFill>
                <a:latin typeface="+mn-lt"/>
                <a:ea typeface="+mn-ea"/>
                <a:cs typeface="+mn-cs"/>
              </a:rPr>
              <a:t>καταχωρήσεις του διασαφιστή </a:t>
            </a:r>
            <a:r>
              <a:rPr lang="el-GR" sz="1200" b="0" i="0" u="none" strike="noStrike" kern="1200" baseline="0" dirty="0">
                <a:solidFill>
                  <a:schemeClr val="tx1"/>
                </a:solidFill>
                <a:latin typeface="+mn-lt"/>
                <a:ea typeface="+mn-ea"/>
                <a:cs typeface="+mn-cs"/>
              </a:rPr>
              <a:t>και συμπεριλαμβάνεται στο κριτήριο ικανοποιητικού συστήματος</a:t>
            </a:r>
          </a:p>
          <a:p>
            <a:pPr algn="just"/>
            <a:r>
              <a:rPr lang="el-GR" sz="1200" b="0" i="0" u="none" strike="noStrike" kern="1200" baseline="0" dirty="0">
                <a:solidFill>
                  <a:schemeClr val="tx1"/>
                </a:solidFill>
                <a:latin typeface="+mn-lt"/>
                <a:ea typeface="+mn-ea"/>
                <a:cs typeface="+mn-cs"/>
              </a:rPr>
              <a:t>διαχείρισης εμπορικών, λογιστικών και μεταφορικών καταχωρήσεων. Αξιολογείται από την</a:t>
            </a:r>
          </a:p>
          <a:p>
            <a:pPr algn="just"/>
            <a:r>
              <a:rPr lang="el-GR" sz="1200" b="0" i="0" u="none" strike="noStrike" kern="1200" baseline="0" dirty="0">
                <a:solidFill>
                  <a:schemeClr val="tx1"/>
                </a:solidFill>
                <a:latin typeface="+mn-lt"/>
                <a:ea typeface="+mn-ea"/>
                <a:cs typeface="+mn-cs"/>
              </a:rPr>
              <a:t>αρμόδια για την έκδοση της άδειας τελωνειακή αρχή σε συνεργασία, όπου απαιτείται, με άλλες</a:t>
            </a:r>
          </a:p>
          <a:p>
            <a:pPr algn="just"/>
            <a:r>
              <a:rPr lang="el-GR" sz="1200" b="0" i="0" u="none" strike="noStrike" kern="1200" baseline="0" dirty="0">
                <a:solidFill>
                  <a:schemeClr val="tx1"/>
                </a:solidFill>
                <a:latin typeface="+mn-lt"/>
                <a:ea typeface="+mn-ea"/>
                <a:cs typeface="+mn-cs"/>
              </a:rPr>
              <a:t>Αρχές.</a:t>
            </a:r>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20</a:t>
            </a:fld>
            <a:endParaRPr lang="el-GR" dirty="0"/>
          </a:p>
        </p:txBody>
      </p:sp>
    </p:spTree>
    <p:extLst>
      <p:ext uri="{BB962C8B-B14F-4D97-AF65-F5344CB8AC3E}">
        <p14:creationId xmlns:p14="http://schemas.microsoft.com/office/powerpoint/2010/main" val="7853806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Οι κάτοχοι άδειας AEO</a:t>
            </a:r>
            <a:r>
              <a:rPr lang="en-US" dirty="0"/>
              <a:t>- </a:t>
            </a:r>
            <a:r>
              <a:rPr lang="el-GR" dirty="0"/>
              <a:t>απλουστευμένων διαδικασιών εισαγωγής/εξαγωγής ,  εντάσσονται – υπό προϋποθέσεις – σε κατάλογο υποκειμένων και οι αιτήσεις τους για επιστροφή πιστωτικού υπολοίπου Φ.Π.Α. διεκπεραιώνονται κατά προτεραιότητα και χωρίς έλεγχο, σύμφωνα με την ΠΟΛ.1103/7.7.2017 (ΦΕΚ 2536/Β/21-7-2017, ΑΔΑ: ΩΒΘΡ46ΜΡ3Η-2ΥΔ) </a:t>
            </a:r>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24</a:t>
            </a:fld>
            <a:endParaRPr lang="el-GR" dirty="0"/>
          </a:p>
        </p:txBody>
      </p:sp>
    </p:spTree>
    <p:extLst>
      <p:ext uri="{BB962C8B-B14F-4D97-AF65-F5344CB8AC3E}">
        <p14:creationId xmlns:p14="http://schemas.microsoft.com/office/powerpoint/2010/main" val="38290053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71450" indent="-171450">
              <a:buFontTx/>
              <a:buChar char="-"/>
            </a:pPr>
            <a:r>
              <a:rPr lang="el-GR" dirty="0"/>
              <a:t>Μείωση του χρόνου στον εκτελωνισμό των εμπορευμάτων (με την απλουστευμένη διασάφηση με τα ελάχιστα απαιτούμενα δεδομένα και τον τελωνισμό στις εγκαταστάσεις του φορέα ) σε ένα επιχειρηματικό περιβάλλον όπου ο ΧΡΟΝΟΣ ΠΑΡΑΔΟΣΗΣ ΕΊΝΑΙ ΚΡΙΣΙΜΟΣ ΠΑΡΑΓΟΝΤΑΣ ΓΙΑ ΤΗΝ ΑΝΤΑΓΩΝΙΣΤΙΚΟΤΗΤΑ ΤΩΝ ΕΠΙΧΕΙΡΗΣΕΩΝ .</a:t>
            </a:r>
          </a:p>
          <a:p>
            <a:pPr marL="171450" indent="-171450">
              <a:buFontTx/>
              <a:buChar char="-"/>
            </a:pPr>
            <a:r>
              <a:rPr lang="el-GR" dirty="0"/>
              <a:t>ΙΔΙΑΙΤΕΡΑ ΣΕ ΠΕΡΙΟΔΟΥΣ ΑΙΧΜΗΣ ΓΙΑ ΕΠΟΧΙΚΑ ΠΡΟΪΟΝΤΑ ΌΠΩΣ ΤΑ ΕΥΠΑΘΗ ΓΕΩΡΓΙΚΑ ΠΡΟΪΟΝΤΑ</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l-GR" dirty="0"/>
              <a:t>-ΒΟΗΘΟΥΝ  ΤΙΣ ΕΠΙΧΕΙΡΗΣΕΙΣ ΣΤΗΝ ΛΗΨΗ ΑΠΟΦΑΣΕΩΝ ΣΧΕΤΙΚΑ ΜΕ ΤΗΝ ΑΓΟΡΑ ΚΑΙ ΤΗΝ ΔΙΑΧΕΙΡΙΣΗ ΤΩΝ ΕΜΠΟΡΕΥΜΑΤΩΝ –ΜΕ ΑΠΟΤΕΛΕΣΜΑ ΑΠΟΤΕΛΕΣΜΑΤΙΚΕΣ ΚΑΙ ΠΡΟΒΛΕΨΙΜΕΣ ΕΠΙΧΕΙΡΗΜΑΤΙΚΕΣ ΔΡΑΣΤΗΡΙΟΤΗΤΕΣ</a:t>
            </a:r>
          </a:p>
          <a:p>
            <a:pPr marL="171450" indent="-171450">
              <a:buFontTx/>
              <a:buChar char="-"/>
            </a:pPr>
            <a:r>
              <a:rPr lang="el-GR" dirty="0"/>
              <a:t>-</a:t>
            </a:r>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25</a:t>
            </a:fld>
            <a:endParaRPr lang="el-GR" dirty="0"/>
          </a:p>
        </p:txBody>
      </p:sp>
    </p:spTree>
    <p:extLst>
      <p:ext uri="{BB962C8B-B14F-4D97-AF65-F5344CB8AC3E}">
        <p14:creationId xmlns:p14="http://schemas.microsoft.com/office/powerpoint/2010/main" val="1866505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2</a:t>
            </a:fld>
            <a:endParaRPr lang="el-GR" dirty="0"/>
          </a:p>
        </p:txBody>
      </p:sp>
    </p:spTree>
    <p:extLst>
      <p:ext uri="{BB962C8B-B14F-4D97-AF65-F5344CB8AC3E}">
        <p14:creationId xmlns:p14="http://schemas.microsoft.com/office/powerpoint/2010/main" val="1614033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-Μείωση λειτουργικού κόστους καθώς δεν χρειάζεται μεταφορά των εμπορευμάτων από τις εγκαταστάσεις του φορέα στο τελωνείο, έξοδα στάθμευσης μεταφορικών μέσων στο τελωνείο και μείωση των γραφειοκρατικών διαδικασιών με την απλουστευμένη διασάφηση </a:t>
            </a:r>
          </a:p>
          <a:p>
            <a:pPr marL="342900" lvl="0" indent="-342900" algn="just">
              <a:lnSpc>
                <a:spcPct val="107000"/>
              </a:lnSpc>
              <a:spcAft>
                <a:spcPts val="1200"/>
              </a:spcAft>
              <a:buFont typeface="+mj-lt"/>
              <a:buAutoNum type="romanLcParenBoth"/>
            </a:pPr>
            <a:r>
              <a:rPr lang="el-GR" dirty="0"/>
              <a:t>-διαρκής επαφή των οικονομικών φορέων και των τελωνείων-</a:t>
            </a:r>
            <a:r>
              <a:rPr lang="el-GR"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μείωση του κόστους συμμόρφωσης</a:t>
            </a:r>
            <a:r>
              <a:rPr lang="el-GR"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για τις διοικήσεις και τις επιχειρήσεις, μέσω απλουστευμένων και εκσυγχρονισμένων διαδικασιών </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p>
            <a:r>
              <a:rPr lang="el-GR"/>
              <a:t>Η </a:t>
            </a:r>
            <a:r>
              <a:rPr lang="el-GR" dirty="0"/>
              <a:t>ΑΥΞΗΣΗ ΤΗΣ ΕΥΕΛΙΞΙΑΣ ΤΩΝ ΕΠΙΧΕΙΡΗΣΕΩΝ ΜΕ ΤΗΝ ΧΡΗΣΗ ΤΩΝ ΑΠΛΟΥΣΤΕΥΜΕΝΩΝ ΔΙΑΔΙΚΑΣΙΩΝ -ΓΙΑ ΤΟΝ ΤΑΧΥΤΕΡΟ ΚΑΙ ΕΥΚΟΛΟΤΕΡΟ ΤΕΛΩΝΙΣΜΟ ΤΩΝ ΕΜΠΟΡΕΥΜΑΤΩΝ ΕΊΝΑΙ ΙΔΙΑΙΤΕΡΑ ΣΗΜΑΝΤΙΚΗ ΚΑΘΩΣ ΕΝΙΣΧΥΕΙ ΤΗΝ ΠΡΟΣΑΡΜΟΣΤΙΚΟΤΗΤΑ ΤΩΝ ΕΠΙΧΕΙΡΗΣΕΩΝ ΣΤΙΣ ΥΛΙΚΟΤΕΧΝΙΚΕΣ ΠΡΟΚΛΗΣΕΙΣ ΚΑΙ ΤΙΣ ΕΥΚΑΙΡΙΕΣ ΤΗΣ ΠΑΓΚΟΣΜΙΑΣ ΑΓΟΡΑΣ</a:t>
            </a:r>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26</a:t>
            </a:fld>
            <a:endParaRPr lang="el-GR" dirty="0"/>
          </a:p>
        </p:txBody>
      </p:sp>
    </p:spTree>
    <p:extLst>
      <p:ext uri="{BB962C8B-B14F-4D97-AF65-F5344CB8AC3E}">
        <p14:creationId xmlns:p14="http://schemas.microsoft.com/office/powerpoint/2010/main" val="1113884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27</a:t>
            </a:fld>
            <a:endParaRPr lang="el-GR" dirty="0"/>
          </a:p>
        </p:txBody>
      </p:sp>
    </p:spTree>
    <p:extLst>
      <p:ext uri="{BB962C8B-B14F-4D97-AF65-F5344CB8AC3E}">
        <p14:creationId xmlns:p14="http://schemas.microsoft.com/office/powerpoint/2010/main" val="2938924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Η πραγματοποίηση μιας εξαγωγής-εισαγωγής με την συνήθη διαδικασία  απαιτεί </a:t>
            </a:r>
            <a:r>
              <a:rPr lang="en-US" dirty="0"/>
              <a:t>: </a:t>
            </a:r>
            <a:r>
              <a:rPr lang="el-GR" dirty="0"/>
              <a:t>την υποβολή μιας πλήρους διασάφησης η οποία θα </a:t>
            </a:r>
            <a:r>
              <a:rPr lang="en-US" dirty="0"/>
              <a:t> </a:t>
            </a:r>
            <a:r>
              <a:rPr lang="el-GR" dirty="0"/>
              <a:t>πρέπει να περιέχει όλα τα απαιτούμενα στοιχεία και τα υποστηρικτικά της διασάφησης έγγραφα, την προσκόμιση των εμπορευμάτων στο τελωνείο , την πραγματοποίηση εφόσον υποδειχθεί από το </a:t>
            </a:r>
            <a:r>
              <a:rPr lang="en-US" dirty="0"/>
              <a:t>risk –analysis , </a:t>
            </a:r>
            <a:r>
              <a:rPr lang="el-GR" dirty="0"/>
              <a:t>των απαιτούμενων ελέγχων (εγγράφων ή φυσικός έλεγχος) και κατά την εισαγωγή  την άμεση καταβολή  των οφειλόμενων δασμών, φόρων και λοιπών επιβαρύνσεων.</a:t>
            </a:r>
          </a:p>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3</a:t>
            </a:fld>
            <a:endParaRPr lang="el-GR" dirty="0"/>
          </a:p>
        </p:txBody>
      </p:sp>
    </p:spTree>
    <p:extLst>
      <p:ext uri="{BB962C8B-B14F-4D97-AF65-F5344CB8AC3E}">
        <p14:creationId xmlns:p14="http://schemas.microsoft.com/office/powerpoint/2010/main" val="1009266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F2730-7E50-86B4-B7FF-D5914875F101}"/>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17E78291-7198-CECF-F287-997F850CFEBD}"/>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CE30AC91-7810-0B6D-E693-155D56D4F39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a:p>
        </p:txBody>
      </p:sp>
      <p:sp>
        <p:nvSpPr>
          <p:cNvPr id="4" name="Θέση αριθμού διαφάνειας 3">
            <a:extLst>
              <a:ext uri="{FF2B5EF4-FFF2-40B4-BE49-F238E27FC236}">
                <a16:creationId xmlns:a16="http://schemas.microsoft.com/office/drawing/2014/main" id="{54F27B80-40E3-52A0-2FCE-C63CF1A4835C}"/>
              </a:ext>
            </a:extLst>
          </p:cNvPr>
          <p:cNvSpPr>
            <a:spLocks noGrp="1"/>
          </p:cNvSpPr>
          <p:nvPr>
            <p:ph type="sldNum" sz="quarter" idx="5"/>
          </p:nvPr>
        </p:nvSpPr>
        <p:spPr/>
        <p:txBody>
          <a:bodyPr/>
          <a:lstStyle/>
          <a:p>
            <a:fld id="{8F259A18-3D45-421A-8CA6-7AD4B8EA0083}" type="slidenum">
              <a:rPr lang="el-GR" smtClean="0"/>
              <a:t>4</a:t>
            </a:fld>
            <a:endParaRPr lang="el-GR" dirty="0"/>
          </a:p>
        </p:txBody>
      </p:sp>
    </p:spTree>
    <p:extLst>
      <p:ext uri="{BB962C8B-B14F-4D97-AF65-F5344CB8AC3E}">
        <p14:creationId xmlns:p14="http://schemas.microsoft.com/office/powerpoint/2010/main" val="2807645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3263614E-A953-4633-8242-4913CEB5827E}" type="slidenum">
              <a:rPr lang="el-GR" smtClean="0"/>
              <a:t>5</a:t>
            </a:fld>
            <a:endParaRPr lang="el-GR" dirty="0"/>
          </a:p>
        </p:txBody>
      </p:sp>
    </p:spTree>
    <p:extLst>
      <p:ext uri="{BB962C8B-B14F-4D97-AF65-F5344CB8AC3E}">
        <p14:creationId xmlns:p14="http://schemas.microsoft.com/office/powerpoint/2010/main" val="4099136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6</a:t>
            </a:fld>
            <a:endParaRPr lang="el-GR" dirty="0"/>
          </a:p>
        </p:txBody>
      </p:sp>
    </p:spTree>
    <p:extLst>
      <p:ext uri="{BB962C8B-B14F-4D97-AF65-F5344CB8AC3E}">
        <p14:creationId xmlns:p14="http://schemas.microsoft.com/office/powerpoint/2010/main" val="880148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7</a:t>
            </a:fld>
            <a:endParaRPr lang="el-GR" dirty="0"/>
          </a:p>
        </p:txBody>
      </p:sp>
    </p:spTree>
    <p:extLst>
      <p:ext uri="{BB962C8B-B14F-4D97-AF65-F5344CB8AC3E}">
        <p14:creationId xmlns:p14="http://schemas.microsoft.com/office/powerpoint/2010/main" val="141361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8</a:t>
            </a:fld>
            <a:endParaRPr lang="el-GR" dirty="0"/>
          </a:p>
        </p:txBody>
      </p:sp>
    </p:spTree>
    <p:extLst>
      <p:ext uri="{BB962C8B-B14F-4D97-AF65-F5344CB8AC3E}">
        <p14:creationId xmlns:p14="http://schemas.microsoft.com/office/powerpoint/2010/main" val="3341854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 </a:t>
            </a:r>
            <a:r>
              <a:rPr lang="en-US" dirty="0"/>
              <a:t>-</a:t>
            </a:r>
            <a:r>
              <a:rPr lang="el-GR" dirty="0"/>
              <a:t>χώροι του τελωνείου (τελωνειακός περίβολος, αποθήκες του τελωνείου ή</a:t>
            </a:r>
            <a:r>
              <a:rPr lang="en-US" dirty="0"/>
              <a:t> </a:t>
            </a:r>
            <a:r>
              <a:rPr lang="el-GR" dirty="0"/>
              <a:t>άλλοι χώροι του τελωνείου), ή</a:t>
            </a:r>
          </a:p>
          <a:p>
            <a:r>
              <a:rPr lang="en-US" dirty="0"/>
              <a:t>-</a:t>
            </a:r>
            <a:r>
              <a:rPr lang="el-GR" dirty="0"/>
              <a:t>άλλοι χώροι που έχουν καθοριστεί ή εγκριθεί από το τελωνείο (ελεύθερες</a:t>
            </a:r>
            <a:r>
              <a:rPr lang="en-US" dirty="0"/>
              <a:t> </a:t>
            </a:r>
            <a:r>
              <a:rPr lang="el-GR" dirty="0"/>
              <a:t>ζώνες και αποθήκες τελωνειακής αποταμίευσης).</a:t>
            </a:r>
          </a:p>
        </p:txBody>
      </p:sp>
      <p:sp>
        <p:nvSpPr>
          <p:cNvPr id="4" name="Θέση αριθμού διαφάνειας 3"/>
          <p:cNvSpPr>
            <a:spLocks noGrp="1"/>
          </p:cNvSpPr>
          <p:nvPr>
            <p:ph type="sldNum" sz="quarter" idx="5"/>
          </p:nvPr>
        </p:nvSpPr>
        <p:spPr/>
        <p:txBody>
          <a:bodyPr/>
          <a:lstStyle/>
          <a:p>
            <a:fld id="{8F259A18-3D45-421A-8CA6-7AD4B8EA0083}" type="slidenum">
              <a:rPr lang="el-GR" smtClean="0"/>
              <a:t>9</a:t>
            </a:fld>
            <a:endParaRPr lang="el-GR" dirty="0"/>
          </a:p>
        </p:txBody>
      </p:sp>
    </p:spTree>
    <p:extLst>
      <p:ext uri="{BB962C8B-B14F-4D97-AF65-F5344CB8AC3E}">
        <p14:creationId xmlns:p14="http://schemas.microsoft.com/office/powerpoint/2010/main" val="3250380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68F64-561C-2425-BD8D-2E6D2CA13608}"/>
              </a:ext>
            </a:extLst>
          </p:cNvPr>
          <p:cNvSpPr>
            <a:spLocks noGrp="1"/>
          </p:cNvSpPr>
          <p:nvPr>
            <p:ph type="ctrTitle"/>
          </p:nvPr>
        </p:nvSpPr>
        <p:spPr>
          <a:xfrm>
            <a:off x="1524000" y="1122363"/>
            <a:ext cx="4923295" cy="2387600"/>
          </a:xfrm>
        </p:spPr>
        <p:txBody>
          <a:bodyPr anchor="b">
            <a:normAutofit/>
          </a:bodyPr>
          <a:lstStyle>
            <a:lvl1pPr algn="l">
              <a:defRPr sz="4000"/>
            </a:lvl1pPr>
          </a:lstStyle>
          <a:p>
            <a:r>
              <a:rPr lang="en-GB"/>
              <a:t>Click to edit Master title style</a:t>
            </a:r>
            <a:endParaRPr lang="x-none" dirty="0"/>
          </a:p>
        </p:txBody>
      </p:sp>
      <p:sp>
        <p:nvSpPr>
          <p:cNvPr id="3" name="Subtitle 2">
            <a:extLst>
              <a:ext uri="{FF2B5EF4-FFF2-40B4-BE49-F238E27FC236}">
                <a16:creationId xmlns:a16="http://schemas.microsoft.com/office/drawing/2014/main" id="{E9B29EAC-AEA0-56BC-4837-5FB921060ADF}"/>
              </a:ext>
            </a:extLst>
          </p:cNvPr>
          <p:cNvSpPr>
            <a:spLocks noGrp="1"/>
          </p:cNvSpPr>
          <p:nvPr>
            <p:ph type="subTitle" idx="1"/>
          </p:nvPr>
        </p:nvSpPr>
        <p:spPr>
          <a:xfrm>
            <a:off x="1524000" y="3602038"/>
            <a:ext cx="4923295"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x-none" dirty="0"/>
          </a:p>
        </p:txBody>
      </p:sp>
    </p:spTree>
    <p:extLst>
      <p:ext uri="{BB962C8B-B14F-4D97-AF65-F5344CB8AC3E}">
        <p14:creationId xmlns:p14="http://schemas.microsoft.com/office/powerpoint/2010/main" val="2205560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44F23-1432-096A-5986-F0AA4BDC8110}"/>
              </a:ext>
            </a:extLst>
          </p:cNvPr>
          <p:cNvSpPr>
            <a:spLocks noGrp="1"/>
          </p:cNvSpPr>
          <p:nvPr>
            <p:ph type="title"/>
          </p:nvPr>
        </p:nvSpPr>
        <p:spPr/>
        <p:txBody>
          <a:bodyPr/>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7CD57307-AFBD-C79E-0CBA-FB7A49026F0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BE68561C-4B24-B03F-0B8B-C4A70995A7EA}"/>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5" name="Footer Placeholder 4">
            <a:extLst>
              <a:ext uri="{FF2B5EF4-FFF2-40B4-BE49-F238E27FC236}">
                <a16:creationId xmlns:a16="http://schemas.microsoft.com/office/drawing/2014/main" id="{E9A9C77A-FE1B-DB6A-D48F-F4F2D28C7945}"/>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C938A936-58D7-8C21-C778-AB910D9713AE}"/>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3026243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6A2A97-1FFB-BE7B-5821-F719E7EEB71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4703DCA7-552A-00C9-33A1-32BD1402F0F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E53AEBAE-F81D-197F-5269-03840AFF0BAB}"/>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5" name="Footer Placeholder 4">
            <a:extLst>
              <a:ext uri="{FF2B5EF4-FFF2-40B4-BE49-F238E27FC236}">
                <a16:creationId xmlns:a16="http://schemas.microsoft.com/office/drawing/2014/main" id="{65B0CBB2-52AC-5FC2-EEA7-760103295FBE}"/>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41A0C2AC-6E0E-89A8-31D3-AF71F0CA8517}"/>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987125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EB84E-A6D3-E1BF-2DFA-D72E0D7C2F20}"/>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id="{644738FE-9399-F591-49A9-BF417F63C7D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7CC55C60-E20F-01CE-9AE4-EC78439A4510}"/>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5" name="Footer Placeholder 4">
            <a:extLst>
              <a:ext uri="{FF2B5EF4-FFF2-40B4-BE49-F238E27FC236}">
                <a16:creationId xmlns:a16="http://schemas.microsoft.com/office/drawing/2014/main" id="{BEACB70D-CE61-394B-6A85-22103256C055}"/>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671D65BD-F406-8A2E-8363-324037A272C8}"/>
              </a:ext>
            </a:extLst>
          </p:cNvPr>
          <p:cNvSpPr>
            <a:spLocks noGrp="1"/>
          </p:cNvSpPr>
          <p:nvPr>
            <p:ph type="sldNum" sz="quarter" idx="12"/>
          </p:nvPr>
        </p:nvSpPr>
        <p:spPr/>
        <p:txBody>
          <a:bodyPr/>
          <a:lstStyle/>
          <a:p>
            <a:fld id="{027D7FB2-DDF5-AC41-9959-1FAC8EF3CFAA}" type="slidenum">
              <a:rPr lang="x-none" smtClean="0"/>
              <a:pPr/>
              <a:t>‹#›</a:t>
            </a:fld>
            <a:endParaRPr lang="x-none"/>
          </a:p>
        </p:txBody>
      </p:sp>
      <p:grpSp>
        <p:nvGrpSpPr>
          <p:cNvPr id="7" name="Group 6">
            <a:extLst>
              <a:ext uri="{FF2B5EF4-FFF2-40B4-BE49-F238E27FC236}">
                <a16:creationId xmlns:a16="http://schemas.microsoft.com/office/drawing/2014/main" id="{F2A4D0A5-3EA2-3A12-8CC3-645E28C8B8F5}"/>
              </a:ext>
            </a:extLst>
          </p:cNvPr>
          <p:cNvGrpSpPr/>
          <p:nvPr userDrawn="1"/>
        </p:nvGrpSpPr>
        <p:grpSpPr>
          <a:xfrm>
            <a:off x="2858051" y="5734374"/>
            <a:ext cx="9333949" cy="650932"/>
            <a:chOff x="2858051" y="5734374"/>
            <a:chExt cx="9333949" cy="650932"/>
          </a:xfrm>
        </p:grpSpPr>
        <p:sp>
          <p:nvSpPr>
            <p:cNvPr id="8" name="Rectangle 7">
              <a:extLst>
                <a:ext uri="{FF2B5EF4-FFF2-40B4-BE49-F238E27FC236}">
                  <a16:creationId xmlns:a16="http://schemas.microsoft.com/office/drawing/2014/main" id="{614AE6BC-9A2F-7F6E-F9BA-538FBF47D89B}"/>
                </a:ext>
              </a:extLst>
            </p:cNvPr>
            <p:cNvSpPr/>
            <p:nvPr/>
          </p:nvSpPr>
          <p:spPr>
            <a:xfrm rot="5400000">
              <a:off x="7199559" y="1392866"/>
              <a:ext cx="650932" cy="9333948"/>
            </a:xfrm>
            <a:prstGeom prst="rect">
              <a:avLst/>
            </a:prstGeom>
            <a:gradFill>
              <a:gsLst>
                <a:gs pos="5000">
                  <a:schemeClr val="accent2">
                    <a:alpha val="0"/>
                  </a:schemeClr>
                </a:gs>
                <a:gs pos="72000">
                  <a:srgbClr val="3265C5">
                    <a:alpha val="91494"/>
                  </a:srgbClr>
                </a:gs>
                <a:gs pos="90000">
                  <a:schemeClr val="accent2"/>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 name="Rectangle 8">
              <a:extLst>
                <a:ext uri="{FF2B5EF4-FFF2-40B4-BE49-F238E27FC236}">
                  <a16:creationId xmlns:a16="http://schemas.microsoft.com/office/drawing/2014/main" id="{C73C921D-8546-FBEC-0EB9-DFD940F16D8B}"/>
                </a:ext>
              </a:extLst>
            </p:cNvPr>
            <p:cNvSpPr/>
            <p:nvPr/>
          </p:nvSpPr>
          <p:spPr>
            <a:xfrm>
              <a:off x="9573777" y="6176963"/>
              <a:ext cx="2618223" cy="2083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pic>
        <p:nvPicPr>
          <p:cNvPr id="10" name="Picture 9" descr="A picture containing text&#10;&#10;Description automatically generated">
            <a:extLst>
              <a:ext uri="{FF2B5EF4-FFF2-40B4-BE49-F238E27FC236}">
                <a16:creationId xmlns:a16="http://schemas.microsoft.com/office/drawing/2014/main" id="{790F84A5-1034-B091-D58E-535DAF34FD7A}"/>
              </a:ext>
            </a:extLst>
          </p:cNvPr>
          <p:cNvPicPr>
            <a:picLocks noChangeAspect="1"/>
          </p:cNvPicPr>
          <p:nvPr userDrawn="1"/>
        </p:nvPicPr>
        <p:blipFill>
          <a:blip r:embed="rId2"/>
          <a:stretch>
            <a:fillRect/>
          </a:stretch>
        </p:blipFill>
        <p:spPr>
          <a:xfrm>
            <a:off x="264462" y="5477305"/>
            <a:ext cx="2618223" cy="1165067"/>
          </a:xfrm>
          <a:prstGeom prst="rect">
            <a:avLst/>
          </a:prstGeom>
        </p:spPr>
      </p:pic>
    </p:spTree>
    <p:extLst>
      <p:ext uri="{BB962C8B-B14F-4D97-AF65-F5344CB8AC3E}">
        <p14:creationId xmlns:p14="http://schemas.microsoft.com/office/powerpoint/2010/main" val="2667131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B905DBB-049A-2172-64E1-3262204B8B11}"/>
              </a:ext>
            </a:extLst>
          </p:cNvPr>
          <p:cNvSpPr/>
          <p:nvPr userDrawn="1"/>
        </p:nvSpPr>
        <p:spPr>
          <a:xfrm>
            <a:off x="5238428" y="1"/>
            <a:ext cx="6953572" cy="6385302"/>
          </a:xfrm>
          <a:prstGeom prst="rect">
            <a:avLst/>
          </a:prstGeom>
          <a:gradFill>
            <a:gsLst>
              <a:gs pos="0">
                <a:schemeClr val="accent1">
                  <a:alpha val="0"/>
                </a:schemeClr>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8" name="Rectangle 7">
            <a:extLst>
              <a:ext uri="{FF2B5EF4-FFF2-40B4-BE49-F238E27FC236}">
                <a16:creationId xmlns:a16="http://schemas.microsoft.com/office/drawing/2014/main" id="{F4E644ED-0995-3126-EAF9-B4F656442443}"/>
              </a:ext>
            </a:extLst>
          </p:cNvPr>
          <p:cNvSpPr/>
          <p:nvPr userDrawn="1"/>
        </p:nvSpPr>
        <p:spPr>
          <a:xfrm rot="5400000">
            <a:off x="6062719" y="3795398"/>
            <a:ext cx="3974123" cy="2151086"/>
          </a:xfrm>
          <a:prstGeom prst="rect">
            <a:avLst/>
          </a:prstGeom>
          <a:gradFill>
            <a:gsLst>
              <a:gs pos="71010">
                <a:srgbClr val="0C49BA"/>
              </a:gs>
              <a:gs pos="0">
                <a:schemeClr val="accent2">
                  <a:alpha val="0"/>
                </a:schemeClr>
              </a:gs>
              <a:gs pos="9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9" name="Picture 8">
            <a:extLst>
              <a:ext uri="{FF2B5EF4-FFF2-40B4-BE49-F238E27FC236}">
                <a16:creationId xmlns:a16="http://schemas.microsoft.com/office/drawing/2014/main" id="{25DBBC46-FE2F-BA8D-0AF5-4B7A6F55A0D1}"/>
              </a:ext>
            </a:extLst>
          </p:cNvPr>
          <p:cNvPicPr>
            <a:picLocks noChangeAspect="1"/>
          </p:cNvPicPr>
          <p:nvPr userDrawn="1"/>
        </p:nvPicPr>
        <p:blipFill>
          <a:blip r:embed="rId2"/>
          <a:stretch>
            <a:fillRect/>
          </a:stretch>
        </p:blipFill>
        <p:spPr>
          <a:xfrm>
            <a:off x="6974237" y="4706913"/>
            <a:ext cx="2151087" cy="2151087"/>
          </a:xfrm>
          <a:prstGeom prst="rect">
            <a:avLst/>
          </a:prstGeom>
        </p:spPr>
      </p:pic>
      <p:sp>
        <p:nvSpPr>
          <p:cNvPr id="11" name="Title 1">
            <a:extLst>
              <a:ext uri="{FF2B5EF4-FFF2-40B4-BE49-F238E27FC236}">
                <a16:creationId xmlns:a16="http://schemas.microsoft.com/office/drawing/2014/main" id="{F9A9BE3F-8ADA-7D34-2125-470B621C623E}"/>
              </a:ext>
            </a:extLst>
          </p:cNvPr>
          <p:cNvSpPr>
            <a:spLocks noGrp="1"/>
          </p:cNvSpPr>
          <p:nvPr>
            <p:ph type="ctrTitle" hasCustomPrompt="1"/>
          </p:nvPr>
        </p:nvSpPr>
        <p:spPr>
          <a:xfrm>
            <a:off x="1073954" y="1828649"/>
            <a:ext cx="2228578" cy="2387600"/>
          </a:xfrm>
        </p:spPr>
        <p:txBody>
          <a:bodyPr anchor="b">
            <a:noAutofit/>
          </a:bodyPr>
          <a:lstStyle>
            <a:lvl1pPr algn="l">
              <a:defRPr sz="13800" b="1"/>
            </a:lvl1pPr>
          </a:lstStyle>
          <a:p>
            <a:r>
              <a:rPr lang="en-GB" dirty="0"/>
              <a:t>0</a:t>
            </a:r>
            <a:endParaRPr lang="x-none" dirty="0"/>
          </a:p>
        </p:txBody>
      </p:sp>
      <p:sp>
        <p:nvSpPr>
          <p:cNvPr id="12" name="Subtitle 2">
            <a:extLst>
              <a:ext uri="{FF2B5EF4-FFF2-40B4-BE49-F238E27FC236}">
                <a16:creationId xmlns:a16="http://schemas.microsoft.com/office/drawing/2014/main" id="{0F4F0B8B-1AB3-1A87-B9F4-41A5DF52C810}"/>
              </a:ext>
            </a:extLst>
          </p:cNvPr>
          <p:cNvSpPr>
            <a:spLocks noGrp="1"/>
          </p:cNvSpPr>
          <p:nvPr>
            <p:ph type="subTitle" idx="1"/>
          </p:nvPr>
        </p:nvSpPr>
        <p:spPr>
          <a:xfrm>
            <a:off x="1073954" y="4419315"/>
            <a:ext cx="4923295" cy="1363141"/>
          </a:xfrm>
        </p:spPr>
        <p:txBody>
          <a:bodyPr>
            <a:normAutofit/>
          </a:bodyPr>
          <a:lstStyle>
            <a:lvl1pPr marL="0" indent="0" algn="l">
              <a:buNone/>
              <a:defRPr sz="20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sp>
        <p:nvSpPr>
          <p:cNvPr id="15" name="Rectangle 14">
            <a:extLst>
              <a:ext uri="{FF2B5EF4-FFF2-40B4-BE49-F238E27FC236}">
                <a16:creationId xmlns:a16="http://schemas.microsoft.com/office/drawing/2014/main" id="{C3FFAD1F-1DBD-8417-A6A2-0F772E4A5242}"/>
              </a:ext>
            </a:extLst>
          </p:cNvPr>
          <p:cNvSpPr/>
          <p:nvPr userDrawn="1"/>
        </p:nvSpPr>
        <p:spPr>
          <a:xfrm>
            <a:off x="9573777" y="6176963"/>
            <a:ext cx="2618223" cy="2083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2565274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A picture containing text&#10;&#10;Description automatically generated">
            <a:extLst>
              <a:ext uri="{FF2B5EF4-FFF2-40B4-BE49-F238E27FC236}">
                <a16:creationId xmlns:a16="http://schemas.microsoft.com/office/drawing/2014/main" id="{F18F23DC-D39A-60CA-75B6-7C8F86D3EC98}"/>
              </a:ext>
            </a:extLst>
          </p:cNvPr>
          <p:cNvPicPr>
            <a:picLocks noChangeAspect="1"/>
          </p:cNvPicPr>
          <p:nvPr userDrawn="1"/>
        </p:nvPicPr>
        <p:blipFill>
          <a:blip r:embed="rId2"/>
          <a:stretch>
            <a:fillRect/>
          </a:stretch>
        </p:blipFill>
        <p:spPr>
          <a:xfrm>
            <a:off x="264462" y="5477305"/>
            <a:ext cx="2618223" cy="1165067"/>
          </a:xfrm>
          <a:prstGeom prst="rect">
            <a:avLst/>
          </a:prstGeom>
        </p:spPr>
      </p:pic>
    </p:spTree>
    <p:extLst>
      <p:ext uri="{BB962C8B-B14F-4D97-AF65-F5344CB8AC3E}">
        <p14:creationId xmlns:p14="http://schemas.microsoft.com/office/powerpoint/2010/main" val="165456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7B3DFA5-230F-9D37-5DF3-D84978BF4A77}"/>
              </a:ext>
            </a:extLst>
          </p:cNvPr>
          <p:cNvSpPr/>
          <p:nvPr userDrawn="1"/>
        </p:nvSpPr>
        <p:spPr>
          <a:xfrm rot="5400000">
            <a:off x="9101051" y="3767056"/>
            <a:ext cx="5212079" cy="969818"/>
          </a:xfrm>
          <a:prstGeom prst="rect">
            <a:avLst/>
          </a:prstGeom>
          <a:gradFill>
            <a:gsLst>
              <a:gs pos="33000">
                <a:schemeClr val="accent2">
                  <a:alpha val="0"/>
                </a:schemeClr>
              </a:gs>
              <a:gs pos="99000">
                <a:schemeClr val="accent2">
                  <a:alpha val="9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1" name="Rectangle 10">
            <a:extLst>
              <a:ext uri="{FF2B5EF4-FFF2-40B4-BE49-F238E27FC236}">
                <a16:creationId xmlns:a16="http://schemas.microsoft.com/office/drawing/2014/main" id="{3E1AD5B1-612A-9179-8EB0-A76593E7B0C3}"/>
              </a:ext>
            </a:extLst>
          </p:cNvPr>
          <p:cNvSpPr/>
          <p:nvPr userDrawn="1"/>
        </p:nvSpPr>
        <p:spPr>
          <a:xfrm rot="5400000">
            <a:off x="9060872" y="3253052"/>
            <a:ext cx="4738251" cy="1523998"/>
          </a:xfrm>
          <a:prstGeom prst="rect">
            <a:avLst/>
          </a:prstGeom>
          <a:gradFill>
            <a:gsLst>
              <a:gs pos="0">
                <a:schemeClr val="accent2">
                  <a:alpha val="0"/>
                </a:schemeClr>
              </a:gs>
              <a:gs pos="100000">
                <a:schemeClr val="accent2">
                  <a:alpha val="56294"/>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2" name="Rectangle 11">
            <a:extLst>
              <a:ext uri="{FF2B5EF4-FFF2-40B4-BE49-F238E27FC236}">
                <a16:creationId xmlns:a16="http://schemas.microsoft.com/office/drawing/2014/main" id="{F91FAC64-F963-43F7-EC91-EC3A58419E90}"/>
              </a:ext>
            </a:extLst>
          </p:cNvPr>
          <p:cNvSpPr/>
          <p:nvPr userDrawn="1"/>
        </p:nvSpPr>
        <p:spPr>
          <a:xfrm>
            <a:off x="11222180" y="5212075"/>
            <a:ext cx="969819" cy="972632"/>
          </a:xfrm>
          <a:prstGeom prst="rect">
            <a:avLst/>
          </a:prstGeom>
          <a:gradFill>
            <a:gsLst>
              <a:gs pos="0">
                <a:schemeClr val="accent2">
                  <a:alpha val="0"/>
                </a:schemeClr>
              </a:gs>
              <a:gs pos="100000">
                <a:schemeClr val="accent2">
                  <a:alpha val="56294"/>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3" name="Rectangle 12">
            <a:extLst>
              <a:ext uri="{FF2B5EF4-FFF2-40B4-BE49-F238E27FC236}">
                <a16:creationId xmlns:a16="http://schemas.microsoft.com/office/drawing/2014/main" id="{4BCBC651-C404-B720-38B8-7B7C971CB533}"/>
              </a:ext>
            </a:extLst>
          </p:cNvPr>
          <p:cNvSpPr/>
          <p:nvPr userDrawn="1"/>
        </p:nvSpPr>
        <p:spPr>
          <a:xfrm>
            <a:off x="9573777" y="6176963"/>
            <a:ext cx="2618223" cy="2083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pic>
        <p:nvPicPr>
          <p:cNvPr id="14" name="Picture 13">
            <a:extLst>
              <a:ext uri="{FF2B5EF4-FFF2-40B4-BE49-F238E27FC236}">
                <a16:creationId xmlns:a16="http://schemas.microsoft.com/office/drawing/2014/main" id="{83C10179-C19D-EAD6-85D9-69CE999F1457}"/>
              </a:ext>
            </a:extLst>
          </p:cNvPr>
          <p:cNvPicPr>
            <a:picLocks noChangeAspect="1"/>
          </p:cNvPicPr>
          <p:nvPr userDrawn="1"/>
        </p:nvPicPr>
        <p:blipFill>
          <a:blip r:embed="rId2"/>
          <a:stretch>
            <a:fillRect/>
          </a:stretch>
        </p:blipFill>
        <p:spPr>
          <a:xfrm>
            <a:off x="11258982" y="5207616"/>
            <a:ext cx="933018" cy="941941"/>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4EAC4E98-AC61-DBF2-B3E0-D4451009252B}"/>
              </a:ext>
            </a:extLst>
          </p:cNvPr>
          <p:cNvPicPr>
            <a:picLocks noChangeAspect="1"/>
          </p:cNvPicPr>
          <p:nvPr userDrawn="1"/>
        </p:nvPicPr>
        <p:blipFill>
          <a:blip r:embed="rId3"/>
          <a:stretch>
            <a:fillRect/>
          </a:stretch>
        </p:blipFill>
        <p:spPr>
          <a:xfrm>
            <a:off x="264462" y="5477305"/>
            <a:ext cx="2618223" cy="1165067"/>
          </a:xfrm>
          <a:prstGeom prst="rect">
            <a:avLst/>
          </a:prstGeom>
        </p:spPr>
      </p:pic>
    </p:spTree>
    <p:extLst>
      <p:ext uri="{BB962C8B-B14F-4D97-AF65-F5344CB8AC3E}">
        <p14:creationId xmlns:p14="http://schemas.microsoft.com/office/powerpoint/2010/main" val="1536461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35171-C467-EA6E-6272-466C00F584C9}"/>
              </a:ext>
            </a:extLst>
          </p:cNvPr>
          <p:cNvSpPr>
            <a:spLocks noGrp="1"/>
          </p:cNvSpPr>
          <p:nvPr>
            <p:ph type="title"/>
          </p:nvPr>
        </p:nvSpPr>
        <p:spPr/>
        <p:txBody>
          <a:bodyPr/>
          <a:lstStyle/>
          <a:p>
            <a:r>
              <a:rPr lang="en-GB"/>
              <a:t>Click to edit Master title style</a:t>
            </a:r>
            <a:endParaRPr lang="x-none"/>
          </a:p>
        </p:txBody>
      </p:sp>
      <p:sp>
        <p:nvSpPr>
          <p:cNvPr id="3" name="Date Placeholder 2">
            <a:extLst>
              <a:ext uri="{FF2B5EF4-FFF2-40B4-BE49-F238E27FC236}">
                <a16:creationId xmlns:a16="http://schemas.microsoft.com/office/drawing/2014/main" id="{EB7F787E-7505-E2FA-296C-59EB1827FFF3}"/>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4" name="Footer Placeholder 3">
            <a:extLst>
              <a:ext uri="{FF2B5EF4-FFF2-40B4-BE49-F238E27FC236}">
                <a16:creationId xmlns:a16="http://schemas.microsoft.com/office/drawing/2014/main" id="{696BC59B-84AC-9F2B-06A6-185B391E0947}"/>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id="{5ED4B206-D1CC-9BBB-019C-834256B0F51F}"/>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368473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61201A-B47D-3285-0478-7E9BD28E8F26}"/>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3" name="Footer Placeholder 2">
            <a:extLst>
              <a:ext uri="{FF2B5EF4-FFF2-40B4-BE49-F238E27FC236}">
                <a16:creationId xmlns:a16="http://schemas.microsoft.com/office/drawing/2014/main" id="{D9B7E397-6133-9EEC-0AF9-4487A0CDF581}"/>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id="{B8BFD2BE-94F1-E449-6C41-F142415C923C}"/>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793436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1301B-222C-FA56-B002-FD20BCAE5D5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Content Placeholder 2">
            <a:extLst>
              <a:ext uri="{FF2B5EF4-FFF2-40B4-BE49-F238E27FC236}">
                <a16:creationId xmlns:a16="http://schemas.microsoft.com/office/drawing/2014/main" id="{A709902E-657E-B399-6767-EB0BD0FA03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Text Placeholder 3">
            <a:extLst>
              <a:ext uri="{FF2B5EF4-FFF2-40B4-BE49-F238E27FC236}">
                <a16:creationId xmlns:a16="http://schemas.microsoft.com/office/drawing/2014/main" id="{32BD4297-1FB6-86E3-D512-6A627F144C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E0753EB-679A-B13C-6E57-131B6B424A6E}"/>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6" name="Footer Placeholder 5">
            <a:extLst>
              <a:ext uri="{FF2B5EF4-FFF2-40B4-BE49-F238E27FC236}">
                <a16:creationId xmlns:a16="http://schemas.microsoft.com/office/drawing/2014/main" id="{36530B92-AED0-007D-E494-7E79E11210CB}"/>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F482B40D-1631-AF8C-81ED-A9D9025B3145}"/>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3579157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366BB-3EC2-D0B2-A68A-3EBE7799C54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Picture Placeholder 2">
            <a:extLst>
              <a:ext uri="{FF2B5EF4-FFF2-40B4-BE49-F238E27FC236}">
                <a16:creationId xmlns:a16="http://schemas.microsoft.com/office/drawing/2014/main" id="{DA25F486-379F-F3B9-DEB3-1EDFD6C3B8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x-none"/>
          </a:p>
        </p:txBody>
      </p:sp>
      <p:sp>
        <p:nvSpPr>
          <p:cNvPr id="4" name="Text Placeholder 3">
            <a:extLst>
              <a:ext uri="{FF2B5EF4-FFF2-40B4-BE49-F238E27FC236}">
                <a16:creationId xmlns:a16="http://schemas.microsoft.com/office/drawing/2014/main" id="{C37DD915-6B4C-7AFE-122B-99607D9A10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D56322F-E89D-E431-0AD4-4B6048BA9CD4}"/>
              </a:ext>
            </a:extLst>
          </p:cNvPr>
          <p:cNvSpPr>
            <a:spLocks noGrp="1"/>
          </p:cNvSpPr>
          <p:nvPr>
            <p:ph type="dt" sz="half" idx="10"/>
          </p:nvPr>
        </p:nvSpPr>
        <p:spPr/>
        <p:txBody>
          <a:bodyPr/>
          <a:lstStyle/>
          <a:p>
            <a:fld id="{84F9D607-FCA0-A44A-9EFD-D91532FF0F11}" type="datetimeFigureOut">
              <a:rPr lang="x-none" smtClean="0"/>
              <a:pPr/>
              <a:t>11/4/2025</a:t>
            </a:fld>
            <a:endParaRPr lang="x-none"/>
          </a:p>
        </p:txBody>
      </p:sp>
      <p:sp>
        <p:nvSpPr>
          <p:cNvPr id="6" name="Footer Placeholder 5">
            <a:extLst>
              <a:ext uri="{FF2B5EF4-FFF2-40B4-BE49-F238E27FC236}">
                <a16:creationId xmlns:a16="http://schemas.microsoft.com/office/drawing/2014/main" id="{A94A6C14-56CE-AC9A-27B8-F0AC89F15C9C}"/>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94E9AF03-05D8-8E86-D753-6B811ED9A38A}"/>
              </a:ext>
            </a:extLst>
          </p:cNvPr>
          <p:cNvSpPr>
            <a:spLocks noGrp="1"/>
          </p:cNvSpPr>
          <p:nvPr>
            <p:ph type="sldNum" sz="quarter" idx="12"/>
          </p:nvPr>
        </p:nvSpPr>
        <p:spPr/>
        <p:txBody>
          <a:bodyPr/>
          <a:lstStyle/>
          <a:p>
            <a:fld id="{027D7FB2-DDF5-AC41-9959-1FAC8EF3CFAA}" type="slidenum">
              <a:rPr lang="x-none" smtClean="0"/>
              <a:pPr/>
              <a:t>‹#›</a:t>
            </a:fld>
            <a:endParaRPr lang="x-none"/>
          </a:p>
        </p:txBody>
      </p:sp>
    </p:spTree>
    <p:extLst>
      <p:ext uri="{BB962C8B-B14F-4D97-AF65-F5344CB8AC3E}">
        <p14:creationId xmlns:p14="http://schemas.microsoft.com/office/powerpoint/2010/main" val="4077471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930C0E-A150-FC43-E64B-4A3B54453E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x-none"/>
          </a:p>
        </p:txBody>
      </p:sp>
      <p:sp>
        <p:nvSpPr>
          <p:cNvPr id="3" name="Text Placeholder 2">
            <a:extLst>
              <a:ext uri="{FF2B5EF4-FFF2-40B4-BE49-F238E27FC236}">
                <a16:creationId xmlns:a16="http://schemas.microsoft.com/office/drawing/2014/main" id="{772EDCC0-12BE-F9B9-2CCA-DB0BD21923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FF2A4D36-576D-60EB-A4F1-A9CECDE9A5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F9D607-FCA0-A44A-9EFD-D91532FF0F11}" type="datetimeFigureOut">
              <a:rPr lang="x-none" smtClean="0"/>
              <a:pPr/>
              <a:t>11/4/2025</a:t>
            </a:fld>
            <a:endParaRPr lang="x-none"/>
          </a:p>
        </p:txBody>
      </p:sp>
      <p:sp>
        <p:nvSpPr>
          <p:cNvPr id="5" name="Footer Placeholder 4">
            <a:extLst>
              <a:ext uri="{FF2B5EF4-FFF2-40B4-BE49-F238E27FC236}">
                <a16:creationId xmlns:a16="http://schemas.microsoft.com/office/drawing/2014/main" id="{A44F8F5D-4110-EAE2-E923-FB66CFB23B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a16="http://schemas.microsoft.com/office/drawing/2014/main" id="{71ACB04E-97F9-F100-96A8-1C8BC5F795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7D7FB2-DDF5-AC41-9959-1FAC8EF3CFAA}" type="slidenum">
              <a:rPr lang="x-none" smtClean="0"/>
              <a:pPr/>
              <a:t>‹#›</a:t>
            </a:fld>
            <a:endParaRPr lang="x-none"/>
          </a:p>
        </p:txBody>
      </p:sp>
    </p:spTree>
    <p:extLst>
      <p:ext uri="{BB962C8B-B14F-4D97-AF65-F5344CB8AC3E}">
        <p14:creationId xmlns:p14="http://schemas.microsoft.com/office/powerpoint/2010/main" val="1363891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A978FF7-0393-3011-9447-2A59FEFDD616}"/>
              </a:ext>
            </a:extLst>
          </p:cNvPr>
          <p:cNvSpPr txBox="1"/>
          <p:nvPr/>
        </p:nvSpPr>
        <p:spPr>
          <a:xfrm>
            <a:off x="5432966" y="2727965"/>
            <a:ext cx="6276436" cy="1877437"/>
          </a:xfrm>
          <a:prstGeom prst="rect">
            <a:avLst/>
          </a:prstGeom>
          <a:noFill/>
        </p:spPr>
        <p:txBody>
          <a:bodyPr wrap="square" rtlCol="0">
            <a:spAutoFit/>
          </a:bodyPr>
          <a:lstStyle/>
          <a:p>
            <a:pPr algn="ctr"/>
            <a:r>
              <a:rPr lang="el-GR" sz="2800" b="1" dirty="0"/>
              <a:t>ΑΠΛΟΥΣΤΕΥΣΕΙΣ ΣΤΙΣ ΤΕΛΩΝΕΙΑΚΕΣ ΔΙΑΔΙΚΑΣΙΕΣ ΕΙΣΑΓΩΓΗ- ΕΞΑΓΩΓΗ</a:t>
            </a:r>
          </a:p>
          <a:p>
            <a:pPr algn="r"/>
            <a:r>
              <a:rPr lang="el-GR" sz="2800" b="1" dirty="0"/>
              <a:t>			</a:t>
            </a:r>
            <a:r>
              <a:rPr lang="el-GR" sz="3200" b="1" dirty="0"/>
              <a:t>	</a:t>
            </a:r>
            <a:endParaRPr lang="el-GR" sz="1600" b="1" dirty="0"/>
          </a:p>
        </p:txBody>
      </p:sp>
      <p:pic>
        <p:nvPicPr>
          <p:cNvPr id="9" name="Picture 8">
            <a:extLst>
              <a:ext uri="{FF2B5EF4-FFF2-40B4-BE49-F238E27FC236}">
                <a16:creationId xmlns:a16="http://schemas.microsoft.com/office/drawing/2014/main" id="{FEB9BE13-F741-87CF-B8CE-E2BCCDBCE8DD}"/>
              </a:ext>
            </a:extLst>
          </p:cNvPr>
          <p:cNvPicPr>
            <a:picLocks noChangeAspect="1"/>
          </p:cNvPicPr>
          <p:nvPr/>
        </p:nvPicPr>
        <p:blipFill>
          <a:blip r:embed="rId3"/>
          <a:srcRect/>
          <a:stretch/>
        </p:blipFill>
        <p:spPr>
          <a:xfrm>
            <a:off x="8696759" y="0"/>
            <a:ext cx="3495241" cy="2252599"/>
          </a:xfrm>
          <a:prstGeom prst="rect">
            <a:avLst/>
          </a:prstGeom>
        </p:spPr>
      </p:pic>
      <p:grpSp>
        <p:nvGrpSpPr>
          <p:cNvPr id="17" name="Group 16">
            <a:extLst>
              <a:ext uri="{FF2B5EF4-FFF2-40B4-BE49-F238E27FC236}">
                <a16:creationId xmlns:a16="http://schemas.microsoft.com/office/drawing/2014/main" id="{89FF9F0E-18C3-CC46-0ECF-E993C8EF650B}"/>
              </a:ext>
            </a:extLst>
          </p:cNvPr>
          <p:cNvGrpSpPr/>
          <p:nvPr/>
        </p:nvGrpSpPr>
        <p:grpSpPr>
          <a:xfrm>
            <a:off x="0" y="0"/>
            <a:ext cx="5895217" cy="6858003"/>
            <a:chOff x="-2" y="-2"/>
            <a:chExt cx="5895217" cy="6858003"/>
          </a:xfrm>
        </p:grpSpPr>
        <p:sp>
          <p:nvSpPr>
            <p:cNvPr id="13" name="Rectangle 12">
              <a:extLst>
                <a:ext uri="{FF2B5EF4-FFF2-40B4-BE49-F238E27FC236}">
                  <a16:creationId xmlns:a16="http://schemas.microsoft.com/office/drawing/2014/main" id="{36125D00-2738-7A73-FF95-A7D0C8F87BA3}"/>
                </a:ext>
              </a:extLst>
            </p:cNvPr>
            <p:cNvSpPr/>
            <p:nvPr/>
          </p:nvSpPr>
          <p:spPr>
            <a:xfrm>
              <a:off x="1270055" y="-2"/>
              <a:ext cx="3706574" cy="6023707"/>
            </a:xfrm>
            <a:prstGeom prst="rect">
              <a:avLst/>
            </a:prstGeom>
            <a:gradFill>
              <a:gsLst>
                <a:gs pos="0">
                  <a:schemeClr val="accent2">
                    <a:alpha val="0"/>
                  </a:schemeClr>
                </a:gs>
                <a:gs pos="89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4" name="Rectangle 13">
              <a:extLst>
                <a:ext uri="{FF2B5EF4-FFF2-40B4-BE49-F238E27FC236}">
                  <a16:creationId xmlns:a16="http://schemas.microsoft.com/office/drawing/2014/main" id="{C40FB139-728C-16A2-AF44-871FB3700809}"/>
                </a:ext>
              </a:extLst>
            </p:cNvPr>
            <p:cNvSpPr/>
            <p:nvPr/>
          </p:nvSpPr>
          <p:spPr>
            <a:xfrm rot="5400000">
              <a:off x="-641155" y="3525031"/>
              <a:ext cx="3974123" cy="2691818"/>
            </a:xfrm>
            <a:prstGeom prst="rect">
              <a:avLst/>
            </a:prstGeom>
            <a:gradFill>
              <a:gsLst>
                <a:gs pos="0">
                  <a:schemeClr val="accent2">
                    <a:alpha val="0"/>
                  </a:schemeClr>
                </a:gs>
                <a:gs pos="72000">
                  <a:srgbClr val="3265C5">
                    <a:alpha val="91494"/>
                  </a:srgbClr>
                </a:gs>
                <a:gs pos="9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dirty="0"/>
            </a:p>
          </p:txBody>
        </p:sp>
        <p:sp>
          <p:nvSpPr>
            <p:cNvPr id="15" name="Rectangle 14">
              <a:extLst>
                <a:ext uri="{FF2B5EF4-FFF2-40B4-BE49-F238E27FC236}">
                  <a16:creationId xmlns:a16="http://schemas.microsoft.com/office/drawing/2014/main" id="{01593F6F-9A45-C9EC-DE73-ADE96CCB02B1}"/>
                </a:ext>
              </a:extLst>
            </p:cNvPr>
            <p:cNvSpPr/>
            <p:nvPr/>
          </p:nvSpPr>
          <p:spPr>
            <a:xfrm>
              <a:off x="2691816" y="6023705"/>
              <a:ext cx="3203399" cy="3634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pic>
        <p:nvPicPr>
          <p:cNvPr id="21" name="Picture 20">
            <a:extLst>
              <a:ext uri="{FF2B5EF4-FFF2-40B4-BE49-F238E27FC236}">
                <a16:creationId xmlns:a16="http://schemas.microsoft.com/office/drawing/2014/main" id="{363EBE31-DA69-4BA9-38B2-1E6408C56386}"/>
              </a:ext>
            </a:extLst>
          </p:cNvPr>
          <p:cNvPicPr>
            <a:picLocks noChangeAspect="1"/>
          </p:cNvPicPr>
          <p:nvPr/>
        </p:nvPicPr>
        <p:blipFill>
          <a:blip r:embed="rId4"/>
          <a:stretch>
            <a:fillRect/>
          </a:stretch>
        </p:blipFill>
        <p:spPr>
          <a:xfrm>
            <a:off x="2691818" y="3738894"/>
            <a:ext cx="2284813" cy="2284813"/>
          </a:xfrm>
          <a:prstGeom prst="rect">
            <a:avLst/>
          </a:prstGeom>
        </p:spPr>
      </p:pic>
      <p:sp>
        <p:nvSpPr>
          <p:cNvPr id="10" name="9 - Ορθογώνιο"/>
          <p:cNvSpPr/>
          <p:nvPr/>
        </p:nvSpPr>
        <p:spPr>
          <a:xfrm>
            <a:off x="6198306" y="5413738"/>
            <a:ext cx="5925961" cy="1384995"/>
          </a:xfrm>
          <a:prstGeom prst="rect">
            <a:avLst/>
          </a:prstGeom>
        </p:spPr>
        <p:txBody>
          <a:bodyPr wrap="square">
            <a:spAutoFit/>
          </a:bodyPr>
          <a:lstStyle/>
          <a:p>
            <a:pPr algn="just">
              <a:defRPr/>
            </a:pPr>
            <a:r>
              <a:rPr lang="el-GR" sz="1200" b="1" dirty="0">
                <a:solidFill>
                  <a:srgbClr val="112D63"/>
                </a:solidFill>
                <a:latin typeface="+mj-lt"/>
              </a:rPr>
              <a:t>Στράτου Δέσποινα</a:t>
            </a:r>
            <a:endParaRPr lang="el" sz="1200" b="1" dirty="0">
              <a:solidFill>
                <a:srgbClr val="112D63"/>
              </a:solidFill>
              <a:latin typeface="+mj-lt"/>
            </a:endParaRPr>
          </a:p>
          <a:p>
            <a:pPr algn="just">
              <a:defRPr/>
            </a:pPr>
            <a:r>
              <a:rPr lang="el-GR" sz="1200" dirty="0">
                <a:solidFill>
                  <a:srgbClr val="112D63"/>
                </a:solidFill>
                <a:latin typeface="+mj-lt"/>
              </a:rPr>
              <a:t>Τελωνειακή</a:t>
            </a:r>
            <a:r>
              <a:rPr lang="en-US" sz="1200" dirty="0">
                <a:solidFill>
                  <a:srgbClr val="112D63"/>
                </a:solidFill>
                <a:latin typeface="+mj-lt"/>
              </a:rPr>
              <a:t> </a:t>
            </a:r>
            <a:r>
              <a:rPr lang="el-GR" sz="1200" dirty="0">
                <a:solidFill>
                  <a:srgbClr val="112D63"/>
                </a:solidFill>
                <a:latin typeface="+mj-lt"/>
              </a:rPr>
              <a:t>Περιφέρεια Θεσσαλονίκης</a:t>
            </a:r>
          </a:p>
          <a:p>
            <a:pPr algn="just">
              <a:defRPr/>
            </a:pPr>
            <a:r>
              <a:rPr lang="el-GR" sz="1200" dirty="0">
                <a:solidFill>
                  <a:srgbClr val="112D63"/>
                </a:solidFill>
                <a:latin typeface="+mj-lt"/>
              </a:rPr>
              <a:t>Τμήμα Γ’ Τελωνειακών Διαδικασιών &amp; Ε.Φ.Κ. </a:t>
            </a:r>
            <a:r>
              <a:rPr lang="el" sz="1200" dirty="0">
                <a:solidFill>
                  <a:srgbClr val="112D63"/>
                </a:solidFill>
                <a:latin typeface="+mj-lt"/>
              </a:rPr>
              <a:t> </a:t>
            </a:r>
            <a:endParaRPr lang="en-US" sz="1200" dirty="0">
              <a:solidFill>
                <a:srgbClr val="112D63"/>
              </a:solidFill>
              <a:latin typeface="+mj-lt"/>
            </a:endParaRPr>
          </a:p>
          <a:p>
            <a:pPr algn="just">
              <a:defRPr/>
            </a:pPr>
            <a:r>
              <a:rPr lang="en-US" altLang="en-US" sz="1200" dirty="0">
                <a:solidFill>
                  <a:srgbClr val="112D63"/>
                </a:solidFill>
                <a:latin typeface="+mj-lt"/>
              </a:rPr>
              <a:t>email:</a:t>
            </a:r>
            <a:r>
              <a:rPr lang="el-GR" altLang="en-US" sz="1200" dirty="0">
                <a:solidFill>
                  <a:srgbClr val="112D63"/>
                </a:solidFill>
                <a:latin typeface="+mj-lt"/>
              </a:rPr>
              <a:t> </a:t>
            </a:r>
            <a:r>
              <a:rPr lang="en-US" altLang="en-US" sz="1200" dirty="0">
                <a:solidFill>
                  <a:srgbClr val="112D63"/>
                </a:solidFill>
                <a:latin typeface="+mj-lt"/>
              </a:rPr>
              <a:t>telp.thessalonikis@aade.gr</a:t>
            </a:r>
            <a:endParaRPr lang="el-GR" sz="1200" dirty="0">
              <a:solidFill>
                <a:srgbClr val="112D63"/>
              </a:solidFill>
              <a:latin typeface="+mj-lt"/>
            </a:endParaRPr>
          </a:p>
          <a:p>
            <a:pPr marL="271463" algn="r">
              <a:defRPr/>
            </a:pPr>
            <a:endParaRPr lang="el-GR" sz="1200" b="1" dirty="0">
              <a:ea typeface="Calibri" panose="020F0502020204030204" pitchFamily="34" charset="0"/>
              <a:cs typeface="Calibri" panose="020F0502020204030204" pitchFamily="34" charset="0"/>
            </a:endParaRPr>
          </a:p>
          <a:p>
            <a:pPr marL="271463" algn="r">
              <a:defRPr/>
            </a:pPr>
            <a:endParaRPr lang="el-GR" sz="1200" b="1" dirty="0">
              <a:solidFill>
                <a:srgbClr val="112D63"/>
              </a:solidFill>
              <a:ea typeface="Calibri" panose="020F0502020204030204" pitchFamily="34" charset="0"/>
              <a:cs typeface="Calibri" panose="020F0502020204030204" pitchFamily="34" charset="0"/>
            </a:endParaRPr>
          </a:p>
          <a:p>
            <a:pPr marL="271463" algn="r">
              <a:defRPr/>
            </a:pPr>
            <a:r>
              <a:rPr lang="el-GR" sz="1200" b="1" dirty="0">
                <a:solidFill>
                  <a:srgbClr val="112D63"/>
                </a:solidFill>
                <a:latin typeface="+mj-lt"/>
              </a:rPr>
              <a:t>Θεσσαλονίκη, Απρίλιος 2025</a:t>
            </a:r>
          </a:p>
        </p:txBody>
      </p:sp>
    </p:spTree>
    <p:extLst>
      <p:ext uri="{BB962C8B-B14F-4D97-AF65-F5344CB8AC3E}">
        <p14:creationId xmlns:p14="http://schemas.microsoft.com/office/powerpoint/2010/main" val="1503008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52F0F6A-1CDF-4CED-AAC7-C619D8310295}"/>
              </a:ext>
            </a:extLst>
          </p:cNvPr>
          <p:cNvSpPr>
            <a:spLocks noGrp="1"/>
          </p:cNvSpPr>
          <p:nvPr>
            <p:ph type="title"/>
          </p:nvPr>
        </p:nvSpPr>
        <p:spPr>
          <a:xfrm>
            <a:off x="506260" y="256318"/>
            <a:ext cx="10857748" cy="997013"/>
          </a:xfrm>
        </p:spPr>
        <p:txBody>
          <a:bodyPr>
            <a:normAutofit fontScale="90000"/>
          </a:bodyPr>
          <a:lstStyle/>
          <a:p>
            <a:pPr algn="ctr"/>
            <a:br>
              <a:rPr lang="el-GR" sz="3100" b="1" dirty="0">
                <a:solidFill>
                  <a:srgbClr val="112D63"/>
                </a:solidFill>
                <a:ea typeface="Calibri" panose="020F0502020204030204" pitchFamily="34" charset="0"/>
                <a:cs typeface="Calibri" panose="020F0502020204030204" pitchFamily="34" charset="0"/>
              </a:rPr>
            </a:br>
            <a:r>
              <a:rPr lang="el-GR" sz="2700" b="1" dirty="0">
                <a:solidFill>
                  <a:srgbClr val="112D63"/>
                </a:solidFill>
                <a:ea typeface="Calibri" panose="020F0502020204030204" pitchFamily="34" charset="0"/>
                <a:cs typeface="Calibri" panose="020F0502020204030204" pitchFamily="34" charset="0"/>
              </a:rPr>
              <a:t>ΕΓΓΡΑΦΗ ΣΤΙΣ ΛΟΓΙΣΤΙΚΕΣ ΚΑΤΑΧΩΡΗΣΕΙΣ ΤΟΥ ΔΙΑΣΑΦΙΣΤΗ ΜΕ ΓΝΩΣΤΟΠΟΙΗΣΗ ΠΡΟΣΚΟΜΙΣΗΣΗ</a:t>
            </a:r>
            <a:br>
              <a:rPr lang="el-GR" sz="2700" b="1" dirty="0">
                <a:solidFill>
                  <a:srgbClr val="112D63"/>
                </a:solidFill>
                <a:ea typeface="Calibri" panose="020F0502020204030204" pitchFamily="34" charset="0"/>
                <a:cs typeface="Calibri" panose="020F0502020204030204" pitchFamily="34" charset="0"/>
              </a:rPr>
            </a:br>
            <a:endParaRPr lang="el-GR" sz="2700" i="1" dirty="0">
              <a:solidFill>
                <a:schemeClr val="accent1"/>
              </a:solidFill>
            </a:endParaRPr>
          </a:p>
        </p:txBody>
      </p:sp>
      <p:sp>
        <p:nvSpPr>
          <p:cNvPr id="3" name="Θέση περιεχομένου 2">
            <a:extLst>
              <a:ext uri="{FF2B5EF4-FFF2-40B4-BE49-F238E27FC236}">
                <a16:creationId xmlns:a16="http://schemas.microsoft.com/office/drawing/2014/main" id="{5FC9E4F7-161E-493F-AAF6-FC99267A9765}"/>
              </a:ext>
            </a:extLst>
          </p:cNvPr>
          <p:cNvSpPr>
            <a:spLocks noGrp="1"/>
          </p:cNvSpPr>
          <p:nvPr>
            <p:ph idx="1"/>
          </p:nvPr>
        </p:nvSpPr>
        <p:spPr>
          <a:xfrm>
            <a:off x="735900" y="1371600"/>
            <a:ext cx="10788974" cy="4233069"/>
          </a:xfrm>
        </p:spPr>
        <p:txBody>
          <a:bodyPr>
            <a:noAutofit/>
          </a:bodyPr>
          <a:lstStyle/>
          <a:p>
            <a:pPr marL="0" indent="0" algn="just">
              <a:lnSpc>
                <a:spcPct val="100000"/>
              </a:lnSpc>
              <a:buNone/>
            </a:pPr>
            <a:r>
              <a:rPr lang="el-GR" sz="2000" dirty="0">
                <a:solidFill>
                  <a:srgbClr val="002060"/>
                </a:solidFill>
              </a:rPr>
              <a:t>Στις περιπτώσεις άδειας «Εγγραφή στις λογιστικές καταχωρίσεις του </a:t>
            </a:r>
            <a:r>
              <a:rPr lang="el-GR" sz="2000" dirty="0" err="1">
                <a:solidFill>
                  <a:srgbClr val="002060"/>
                </a:solidFill>
              </a:rPr>
              <a:t>διασαφιστή</a:t>
            </a:r>
            <a:r>
              <a:rPr lang="el-GR" sz="2000" dirty="0">
                <a:solidFill>
                  <a:srgbClr val="002060"/>
                </a:solidFill>
              </a:rPr>
              <a:t>» </a:t>
            </a:r>
            <a:r>
              <a:rPr lang="en-US" sz="2000" dirty="0">
                <a:solidFill>
                  <a:srgbClr val="002060"/>
                </a:solidFill>
              </a:rPr>
              <a:t>(EIDR)</a:t>
            </a:r>
            <a:r>
              <a:rPr lang="el-GR" sz="2000" dirty="0">
                <a:solidFill>
                  <a:srgbClr val="002060"/>
                </a:solidFill>
              </a:rPr>
              <a:t> </a:t>
            </a:r>
            <a:r>
              <a:rPr lang="el-GR" sz="2000" b="1" dirty="0">
                <a:solidFill>
                  <a:srgbClr val="002060"/>
                </a:solidFill>
              </a:rPr>
              <a:t>με υποχρέωση γνωστοποίησης προσκόμισης των εμπορευμάτων </a:t>
            </a:r>
            <a:r>
              <a:rPr lang="el-GR" sz="2000" dirty="0">
                <a:solidFill>
                  <a:srgbClr val="002060"/>
                </a:solidFill>
              </a:rPr>
              <a:t>ο αιτών μπορεί να επιλέξει τον τρόπο ενημέρωσης του τελωνείου κάθε φορά που εισάγει/εξάγει εμπορεύματα και συγκεκριμένα:</a:t>
            </a:r>
          </a:p>
          <a:p>
            <a:pPr lvl="1" algn="just">
              <a:lnSpc>
                <a:spcPct val="100000"/>
              </a:lnSpc>
              <a:spcAft>
                <a:spcPts val="500"/>
              </a:spcAft>
            </a:pPr>
            <a:r>
              <a:rPr lang="el-GR" sz="2000" dirty="0">
                <a:solidFill>
                  <a:srgbClr val="002060"/>
                </a:solidFill>
              </a:rPr>
              <a:t>  πλήρης διασάφηση τύπου Α</a:t>
            </a:r>
          </a:p>
          <a:p>
            <a:pPr lvl="1" algn="just">
              <a:lnSpc>
                <a:spcPct val="100000"/>
              </a:lnSpc>
              <a:spcAft>
                <a:spcPts val="500"/>
              </a:spcAft>
            </a:pPr>
            <a:r>
              <a:rPr lang="el-GR" sz="2000" dirty="0">
                <a:solidFill>
                  <a:srgbClr val="002060"/>
                </a:solidFill>
              </a:rPr>
              <a:t>  απλουστευμένη διασάφηση τύπου </a:t>
            </a:r>
            <a:r>
              <a:rPr lang="en-US" sz="2000" dirty="0">
                <a:solidFill>
                  <a:srgbClr val="002060"/>
                </a:solidFill>
              </a:rPr>
              <a:t>C</a:t>
            </a:r>
          </a:p>
          <a:p>
            <a:pPr lvl="1" algn="just">
              <a:lnSpc>
                <a:spcPct val="100000"/>
              </a:lnSpc>
              <a:spcAft>
                <a:spcPts val="1000"/>
              </a:spcAft>
            </a:pPr>
            <a:r>
              <a:rPr lang="el-GR" sz="2000" dirty="0">
                <a:solidFill>
                  <a:srgbClr val="002060"/>
                </a:solidFill>
              </a:rPr>
              <a:t>  γνωστοποίηση λογιστικής εγγραφής τύπου </a:t>
            </a:r>
            <a:r>
              <a:rPr lang="en-US" sz="2000" dirty="0">
                <a:solidFill>
                  <a:srgbClr val="002060"/>
                </a:solidFill>
              </a:rPr>
              <a:t>R</a:t>
            </a:r>
            <a:r>
              <a:rPr lang="el-GR" sz="2000" dirty="0">
                <a:solidFill>
                  <a:srgbClr val="002060"/>
                </a:solidFill>
              </a:rPr>
              <a:t> (</a:t>
            </a:r>
            <a:r>
              <a:rPr lang="el-GR" sz="2000" dirty="0" err="1">
                <a:solidFill>
                  <a:srgbClr val="002060"/>
                </a:solidFill>
              </a:rPr>
              <a:t>μονοκλασική</a:t>
            </a:r>
            <a:r>
              <a:rPr lang="el-GR" sz="2000" dirty="0">
                <a:solidFill>
                  <a:srgbClr val="002060"/>
                </a:solidFill>
              </a:rPr>
              <a:t>)</a:t>
            </a:r>
          </a:p>
          <a:p>
            <a:pPr marL="0" indent="0" algn="just">
              <a:lnSpc>
                <a:spcPct val="100000"/>
              </a:lnSpc>
              <a:spcBef>
                <a:spcPts val="0"/>
              </a:spcBef>
              <a:spcAft>
                <a:spcPts val="1500"/>
              </a:spcAft>
              <a:buNone/>
            </a:pPr>
            <a:endParaRPr lang="el-GR" sz="2000" dirty="0">
              <a:solidFill>
                <a:srgbClr val="002060"/>
              </a:solidFill>
            </a:endParaRPr>
          </a:p>
          <a:p>
            <a:pPr marL="0" indent="0" algn="just">
              <a:lnSpc>
                <a:spcPct val="100000"/>
              </a:lnSpc>
              <a:spcBef>
                <a:spcPts val="0"/>
              </a:spcBef>
              <a:spcAft>
                <a:spcPts val="1500"/>
              </a:spcAft>
              <a:buNone/>
            </a:pPr>
            <a:r>
              <a:rPr lang="el-GR" sz="2000" dirty="0">
                <a:solidFill>
                  <a:srgbClr val="002060"/>
                </a:solidFill>
              </a:rPr>
              <a:t>Για τις διασαφήσεις τύπου </a:t>
            </a:r>
            <a:r>
              <a:rPr lang="en-US" sz="2000" dirty="0">
                <a:solidFill>
                  <a:srgbClr val="002060"/>
                </a:solidFill>
              </a:rPr>
              <a:t>C </a:t>
            </a:r>
            <a:r>
              <a:rPr lang="el-GR" sz="2000" dirty="0">
                <a:solidFill>
                  <a:srgbClr val="002060"/>
                </a:solidFill>
              </a:rPr>
              <a:t>και </a:t>
            </a:r>
            <a:r>
              <a:rPr lang="en-US" sz="2000" dirty="0">
                <a:solidFill>
                  <a:srgbClr val="002060"/>
                </a:solidFill>
              </a:rPr>
              <a:t>R </a:t>
            </a:r>
            <a:r>
              <a:rPr lang="el-GR" sz="2000" dirty="0">
                <a:solidFill>
                  <a:srgbClr val="002060"/>
                </a:solidFill>
              </a:rPr>
              <a:t>υποβάλλεται συμπληρωματική τύπου (Υ) η αντίστοιχα, ανακεφαλαιωτική διασάφηση τύπου (Ζ) μέχρι την 10η ημέρα του επόμενου μήνα εισαγωγής/εξαγωγής. </a:t>
            </a:r>
          </a:p>
        </p:txBody>
      </p:sp>
      <p:sp>
        <p:nvSpPr>
          <p:cNvPr id="4" name="Ορθογώνιο: Στρογγύλεμα γωνιών 3">
            <a:extLst>
              <a:ext uri="{FF2B5EF4-FFF2-40B4-BE49-F238E27FC236}">
                <a16:creationId xmlns:a16="http://schemas.microsoft.com/office/drawing/2014/main" id="{9AD3CFE0-FE7E-ADCE-2A6C-DE05FDE218CA}"/>
              </a:ext>
            </a:extLst>
          </p:cNvPr>
          <p:cNvSpPr/>
          <p:nvPr/>
        </p:nvSpPr>
        <p:spPr>
          <a:xfrm>
            <a:off x="667126" y="278037"/>
            <a:ext cx="10788975" cy="997013"/>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sz="2800" b="1" dirty="0">
              <a:solidFill>
                <a:schemeClr val="accent3"/>
              </a:solidFill>
              <a:latin typeface="+mj-lt"/>
            </a:endParaRPr>
          </a:p>
        </p:txBody>
      </p:sp>
    </p:spTree>
    <p:extLst>
      <p:ext uri="{BB962C8B-B14F-4D97-AF65-F5344CB8AC3E}">
        <p14:creationId xmlns:p14="http://schemas.microsoft.com/office/powerpoint/2010/main" val="757023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EF6C8167-A5C1-4AF6-8184-3C96831DE180}"/>
              </a:ext>
            </a:extLst>
          </p:cNvPr>
          <p:cNvSpPr>
            <a:spLocks noGrp="1"/>
          </p:cNvSpPr>
          <p:nvPr>
            <p:ph idx="1"/>
          </p:nvPr>
        </p:nvSpPr>
        <p:spPr>
          <a:xfrm>
            <a:off x="677333" y="1682202"/>
            <a:ext cx="10971421" cy="3982618"/>
          </a:xfrm>
        </p:spPr>
        <p:txBody>
          <a:bodyPr>
            <a:normAutofit/>
          </a:bodyPr>
          <a:lstStyle/>
          <a:p>
            <a:pPr algn="just">
              <a:buFont typeface="Wingdings" panose="05000000000000000000" pitchFamily="2" charset="2"/>
              <a:buChar char="Ø"/>
            </a:pPr>
            <a:r>
              <a:rPr lang="el-GR" sz="2000" dirty="0"/>
              <a:t> Στο συγκεκριμένο είδος απλούστευσης</a:t>
            </a:r>
            <a:r>
              <a:rPr lang="el-GR" sz="2000" b="1" dirty="0"/>
              <a:t>, τα εμπορεύματα παραμένουν στις εγκαταστάσεις του οικονομικού φορέα</a:t>
            </a:r>
            <a:r>
              <a:rPr lang="el-GR" sz="2000" dirty="0"/>
              <a:t>, δεν προσκομίζονται στο τελωνείο και </a:t>
            </a:r>
            <a:r>
              <a:rPr lang="el-GR" sz="2000" b="1" dirty="0"/>
              <a:t>εφόσον προκύψουν έλεγχοι, αυτοί πραγματοποιούνται στις εν λόγω εγκαταστάσεις</a:t>
            </a:r>
            <a:r>
              <a:rPr lang="el-GR" sz="2000" dirty="0"/>
              <a:t>. Η διενέργεια φυσικών ελέγχων, γίνονται εντός συγκεκριμένου χρονικού διαστήματος (timer) που καθορίζεται στην άδεια του. </a:t>
            </a:r>
          </a:p>
          <a:p>
            <a:pPr marL="285750" indent="-285750" algn="just">
              <a:spcBef>
                <a:spcPts val="1800"/>
              </a:spcBef>
              <a:buFont typeface="Wingdings" panose="05000000000000000000" pitchFamily="2" charset="2"/>
              <a:buChar char="Ø"/>
            </a:pPr>
            <a:r>
              <a:rPr lang="el-GR" sz="2000" dirty="0"/>
              <a:t>Η εκτύπωση του Συνοδευτικού Εγγράφου της Εξαγωγής (Σ.Ε.Ε.) γίνεται από το ηλεκτρονικό περιβάλλον του συναλλασσόμενου  και αποστέλλεται στο δηλωθέν τελωνείο εξόδου το μήνυμα ΙΕ 501 «Στοιχεία Αναμενόμενης Εξαγωγής» με τα στοιχεία της διασάφησης. </a:t>
            </a:r>
          </a:p>
          <a:p>
            <a:pPr marL="285750" indent="-285750" algn="just">
              <a:spcBef>
                <a:spcPts val="1800"/>
              </a:spcBef>
              <a:spcAft>
                <a:spcPts val="1800"/>
              </a:spcAft>
              <a:buFont typeface="Wingdings" panose="05000000000000000000" pitchFamily="2" charset="2"/>
              <a:buChar char="Ø"/>
            </a:pPr>
            <a:r>
              <a:rPr lang="el-GR" sz="2000" dirty="0"/>
              <a:t>Τα εμπορεύματα μετακινούνται  από τις εγκαταστάσεις του </a:t>
            </a:r>
            <a:r>
              <a:rPr lang="el-GR" sz="2000" dirty="0" err="1"/>
              <a:t>εξαγωγέα</a:t>
            </a:r>
            <a:r>
              <a:rPr lang="el-GR" sz="2000" dirty="0"/>
              <a:t> απευθείας στο τελωνείο εξόδου.</a:t>
            </a:r>
          </a:p>
          <a:p>
            <a:pPr algn="just">
              <a:buFont typeface="Wingdings" panose="05000000000000000000" pitchFamily="2" charset="2"/>
              <a:buChar char="Ø"/>
            </a:pPr>
            <a:endParaRPr lang="el-GR" sz="2000" dirty="0"/>
          </a:p>
          <a:p>
            <a:pPr marL="0" indent="0">
              <a:buNone/>
            </a:pPr>
            <a:endParaRPr lang="el-GR" dirty="0"/>
          </a:p>
        </p:txBody>
      </p:sp>
      <p:sp>
        <p:nvSpPr>
          <p:cNvPr id="2" name="Ορθογώνιο 1">
            <a:extLst>
              <a:ext uri="{FF2B5EF4-FFF2-40B4-BE49-F238E27FC236}">
                <a16:creationId xmlns:a16="http://schemas.microsoft.com/office/drawing/2014/main" id="{F9089473-F8A8-425A-9010-464EB96DB54C}"/>
              </a:ext>
            </a:extLst>
          </p:cNvPr>
          <p:cNvSpPr/>
          <p:nvPr/>
        </p:nvSpPr>
        <p:spPr>
          <a:xfrm>
            <a:off x="778933" y="340181"/>
            <a:ext cx="10159999" cy="830997"/>
          </a:xfrm>
          <a:prstGeom prst="rect">
            <a:avLst/>
          </a:prstGeom>
        </p:spPr>
        <p:txBody>
          <a:bodyPr wrap="square">
            <a:spAutoFit/>
          </a:bodyPr>
          <a:lstStyle/>
          <a:p>
            <a:pPr algn="ctr"/>
            <a:r>
              <a:rPr lang="el-GR" sz="2400" b="1" dirty="0">
                <a:solidFill>
                  <a:srgbClr val="112D63"/>
                </a:solidFill>
                <a:ea typeface="Calibri" panose="020F0502020204030204" pitchFamily="34" charset="0"/>
                <a:cs typeface="Calibri" panose="020F0502020204030204" pitchFamily="34" charset="0"/>
              </a:rPr>
              <a:t>ΕΓΓΡΑΦΗ</a:t>
            </a:r>
            <a:r>
              <a:rPr lang="el-GR" sz="2400" dirty="0">
                <a:ea typeface="Calibri" panose="020F0502020204030204" pitchFamily="34" charset="0"/>
                <a:cs typeface="Calibri" panose="020F0502020204030204" pitchFamily="34" charset="0"/>
              </a:rPr>
              <a:t> </a:t>
            </a:r>
            <a:r>
              <a:rPr lang="el-GR" sz="2400" b="1" dirty="0">
                <a:solidFill>
                  <a:srgbClr val="112D63"/>
                </a:solidFill>
                <a:ea typeface="Calibri" panose="020F0502020204030204" pitchFamily="34" charset="0"/>
                <a:cs typeface="Calibri" panose="020F0502020204030204" pitchFamily="34" charset="0"/>
              </a:rPr>
              <a:t>ΣΤΙΣ ΛΟΓΙΣΤΙΚΕΣ ΚΑΤΑΧΩΡΗΣΕΙΣ ΤΟΥ ΔΙΑΣΑΦΙΣΤΗ ΜΕ ΓΝΩΣΤΟΠΟΙΗΣΗ ΠΡΟΣΚΟΜΙΣΗΣΗ- ΕΞΑΓΩΓΗ</a:t>
            </a:r>
          </a:p>
        </p:txBody>
      </p:sp>
    </p:spTree>
    <p:extLst>
      <p:ext uri="{BB962C8B-B14F-4D97-AF65-F5344CB8AC3E}">
        <p14:creationId xmlns:p14="http://schemas.microsoft.com/office/powerpoint/2010/main" val="1757654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EF6C8167-A5C1-4AF6-8184-3C96831DE180}"/>
              </a:ext>
            </a:extLst>
          </p:cNvPr>
          <p:cNvSpPr>
            <a:spLocks noGrp="1"/>
          </p:cNvSpPr>
          <p:nvPr>
            <p:ph idx="1"/>
          </p:nvPr>
        </p:nvSpPr>
        <p:spPr>
          <a:xfrm>
            <a:off x="1049867" y="1637881"/>
            <a:ext cx="10361628" cy="3964074"/>
          </a:xfrm>
        </p:spPr>
        <p:txBody>
          <a:bodyPr>
            <a:normAutofit fontScale="92500"/>
          </a:bodyPr>
          <a:lstStyle/>
          <a:p>
            <a:pPr algn="just">
              <a:spcAft>
                <a:spcPts val="600"/>
              </a:spcAft>
              <a:buFont typeface="Wingdings" panose="05000000000000000000" pitchFamily="2" charset="2"/>
              <a:buChar char="Ø"/>
            </a:pPr>
            <a:r>
              <a:rPr lang="el-GR" sz="2100" dirty="0"/>
              <a:t> </a:t>
            </a:r>
            <a:r>
              <a:rPr lang="el-GR" sz="2100" b="1" dirty="0"/>
              <a:t>Ο κάτοχος της άδειας</a:t>
            </a:r>
            <a:r>
              <a:rPr lang="en-US" sz="2100" b="1" dirty="0"/>
              <a:t> </a:t>
            </a:r>
            <a:r>
              <a:rPr lang="el-GR" sz="2100" b="1" dirty="0">
                <a:solidFill>
                  <a:srgbClr val="002060"/>
                </a:solidFill>
              </a:rPr>
              <a:t>«Εγγραφή στις λογιστικές καταχωρίσεις του διασαφιστή»</a:t>
            </a:r>
            <a:r>
              <a:rPr lang="el-GR" sz="2100" b="1" dirty="0"/>
              <a:t>,  παραλαμβάνει τα εμπορεύματά του απευθείας στις εγκαταστάσεις του, χωρίς την προσκόμισή τους στο τελωνείο. </a:t>
            </a:r>
            <a:r>
              <a:rPr lang="el-GR" sz="2100" dirty="0"/>
              <a:t>Εφόσον προκύψουν έλεγχοι, αυτοί πραγματοποιούνται στις εγκαταστάσεις του φορέα εντός συγκεκριμένου χρονικού διαστήματος (timer) που καθορίζεται στην άδεια του.</a:t>
            </a:r>
            <a:endParaRPr lang="en-US" sz="2100" dirty="0"/>
          </a:p>
          <a:p>
            <a:pPr algn="just">
              <a:spcAft>
                <a:spcPts val="600"/>
              </a:spcAft>
              <a:buFont typeface="Wingdings" panose="05000000000000000000" pitchFamily="2" charset="2"/>
              <a:buChar char="Ø"/>
            </a:pPr>
            <a:r>
              <a:rPr lang="en-US" sz="2100" dirty="0"/>
              <a:t> O </a:t>
            </a:r>
            <a:r>
              <a:rPr lang="el-GR" sz="2100" dirty="0"/>
              <a:t>εισαγωγέας καταθέτει διασάφηση για θέση σε ελεύθερη κυκλοφορία και ανάλωση. </a:t>
            </a:r>
          </a:p>
          <a:p>
            <a:pPr algn="just">
              <a:spcAft>
                <a:spcPts val="600"/>
              </a:spcAft>
              <a:buFont typeface="Wingdings" panose="05000000000000000000" pitchFamily="2" charset="2"/>
              <a:buChar char="Ø"/>
            </a:pPr>
            <a:r>
              <a:rPr lang="el-GR" sz="2100" dirty="0"/>
              <a:t> Με την ολοκλήρωση του ελέγχου, και την καταχώρηση των αποτελεσμάτων, ή στην περίπτωση που δεν επιλεγεί για έλεγχο με την λήξη του </a:t>
            </a:r>
            <a:r>
              <a:rPr lang="en-US" sz="2100" dirty="0"/>
              <a:t>timer,</a:t>
            </a:r>
            <a:r>
              <a:rPr lang="el-GR" sz="2100" dirty="0"/>
              <a:t> η διασάφηση λαμβάνει την κατάσταση «οριστικοποιημένο» και αποστέλλεται στο διασαφιστή το μήνυμα ID29A «Εισαγωγή Επιτρέπεται», το οποίο ισοδυναμεί με άδεια παράδοσης των εμπορευμάτων.</a:t>
            </a:r>
            <a:endParaRPr lang="el-GR" sz="2100" b="1" dirty="0"/>
          </a:p>
          <a:p>
            <a:pPr algn="just">
              <a:buFont typeface="Wingdings" panose="05000000000000000000" pitchFamily="2" charset="2"/>
              <a:buChar char="Ø"/>
            </a:pPr>
            <a:r>
              <a:rPr lang="el-GR" sz="2100" b="1" dirty="0"/>
              <a:t>Υπάρχει αναβολή πληρωμής του συνόλου των δασμοφορολογικών επιβαρύνσεων μέχρι τη 16η ημέρα του επομένου  μήνα από το μήνα εισαγωγής. </a:t>
            </a:r>
          </a:p>
          <a:p>
            <a:pPr>
              <a:buFont typeface="Wingdings" panose="05000000000000000000" pitchFamily="2" charset="2"/>
              <a:buChar char="Ø"/>
            </a:pPr>
            <a:endParaRPr lang="el-GR" sz="2200" dirty="0"/>
          </a:p>
        </p:txBody>
      </p:sp>
      <p:sp>
        <p:nvSpPr>
          <p:cNvPr id="4" name="Ορθογώνιο 3">
            <a:extLst>
              <a:ext uri="{FF2B5EF4-FFF2-40B4-BE49-F238E27FC236}">
                <a16:creationId xmlns:a16="http://schemas.microsoft.com/office/drawing/2014/main" id="{C309D874-DE92-CD28-AD66-D56AC798EC7D}"/>
              </a:ext>
            </a:extLst>
          </p:cNvPr>
          <p:cNvSpPr/>
          <p:nvPr/>
        </p:nvSpPr>
        <p:spPr>
          <a:xfrm>
            <a:off x="431800" y="365125"/>
            <a:ext cx="10979695" cy="9612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400" b="1" dirty="0">
                <a:solidFill>
                  <a:srgbClr val="112D63"/>
                </a:solidFill>
                <a:ea typeface="Calibri" panose="020F0502020204030204" pitchFamily="34" charset="0"/>
                <a:cs typeface="Calibri" panose="020F0502020204030204" pitchFamily="34" charset="0"/>
              </a:rPr>
              <a:t>ΕΓΓΡΑΦΗ ΣΤΙΣ ΛΟΓΙΣΤΙΚΕΣ ΚΑΤΑΧΩΡΗΣΕΙΣ ΤΟΥ ΔΙΑΣΑΦΙΣΤΗ ΜΕ ΓΝΩΣΤΟΠΟΙΗΣΗ ΠΡΟΣΚΟΜΙΣΗΣΗ- ΕΙΣΑΓΩΓΗ</a:t>
            </a:r>
            <a:endParaRPr lang="el-GR" sz="2400" b="1" dirty="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981860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4F49AB37-65A4-D2F1-AE64-351A53E38A87}"/>
              </a:ext>
            </a:extLst>
          </p:cNvPr>
          <p:cNvSpPr>
            <a:spLocks noGrp="1"/>
          </p:cNvSpPr>
          <p:nvPr>
            <p:ph idx="1"/>
          </p:nvPr>
        </p:nvSpPr>
        <p:spPr>
          <a:xfrm>
            <a:off x="1286933" y="1407047"/>
            <a:ext cx="9745133" cy="4043906"/>
          </a:xfrm>
        </p:spPr>
        <p:txBody>
          <a:bodyPr>
            <a:normAutofit/>
          </a:bodyPr>
          <a:lstStyle/>
          <a:p>
            <a:pPr marL="0" indent="0" algn="just">
              <a:lnSpc>
                <a:spcPct val="100000"/>
              </a:lnSpc>
              <a:spcBef>
                <a:spcPts val="0"/>
              </a:spcBef>
              <a:spcAft>
                <a:spcPts val="1500"/>
              </a:spcAft>
              <a:buNone/>
            </a:pPr>
            <a:r>
              <a:rPr lang="el-GR" sz="1900" dirty="0">
                <a:solidFill>
                  <a:srgbClr val="002060"/>
                </a:solidFill>
                <a:ea typeface="Calibri" panose="020F0502020204030204" pitchFamily="34" charset="0"/>
                <a:cs typeface="Calibri" panose="020F0502020204030204" pitchFamily="34" charset="0"/>
              </a:rPr>
              <a:t>Προκειμένου ο εισαγωγέας να παραλαμβάνει τα εμπορεύματα στις</a:t>
            </a:r>
            <a:r>
              <a:rPr lang="en-US" sz="1900" dirty="0">
                <a:solidFill>
                  <a:srgbClr val="002060"/>
                </a:solidFill>
                <a:ea typeface="Calibri" panose="020F0502020204030204" pitchFamily="34" charset="0"/>
                <a:cs typeface="Calibri" panose="020F0502020204030204" pitchFamily="34" charset="0"/>
              </a:rPr>
              <a:t> </a:t>
            </a:r>
            <a:r>
              <a:rPr lang="el-GR" sz="1900" dirty="0">
                <a:solidFill>
                  <a:srgbClr val="002060"/>
                </a:solidFill>
                <a:ea typeface="Calibri" panose="020F0502020204030204" pitchFamily="34" charset="0"/>
                <a:cs typeface="Calibri" panose="020F0502020204030204" pitchFamily="34" charset="0"/>
              </a:rPr>
              <a:t>εγκαταστάσεις του,      </a:t>
            </a:r>
            <a:r>
              <a:rPr lang="el-GR" sz="1900" b="1" dirty="0">
                <a:solidFill>
                  <a:srgbClr val="002060"/>
                </a:solidFill>
                <a:ea typeface="Calibri" panose="020F0502020204030204" pitchFamily="34" charset="0"/>
                <a:cs typeface="Calibri" panose="020F0502020204030204" pitchFamily="34" charset="0"/>
              </a:rPr>
              <a:t>απαιτούνται κατά περίπτωση και ανάλογα με τον τρόπο μεταφοράς </a:t>
            </a:r>
            <a:r>
              <a:rPr lang="el-GR" sz="1900" dirty="0">
                <a:solidFill>
                  <a:srgbClr val="002060"/>
                </a:solidFill>
                <a:ea typeface="Calibri" panose="020F0502020204030204" pitchFamily="34" charset="0"/>
                <a:cs typeface="Calibri" panose="020F0502020204030204" pitchFamily="34" charset="0"/>
              </a:rPr>
              <a:t>τα ακόλουθα</a:t>
            </a:r>
            <a:r>
              <a:rPr lang="en-US" sz="1900" dirty="0">
                <a:solidFill>
                  <a:srgbClr val="002060"/>
                </a:solidFill>
                <a:ea typeface="Calibri" panose="020F0502020204030204" pitchFamily="34" charset="0"/>
                <a:cs typeface="Calibri" panose="020F0502020204030204" pitchFamily="34" charset="0"/>
              </a:rPr>
              <a:t>:</a:t>
            </a:r>
          </a:p>
          <a:p>
            <a:pPr algn="just">
              <a:lnSpc>
                <a:spcPct val="100000"/>
              </a:lnSpc>
              <a:spcBef>
                <a:spcPts val="0"/>
              </a:spcBef>
              <a:spcAft>
                <a:spcPts val="1500"/>
              </a:spcAft>
              <a:buFont typeface="Wingdings" panose="05000000000000000000" pitchFamily="2" charset="2"/>
              <a:buChar char="ü"/>
            </a:pPr>
            <a:r>
              <a:rPr lang="el-GR" sz="1900" dirty="0">
                <a:solidFill>
                  <a:srgbClr val="002060"/>
                </a:solidFill>
                <a:ea typeface="Calibri" panose="020F0502020204030204" pitchFamily="34" charset="0"/>
                <a:cs typeface="Calibri" panose="020F0502020204030204" pitchFamily="34" charset="0"/>
              </a:rPr>
              <a:t>να έχει άδεια εγκεκριμένου παραλήπτη του καθεστώτος της διαμετακόμισης ή άδεια</a:t>
            </a:r>
            <a:r>
              <a:rPr lang="en-US" sz="1900" dirty="0">
                <a:solidFill>
                  <a:srgbClr val="002060"/>
                </a:solidFill>
                <a:ea typeface="Calibri" panose="020F0502020204030204" pitchFamily="34" charset="0"/>
                <a:cs typeface="Calibri" panose="020F0502020204030204" pitchFamily="34" charset="0"/>
              </a:rPr>
              <a:t> </a:t>
            </a:r>
            <a:r>
              <a:rPr lang="el-GR" sz="1900" dirty="0">
                <a:solidFill>
                  <a:srgbClr val="002060"/>
                </a:solidFill>
                <a:ea typeface="Calibri" panose="020F0502020204030204" pitchFamily="34" charset="0"/>
                <a:cs typeface="Calibri" panose="020F0502020204030204" pitchFamily="34" charset="0"/>
              </a:rPr>
              <a:t>εγκεκριμένου παραλήπτη TIR για τις περιπτώσεις όπου η μεταφορά των εμπορευμάτων</a:t>
            </a:r>
            <a:r>
              <a:rPr lang="en-US" sz="1900" dirty="0">
                <a:solidFill>
                  <a:srgbClr val="002060"/>
                </a:solidFill>
                <a:ea typeface="Calibri" panose="020F0502020204030204" pitchFamily="34" charset="0"/>
                <a:cs typeface="Calibri" panose="020F0502020204030204" pitchFamily="34" charset="0"/>
              </a:rPr>
              <a:t> </a:t>
            </a:r>
            <a:r>
              <a:rPr lang="el-GR" sz="1900" dirty="0">
                <a:solidFill>
                  <a:srgbClr val="002060"/>
                </a:solidFill>
                <a:ea typeface="Calibri" panose="020F0502020204030204" pitchFamily="34" charset="0"/>
                <a:cs typeface="Calibri" panose="020F0502020204030204" pitchFamily="34" charset="0"/>
              </a:rPr>
              <a:t>πραγματοποιείται με δελτίο TIR</a:t>
            </a:r>
          </a:p>
          <a:p>
            <a:pPr algn="just">
              <a:lnSpc>
                <a:spcPct val="100000"/>
              </a:lnSpc>
              <a:spcBef>
                <a:spcPts val="0"/>
              </a:spcBef>
              <a:spcAft>
                <a:spcPts val="1500"/>
              </a:spcAft>
              <a:buFont typeface="Wingdings" panose="05000000000000000000" pitchFamily="2" charset="2"/>
              <a:buChar char="ü"/>
            </a:pPr>
            <a:r>
              <a:rPr lang="el-GR" sz="1900" dirty="0">
                <a:solidFill>
                  <a:srgbClr val="002060"/>
                </a:solidFill>
                <a:ea typeface="Calibri" panose="020F0502020204030204" pitchFamily="34" charset="0"/>
                <a:cs typeface="Calibri" panose="020F0502020204030204" pitchFamily="34" charset="0"/>
              </a:rPr>
              <a:t>να έχει άδεια λειτουργίας εγκατάστασης προσωρινής εναπόθεσης ή άδεια λειτουργίας αποθήκης τελωνειακής αποταμίευσης</a:t>
            </a:r>
          </a:p>
          <a:p>
            <a:pPr algn="just">
              <a:lnSpc>
                <a:spcPct val="100000"/>
              </a:lnSpc>
              <a:spcBef>
                <a:spcPts val="0"/>
              </a:spcBef>
              <a:spcAft>
                <a:spcPts val="1500"/>
              </a:spcAft>
              <a:buFont typeface="Wingdings" panose="05000000000000000000" pitchFamily="2" charset="2"/>
              <a:buChar char="ü"/>
            </a:pPr>
            <a:r>
              <a:rPr lang="el-GR" sz="1900" b="1" dirty="0">
                <a:solidFill>
                  <a:srgbClr val="002060"/>
                </a:solidFill>
                <a:cs typeface="Calibri" panose="020F0502020204030204" pitchFamily="34" charset="0"/>
              </a:rPr>
              <a:t>παροχή εγγύησης </a:t>
            </a:r>
            <a:r>
              <a:rPr lang="el-GR" sz="1900" dirty="0">
                <a:solidFill>
                  <a:srgbClr val="002060"/>
                </a:solidFill>
                <a:cs typeface="Calibri" panose="020F0502020204030204" pitchFamily="34" charset="0"/>
              </a:rPr>
              <a:t>για τους εισαγωγικούς δασμούς και τις άλλες επιβαρύνσεις, το ποσό της οποίας καθορίζεται σε επίπεδο που να επιτρέπει να καλύπτεται ανά πάσα στιγμή το ποσό του συνόλου των τελωνειακών οφειλών που γεννώνται ή ενδέχεται να γεννηθούν σύμφωνα με την ισχύουσα τελωνειακή νομοθεσία</a:t>
            </a:r>
            <a:r>
              <a:rPr lang="en-US" sz="1900" dirty="0">
                <a:solidFill>
                  <a:srgbClr val="002060"/>
                </a:solidFill>
                <a:cs typeface="Calibri" panose="020F0502020204030204" pitchFamily="34" charset="0"/>
              </a:rPr>
              <a:t>).</a:t>
            </a:r>
            <a:endParaRPr lang="el-GR" sz="1900" dirty="0">
              <a:solidFill>
                <a:srgbClr val="002060"/>
              </a:solidFill>
              <a:cs typeface="Calibri" panose="020F0502020204030204" pitchFamily="34" charset="0"/>
            </a:endParaRPr>
          </a:p>
          <a:p>
            <a:pPr algn="just">
              <a:lnSpc>
                <a:spcPct val="100000"/>
              </a:lnSpc>
              <a:spcBef>
                <a:spcPts val="0"/>
              </a:spcBef>
              <a:spcAft>
                <a:spcPts val="1500"/>
              </a:spcAft>
              <a:buFontTx/>
              <a:buChar char="-"/>
            </a:pPr>
            <a:endParaRPr lang="en-US" sz="2200" dirty="0">
              <a:solidFill>
                <a:srgbClr val="002060"/>
              </a:solidFill>
              <a:latin typeface="+mj-lt"/>
              <a:ea typeface="Calibri" panose="020F0502020204030204" pitchFamily="34" charset="0"/>
              <a:cs typeface="Calibri" panose="020F0502020204030204" pitchFamily="34" charset="0"/>
            </a:endParaRPr>
          </a:p>
          <a:p>
            <a:pPr algn="just">
              <a:lnSpc>
                <a:spcPct val="100000"/>
              </a:lnSpc>
              <a:spcBef>
                <a:spcPts val="0"/>
              </a:spcBef>
              <a:spcAft>
                <a:spcPts val="1500"/>
              </a:spcAft>
              <a:buFontTx/>
              <a:buChar char="-"/>
            </a:pPr>
            <a:endParaRPr lang="en-US"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0000"/>
              </a:lnSpc>
              <a:spcBef>
                <a:spcPts val="0"/>
              </a:spcBef>
              <a:spcAft>
                <a:spcPts val="1500"/>
              </a:spcAft>
              <a:buNone/>
            </a:pPr>
            <a:endParaRPr lang="el-G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el-GR" dirty="0"/>
          </a:p>
        </p:txBody>
      </p:sp>
      <p:sp>
        <p:nvSpPr>
          <p:cNvPr id="4" name="Ορθογώνιο 3">
            <a:extLst>
              <a:ext uri="{FF2B5EF4-FFF2-40B4-BE49-F238E27FC236}">
                <a16:creationId xmlns:a16="http://schemas.microsoft.com/office/drawing/2014/main" id="{84FA50D2-3A89-FCC3-067C-2CB7617FB8D7}"/>
              </a:ext>
            </a:extLst>
          </p:cNvPr>
          <p:cNvSpPr/>
          <p:nvPr/>
        </p:nvSpPr>
        <p:spPr>
          <a:xfrm>
            <a:off x="355600" y="220134"/>
            <a:ext cx="10998200" cy="10075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90000"/>
              </a:lnSpc>
            </a:pPr>
            <a:r>
              <a:rPr lang="el-GR" sz="2400" b="1" dirty="0">
                <a:solidFill>
                  <a:srgbClr val="112D63"/>
                </a:solidFill>
                <a:ea typeface="Calibri" panose="020F0502020204030204" pitchFamily="34" charset="0"/>
                <a:cs typeface="Calibri" panose="020F0502020204030204" pitchFamily="34" charset="0"/>
              </a:rPr>
              <a:t>ΕΓΓΡΑΦΗ ΣΤΙΣ ΛΟΓΙΣΤΙΚΕΣ ΚΑΤΑΧΩΡΙΣΕΙΣ ΤΟΥ ΔΙΑΣΑΦΙΣΤΗ</a:t>
            </a:r>
            <a:r>
              <a:rPr lang="en-US" sz="2400" b="1" dirty="0">
                <a:solidFill>
                  <a:srgbClr val="112D63"/>
                </a:solidFill>
                <a:ea typeface="Calibri" panose="020F0502020204030204" pitchFamily="34" charset="0"/>
                <a:cs typeface="Calibri" panose="020F0502020204030204" pitchFamily="34" charset="0"/>
              </a:rPr>
              <a:t>-</a:t>
            </a:r>
            <a:r>
              <a:rPr lang="el-GR" sz="2400" b="1" dirty="0">
                <a:solidFill>
                  <a:srgbClr val="112D63"/>
                </a:solidFill>
                <a:ea typeface="Calibri" panose="020F0502020204030204" pitchFamily="34" charset="0"/>
                <a:cs typeface="Calibri" panose="020F0502020204030204" pitchFamily="34" charset="0"/>
              </a:rPr>
              <a:t> ΕΙΣΑΓΩΓΗ</a:t>
            </a:r>
          </a:p>
        </p:txBody>
      </p:sp>
    </p:spTree>
    <p:extLst>
      <p:ext uri="{BB962C8B-B14F-4D97-AF65-F5344CB8AC3E}">
        <p14:creationId xmlns:p14="http://schemas.microsoft.com/office/powerpoint/2010/main" val="1985577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68F64FF-7E51-4ACE-9EDF-C010FEA2969D}"/>
              </a:ext>
            </a:extLst>
          </p:cNvPr>
          <p:cNvSpPr>
            <a:spLocks noGrp="1"/>
          </p:cNvSpPr>
          <p:nvPr>
            <p:ph type="title"/>
          </p:nvPr>
        </p:nvSpPr>
        <p:spPr>
          <a:xfrm>
            <a:off x="592853" y="461786"/>
            <a:ext cx="11183815" cy="635725"/>
          </a:xfrm>
        </p:spPr>
        <p:txBody>
          <a:bodyPr>
            <a:normAutofit fontScale="90000"/>
          </a:bodyPr>
          <a:lstStyle/>
          <a:p>
            <a:pPr algn="ctr"/>
            <a:br>
              <a:rPr lang="el-GR" altLang="el-GR" sz="3100" b="1" i="1" dirty="0">
                <a:solidFill>
                  <a:srgbClr val="005696"/>
                </a:solidFill>
              </a:rPr>
            </a:br>
            <a:r>
              <a:rPr lang="el-GR" altLang="el-GR" sz="2700" b="1" dirty="0">
                <a:solidFill>
                  <a:srgbClr val="112D63"/>
                </a:solidFill>
              </a:rPr>
              <a:t>ΜΕΓΙΣΤΟΠΟΙΗΣΗ ΟΦΕΛΟΥΣ ΑΠΟ ΤΟΝ ΣΥΝΔΥΑΣΜΟ ΑΔΕΙΩΝ</a:t>
            </a:r>
            <a:br>
              <a:rPr lang="el-GR" altLang="el-GR" i="1" spc="300" dirty="0">
                <a:solidFill>
                  <a:srgbClr val="005696"/>
                </a:solidFill>
              </a:rPr>
            </a:br>
            <a:endParaRPr lang="el-GR" i="1" dirty="0"/>
          </a:p>
        </p:txBody>
      </p:sp>
      <p:sp>
        <p:nvSpPr>
          <p:cNvPr id="3" name="Θέση περιεχομένου 2">
            <a:extLst>
              <a:ext uri="{FF2B5EF4-FFF2-40B4-BE49-F238E27FC236}">
                <a16:creationId xmlns:a16="http://schemas.microsoft.com/office/drawing/2014/main" id="{0A16B3FD-CC82-4EA0-A29F-2B22F4AAC158}"/>
              </a:ext>
            </a:extLst>
          </p:cNvPr>
          <p:cNvSpPr>
            <a:spLocks noGrp="1"/>
          </p:cNvSpPr>
          <p:nvPr>
            <p:ph idx="1"/>
          </p:nvPr>
        </p:nvSpPr>
        <p:spPr>
          <a:xfrm>
            <a:off x="1651000" y="1495082"/>
            <a:ext cx="9694334" cy="1753597"/>
          </a:xfrm>
        </p:spPr>
        <p:txBody>
          <a:bodyPr>
            <a:normAutofit/>
          </a:bodyPr>
          <a:lstStyle/>
          <a:p>
            <a:pPr algn="just">
              <a:spcAft>
                <a:spcPts val="1800"/>
              </a:spcAft>
              <a:buFont typeface="Wingdings" panose="05000000000000000000" pitchFamily="2" charset="2"/>
              <a:buChar char="Ø"/>
            </a:pPr>
            <a:r>
              <a:rPr lang="el-GR" sz="2000" dirty="0">
                <a:solidFill>
                  <a:srgbClr val="002060"/>
                </a:solidFill>
              </a:rPr>
              <a:t>Με την ταυτόχρονη υποβολή αιτήσεων για απλουστευμένες διαδικασίες και ΑΕΟ, οι οικονομικοί φορείς μεγιστοποιούν τα οφέλη που προβλέπονται από τον Κώδικα. </a:t>
            </a:r>
          </a:p>
          <a:p>
            <a:pPr algn="just">
              <a:buFont typeface="Wingdings" panose="05000000000000000000" pitchFamily="2" charset="2"/>
              <a:buChar char="Ø"/>
            </a:pPr>
            <a:r>
              <a:rPr lang="el-GR" sz="2000" dirty="0">
                <a:solidFill>
                  <a:srgbClr val="002060"/>
                </a:solidFill>
              </a:rPr>
              <a:t>Δυνατότητα μείωσης της εγγύησης σε σχέση με το ποσό αναφοράς </a:t>
            </a:r>
            <a:r>
              <a:rPr lang="el-GR" sz="2000" b="1" u="sng" dirty="0">
                <a:solidFill>
                  <a:srgbClr val="002060"/>
                </a:solidFill>
              </a:rPr>
              <a:t>κατά 70%</a:t>
            </a:r>
            <a:r>
              <a:rPr lang="el-GR" sz="2000" b="1" dirty="0">
                <a:solidFill>
                  <a:srgbClr val="002060"/>
                </a:solidFill>
              </a:rPr>
              <a:t> όταν ο κάτοχος της άδειας απλουστεύσεων διαθέτει άδεια ΑΕΟ-</a:t>
            </a:r>
            <a:r>
              <a:rPr lang="en-US" sz="2000" b="1" dirty="0">
                <a:solidFill>
                  <a:srgbClr val="002060"/>
                </a:solidFill>
              </a:rPr>
              <a:t>C</a:t>
            </a:r>
            <a:endParaRPr lang="el-GR" sz="2000" b="1" dirty="0">
              <a:solidFill>
                <a:srgbClr val="002060"/>
              </a:solidFill>
            </a:endParaRPr>
          </a:p>
          <a:p>
            <a:endParaRPr lang="el-GR" dirty="0"/>
          </a:p>
        </p:txBody>
      </p:sp>
      <p:pic>
        <p:nvPicPr>
          <p:cNvPr id="14" name="Picture 2" descr="http://ec.europa.eu/taxation_customs/resources/images/aeo_final.jpg">
            <a:extLst>
              <a:ext uri="{FF2B5EF4-FFF2-40B4-BE49-F238E27FC236}">
                <a16:creationId xmlns:a16="http://schemas.microsoft.com/office/drawing/2014/main" id="{60FA9B97-3027-483F-9ECA-7D57E64142C2}"/>
              </a:ext>
            </a:extLst>
          </p:cNvPr>
          <p:cNvPicPr>
            <a:picLocks noChangeAspect="1" noChangeArrowheads="1"/>
          </p:cNvPicPr>
          <p:nvPr/>
        </p:nvPicPr>
        <p:blipFill>
          <a:blip r:embed="rId2" cstate="print"/>
          <a:srcRect/>
          <a:stretch>
            <a:fillRect/>
          </a:stretch>
        </p:blipFill>
        <p:spPr bwMode="auto">
          <a:xfrm>
            <a:off x="3524230" y="3433763"/>
            <a:ext cx="1143009" cy="1066807"/>
          </a:xfrm>
          <a:prstGeom prst="rect">
            <a:avLst/>
          </a:prstGeom>
          <a:noFill/>
        </p:spPr>
      </p:pic>
      <p:pic>
        <p:nvPicPr>
          <p:cNvPr id="15" name="Picture 6" descr="Αποτέλεσμα εικόνας για SINGLE AUTHORIZATION FOR SIMPLIFIED PROCEDURES">
            <a:extLst>
              <a:ext uri="{FF2B5EF4-FFF2-40B4-BE49-F238E27FC236}">
                <a16:creationId xmlns:a16="http://schemas.microsoft.com/office/drawing/2014/main" id="{F877D719-53EE-46A9-8E08-941E28D7D038}"/>
              </a:ext>
            </a:extLst>
          </p:cNvPr>
          <p:cNvPicPr>
            <a:picLocks noChangeAspect="1" noChangeArrowheads="1"/>
          </p:cNvPicPr>
          <p:nvPr/>
        </p:nvPicPr>
        <p:blipFill>
          <a:blip r:embed="rId3" cstate="print"/>
          <a:srcRect/>
          <a:stretch>
            <a:fillRect/>
          </a:stretch>
        </p:blipFill>
        <p:spPr bwMode="auto">
          <a:xfrm>
            <a:off x="7223358" y="3456893"/>
            <a:ext cx="1316066" cy="857256"/>
          </a:xfrm>
          <a:prstGeom prst="rect">
            <a:avLst/>
          </a:prstGeom>
          <a:noFill/>
        </p:spPr>
      </p:pic>
      <p:pic>
        <p:nvPicPr>
          <p:cNvPr id="16" name="Picture 7">
            <a:extLst>
              <a:ext uri="{FF2B5EF4-FFF2-40B4-BE49-F238E27FC236}">
                <a16:creationId xmlns:a16="http://schemas.microsoft.com/office/drawing/2014/main" id="{978AF79D-0B8F-454D-A7CF-C6881D1150A7}"/>
              </a:ext>
            </a:extLst>
          </p:cNvPr>
          <p:cNvPicPr>
            <a:picLocks noChangeAspect="1" noChangeArrowheads="1"/>
          </p:cNvPicPr>
          <p:nvPr/>
        </p:nvPicPr>
        <p:blipFill>
          <a:blip r:embed="rId4" cstate="print"/>
          <a:srcRect/>
          <a:stretch>
            <a:fillRect/>
          </a:stretch>
        </p:blipFill>
        <p:spPr bwMode="auto">
          <a:xfrm>
            <a:off x="5225186" y="4790264"/>
            <a:ext cx="1855632" cy="714494"/>
          </a:xfrm>
          <a:prstGeom prst="rect">
            <a:avLst/>
          </a:prstGeom>
          <a:noFill/>
          <a:ln w="9525">
            <a:noFill/>
            <a:miter lim="800000"/>
            <a:headEnd/>
            <a:tailEnd/>
          </a:ln>
          <a:effectLst/>
        </p:spPr>
      </p:pic>
      <p:cxnSp>
        <p:nvCxnSpPr>
          <p:cNvPr id="33" name="20 - Γωνιακή σύνδεση">
            <a:extLst>
              <a:ext uri="{FF2B5EF4-FFF2-40B4-BE49-F238E27FC236}">
                <a16:creationId xmlns:a16="http://schemas.microsoft.com/office/drawing/2014/main" id="{6DB95C3C-0DC6-449C-A798-506224168A64}"/>
              </a:ext>
            </a:extLst>
          </p:cNvPr>
          <p:cNvCxnSpPr>
            <a:cxnSpLocks/>
          </p:cNvCxnSpPr>
          <p:nvPr/>
        </p:nvCxnSpPr>
        <p:spPr>
          <a:xfrm>
            <a:off x="4710063" y="3883933"/>
            <a:ext cx="2814700" cy="1588"/>
          </a:xfrm>
          <a:prstGeom prst="bentConnector3">
            <a:avLst>
              <a:gd name="adj1" fmla="val 50000"/>
            </a:avLst>
          </a:prstGeom>
          <a:ln w="15875">
            <a:solidFill>
              <a:schemeClr val="accent3"/>
            </a:solidFill>
            <a:headEnd type="arrow"/>
            <a:tailEnd type="arrow"/>
          </a:ln>
        </p:spPr>
        <p:style>
          <a:lnRef idx="2">
            <a:schemeClr val="accent4"/>
          </a:lnRef>
          <a:fillRef idx="0">
            <a:schemeClr val="accent4"/>
          </a:fillRef>
          <a:effectRef idx="1">
            <a:schemeClr val="accent4"/>
          </a:effectRef>
          <a:fontRef idx="minor">
            <a:schemeClr val="tx1"/>
          </a:fontRef>
        </p:style>
      </p:cxnSp>
      <p:cxnSp>
        <p:nvCxnSpPr>
          <p:cNvPr id="34" name="23 - Γωνιακή σύνδεση">
            <a:extLst>
              <a:ext uri="{FF2B5EF4-FFF2-40B4-BE49-F238E27FC236}">
                <a16:creationId xmlns:a16="http://schemas.microsoft.com/office/drawing/2014/main" id="{F4AE5B34-BEDC-4F77-A440-D4D335C97E49}"/>
              </a:ext>
            </a:extLst>
          </p:cNvPr>
          <p:cNvCxnSpPr>
            <a:cxnSpLocks/>
          </p:cNvCxnSpPr>
          <p:nvPr/>
        </p:nvCxnSpPr>
        <p:spPr>
          <a:xfrm>
            <a:off x="4126282" y="4267709"/>
            <a:ext cx="1098904" cy="755417"/>
          </a:xfrm>
          <a:prstGeom prst="bentConnector3">
            <a:avLst>
              <a:gd name="adj1" fmla="val -719"/>
            </a:avLst>
          </a:prstGeom>
          <a:ln w="15875">
            <a:solidFill>
              <a:schemeClr val="accent3"/>
            </a:solidFill>
            <a:headEnd type="arrow"/>
            <a:tailEnd type="arrow"/>
          </a:ln>
        </p:spPr>
        <p:style>
          <a:lnRef idx="2">
            <a:schemeClr val="accent4"/>
          </a:lnRef>
          <a:fillRef idx="0">
            <a:schemeClr val="accent4"/>
          </a:fillRef>
          <a:effectRef idx="1">
            <a:schemeClr val="accent4"/>
          </a:effectRef>
          <a:fontRef idx="minor">
            <a:schemeClr val="tx1"/>
          </a:fontRef>
        </p:style>
      </p:cxnSp>
      <p:cxnSp>
        <p:nvCxnSpPr>
          <p:cNvPr id="35" name="37 - Γωνιακή σύνδεση">
            <a:extLst>
              <a:ext uri="{FF2B5EF4-FFF2-40B4-BE49-F238E27FC236}">
                <a16:creationId xmlns:a16="http://schemas.microsoft.com/office/drawing/2014/main" id="{0FCF993A-2212-4D5D-962F-89F3FABDC9D7}"/>
              </a:ext>
            </a:extLst>
          </p:cNvPr>
          <p:cNvCxnSpPr>
            <a:cxnSpLocks/>
          </p:cNvCxnSpPr>
          <p:nvPr/>
        </p:nvCxnSpPr>
        <p:spPr>
          <a:xfrm flipV="1">
            <a:off x="7080069" y="4267708"/>
            <a:ext cx="757645" cy="757138"/>
          </a:xfrm>
          <a:prstGeom prst="bentConnector3">
            <a:avLst>
              <a:gd name="adj1" fmla="val 99425"/>
            </a:avLst>
          </a:prstGeom>
          <a:ln w="15875">
            <a:solidFill>
              <a:schemeClr val="accent3"/>
            </a:solidFill>
            <a:headEnd type="arrow"/>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4245955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4F49AB37-65A4-D2F1-AE64-351A53E38A87}"/>
              </a:ext>
            </a:extLst>
          </p:cNvPr>
          <p:cNvSpPr>
            <a:spLocks noGrp="1"/>
          </p:cNvSpPr>
          <p:nvPr>
            <p:ph idx="1"/>
          </p:nvPr>
        </p:nvSpPr>
        <p:spPr>
          <a:xfrm>
            <a:off x="1075266" y="1690689"/>
            <a:ext cx="10041467" cy="4043906"/>
          </a:xfrm>
        </p:spPr>
        <p:txBody>
          <a:bodyPr>
            <a:normAutofit/>
          </a:bodyPr>
          <a:lstStyle/>
          <a:p>
            <a:pPr>
              <a:lnSpc>
                <a:spcPct val="100000"/>
              </a:lnSpc>
              <a:spcBef>
                <a:spcPts val="0"/>
              </a:spcBef>
              <a:spcAft>
                <a:spcPts val="1500"/>
              </a:spcAft>
              <a:buFont typeface="Wingdings" panose="05000000000000000000" pitchFamily="2" charset="2"/>
              <a:buChar char="ü"/>
            </a:pPr>
            <a:r>
              <a:rPr lang="el-GR" sz="2000" dirty="0">
                <a:solidFill>
                  <a:srgbClr val="002060"/>
                </a:solidFill>
              </a:rPr>
              <a:t>Για κάθε εξαγωγή/εισαγωγή ηλεκτρικής ενέργειας/φυσικού αερίου μέσω δικτύου αγωγών, </a:t>
            </a:r>
            <a:r>
              <a:rPr lang="el-GR" sz="2000" b="1" dirty="0">
                <a:solidFill>
                  <a:srgbClr val="002060"/>
                </a:solidFill>
              </a:rPr>
              <a:t>δεν απαιτείται η υποβολή οποιασδήποτε διασάφησης/γνωστοποίησης στο </a:t>
            </a:r>
            <a:r>
              <a:rPr lang="el-GR" sz="2000" b="1" dirty="0" err="1">
                <a:solidFill>
                  <a:srgbClr val="002060"/>
                </a:solidFill>
              </a:rPr>
              <a:t>ICISnet</a:t>
            </a:r>
            <a:endParaRPr lang="el-GR" sz="2000" b="1" dirty="0">
              <a:solidFill>
                <a:srgbClr val="002060"/>
              </a:solidFill>
            </a:endParaRPr>
          </a:p>
          <a:p>
            <a:pPr>
              <a:lnSpc>
                <a:spcPct val="100000"/>
              </a:lnSpc>
              <a:spcBef>
                <a:spcPts val="0"/>
              </a:spcBef>
              <a:spcAft>
                <a:spcPts val="1500"/>
              </a:spcAft>
              <a:buFont typeface="Wingdings" panose="05000000000000000000" pitchFamily="2" charset="2"/>
              <a:buChar char="ü"/>
            </a:pPr>
            <a:r>
              <a:rPr lang="el-GR" sz="2000" dirty="0">
                <a:solidFill>
                  <a:srgbClr val="002060"/>
                </a:solidFill>
              </a:rPr>
              <a:t>Γίνεται εγγραφή στα λογιστικά βιβλία του διασαφιστή των εισερχόμενων/εξερχόμενων ποσοτήτων βάσει των μετρήσεων των διαχειριστών των εθνικών συστημάτων μεταφοράς Η εν λόγω εγγραφή περιλαμβάνει τα υποχρεωτικά πεδία της διασάφησης τύπου R και </a:t>
            </a:r>
            <a:r>
              <a:rPr lang="el-GR" sz="2000" b="1" dirty="0">
                <a:solidFill>
                  <a:srgbClr val="002060"/>
                </a:solidFill>
              </a:rPr>
              <a:t>επέχει θέση άδειας παράδοσης των εμπορευμάτων</a:t>
            </a:r>
          </a:p>
          <a:p>
            <a:pPr>
              <a:lnSpc>
                <a:spcPct val="100000"/>
              </a:lnSpc>
              <a:spcBef>
                <a:spcPts val="0"/>
              </a:spcBef>
              <a:spcAft>
                <a:spcPts val="1500"/>
              </a:spcAft>
              <a:buFont typeface="Wingdings" panose="05000000000000000000" pitchFamily="2" charset="2"/>
              <a:buChar char="ü"/>
            </a:pPr>
            <a:r>
              <a:rPr lang="el-GR" sz="2000" dirty="0">
                <a:solidFill>
                  <a:srgbClr val="002060"/>
                </a:solidFill>
              </a:rPr>
              <a:t>Υποχρέωση  υποβολής  ανακεφαλαιωτικής διασάφησης για το σύνολο της ποσότητας εισαγωγής/εξαγωγής </a:t>
            </a:r>
            <a:r>
              <a:rPr lang="en-US" sz="2000" dirty="0">
                <a:solidFill>
                  <a:srgbClr val="002060"/>
                </a:solidFill>
              </a:rPr>
              <a:t> </a:t>
            </a:r>
            <a:r>
              <a:rPr lang="el-GR" sz="2000" dirty="0">
                <a:solidFill>
                  <a:srgbClr val="002060"/>
                </a:solidFill>
                <a:ea typeface="Calibri" panose="020F0502020204030204" pitchFamily="34" charset="0"/>
                <a:cs typeface="Calibri" panose="020F0502020204030204" pitchFamily="34" charset="0"/>
              </a:rPr>
              <a:t>μέχρι τη </a:t>
            </a:r>
            <a:r>
              <a:rPr lang="el-GR" sz="2000" b="1" dirty="0">
                <a:solidFill>
                  <a:srgbClr val="002060"/>
                </a:solidFill>
                <a:ea typeface="Calibri" panose="020F0502020204030204" pitchFamily="34" charset="0"/>
                <a:cs typeface="Calibri" panose="020F0502020204030204" pitchFamily="34" charset="0"/>
              </a:rPr>
              <a:t>10</a:t>
            </a:r>
            <a:r>
              <a:rPr lang="el-GR" sz="1800" b="1" dirty="0">
                <a:solidFill>
                  <a:srgbClr val="002060"/>
                </a:solidFill>
                <a:ea typeface="Calibri" panose="020F0502020204030204" pitchFamily="34" charset="0"/>
                <a:cs typeface="Calibri" panose="020F0502020204030204" pitchFamily="34" charset="0"/>
              </a:rPr>
              <a:t>η</a:t>
            </a:r>
            <a:r>
              <a:rPr lang="el-GR" sz="2000" b="1" dirty="0">
                <a:solidFill>
                  <a:srgbClr val="002060"/>
                </a:solidFill>
                <a:ea typeface="Calibri" panose="020F0502020204030204" pitchFamily="34" charset="0"/>
                <a:cs typeface="Calibri" panose="020F0502020204030204" pitchFamily="34" charset="0"/>
              </a:rPr>
              <a:t> ημέρα του επόμενου μήνα</a:t>
            </a:r>
            <a:endParaRPr lang="el-GR" sz="2000" dirty="0">
              <a:solidFill>
                <a:srgbClr val="002060"/>
              </a:solidFill>
            </a:endParaRPr>
          </a:p>
          <a:p>
            <a:pPr marL="0" indent="0" algn="just">
              <a:lnSpc>
                <a:spcPct val="100000"/>
              </a:lnSpc>
              <a:spcBef>
                <a:spcPts val="0"/>
              </a:spcBef>
              <a:spcAft>
                <a:spcPts val="1500"/>
              </a:spcAft>
              <a:buNone/>
            </a:pPr>
            <a:endParaRPr lang="en-US"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0000"/>
              </a:lnSpc>
              <a:spcBef>
                <a:spcPts val="0"/>
              </a:spcBef>
              <a:spcAft>
                <a:spcPts val="1500"/>
              </a:spcAft>
              <a:buNone/>
            </a:pPr>
            <a:endParaRPr lang="el-GR" sz="2400" dirty="0">
              <a:solidFill>
                <a:srgbClr val="002060"/>
              </a:solidFill>
              <a:latin typeface="Calibri" panose="020F0502020204030204" pitchFamily="34" charset="0"/>
              <a:ea typeface="Calibri" panose="020F0502020204030204" pitchFamily="34" charset="0"/>
              <a:cs typeface="Calibri" panose="020F0502020204030204" pitchFamily="34" charset="0"/>
            </a:endParaRPr>
          </a:p>
          <a:p>
            <a:endParaRPr lang="el-GR" dirty="0"/>
          </a:p>
        </p:txBody>
      </p:sp>
      <p:sp>
        <p:nvSpPr>
          <p:cNvPr id="4" name="Ορθογώνιο 3">
            <a:extLst>
              <a:ext uri="{FF2B5EF4-FFF2-40B4-BE49-F238E27FC236}">
                <a16:creationId xmlns:a16="http://schemas.microsoft.com/office/drawing/2014/main" id="{84FA50D2-3A89-FCC3-067C-2CB7617FB8D7}"/>
              </a:ext>
            </a:extLst>
          </p:cNvPr>
          <p:cNvSpPr/>
          <p:nvPr/>
        </p:nvSpPr>
        <p:spPr>
          <a:xfrm>
            <a:off x="821267" y="365126"/>
            <a:ext cx="10879666" cy="93111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400" b="1" dirty="0">
                <a:solidFill>
                  <a:srgbClr val="112D63"/>
                </a:solidFill>
                <a:latin typeface="+mj-lt"/>
                <a:ea typeface="+mj-ea"/>
                <a:cs typeface="+mj-cs"/>
              </a:rPr>
              <a:t>ΕΓΓΡΑΦΗ ΣΤΙΣ ΛΟΓΙΣΤΙΚΕΣ ΚΑΤΑΧΩΡΙΣΕΙΣ ΤΟΥ ΔΙΑΣΑΦΙΣΤΗ  ΜΕ ΑΠΑΛΛΑΓΗ ΑΠΟ ΤΗΝ ΓΝΩΣΤΟΠΟΙΗΣΗ ΠΡΟΣΚΟΜΙΣΗΣ </a:t>
            </a:r>
          </a:p>
        </p:txBody>
      </p:sp>
    </p:spTree>
    <p:extLst>
      <p:ext uri="{BB962C8B-B14F-4D97-AF65-F5344CB8AC3E}">
        <p14:creationId xmlns:p14="http://schemas.microsoft.com/office/powerpoint/2010/main" val="1147129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90E2B78-2E96-4E00-A341-EAAE2B05C15E}"/>
              </a:ext>
            </a:extLst>
          </p:cNvPr>
          <p:cNvSpPr>
            <a:spLocks noGrp="1"/>
          </p:cNvSpPr>
          <p:nvPr>
            <p:ph type="title"/>
          </p:nvPr>
        </p:nvSpPr>
        <p:spPr>
          <a:xfrm>
            <a:off x="838200" y="312873"/>
            <a:ext cx="10515600" cy="551286"/>
          </a:xfrm>
        </p:spPr>
        <p:txBody>
          <a:bodyPr>
            <a:normAutofit/>
          </a:bodyPr>
          <a:lstStyle/>
          <a:p>
            <a:pPr algn="ctr"/>
            <a:r>
              <a:rPr lang="el-GR" sz="2800" b="1" dirty="0">
                <a:solidFill>
                  <a:srgbClr val="002060"/>
                </a:solidFill>
                <a:ea typeface="+mn-ea"/>
                <a:cs typeface="+mn-cs"/>
              </a:rPr>
              <a:t>ΠΟΙΟΣ ΜΠΟΡΕΙ ΝΑ ΑΙΤΗΘΕΙ</a:t>
            </a:r>
          </a:p>
        </p:txBody>
      </p:sp>
      <p:sp>
        <p:nvSpPr>
          <p:cNvPr id="3" name="Θέση περιεχομένου 2">
            <a:extLst>
              <a:ext uri="{FF2B5EF4-FFF2-40B4-BE49-F238E27FC236}">
                <a16:creationId xmlns:a16="http://schemas.microsoft.com/office/drawing/2014/main" id="{5774A112-2B26-471D-AE16-724F75DE1968}"/>
              </a:ext>
            </a:extLst>
          </p:cNvPr>
          <p:cNvSpPr>
            <a:spLocks noGrp="1"/>
          </p:cNvSpPr>
          <p:nvPr>
            <p:ph idx="1"/>
          </p:nvPr>
        </p:nvSpPr>
        <p:spPr>
          <a:xfrm>
            <a:off x="1540934" y="1393546"/>
            <a:ext cx="9499600" cy="3927566"/>
          </a:xfrm>
        </p:spPr>
        <p:txBody>
          <a:bodyPr>
            <a:normAutofit/>
          </a:bodyPr>
          <a:lstStyle/>
          <a:p>
            <a:pPr algn="just">
              <a:lnSpc>
                <a:spcPct val="150000"/>
              </a:lnSpc>
              <a:spcBef>
                <a:spcPts val="600"/>
              </a:spcBef>
              <a:buFont typeface="Wingdings" pitchFamily="2" charset="2"/>
              <a:buChar char="ü"/>
              <a:tabLst>
                <a:tab pos="268288" algn="l"/>
              </a:tabLst>
            </a:pPr>
            <a:r>
              <a:rPr lang="el-GR" sz="2000" dirty="0">
                <a:solidFill>
                  <a:srgbClr val="002060"/>
                </a:solidFill>
                <a:latin typeface="Arial" panose="020B0604020202020204" pitchFamily="34" charset="0"/>
                <a:cs typeface="Arial" panose="020B0604020202020204" pitchFamily="34" charset="0"/>
              </a:rPr>
              <a:t>Οποιοδήποτε φυσικό ή νομικό πρόσωπο που ασκεί οικονομική δραστηριότητα  </a:t>
            </a:r>
          </a:p>
          <a:p>
            <a:pPr algn="just">
              <a:lnSpc>
                <a:spcPct val="150000"/>
              </a:lnSpc>
              <a:spcBef>
                <a:spcPts val="600"/>
              </a:spcBef>
              <a:buFont typeface="Wingdings" pitchFamily="2" charset="2"/>
              <a:buChar char="ü"/>
              <a:tabLst>
                <a:tab pos="268288" algn="l"/>
              </a:tabLst>
            </a:pPr>
            <a:r>
              <a:rPr lang="el-GR" sz="2000" dirty="0">
                <a:solidFill>
                  <a:srgbClr val="002060"/>
                </a:solidFill>
                <a:latin typeface="Arial" panose="020B0604020202020204" pitchFamily="34" charset="0"/>
                <a:cs typeface="Arial" panose="020B0604020202020204" pitchFamily="34" charset="0"/>
              </a:rPr>
              <a:t>Τελωνειακοί αντιπρόσωποι των ανωτέρω προσώπων (άμεσοι/έμμεσοι) </a:t>
            </a:r>
          </a:p>
          <a:p>
            <a:pPr algn="just">
              <a:lnSpc>
                <a:spcPct val="150000"/>
              </a:lnSpc>
              <a:spcBef>
                <a:spcPts val="600"/>
              </a:spcBef>
              <a:buFont typeface="Wingdings" pitchFamily="2" charset="2"/>
              <a:buChar char="ü"/>
              <a:tabLst>
                <a:tab pos="268288" algn="l"/>
              </a:tabLst>
            </a:pPr>
            <a:r>
              <a:rPr lang="el-GR" sz="2000" dirty="0">
                <a:solidFill>
                  <a:srgbClr val="002060"/>
                </a:solidFill>
                <a:latin typeface="Arial" panose="020B0604020202020204" pitchFamily="34" charset="0"/>
                <a:cs typeface="Arial" panose="020B0604020202020204" pitchFamily="34" charset="0"/>
              </a:rPr>
              <a:t>Εγκατάσταση στο τελωνειακό έδαφος της Ένωσης (κατά κανόνα)</a:t>
            </a:r>
          </a:p>
          <a:p>
            <a:pPr algn="just">
              <a:lnSpc>
                <a:spcPct val="150000"/>
              </a:lnSpc>
              <a:spcBef>
                <a:spcPts val="600"/>
              </a:spcBef>
              <a:buFont typeface="Wingdings" pitchFamily="2" charset="2"/>
              <a:buChar char="ü"/>
              <a:tabLst>
                <a:tab pos="268288" algn="l"/>
              </a:tabLst>
            </a:pPr>
            <a:r>
              <a:rPr lang="el-GR" sz="2000" dirty="0">
                <a:solidFill>
                  <a:srgbClr val="002060"/>
                </a:solidFill>
                <a:latin typeface="Arial" panose="020B0604020202020204" pitchFamily="34" charset="0"/>
                <a:cs typeface="Arial" panose="020B0604020202020204" pitchFamily="34" charset="0"/>
              </a:rPr>
              <a:t>Οικονομικοί φορείς</a:t>
            </a:r>
            <a:r>
              <a:rPr lang="el-GR" sz="2000" b="1" dirty="0">
                <a:solidFill>
                  <a:srgbClr val="002060"/>
                </a:solidFill>
                <a:latin typeface="Arial" panose="020B0604020202020204" pitchFamily="34" charset="0"/>
                <a:cs typeface="Arial" panose="020B0604020202020204" pitchFamily="34" charset="0"/>
              </a:rPr>
              <a:t> μη εγκατεστημένοι στο τελωνειακό έδαφος της ΕΕ </a:t>
            </a:r>
            <a:r>
              <a:rPr lang="el-GR" sz="2000" dirty="0">
                <a:solidFill>
                  <a:srgbClr val="002060"/>
                </a:solidFill>
                <a:latin typeface="Arial" panose="020B0604020202020204" pitchFamily="34" charset="0"/>
                <a:cs typeface="Arial" panose="020B0604020202020204" pitchFamily="34" charset="0"/>
                <a:sym typeface="Wingdings" panose="05000000000000000000" pitchFamily="2" charset="2"/>
              </a:rPr>
              <a:t></a:t>
            </a:r>
            <a:r>
              <a:rPr lang="el-GR" sz="2000" dirty="0">
                <a:solidFill>
                  <a:srgbClr val="002060"/>
                </a:solidFill>
                <a:latin typeface="Arial" panose="020B0604020202020204" pitchFamily="34" charset="0"/>
                <a:cs typeface="Arial" panose="020B0604020202020204" pitchFamily="34" charset="0"/>
              </a:rPr>
              <a:t>μόνο μέσω έμμεσου αντιπροσώπου + ορισμός φορολογικού αντιπροσώπου.</a:t>
            </a:r>
          </a:p>
          <a:p>
            <a:endParaRPr lang="el-GR" dirty="0"/>
          </a:p>
        </p:txBody>
      </p:sp>
    </p:spTree>
    <p:extLst>
      <p:ext uri="{BB962C8B-B14F-4D97-AF65-F5344CB8AC3E}">
        <p14:creationId xmlns:p14="http://schemas.microsoft.com/office/powerpoint/2010/main" val="2031282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0DCC5F8-49BB-4102-A227-740F45DA3ED6}"/>
              </a:ext>
            </a:extLst>
          </p:cNvPr>
          <p:cNvSpPr>
            <a:spLocks noGrp="1"/>
          </p:cNvSpPr>
          <p:nvPr>
            <p:ph type="title"/>
          </p:nvPr>
        </p:nvSpPr>
        <p:spPr>
          <a:xfrm>
            <a:off x="745067" y="312872"/>
            <a:ext cx="11111988" cy="635724"/>
          </a:xfrm>
        </p:spPr>
        <p:txBody>
          <a:bodyPr>
            <a:normAutofit/>
          </a:bodyPr>
          <a:lstStyle/>
          <a:p>
            <a:pPr algn="ctr"/>
            <a:r>
              <a:rPr lang="el-GR" sz="2400" b="1" dirty="0">
                <a:solidFill>
                  <a:srgbClr val="002060"/>
                </a:solidFill>
                <a:ea typeface="+mn-ea"/>
                <a:cs typeface="+mn-cs"/>
              </a:rPr>
              <a:t>ΔΙΑΔΙΚΑΣΙΑ ΥΠΟΒΟΛΗΣ ΑΙΤΗΣΗΣ ΚΑΙ ΕΚΔΟΣΗΣ ΑΔΕΙΑΣ</a:t>
            </a:r>
          </a:p>
        </p:txBody>
      </p:sp>
      <p:sp>
        <p:nvSpPr>
          <p:cNvPr id="3" name="Θέση περιεχομένου 2">
            <a:extLst>
              <a:ext uri="{FF2B5EF4-FFF2-40B4-BE49-F238E27FC236}">
                <a16:creationId xmlns:a16="http://schemas.microsoft.com/office/drawing/2014/main" id="{B5FEAF9C-44EC-4906-B95B-AC2D39A1E482}"/>
              </a:ext>
            </a:extLst>
          </p:cNvPr>
          <p:cNvSpPr>
            <a:spLocks noGrp="1"/>
          </p:cNvSpPr>
          <p:nvPr>
            <p:ph idx="1"/>
          </p:nvPr>
        </p:nvSpPr>
        <p:spPr>
          <a:xfrm>
            <a:off x="838200" y="1253331"/>
            <a:ext cx="9618133" cy="4351338"/>
          </a:xfrm>
        </p:spPr>
        <p:txBody>
          <a:bodyPr>
            <a:normAutofit/>
          </a:bodyPr>
          <a:lstStyle/>
          <a:p>
            <a:pPr marL="0" indent="0">
              <a:spcAft>
                <a:spcPts val="1800"/>
              </a:spcAft>
              <a:buNone/>
            </a:pPr>
            <a:r>
              <a:rPr lang="el-GR" sz="2000" b="1" dirty="0">
                <a:solidFill>
                  <a:srgbClr val="002060"/>
                </a:solidFill>
              </a:rPr>
              <a:t>Αρμόδιες Τελωνειακές Αρχές: </a:t>
            </a:r>
          </a:p>
          <a:p>
            <a:pPr>
              <a:buFont typeface="Wingdings" panose="05000000000000000000" pitchFamily="2" charset="2"/>
              <a:buChar char="ü"/>
            </a:pPr>
            <a:r>
              <a:rPr lang="el-GR" sz="2000" dirty="0">
                <a:solidFill>
                  <a:srgbClr val="002060"/>
                </a:solidFill>
              </a:rPr>
              <a:t>Τελωνειακές Περιφέρειες Αττικής, Θεσσαλονίκης, Αχαΐας και Τελωνεία Βόλου, Κέρκυρας, Καβάλας, Ηρακλείου, Ρόδου, Μυτιλήνης, Σύρου </a:t>
            </a:r>
          </a:p>
          <a:p>
            <a:pPr>
              <a:spcAft>
                <a:spcPts val="500"/>
              </a:spcAft>
              <a:buFont typeface="Wingdings" panose="05000000000000000000" pitchFamily="2" charset="2"/>
              <a:buChar char="ü"/>
            </a:pPr>
            <a:r>
              <a:rPr lang="el-GR" sz="2000" dirty="0">
                <a:solidFill>
                  <a:srgbClr val="002060"/>
                </a:solidFill>
              </a:rPr>
              <a:t>Υποβολή αίτησης με τα απαραίτητα επισυναπτόμενα έγγραφα</a:t>
            </a:r>
          </a:p>
          <a:p>
            <a:pPr>
              <a:spcAft>
                <a:spcPts val="500"/>
              </a:spcAft>
              <a:buFont typeface="Wingdings" panose="05000000000000000000" pitchFamily="2" charset="2"/>
              <a:buChar char="ü"/>
            </a:pPr>
            <a:r>
              <a:rPr lang="el-GR" sz="2000" dirty="0">
                <a:solidFill>
                  <a:srgbClr val="002060"/>
                </a:solidFill>
              </a:rPr>
              <a:t>Αξιολόγηση κριτηρίων</a:t>
            </a:r>
          </a:p>
          <a:p>
            <a:pPr>
              <a:spcAft>
                <a:spcPts val="500"/>
              </a:spcAft>
              <a:buFont typeface="Wingdings" panose="05000000000000000000" pitchFamily="2" charset="2"/>
              <a:buChar char="ü"/>
            </a:pPr>
            <a:r>
              <a:rPr lang="el-GR" sz="2000" dirty="0">
                <a:solidFill>
                  <a:srgbClr val="002060"/>
                </a:solidFill>
              </a:rPr>
              <a:t>Έκδοση της άδειας ή απόρριψη της αίτησης εντός 120 ημερών από την αποδοχή της αίτησης</a:t>
            </a:r>
          </a:p>
          <a:p>
            <a:pPr>
              <a:spcAft>
                <a:spcPts val="500"/>
              </a:spcAft>
              <a:buFont typeface="Wingdings" panose="05000000000000000000" pitchFamily="2" charset="2"/>
              <a:buChar char="ü"/>
            </a:pPr>
            <a:r>
              <a:rPr lang="el-GR" sz="2000" dirty="0">
                <a:solidFill>
                  <a:srgbClr val="002060"/>
                </a:solidFill>
              </a:rPr>
              <a:t>Παροχή δικαιώματος ακρόασης στον αιτούντα σε περίπτωση απόρριψης της αίτησης</a:t>
            </a:r>
          </a:p>
          <a:p>
            <a:endParaRPr lang="el-GR" sz="2600" dirty="0"/>
          </a:p>
        </p:txBody>
      </p:sp>
    </p:spTree>
    <p:extLst>
      <p:ext uri="{BB962C8B-B14F-4D97-AF65-F5344CB8AC3E}">
        <p14:creationId xmlns:p14="http://schemas.microsoft.com/office/powerpoint/2010/main" val="1653312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0DCC5F8-49BB-4102-A227-740F45DA3ED6}"/>
              </a:ext>
            </a:extLst>
          </p:cNvPr>
          <p:cNvSpPr>
            <a:spLocks noGrp="1"/>
          </p:cNvSpPr>
          <p:nvPr>
            <p:ph type="title"/>
          </p:nvPr>
        </p:nvSpPr>
        <p:spPr>
          <a:xfrm>
            <a:off x="838200" y="131359"/>
            <a:ext cx="10515600" cy="642364"/>
          </a:xfrm>
        </p:spPr>
        <p:txBody>
          <a:bodyPr>
            <a:normAutofit/>
          </a:bodyPr>
          <a:lstStyle/>
          <a:p>
            <a:pPr algn="ctr"/>
            <a:r>
              <a:rPr lang="el-GR" sz="2800" b="1" dirty="0">
                <a:solidFill>
                  <a:schemeClr val="dk1"/>
                </a:solidFill>
                <a:ea typeface="+mn-ea"/>
                <a:cs typeface="+mn-cs"/>
              </a:rPr>
              <a:t>ΑΡΜΟΔΙΕΣ ΤΕΛΩΝΕΙΑΚΕΣ ΑΡΧΕΣ</a:t>
            </a:r>
          </a:p>
        </p:txBody>
      </p:sp>
      <p:graphicFrame>
        <p:nvGraphicFramePr>
          <p:cNvPr id="10" name="Πίνακας 9">
            <a:extLst>
              <a:ext uri="{FF2B5EF4-FFF2-40B4-BE49-F238E27FC236}">
                <a16:creationId xmlns:a16="http://schemas.microsoft.com/office/drawing/2014/main" id="{DEC42085-81F3-4D05-BEF2-E51BE188F1E7}"/>
              </a:ext>
            </a:extLst>
          </p:cNvPr>
          <p:cNvGraphicFramePr>
            <a:graphicFrameLocks noGrp="1"/>
          </p:cNvGraphicFramePr>
          <p:nvPr>
            <p:extLst>
              <p:ext uri="{D42A27DB-BD31-4B8C-83A1-F6EECF244321}">
                <p14:modId xmlns:p14="http://schemas.microsoft.com/office/powerpoint/2010/main" val="1442818290"/>
              </p:ext>
            </p:extLst>
          </p:nvPr>
        </p:nvGraphicFramePr>
        <p:xfrm>
          <a:off x="532563" y="863926"/>
          <a:ext cx="10840287" cy="4674826"/>
        </p:xfrm>
        <a:graphic>
          <a:graphicData uri="http://schemas.openxmlformats.org/drawingml/2006/table">
            <a:tbl>
              <a:tblPr firstRow="1" bandRow="1">
                <a:tableStyleId>{5C22544A-7EE6-4342-B048-85BDC9FD1C3A}</a:tableStyleId>
              </a:tblPr>
              <a:tblGrid>
                <a:gridCol w="4096587">
                  <a:extLst>
                    <a:ext uri="{9D8B030D-6E8A-4147-A177-3AD203B41FA5}">
                      <a16:colId xmlns:a16="http://schemas.microsoft.com/office/drawing/2014/main" val="487340032"/>
                    </a:ext>
                  </a:extLst>
                </a:gridCol>
                <a:gridCol w="6743700">
                  <a:extLst>
                    <a:ext uri="{9D8B030D-6E8A-4147-A177-3AD203B41FA5}">
                      <a16:colId xmlns:a16="http://schemas.microsoft.com/office/drawing/2014/main" val="3353883986"/>
                    </a:ext>
                  </a:extLst>
                </a:gridCol>
              </a:tblGrid>
              <a:tr h="3460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chemeClr val="bg1"/>
                          </a:solidFill>
                          <a:latin typeface="+mn-lt"/>
                          <a:ea typeface="+mn-ea"/>
                          <a:cs typeface="+mn-cs"/>
                        </a:rPr>
                        <a:t>Αρμόδια Τελωνειακή Αρχή </a:t>
                      </a:r>
                      <a:endParaRPr lang="el-GR" sz="1200" b="0" i="0" u="none" strike="noStrike" kern="1200" baseline="0" dirty="0">
                        <a:solidFill>
                          <a:schemeClr val="bg1"/>
                        </a:solidFill>
                        <a:latin typeface="+mn-lt"/>
                        <a:ea typeface="+mn-ea"/>
                        <a:cs typeface="+mn-cs"/>
                      </a:endParaRPr>
                    </a:p>
                  </a:txBody>
                  <a:tcPr>
                    <a:lnB w="12700" cap="flat" cmpd="sng" algn="ctr">
                      <a:solidFill>
                        <a:schemeClr val="tx1"/>
                      </a:solidFill>
                      <a:prstDash val="solid"/>
                      <a:round/>
                      <a:headEnd type="none" w="med" len="med"/>
                      <a:tailEnd type="none" w="med" len="med"/>
                    </a:lnB>
                    <a:solidFill>
                      <a:srgbClr val="112D6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chemeClr val="bg1"/>
                          </a:solidFill>
                          <a:latin typeface="+mn-lt"/>
                          <a:ea typeface="+mn-ea"/>
                          <a:cs typeface="+mn-cs"/>
                        </a:rPr>
                        <a:t>Χωρική αρμοδιότητα </a:t>
                      </a:r>
                      <a:endParaRPr lang="el-GR" sz="1200" b="0" i="0" u="none" strike="noStrike" kern="1200" baseline="0" dirty="0">
                        <a:solidFill>
                          <a:schemeClr val="bg1"/>
                        </a:solidFill>
                        <a:latin typeface="+mn-lt"/>
                        <a:ea typeface="+mn-ea"/>
                        <a:cs typeface="+mn-cs"/>
                      </a:endParaRPr>
                    </a:p>
                  </a:txBody>
                  <a:tcPr>
                    <a:lnB w="12700" cap="flat" cmpd="sng" algn="ctr">
                      <a:solidFill>
                        <a:schemeClr val="tx1"/>
                      </a:solidFill>
                      <a:prstDash val="solid"/>
                      <a:round/>
                      <a:headEnd type="none" w="med" len="med"/>
                      <a:tailEnd type="none" w="med" len="med"/>
                    </a:lnB>
                    <a:solidFill>
                      <a:srgbClr val="112D63"/>
                    </a:solidFill>
                  </a:tcPr>
                </a:tc>
                <a:extLst>
                  <a:ext uri="{0D108BD9-81ED-4DB2-BD59-A6C34878D82A}">
                    <a16:rowId xmlns:a16="http://schemas.microsoft.com/office/drawing/2014/main" val="344871991"/>
                  </a:ext>
                </a:extLst>
              </a:tr>
              <a:tr h="6055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Τελωνειακή Περιφέρεια Αττικής </a:t>
                      </a:r>
                      <a:r>
                        <a:rPr lang="el-GR" sz="1200" b="0" i="0" u="none" strike="noStrike" kern="1200" baseline="0" dirty="0">
                          <a:solidFill>
                            <a:srgbClr val="112D63"/>
                          </a:solidFill>
                          <a:latin typeface="+mn-lt"/>
                          <a:ea typeface="+mn-ea"/>
                          <a:cs typeface="+mn-cs"/>
                        </a:rPr>
                        <a:t>	</a:t>
                      </a:r>
                    </a:p>
                    <a:p>
                      <a:endParaRPr lang="el-GR" sz="1200" i="0" dirty="0">
                        <a:solidFill>
                          <a:srgbClr val="112D63"/>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Αττικής, Εύβοιας, Βοιωτίας, Κορινθίας, Αργολίδος, Αρκαδίας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5667558"/>
                  </a:ext>
                </a:extLst>
              </a:tr>
              <a:tr h="6000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Τελωνειακή Περιφέρεια Θεσσαλονίκης </a:t>
                      </a:r>
                      <a:r>
                        <a:rPr lang="el-GR" sz="1200" b="0" i="0" u="none" strike="noStrike" kern="1200" baseline="0" dirty="0">
                          <a:solidFill>
                            <a:srgbClr val="112D63"/>
                          </a:solidFill>
                          <a:latin typeface="+mn-lt"/>
                          <a:ea typeface="+mn-ea"/>
                          <a:cs typeface="+mn-cs"/>
                        </a:rPr>
                        <a:t>	</a:t>
                      </a:r>
                    </a:p>
                    <a:p>
                      <a:endParaRPr lang="el-GR" sz="1200" i="0" dirty="0">
                        <a:solidFill>
                          <a:srgbClr val="112D63"/>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Θεσσαλονίκης, Ημαθίας, Κιλκίς, Πιερίας, Πέλλας, Σερρών, Χαλκιδικής, Γρεβενών, Καστοριάς, Κοζάνης, Φλώρινας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1778882"/>
                  </a:ext>
                </a:extLst>
              </a:tr>
              <a:tr h="4325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Τελωνειακή Περιφέρεια Αχαΐας</a:t>
                      </a:r>
                      <a:endParaRPr lang="el-GR" sz="1200" b="0" i="0" u="none" strike="noStrike" kern="1200" baseline="0" dirty="0">
                        <a:solidFill>
                          <a:srgbClr val="112D63"/>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Αχαΐας, Ζακύνθου, Κεφαλληνίας, Ιθάκης Αιτωλοακαρνανίας, Ηλείας, Φωκίδος, Λακωνίας, Μεσσηνίας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2841938"/>
                  </a:ext>
                </a:extLst>
              </a:tr>
              <a:tr h="4325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Τελωνείο Βόλου </a:t>
                      </a:r>
                      <a:r>
                        <a:rPr lang="el-GR" sz="1200" b="0" i="0" u="none" strike="noStrike" kern="1200" baseline="0" dirty="0">
                          <a:solidFill>
                            <a:srgbClr val="112D63"/>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Μαγνησίας, </a:t>
                      </a:r>
                      <a:r>
                        <a:rPr lang="el-GR" sz="1200" b="0" i="0" u="none" strike="noStrike" kern="1200" baseline="0" dirty="0" err="1">
                          <a:solidFill>
                            <a:srgbClr val="112D63"/>
                          </a:solidFill>
                          <a:latin typeface="+mn-lt"/>
                          <a:ea typeface="+mn-ea"/>
                          <a:cs typeface="+mn-cs"/>
                        </a:rPr>
                        <a:t>Σποράδων</a:t>
                      </a:r>
                      <a:r>
                        <a:rPr lang="el-GR" sz="1200" b="0" i="0" u="none" strike="noStrike" kern="1200" baseline="0" dirty="0">
                          <a:solidFill>
                            <a:srgbClr val="112D63"/>
                          </a:solidFill>
                          <a:latin typeface="+mn-lt"/>
                          <a:ea typeface="+mn-ea"/>
                          <a:cs typeface="+mn-cs"/>
                        </a:rPr>
                        <a:t>, Καρδίτσας, Λάρισας, Τρικάλων, Ευρυτανίας, Φθιώτιδας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750525"/>
                  </a:ext>
                </a:extLst>
              </a:tr>
              <a:tr h="295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Τελωνείο Ηρακλείου </a:t>
                      </a:r>
                      <a:r>
                        <a:rPr lang="el-GR" sz="1200" b="0" i="0" u="none" strike="noStrike" kern="1200" baseline="0" dirty="0">
                          <a:solidFill>
                            <a:srgbClr val="112D63"/>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Ηρακλείου, Λασιθίου, </a:t>
                      </a:r>
                      <a:r>
                        <a:rPr lang="el-GR" sz="1200" b="0" i="0" u="none" strike="noStrike" kern="1200" baseline="0" dirty="0" err="1">
                          <a:solidFill>
                            <a:srgbClr val="112D63"/>
                          </a:solidFill>
                          <a:latin typeface="+mn-lt"/>
                          <a:ea typeface="+mn-ea"/>
                          <a:cs typeface="+mn-cs"/>
                        </a:rPr>
                        <a:t>Ρεθύμνης</a:t>
                      </a:r>
                      <a:r>
                        <a:rPr lang="el-GR" sz="1200" b="0" i="0" u="none" strike="noStrike" kern="1200" baseline="0" dirty="0">
                          <a:solidFill>
                            <a:srgbClr val="112D63"/>
                          </a:solidFill>
                          <a:latin typeface="+mn-lt"/>
                          <a:ea typeface="+mn-ea"/>
                          <a:cs typeface="+mn-cs"/>
                        </a:rPr>
                        <a:t>, Χανίων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35670356"/>
                  </a:ext>
                </a:extLst>
              </a:tr>
              <a:tr h="4325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Τελωνείο Καβάλας </a:t>
                      </a:r>
                      <a:r>
                        <a:rPr lang="el-GR" sz="1200" b="0" i="0" u="none" strike="noStrike" kern="1200" baseline="0" dirty="0">
                          <a:solidFill>
                            <a:srgbClr val="112D63"/>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Καβάλας, Θάσου, Δράμας, Έβρου, Ξάνθης, Ροδόπης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8273843"/>
                  </a:ext>
                </a:extLst>
              </a:tr>
              <a:tr h="4325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Τελωνείο Κέρκυρας </a:t>
                      </a:r>
                      <a:r>
                        <a:rPr lang="el-GR" sz="1200" b="0" i="0" u="none" strike="noStrike" kern="1200" baseline="0" dirty="0">
                          <a:solidFill>
                            <a:srgbClr val="112D63"/>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Κέρκυρας, Άρτας, Θεσπρωτίας, Ιωαννίνων, Πρεβέζης, Λευκάδος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8095015"/>
                  </a:ext>
                </a:extLst>
              </a:tr>
              <a:tr h="295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Τελωνείο Μυτιλήνης </a:t>
                      </a:r>
                      <a:r>
                        <a:rPr lang="el-GR" sz="1200" b="0" i="0" u="none" strike="noStrike" kern="1200" baseline="0" dirty="0">
                          <a:solidFill>
                            <a:srgbClr val="112D63"/>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Λέσβου, Λήμνου, Χίου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8036158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Τελωνείο Σύρου </a:t>
                      </a:r>
                      <a:r>
                        <a:rPr lang="el-GR" sz="1200" b="0" i="0" u="none" strike="noStrike" kern="1200" baseline="0" dirty="0">
                          <a:solidFill>
                            <a:srgbClr val="112D63"/>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Σύρου, Άνδρου, Θήρας, Κέας-Κύθνου, Μήλου, Μυκόνου, Νάξου, Πάρου, Τήνου, Σάμου, Ικαρίας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17960033"/>
                  </a:ext>
                </a:extLst>
              </a:tr>
              <a:tr h="295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i="0" u="none" strike="noStrike" kern="1200" baseline="0" dirty="0">
                          <a:solidFill>
                            <a:srgbClr val="112D63"/>
                          </a:solidFill>
                          <a:latin typeface="+mn-lt"/>
                          <a:ea typeface="+mn-ea"/>
                          <a:cs typeface="+mn-cs"/>
                        </a:rPr>
                        <a:t>Τελωνείο Ρόδου </a:t>
                      </a:r>
                      <a:r>
                        <a:rPr lang="el-GR" sz="1200" b="0" i="0" u="none" strike="noStrike" kern="1200" baseline="0" dirty="0">
                          <a:solidFill>
                            <a:srgbClr val="112D63"/>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0" i="0" u="none" strike="noStrike" kern="1200" baseline="0" dirty="0">
                          <a:solidFill>
                            <a:srgbClr val="112D63"/>
                          </a:solidFill>
                          <a:latin typeface="+mn-lt"/>
                          <a:ea typeface="+mn-ea"/>
                          <a:cs typeface="+mn-cs"/>
                        </a:rPr>
                        <a:t>Περιφερειακές ενότητες Ρόδου, Καρπάθου, Καλύμνου, Κω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85208106"/>
                  </a:ext>
                </a:extLst>
              </a:tr>
            </a:tbl>
          </a:graphicData>
        </a:graphic>
      </p:graphicFrame>
    </p:spTree>
    <p:extLst>
      <p:ext uri="{BB962C8B-B14F-4D97-AF65-F5344CB8AC3E}">
        <p14:creationId xmlns:p14="http://schemas.microsoft.com/office/powerpoint/2010/main" val="2744347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F0D1EC4-3605-6043-326C-6CF893C47C63}"/>
              </a:ext>
            </a:extLst>
          </p:cNvPr>
          <p:cNvSpPr txBox="1"/>
          <p:nvPr/>
        </p:nvSpPr>
        <p:spPr>
          <a:xfrm>
            <a:off x="653143" y="391478"/>
            <a:ext cx="10802958" cy="523220"/>
          </a:xfrm>
          <a:prstGeom prst="rect">
            <a:avLst/>
          </a:prstGeom>
          <a:noFill/>
        </p:spPr>
        <p:txBody>
          <a:bodyPr wrap="square" rtlCol="0">
            <a:spAutoFit/>
          </a:bodyPr>
          <a:lstStyle/>
          <a:p>
            <a:pPr algn="ctr"/>
            <a:r>
              <a:rPr lang="el-GR" sz="2800" b="1" dirty="0">
                <a:solidFill>
                  <a:srgbClr val="002060"/>
                </a:solidFill>
                <a:latin typeface="+mj-lt"/>
              </a:rPr>
              <a:t>ΚΡΙΤΗΡΙΑ ΧΟΡΗΓΗΣΗΣ (1/2)</a:t>
            </a:r>
            <a:endParaRPr lang="x-none" sz="2800" b="1" dirty="0">
              <a:solidFill>
                <a:srgbClr val="002060"/>
              </a:solidFill>
              <a:latin typeface="+mj-lt"/>
            </a:endParaRPr>
          </a:p>
        </p:txBody>
      </p:sp>
      <p:graphicFrame>
        <p:nvGraphicFramePr>
          <p:cNvPr id="6" name="Table 6">
            <a:extLst>
              <a:ext uri="{FF2B5EF4-FFF2-40B4-BE49-F238E27FC236}">
                <a16:creationId xmlns:a16="http://schemas.microsoft.com/office/drawing/2014/main" id="{F2F3D08B-BE42-64F7-55B0-A0A698C2606C}"/>
              </a:ext>
            </a:extLst>
          </p:cNvPr>
          <p:cNvGraphicFramePr>
            <a:graphicFrameLocks noGrp="1"/>
          </p:cNvGraphicFramePr>
          <p:nvPr>
            <p:extLst>
              <p:ext uri="{D42A27DB-BD31-4B8C-83A1-F6EECF244321}">
                <p14:modId xmlns:p14="http://schemas.microsoft.com/office/powerpoint/2010/main" val="2483850718"/>
              </p:ext>
            </p:extLst>
          </p:nvPr>
        </p:nvGraphicFramePr>
        <p:xfrm>
          <a:off x="653142" y="1155562"/>
          <a:ext cx="10954657" cy="4042972"/>
        </p:xfrm>
        <a:graphic>
          <a:graphicData uri="http://schemas.openxmlformats.org/drawingml/2006/table">
            <a:tbl>
              <a:tblPr firstRow="1" bandRow="1">
                <a:tableStyleId>{5C22544A-7EE6-4342-B048-85BDC9FD1C3A}</a:tableStyleId>
              </a:tblPr>
              <a:tblGrid>
                <a:gridCol w="6604010">
                  <a:extLst>
                    <a:ext uri="{9D8B030D-6E8A-4147-A177-3AD203B41FA5}">
                      <a16:colId xmlns:a16="http://schemas.microsoft.com/office/drawing/2014/main" val="4170171630"/>
                    </a:ext>
                  </a:extLst>
                </a:gridCol>
                <a:gridCol w="1824151">
                  <a:extLst>
                    <a:ext uri="{9D8B030D-6E8A-4147-A177-3AD203B41FA5}">
                      <a16:colId xmlns:a16="http://schemas.microsoft.com/office/drawing/2014/main" val="3663158270"/>
                    </a:ext>
                  </a:extLst>
                </a:gridCol>
                <a:gridCol w="2526496">
                  <a:extLst>
                    <a:ext uri="{9D8B030D-6E8A-4147-A177-3AD203B41FA5}">
                      <a16:colId xmlns:a16="http://schemas.microsoft.com/office/drawing/2014/main" val="1834750248"/>
                    </a:ext>
                  </a:extLst>
                </a:gridCol>
              </a:tblGrid>
              <a:tr h="1295082">
                <a:tc>
                  <a:txBody>
                    <a:bodyPr/>
                    <a:lstStyle/>
                    <a:p>
                      <a:pPr algn="ctr"/>
                      <a:r>
                        <a:rPr lang="el-GR" sz="1400" b="0" dirty="0">
                          <a:ln>
                            <a:solidFill>
                              <a:schemeClr val="bg1"/>
                            </a:solidFill>
                          </a:ln>
                        </a:rPr>
                        <a:t>Κριτήρια</a:t>
                      </a:r>
                      <a:endParaRPr lang="x-none" sz="1400" b="0" dirty="0">
                        <a:ln>
                          <a:solidFill>
                            <a:schemeClr val="bg1"/>
                          </a:solidFill>
                        </a:ln>
                      </a:endParaRPr>
                    </a:p>
                  </a:txBody>
                  <a:tcPr marL="83530" marR="83530" marT="41765" marB="41765"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0" i="0" u="none" strike="noStrike" kern="1200" cap="none" spc="0" normalizeH="0" baseline="0" noProof="0" dirty="0">
                          <a:ln>
                            <a:solidFill>
                              <a:srgbClr val="FEFFFF"/>
                            </a:solidFill>
                          </a:ln>
                          <a:solidFill>
                            <a:srgbClr val="FEFFFF"/>
                          </a:solidFill>
                          <a:effectLst/>
                          <a:uLnTx/>
                          <a:uFillTx/>
                          <a:latin typeface="Arial" panose="020B0604020202020204"/>
                          <a:ea typeface="+mn-ea"/>
                          <a:cs typeface="+mn-cs"/>
                        </a:rPr>
                        <a:t>Απλουστευμένη διασάφηση (τακτική χρήση)</a:t>
                      </a:r>
                      <a:endParaRPr kumimoji="0" lang="x-none" sz="1400" b="0" i="0" u="none" strike="noStrike" kern="1200" cap="none" spc="0" normalizeH="0" baseline="0" noProof="0" dirty="0">
                        <a:ln>
                          <a:solidFill>
                            <a:srgbClr val="FEFFFF"/>
                          </a:solidFill>
                        </a:ln>
                        <a:solidFill>
                          <a:srgbClr val="FEFFFF"/>
                        </a:solidFill>
                        <a:effectLst/>
                        <a:uLnTx/>
                        <a:uFillTx/>
                        <a:latin typeface="Arial" panose="020B0604020202020204"/>
                        <a:ea typeface="+mn-ea"/>
                        <a:cs typeface="+mn-cs"/>
                      </a:endParaRPr>
                    </a:p>
                  </a:txBody>
                  <a:tcPr marL="83530" marR="83530" marT="41765" marB="41765"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0" i="0" u="none" strike="noStrike" kern="1200" cap="none" spc="0" normalizeH="0" baseline="0" noProof="0" dirty="0">
                          <a:ln>
                            <a:solidFill>
                              <a:srgbClr val="FEFFFF"/>
                            </a:solidFill>
                          </a:ln>
                          <a:solidFill>
                            <a:srgbClr val="FEFFFF"/>
                          </a:solidFill>
                          <a:effectLst/>
                          <a:uLnTx/>
                          <a:uFillTx/>
                          <a:latin typeface="Arial" panose="020B0604020202020204"/>
                          <a:ea typeface="+mn-ea"/>
                          <a:cs typeface="+mn-cs"/>
                        </a:rPr>
                        <a:t>Εγγραφή στις λογιστικές καταχωρίσεις του διασαφιστή ΜΕ γνωστοποίηση προσκόμισης</a:t>
                      </a:r>
                      <a:endParaRPr kumimoji="0" lang="x-none" sz="1400" b="0" i="0" u="none" strike="noStrike" kern="1200" cap="none" spc="0" normalizeH="0" baseline="0" noProof="0" dirty="0">
                        <a:ln>
                          <a:solidFill>
                            <a:srgbClr val="FEFFFF"/>
                          </a:solidFill>
                        </a:ln>
                        <a:solidFill>
                          <a:srgbClr val="FEFFFF"/>
                        </a:solidFill>
                        <a:effectLst/>
                        <a:uLnTx/>
                        <a:uFillTx/>
                        <a:latin typeface="Arial" panose="020B0604020202020204"/>
                        <a:ea typeface="+mn-ea"/>
                        <a:cs typeface="+mn-cs"/>
                      </a:endParaRPr>
                    </a:p>
                  </a:txBody>
                  <a:tcPr marL="83530" marR="83530" marT="41765" marB="41765"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92059112"/>
                  </a:ext>
                </a:extLst>
              </a:tr>
              <a:tr h="802313">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Ιστορικό συμμόρφωσης (τελωνειακή – φορολογική νομοθεσία) / απουσία ποινικών αδικημάτων</a:t>
                      </a:r>
                    </a:p>
                    <a:p>
                      <a:pPr marL="0" marR="0" lvl="0" indent="0" algn="just"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Άρθρα UCC 39(α), DA 145 1(α), IA 24</a:t>
                      </a:r>
                      <a:endParaRPr lang="en-GB" sz="1400" kern="1200" dirty="0">
                        <a:solidFill>
                          <a:srgbClr val="002060"/>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rgbClr val="002060"/>
                          </a:solidFill>
                          <a:latin typeface="+mn-lt"/>
                          <a:ea typeface="+mn-ea"/>
                          <a:cs typeface="+mn-cs"/>
                        </a:rPr>
                        <a:t>X</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noProof="0" dirty="0">
                          <a:solidFill>
                            <a:srgbClr val="002060"/>
                          </a:solidFill>
                          <a:latin typeface="+mn-lt"/>
                          <a:ea typeface="+mn-ea"/>
                          <a:cs typeface="+mn-cs"/>
                        </a:rPr>
                        <a:t>X</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extLst>
                  <a:ext uri="{0D108BD9-81ED-4DB2-BD59-A6C34878D82A}">
                    <a16:rowId xmlns:a16="http://schemas.microsoft.com/office/drawing/2014/main" val="3102196988"/>
                  </a:ext>
                </a:extLst>
              </a:tr>
              <a:tr h="1143264">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Ικανοποιητικές διαδικασίες διαχείρισης αδειών/εγκρίσεων που χορηγούνται σύμφωνα με  μέτρα εμπορικής πολιτικής ή σε σχέση με συναλλαγές γεωργικών προϊόντων</a:t>
                      </a:r>
                    </a:p>
                    <a:p>
                      <a:pPr marL="0" marR="0" lvl="0" indent="0" algn="just"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Άρθρα DA 145 1(β), ΙΑ 25 1(ζ)</a:t>
                      </a:r>
                      <a:endParaRPr lang="en-GB" sz="1400" kern="1200" dirty="0">
                        <a:solidFill>
                          <a:srgbClr val="002060"/>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alpha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rgbClr val="002060"/>
                          </a:solidFill>
                          <a:latin typeface="+mn-lt"/>
                          <a:ea typeface="+mn-ea"/>
                          <a:cs typeface="+mn-cs"/>
                        </a:rPr>
                        <a:t>X</a:t>
                      </a:r>
                    </a:p>
                    <a:p>
                      <a:pPr algn="ctr"/>
                      <a:endParaRPr lang="x-none" sz="1400" b="1" kern="1200" dirty="0">
                        <a:solidFill>
                          <a:srgbClr val="002060"/>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alpha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noProof="0" dirty="0">
                          <a:solidFill>
                            <a:srgbClr val="002060"/>
                          </a:solidFill>
                          <a:latin typeface="+mn-lt"/>
                          <a:ea typeface="+mn-ea"/>
                          <a:cs typeface="+mn-cs"/>
                        </a:rPr>
                        <a:t>X</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alpha val="80000"/>
                      </a:schemeClr>
                    </a:solidFill>
                  </a:tcPr>
                </a:tc>
                <a:extLst>
                  <a:ext uri="{0D108BD9-81ED-4DB2-BD59-A6C34878D82A}">
                    <a16:rowId xmlns:a16="http://schemas.microsoft.com/office/drawing/2014/main" val="3770550292"/>
                  </a:ext>
                </a:extLst>
              </a:tr>
              <a:tr h="802313">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Ενημέρωση τελωνειακών αρχών όταν εντοπίζονται δυσκολίες συμμόρφωσης </a:t>
                      </a:r>
                    </a:p>
                    <a:p>
                      <a:pPr marL="0" marR="0" lvl="0" indent="0" algn="just"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Άρθρο 145 1(γ) DA, ΙΑ 25 1(θ)</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rgbClr val="002060"/>
                          </a:solidFill>
                          <a:latin typeface="+mn-lt"/>
                          <a:ea typeface="+mn-ea"/>
                          <a:cs typeface="+mn-cs"/>
                        </a:rPr>
                        <a:t>X</a:t>
                      </a:r>
                    </a:p>
                    <a:p>
                      <a:pPr algn="ctr"/>
                      <a:endParaRPr lang="x-none" sz="1400" b="1" kern="1200" dirty="0">
                        <a:solidFill>
                          <a:srgbClr val="002060"/>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noProof="0" dirty="0">
                          <a:solidFill>
                            <a:srgbClr val="002060"/>
                          </a:solidFill>
                          <a:latin typeface="+mn-lt"/>
                          <a:ea typeface="+mn-ea"/>
                          <a:cs typeface="+mn-cs"/>
                        </a:rPr>
                        <a:t>X</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extLst>
                  <a:ext uri="{0D108BD9-81ED-4DB2-BD59-A6C34878D82A}">
                    <a16:rowId xmlns:a16="http://schemas.microsoft.com/office/drawing/2014/main" val="4059152814"/>
                  </a:ext>
                </a:extLst>
              </a:tr>
            </a:tbl>
          </a:graphicData>
        </a:graphic>
      </p:graphicFrame>
    </p:spTree>
    <p:extLst>
      <p:ext uri="{BB962C8B-B14F-4D97-AF65-F5344CB8AC3E}">
        <p14:creationId xmlns:p14="http://schemas.microsoft.com/office/powerpoint/2010/main" val="2039998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284739"/>
            <a:ext cx="10515600" cy="549274"/>
          </a:xfrm>
        </p:spPr>
        <p:txBody>
          <a:bodyPr>
            <a:normAutofit/>
          </a:bodyPr>
          <a:lstStyle/>
          <a:p>
            <a:pPr algn="ctr"/>
            <a:r>
              <a:rPr lang="el-GR" sz="2800" b="1" dirty="0">
                <a:solidFill>
                  <a:srgbClr val="112D63"/>
                </a:solidFill>
              </a:rPr>
              <a:t>ΕΙΣΑΓΩΓΗ	</a:t>
            </a:r>
          </a:p>
        </p:txBody>
      </p:sp>
      <p:sp>
        <p:nvSpPr>
          <p:cNvPr id="3" name="Θέση περιεχομένου 2"/>
          <p:cNvSpPr>
            <a:spLocks noGrp="1"/>
          </p:cNvSpPr>
          <p:nvPr>
            <p:ph idx="1"/>
          </p:nvPr>
        </p:nvSpPr>
        <p:spPr>
          <a:xfrm>
            <a:off x="1168400" y="1180005"/>
            <a:ext cx="9973734" cy="4501128"/>
          </a:xfrm>
        </p:spPr>
        <p:txBody>
          <a:bodyPr>
            <a:noAutofit/>
          </a:bodyPr>
          <a:lstStyle/>
          <a:p>
            <a:pPr algn="just">
              <a:lnSpc>
                <a:spcPct val="110000"/>
              </a:lnSpc>
              <a:spcAft>
                <a:spcPts val="1200"/>
              </a:spcAft>
              <a:buFont typeface="Wingdings" panose="05000000000000000000" pitchFamily="2" charset="2"/>
              <a:buChar char="Ø"/>
            </a:pPr>
            <a:r>
              <a:rPr lang="el-GR" sz="2000" dirty="0"/>
              <a:t>Οι άδειες απλουστευμένων διαδικασιών αποτελούν επιλογή και όχι  υποχρέωση των οικονομικών φορέων που πραγματοποιούν σε τακτική βάση εισαγωγή-εξαγωγή </a:t>
            </a:r>
            <a:r>
              <a:rPr lang="en-US" sz="2000" dirty="0"/>
              <a:t> </a:t>
            </a:r>
            <a:r>
              <a:rPr lang="el-GR" sz="2000" dirty="0"/>
              <a:t>των εμπορευμάτων τους προσφέροντας μια εναλλακτική διαδικασία από την συνήθη.</a:t>
            </a:r>
          </a:p>
          <a:p>
            <a:pPr algn="just">
              <a:lnSpc>
                <a:spcPct val="110000"/>
              </a:lnSpc>
              <a:spcAft>
                <a:spcPts val="1200"/>
              </a:spcAft>
              <a:buFont typeface="Wingdings" panose="05000000000000000000" charset="0"/>
              <a:buChar char="Ø"/>
            </a:pPr>
            <a:r>
              <a:rPr lang="el-GR" sz="2000" dirty="0"/>
              <a:t>Οι άδειες απλουστευμένων διαδικασιών δίνουν την δυνατότητα στους οικονομικούς φορείς να κάνουν χρήση των ωφελειών και των πλεονεκτημάτων που παρέχονται τόσο σε ενωσιακό όσο και εθνικό</a:t>
            </a:r>
            <a:r>
              <a:rPr lang="en-US" sz="2000" dirty="0"/>
              <a:t> </a:t>
            </a:r>
            <a:r>
              <a:rPr lang="el-GR" sz="2000" dirty="0"/>
              <a:t>επίπεδο. </a:t>
            </a:r>
            <a:endParaRPr lang="en-US" sz="2000" dirty="0"/>
          </a:p>
          <a:p>
            <a:pPr algn="just">
              <a:lnSpc>
                <a:spcPct val="110000"/>
              </a:lnSpc>
              <a:spcAft>
                <a:spcPts val="800"/>
              </a:spcAft>
              <a:buFont typeface="Wingdings" panose="05000000000000000000" charset="0"/>
              <a:buChar char="Ø"/>
            </a:pPr>
            <a:r>
              <a:rPr lang="el-GR" sz="2000" dirty="0"/>
              <a:t>Οι απλουστευμένες διαδικασίες είναι επωφελείς  για το εμπόριο και ενισχύουν την επιχειρηματικότητα. Διευκολύνουν την ταχύτερη  κυκλοφορία των εμπορευμάτων,  ενθαρρύνουν τη συμμόρφωση με τους τελωνειακούς κανόνες και προωθούν επίσης τη σύγχρονη έννοια της εταιρικής σχέσης μεταξύ Τελωνείων και των οικονομικών φορέων. </a:t>
            </a:r>
          </a:p>
          <a:p>
            <a:pPr>
              <a:buFont typeface="Wingdings" panose="05000000000000000000" charset="0"/>
              <a:buChar char="Ø"/>
            </a:pPr>
            <a:endParaRPr lang="el-GR" sz="2000" dirty="0"/>
          </a:p>
          <a:p>
            <a:pPr>
              <a:buFont typeface="Wingdings" panose="05000000000000000000" charset="0"/>
              <a:buChar char="Ø"/>
            </a:pPr>
            <a:endParaRPr lang="el-GR" sz="2000" dirty="0"/>
          </a:p>
          <a:p>
            <a:pPr>
              <a:buFont typeface="Wingdings" panose="05000000000000000000" charset="0"/>
              <a:buChar char="Ø"/>
            </a:pPr>
            <a:endParaRPr lang="el-GR" sz="2000" dirty="0"/>
          </a:p>
          <a:p>
            <a:pPr>
              <a:buFont typeface="Wingdings" panose="05000000000000000000" charset="0"/>
              <a:buChar char="Ø"/>
            </a:pPr>
            <a:endParaRPr lang="el-GR" sz="2000" dirty="0"/>
          </a:p>
          <a:p>
            <a:pPr>
              <a:buFont typeface="Wingdings" panose="05000000000000000000" charset="0"/>
              <a:buChar char="Ø"/>
            </a:pPr>
            <a:endParaRPr lang="el-GR"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F0D1EC4-3605-6043-326C-6CF893C47C63}"/>
              </a:ext>
            </a:extLst>
          </p:cNvPr>
          <p:cNvSpPr txBox="1"/>
          <p:nvPr/>
        </p:nvSpPr>
        <p:spPr>
          <a:xfrm>
            <a:off x="761712" y="340419"/>
            <a:ext cx="10824754" cy="523220"/>
          </a:xfrm>
          <a:prstGeom prst="rect">
            <a:avLst/>
          </a:prstGeom>
          <a:noFill/>
        </p:spPr>
        <p:txBody>
          <a:bodyPr wrap="square" rtlCol="0">
            <a:spAutoFit/>
          </a:bodyPr>
          <a:lstStyle/>
          <a:p>
            <a:pPr algn="ctr"/>
            <a:r>
              <a:rPr lang="el-GR" sz="2800" b="1" dirty="0">
                <a:solidFill>
                  <a:srgbClr val="002060"/>
                </a:solidFill>
              </a:rPr>
              <a:t>ΚΡΙΤΗΡΙΑ ΧΟΡΗΓΗΣΗΣ (2/2)</a:t>
            </a:r>
            <a:endParaRPr lang="x-none" sz="2800" b="1" dirty="0">
              <a:solidFill>
                <a:srgbClr val="002060"/>
              </a:solidFill>
            </a:endParaRPr>
          </a:p>
        </p:txBody>
      </p:sp>
      <p:graphicFrame>
        <p:nvGraphicFramePr>
          <p:cNvPr id="6" name="Table 6">
            <a:extLst>
              <a:ext uri="{FF2B5EF4-FFF2-40B4-BE49-F238E27FC236}">
                <a16:creationId xmlns:a16="http://schemas.microsoft.com/office/drawing/2014/main" id="{F2F3D08B-BE42-64F7-55B0-A0A698C2606C}"/>
              </a:ext>
            </a:extLst>
          </p:cNvPr>
          <p:cNvGraphicFramePr>
            <a:graphicFrameLocks noGrp="1"/>
          </p:cNvGraphicFramePr>
          <p:nvPr>
            <p:extLst>
              <p:ext uri="{D42A27DB-BD31-4B8C-83A1-F6EECF244321}">
                <p14:modId xmlns:p14="http://schemas.microsoft.com/office/powerpoint/2010/main" val="3076484691"/>
              </p:ext>
            </p:extLst>
          </p:nvPr>
        </p:nvGraphicFramePr>
        <p:xfrm>
          <a:off x="677333" y="1316716"/>
          <a:ext cx="10515600" cy="3915683"/>
        </p:xfrm>
        <a:graphic>
          <a:graphicData uri="http://schemas.openxmlformats.org/drawingml/2006/table">
            <a:tbl>
              <a:tblPr firstRow="1" bandRow="1">
                <a:tableStyleId>{5C22544A-7EE6-4342-B048-85BDC9FD1C3A}</a:tableStyleId>
              </a:tblPr>
              <a:tblGrid>
                <a:gridCol w="5789991">
                  <a:extLst>
                    <a:ext uri="{9D8B030D-6E8A-4147-A177-3AD203B41FA5}">
                      <a16:colId xmlns:a16="http://schemas.microsoft.com/office/drawing/2014/main" val="4170171630"/>
                    </a:ext>
                  </a:extLst>
                </a:gridCol>
                <a:gridCol w="1725994">
                  <a:extLst>
                    <a:ext uri="{9D8B030D-6E8A-4147-A177-3AD203B41FA5}">
                      <a16:colId xmlns:a16="http://schemas.microsoft.com/office/drawing/2014/main" val="3663158270"/>
                    </a:ext>
                  </a:extLst>
                </a:gridCol>
                <a:gridCol w="2999615">
                  <a:extLst>
                    <a:ext uri="{9D8B030D-6E8A-4147-A177-3AD203B41FA5}">
                      <a16:colId xmlns:a16="http://schemas.microsoft.com/office/drawing/2014/main" val="1834750248"/>
                    </a:ext>
                  </a:extLst>
                </a:gridCol>
              </a:tblGrid>
              <a:tr h="990489">
                <a:tc>
                  <a:txBody>
                    <a:bodyPr/>
                    <a:lstStyle/>
                    <a:p>
                      <a:pPr algn="ctr"/>
                      <a:r>
                        <a:rPr lang="el-GR" sz="1400" b="0" dirty="0">
                          <a:ln>
                            <a:solidFill>
                              <a:schemeClr val="bg1"/>
                            </a:solidFill>
                          </a:ln>
                          <a:latin typeface="+mn-lt"/>
                        </a:rPr>
                        <a:t>Κριτήρια</a:t>
                      </a:r>
                      <a:endParaRPr lang="x-none" sz="1400" b="0" dirty="0">
                        <a:ln>
                          <a:solidFill>
                            <a:schemeClr val="bg1"/>
                          </a:solidFill>
                        </a:ln>
                        <a:latin typeface="+mn-lt"/>
                      </a:endParaRPr>
                    </a:p>
                  </a:txBody>
                  <a:tcPr marL="83530" marR="83530" marT="41765" marB="41765"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0" i="0" u="none" strike="noStrike" kern="1200" cap="none" spc="0" normalizeH="0" baseline="0" noProof="0" dirty="0">
                          <a:ln>
                            <a:solidFill>
                              <a:srgbClr val="FEFFFF"/>
                            </a:solidFill>
                          </a:ln>
                          <a:solidFill>
                            <a:srgbClr val="FEFFFF"/>
                          </a:solidFill>
                          <a:effectLst/>
                          <a:uLnTx/>
                          <a:uFillTx/>
                          <a:latin typeface="+mn-lt"/>
                          <a:ea typeface="+mn-ea"/>
                          <a:cs typeface="+mn-cs"/>
                        </a:rPr>
                        <a:t>Απλουστευμένη διασάφηση (τακτική χρήση)</a:t>
                      </a:r>
                      <a:endParaRPr kumimoji="0" lang="x-none" sz="1400" b="0" i="0" u="none" strike="noStrike" kern="1200" cap="none" spc="0" normalizeH="0" baseline="0" noProof="0" dirty="0">
                        <a:ln>
                          <a:solidFill>
                            <a:srgbClr val="FEFFFF"/>
                          </a:solidFill>
                        </a:ln>
                        <a:solidFill>
                          <a:srgbClr val="FEFFFF"/>
                        </a:solidFill>
                        <a:effectLst/>
                        <a:uLnTx/>
                        <a:uFillTx/>
                        <a:latin typeface="+mn-lt"/>
                        <a:ea typeface="+mn-ea"/>
                        <a:cs typeface="+mn-cs"/>
                      </a:endParaRPr>
                    </a:p>
                  </a:txBody>
                  <a:tcPr marL="83530" marR="83530" marT="41765" marB="41765"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0" i="0" u="none" strike="noStrike" kern="1200" cap="none" spc="0" normalizeH="0" baseline="0" noProof="0" dirty="0">
                          <a:ln>
                            <a:solidFill>
                              <a:srgbClr val="FEFFFF"/>
                            </a:solidFill>
                          </a:ln>
                          <a:solidFill>
                            <a:srgbClr val="FEFFFF"/>
                          </a:solidFill>
                          <a:effectLst/>
                          <a:uLnTx/>
                          <a:uFillTx/>
                          <a:latin typeface="+mn-lt"/>
                          <a:ea typeface="+mn-ea"/>
                          <a:cs typeface="+mn-cs"/>
                        </a:rPr>
                        <a:t>Εγγραφή στις λογιστικές καταχωρίσεις του διασαφιστή ΜΕ γνωστοποίηση προσκόμισης</a:t>
                      </a:r>
                      <a:endParaRPr kumimoji="0" lang="x-none" sz="1400" b="0" i="0" u="none" strike="noStrike" kern="1200" cap="none" spc="0" normalizeH="0" baseline="0" noProof="0" dirty="0">
                        <a:ln>
                          <a:solidFill>
                            <a:srgbClr val="FEFFFF"/>
                          </a:solidFill>
                        </a:ln>
                        <a:solidFill>
                          <a:srgbClr val="FEFFFF"/>
                        </a:solidFill>
                        <a:effectLst/>
                        <a:uLnTx/>
                        <a:uFillTx/>
                        <a:latin typeface="+mn-lt"/>
                        <a:ea typeface="+mn-ea"/>
                        <a:cs typeface="+mn-cs"/>
                      </a:endParaRPr>
                    </a:p>
                  </a:txBody>
                  <a:tcPr marL="83530" marR="83530" marT="41765" marB="41765"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92059112"/>
                  </a:ext>
                </a:extLst>
              </a:tr>
              <a:tr h="9506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Ικανοποιητικές διαδικασίες για τις άδειες εισαγωγών/εξαγωγών που συνδέονται με απαγορεύσεις/περιορισμούς</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Άρθρο 145 1(δ) DA, ΙΑ 25 1(ια)</a:t>
                      </a:r>
                      <a:endParaRPr lang="en-GB" sz="1400" kern="1200" dirty="0">
                        <a:solidFill>
                          <a:srgbClr val="002060"/>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dirty="0">
                          <a:solidFill>
                            <a:srgbClr val="002060"/>
                          </a:solidFill>
                          <a:latin typeface="+mn-lt"/>
                          <a:ea typeface="+mn-ea"/>
                          <a:cs typeface="+mn-cs"/>
                        </a:rPr>
                        <a:t>X</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noProof="0" dirty="0">
                          <a:solidFill>
                            <a:srgbClr val="002060"/>
                          </a:solidFill>
                          <a:latin typeface="+mn-lt"/>
                          <a:ea typeface="+mn-ea"/>
                          <a:cs typeface="+mn-cs"/>
                        </a:rPr>
                        <a:t>X</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extLst>
                  <a:ext uri="{0D108BD9-81ED-4DB2-BD59-A6C34878D82A}">
                    <a16:rowId xmlns:a16="http://schemas.microsoft.com/office/drawing/2014/main" val="3102196988"/>
                  </a:ext>
                </a:extLst>
              </a:tr>
              <a:tr h="124320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Ικανοποιητικό σύστημα διαχείρισης εμπορικών, λογιστικών και μεταφορικών καταχωρήσεων - </a:t>
                      </a:r>
                      <a:r>
                        <a:rPr lang="el-GR" sz="1400" b="0" i="0" u="none" strike="noStrike" kern="1200" baseline="0" dirty="0">
                          <a:solidFill>
                            <a:schemeClr val="tx1"/>
                          </a:solidFill>
                          <a:latin typeface="+mn-lt"/>
                          <a:ea typeface="+mn-ea"/>
                          <a:cs typeface="+mn-cs"/>
                        </a:rPr>
                        <a:t>Μέτρα ασφάλειας του αυτοματοποιημένου λογιστικού πληροφοριακού συστήματος του</a:t>
                      </a:r>
                      <a:r>
                        <a:rPr lang="en-US" sz="1400" b="0" i="0" u="none" strike="noStrike" kern="1200" baseline="0" dirty="0">
                          <a:solidFill>
                            <a:schemeClr val="tx1"/>
                          </a:solidFill>
                          <a:latin typeface="+mn-lt"/>
                          <a:ea typeface="+mn-ea"/>
                          <a:cs typeface="+mn-cs"/>
                        </a:rPr>
                        <a:t> </a:t>
                      </a:r>
                      <a:r>
                        <a:rPr lang="el-GR" sz="1400" b="0" i="0" u="none" strike="noStrike" kern="1200" baseline="0" dirty="0">
                          <a:solidFill>
                            <a:schemeClr val="tx1"/>
                          </a:solidFill>
                          <a:latin typeface="+mn-lt"/>
                          <a:ea typeface="+mn-ea"/>
                          <a:cs typeface="+mn-cs"/>
                        </a:rPr>
                        <a:t>Αιτούντος</a:t>
                      </a:r>
                      <a:r>
                        <a:rPr lang="en-US" sz="1400" b="0" i="0" u="none" strike="noStrike" kern="1200" baseline="0" dirty="0">
                          <a:solidFill>
                            <a:schemeClr val="tx1"/>
                          </a:solidFill>
                          <a:latin typeface="+mn-lt"/>
                          <a:ea typeface="+mn-ea"/>
                          <a:cs typeface="+mn-cs"/>
                        </a:rPr>
                        <a:t>( </a:t>
                      </a:r>
                      <a:r>
                        <a:rPr lang="el-GR" sz="1400" b="0" i="0" u="none" strike="noStrike" kern="1200" baseline="0" dirty="0">
                          <a:solidFill>
                            <a:schemeClr val="tx1"/>
                          </a:solidFill>
                          <a:latin typeface="+mn-lt"/>
                          <a:ea typeface="+mn-ea"/>
                          <a:cs typeface="+mn-cs"/>
                        </a:rPr>
                        <a:t>Γ.Γ.Π.Σ.)</a:t>
                      </a: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1400" kern="1200" dirty="0">
                          <a:solidFill>
                            <a:srgbClr val="002060"/>
                          </a:solidFill>
                          <a:latin typeface="+mn-lt"/>
                          <a:ea typeface="+mn-ea"/>
                          <a:cs typeface="+mn-cs"/>
                        </a:rPr>
                        <a:t>Άρθρα UCC 39(β), IA 25</a:t>
                      </a:r>
                      <a:endParaRPr lang="en-US" sz="1400" kern="1200" dirty="0">
                        <a:solidFill>
                          <a:srgbClr val="002060"/>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alpha val="80000"/>
                      </a:schemeClr>
                    </a:solidFill>
                  </a:tcPr>
                </a:tc>
                <a:tc>
                  <a:txBody>
                    <a:bodyPr/>
                    <a:lstStyle/>
                    <a:p>
                      <a:pPr algn="ctr"/>
                      <a:endParaRPr lang="x-none" sz="1400" b="1" kern="1200" dirty="0">
                        <a:solidFill>
                          <a:srgbClr val="002060"/>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alpha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noProof="0" dirty="0">
                          <a:solidFill>
                            <a:srgbClr val="002060"/>
                          </a:solidFill>
                          <a:latin typeface="+mn-lt"/>
                          <a:ea typeface="+mn-ea"/>
                          <a:cs typeface="+mn-cs"/>
                        </a:rPr>
                        <a:t>X</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alpha val="80000"/>
                      </a:schemeClr>
                    </a:solidFill>
                  </a:tcPr>
                </a:tc>
                <a:extLst>
                  <a:ext uri="{0D108BD9-81ED-4DB2-BD59-A6C34878D82A}">
                    <a16:rowId xmlns:a16="http://schemas.microsoft.com/office/drawing/2014/main" val="3770550292"/>
                  </a:ext>
                </a:extLst>
              </a:tr>
              <a:tr h="7312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400" kern="1200" dirty="0">
                          <a:solidFill>
                            <a:srgbClr val="002060"/>
                          </a:solidFill>
                          <a:latin typeface="+mn-lt"/>
                          <a:ea typeface="+mn-ea"/>
                          <a:cs typeface="+mn-cs"/>
                        </a:rPr>
                        <a:t>Πρακτικά κριτήρια επάρκειας ή επαγγελματικών προσόντων</a:t>
                      </a:r>
                      <a:r>
                        <a:rPr lang="en-US" sz="1400" kern="1200" dirty="0">
                          <a:solidFill>
                            <a:srgbClr val="002060"/>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pt-BR" sz="1400" kern="1200" dirty="0">
                          <a:solidFill>
                            <a:srgbClr val="002060"/>
                          </a:solidFill>
                          <a:latin typeface="+mn-lt"/>
                          <a:ea typeface="+mn-ea"/>
                          <a:cs typeface="+mn-cs"/>
                        </a:rPr>
                        <a:t>UCC 39(δ), IA 27</a:t>
                      </a:r>
                      <a:endParaRPr lang="en-GB" sz="1400" kern="1200" dirty="0">
                        <a:solidFill>
                          <a:srgbClr val="002060"/>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tc>
                  <a:txBody>
                    <a:bodyPr/>
                    <a:lstStyle/>
                    <a:p>
                      <a:pPr algn="ctr"/>
                      <a:endParaRPr lang="x-none" sz="1400" b="1" kern="1200" dirty="0">
                        <a:solidFill>
                          <a:srgbClr val="002060"/>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kern="1200" noProof="0" dirty="0">
                          <a:solidFill>
                            <a:srgbClr val="002060"/>
                          </a:solidFill>
                          <a:latin typeface="+mn-lt"/>
                          <a:ea typeface="+mn-ea"/>
                          <a:cs typeface="+mn-cs"/>
                        </a:rPr>
                        <a:t>X</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alpha val="40000"/>
                      </a:schemeClr>
                    </a:solidFill>
                  </a:tcPr>
                </a:tc>
                <a:extLst>
                  <a:ext uri="{0D108BD9-81ED-4DB2-BD59-A6C34878D82A}">
                    <a16:rowId xmlns:a16="http://schemas.microsoft.com/office/drawing/2014/main" val="4059152814"/>
                  </a:ext>
                </a:extLst>
              </a:tr>
            </a:tbl>
          </a:graphicData>
        </a:graphic>
      </p:graphicFrame>
    </p:spTree>
    <p:extLst>
      <p:ext uri="{BB962C8B-B14F-4D97-AF65-F5344CB8AC3E}">
        <p14:creationId xmlns:p14="http://schemas.microsoft.com/office/powerpoint/2010/main" val="373725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2085068-E2D8-43D6-AD9D-C17A4DA532BB}"/>
              </a:ext>
            </a:extLst>
          </p:cNvPr>
          <p:cNvSpPr>
            <a:spLocks noGrp="1"/>
          </p:cNvSpPr>
          <p:nvPr>
            <p:ph type="title"/>
          </p:nvPr>
        </p:nvSpPr>
        <p:spPr>
          <a:xfrm>
            <a:off x="389467" y="278035"/>
            <a:ext cx="11062304" cy="1325563"/>
          </a:xfrm>
        </p:spPr>
        <p:txBody>
          <a:bodyPr>
            <a:noAutofit/>
          </a:bodyPr>
          <a:lstStyle/>
          <a:p>
            <a:pPr algn="ctr"/>
            <a:r>
              <a:rPr lang="el-GR" sz="2800" b="1" dirty="0">
                <a:ea typeface="Calibri" panose="020F0502020204030204" pitchFamily="34" charset="0"/>
                <a:cs typeface="Calibri" panose="020F0502020204030204" pitchFamily="34" charset="0"/>
              </a:rPr>
              <a:t>Κριτήρια για την εγγραφή στις λογιστικές καταχωρίσεις του </a:t>
            </a:r>
            <a:r>
              <a:rPr lang="el-GR" sz="2800" b="1" dirty="0" err="1">
                <a:ea typeface="Calibri" panose="020F0502020204030204" pitchFamily="34" charset="0"/>
                <a:cs typeface="Calibri" panose="020F0502020204030204" pitchFamily="34" charset="0"/>
              </a:rPr>
              <a:t>διασαφιστή</a:t>
            </a:r>
            <a:r>
              <a:rPr lang="en-US" sz="2800" b="1" dirty="0">
                <a:ea typeface="Calibri" panose="020F0502020204030204" pitchFamily="34" charset="0"/>
                <a:cs typeface="Calibri" panose="020F0502020204030204" pitchFamily="34" charset="0"/>
              </a:rPr>
              <a:t> </a:t>
            </a:r>
            <a:r>
              <a:rPr lang="el-GR" sz="2800" b="1" u="sng" dirty="0">
                <a:ea typeface="Calibri" panose="020F0502020204030204" pitchFamily="34" charset="0"/>
                <a:cs typeface="Calibri" panose="020F0502020204030204" pitchFamily="34" charset="0"/>
              </a:rPr>
              <a:t>ΜΕ ΑΠΑΛΛΑΓΗ </a:t>
            </a:r>
            <a:r>
              <a:rPr lang="el-GR" sz="2800" b="1" dirty="0">
                <a:ea typeface="Calibri" panose="020F0502020204030204" pitchFamily="34" charset="0"/>
                <a:cs typeface="Calibri" panose="020F0502020204030204" pitchFamily="34" charset="0"/>
              </a:rPr>
              <a:t>από τη γνωστοποίηση προσκόμισης των εμπορευμάτων</a:t>
            </a:r>
            <a:endParaRPr lang="el-GR" sz="2800" b="1" dirty="0">
              <a:solidFill>
                <a:srgbClr val="002060"/>
              </a:solidFill>
              <a:ea typeface="+mn-ea"/>
              <a:cs typeface="+mn-cs"/>
            </a:endParaRPr>
          </a:p>
        </p:txBody>
      </p:sp>
      <p:sp>
        <p:nvSpPr>
          <p:cNvPr id="3" name="Θέση περιεχομένου 2">
            <a:extLst>
              <a:ext uri="{FF2B5EF4-FFF2-40B4-BE49-F238E27FC236}">
                <a16:creationId xmlns:a16="http://schemas.microsoft.com/office/drawing/2014/main" id="{7242D897-73F4-4AE6-9175-AF4C19EED572}"/>
              </a:ext>
            </a:extLst>
          </p:cNvPr>
          <p:cNvSpPr>
            <a:spLocks noGrp="1"/>
          </p:cNvSpPr>
          <p:nvPr>
            <p:ph idx="1"/>
          </p:nvPr>
        </p:nvSpPr>
        <p:spPr>
          <a:xfrm>
            <a:off x="672011" y="1983341"/>
            <a:ext cx="10996749" cy="4351338"/>
          </a:xfrm>
        </p:spPr>
        <p:txBody>
          <a:bodyPr>
            <a:normAutofit/>
          </a:bodyPr>
          <a:lstStyle/>
          <a:p>
            <a:pPr marL="0" indent="0" algn="just">
              <a:spcAft>
                <a:spcPts val="500"/>
              </a:spcAft>
              <a:buNone/>
            </a:pPr>
            <a:r>
              <a:rPr lang="el-GR" sz="1900" dirty="0">
                <a:solidFill>
                  <a:srgbClr val="002060"/>
                </a:solidFill>
              </a:rPr>
              <a:t>Απαιτούνται επιπλέον τα ακόλουθα :</a:t>
            </a:r>
          </a:p>
          <a:p>
            <a:pPr marL="814388" lvl="1" indent="-357188" algn="just">
              <a:spcAft>
                <a:spcPts val="500"/>
              </a:spcAft>
              <a:buSzPct val="100000"/>
              <a:buFont typeface="Wingdings" panose="05000000000000000000" pitchFamily="2" charset="2"/>
              <a:buChar char="ü"/>
            </a:pPr>
            <a:r>
              <a:rPr lang="el-GR" sz="1800" b="1" dirty="0">
                <a:solidFill>
                  <a:srgbClr val="002060"/>
                </a:solidFill>
              </a:rPr>
              <a:t>Ο διασαφιστής είναι εγκεκριμένος οικονομικός φορέας ως προς τις τελωνειακές απλουστεύσεις (</a:t>
            </a:r>
            <a:r>
              <a:rPr lang="en-US" sz="1800" b="1" dirty="0">
                <a:solidFill>
                  <a:srgbClr val="002060"/>
                </a:solidFill>
              </a:rPr>
              <a:t>AEO C</a:t>
            </a:r>
            <a:r>
              <a:rPr lang="el-GR" sz="1800" b="1" dirty="0">
                <a:solidFill>
                  <a:srgbClr val="002060"/>
                </a:solidFill>
              </a:rPr>
              <a:t>)</a:t>
            </a:r>
            <a:r>
              <a:rPr lang="en-US" sz="1800" dirty="0">
                <a:solidFill>
                  <a:srgbClr val="002060"/>
                </a:solidFill>
              </a:rPr>
              <a:t>-</a:t>
            </a:r>
            <a:r>
              <a:rPr lang="el-GR" sz="1800" dirty="0">
                <a:solidFill>
                  <a:srgbClr val="002060"/>
                </a:solidFill>
              </a:rPr>
              <a:t> Άρθρο UCC182 3(α)</a:t>
            </a:r>
          </a:p>
          <a:p>
            <a:pPr marL="814388" lvl="1" indent="-357188" algn="just">
              <a:spcAft>
                <a:spcPts val="500"/>
              </a:spcAft>
              <a:buSzPct val="100000"/>
              <a:buFont typeface="Wingdings" panose="05000000000000000000" pitchFamily="2" charset="2"/>
              <a:buChar char="ü"/>
            </a:pPr>
            <a:r>
              <a:rPr lang="el-GR" sz="1800" dirty="0">
                <a:solidFill>
                  <a:srgbClr val="002060"/>
                </a:solidFill>
              </a:rPr>
              <a:t>Η φύση και η ροή των εμπορευμάτων το δικαιολογούν </a:t>
            </a:r>
            <a:r>
              <a:rPr lang="en-US" sz="1800" dirty="0">
                <a:solidFill>
                  <a:srgbClr val="002060"/>
                </a:solidFill>
              </a:rPr>
              <a:t>(</a:t>
            </a:r>
            <a:r>
              <a:rPr lang="el-GR" sz="1800" dirty="0">
                <a:solidFill>
                  <a:srgbClr val="002060"/>
                </a:solidFill>
              </a:rPr>
              <a:t>ηλεκτρική ενέργεια – φυσικό αέριο)</a:t>
            </a:r>
            <a:r>
              <a:rPr lang="en-US" sz="1800" dirty="0">
                <a:solidFill>
                  <a:srgbClr val="002060"/>
                </a:solidFill>
              </a:rPr>
              <a:t>-</a:t>
            </a:r>
            <a:r>
              <a:rPr lang="el-GR" sz="1800" dirty="0">
                <a:solidFill>
                  <a:srgbClr val="002060"/>
                </a:solidFill>
              </a:rPr>
              <a:t> Άρθρο UCC182 3(β</a:t>
            </a:r>
            <a:r>
              <a:rPr lang="en-US" sz="1800" dirty="0">
                <a:solidFill>
                  <a:srgbClr val="002060"/>
                </a:solidFill>
              </a:rPr>
              <a:t>)</a:t>
            </a:r>
            <a:endParaRPr lang="el-GR" sz="1800" dirty="0">
              <a:solidFill>
                <a:srgbClr val="002060"/>
              </a:solidFill>
            </a:endParaRPr>
          </a:p>
          <a:p>
            <a:pPr marL="814388" lvl="1" indent="-357188" algn="just">
              <a:spcAft>
                <a:spcPts val="500"/>
              </a:spcAft>
              <a:buSzPct val="100000"/>
              <a:buFont typeface="Wingdings" panose="05000000000000000000" pitchFamily="2" charset="2"/>
              <a:buChar char="ü"/>
            </a:pPr>
            <a:r>
              <a:rPr lang="el-GR" sz="1800" dirty="0">
                <a:solidFill>
                  <a:srgbClr val="002060"/>
                </a:solidFill>
              </a:rPr>
              <a:t>Το Τελωνείο ελέγχου έχει πρόσβαση σε όλες τις πληροφορίες που θεωρεί απαραίτητες προκειμένου να ασκήσει το δικαίωμά του να διενεργεί ελέγχους επί των εμπορευμάτων, εφόσον παρουσιαστεί ανάγκη</a:t>
            </a:r>
            <a:r>
              <a:rPr lang="en-US" sz="1800" dirty="0">
                <a:solidFill>
                  <a:srgbClr val="002060"/>
                </a:solidFill>
              </a:rPr>
              <a:t>-</a:t>
            </a:r>
            <a:r>
              <a:rPr lang="el-GR" sz="1800" dirty="0">
                <a:solidFill>
                  <a:srgbClr val="002060"/>
                </a:solidFill>
              </a:rPr>
              <a:t> Άρθρο UCC182 3(γ)</a:t>
            </a:r>
          </a:p>
          <a:p>
            <a:pPr marL="814388" lvl="1" indent="-357188" algn="just">
              <a:spcAft>
                <a:spcPts val="500"/>
              </a:spcAft>
              <a:buSzPct val="100000"/>
              <a:buFont typeface="Wingdings" panose="05000000000000000000" pitchFamily="2" charset="2"/>
              <a:buChar char="ü"/>
            </a:pPr>
            <a:r>
              <a:rPr lang="el-GR" sz="1800" dirty="0">
                <a:solidFill>
                  <a:srgbClr val="002060"/>
                </a:solidFill>
              </a:rPr>
              <a:t>Κατά τη στιγμή της εγγραφής στις λογιστικές καταχωρήσεις, τα εμπορεύματα δεν υπόκεινται πλέον σε απαγορεύσεις ή περιορισμούς, εκτός αν ορίζεται άλλως στην άδεια</a:t>
            </a:r>
            <a:r>
              <a:rPr lang="en-US" sz="1800" dirty="0">
                <a:solidFill>
                  <a:srgbClr val="002060"/>
                </a:solidFill>
              </a:rPr>
              <a:t>-</a:t>
            </a:r>
            <a:r>
              <a:rPr lang="el-GR" sz="1800" dirty="0">
                <a:solidFill>
                  <a:srgbClr val="002060"/>
                </a:solidFill>
              </a:rPr>
              <a:t> Άρθρο UCC182 3(δ)</a:t>
            </a:r>
            <a:endParaRPr lang="en-US" sz="1800" dirty="0">
              <a:solidFill>
                <a:srgbClr val="002060"/>
              </a:solidFill>
            </a:endParaRPr>
          </a:p>
          <a:p>
            <a:pPr marL="0" indent="0" algn="just">
              <a:spcAft>
                <a:spcPts val="500"/>
              </a:spcAft>
              <a:buSzPct val="100000"/>
              <a:buNone/>
            </a:pPr>
            <a:endParaRPr lang="en-GB" sz="1900" dirty="0">
              <a:solidFill>
                <a:srgbClr val="002060"/>
              </a:solidFill>
            </a:endParaRPr>
          </a:p>
          <a:p>
            <a:pPr algn="just"/>
            <a:endParaRPr lang="el-GR" sz="1900" dirty="0"/>
          </a:p>
        </p:txBody>
      </p:sp>
    </p:spTree>
    <p:extLst>
      <p:ext uri="{BB962C8B-B14F-4D97-AF65-F5344CB8AC3E}">
        <p14:creationId xmlns:p14="http://schemas.microsoft.com/office/powerpoint/2010/main" val="16549622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52F0F6A-1CDF-4CED-AAC7-C619D8310295}"/>
              </a:ext>
            </a:extLst>
          </p:cNvPr>
          <p:cNvSpPr>
            <a:spLocks noGrp="1"/>
          </p:cNvSpPr>
          <p:nvPr>
            <p:ph type="title"/>
          </p:nvPr>
        </p:nvSpPr>
        <p:spPr>
          <a:xfrm>
            <a:off x="667126" y="269330"/>
            <a:ext cx="10857748" cy="868296"/>
          </a:xfrm>
        </p:spPr>
        <p:txBody>
          <a:bodyPr>
            <a:normAutofit/>
          </a:bodyPr>
          <a:lstStyle/>
          <a:p>
            <a:pPr algn="ctr"/>
            <a:r>
              <a:rPr lang="en-US" sz="3200" i="1" dirty="0">
                <a:solidFill>
                  <a:schemeClr val="accent1"/>
                </a:solidFill>
              </a:rPr>
              <a:t> </a:t>
            </a:r>
            <a:r>
              <a:rPr lang="el-GR" sz="2800" b="1" dirty="0">
                <a:ea typeface="Calibri" panose="020F0502020204030204" pitchFamily="34" charset="0"/>
                <a:cs typeface="Calibri" panose="020F0502020204030204" pitchFamily="34" charset="0"/>
              </a:rPr>
              <a:t>Άμεσα οφέλη από τη χρήση απλουστεύσεων (1/3)</a:t>
            </a:r>
            <a:endParaRPr lang="el-GR" sz="2800" b="1" dirty="0">
              <a:solidFill>
                <a:srgbClr val="002060"/>
              </a:solidFill>
              <a:ea typeface="+mn-ea"/>
              <a:cs typeface="+mn-cs"/>
            </a:endParaRPr>
          </a:p>
        </p:txBody>
      </p:sp>
      <p:sp>
        <p:nvSpPr>
          <p:cNvPr id="19" name="17 - TextBox">
            <a:extLst>
              <a:ext uri="{FF2B5EF4-FFF2-40B4-BE49-F238E27FC236}">
                <a16:creationId xmlns:a16="http://schemas.microsoft.com/office/drawing/2014/main" id="{EC9FA898-DE2B-4D37-AC39-2D8C940AE6D3}"/>
              </a:ext>
            </a:extLst>
          </p:cNvPr>
          <p:cNvSpPr txBox="1"/>
          <p:nvPr/>
        </p:nvSpPr>
        <p:spPr>
          <a:xfrm>
            <a:off x="2407762" y="1665898"/>
            <a:ext cx="7638676" cy="461665"/>
          </a:xfrm>
          <a:prstGeom prst="rect">
            <a:avLst/>
          </a:prstGeom>
          <a:noFill/>
        </p:spPr>
        <p:txBody>
          <a:bodyPr wrap="square" rtlCol="0">
            <a:spAutoFit/>
          </a:bodyPr>
          <a:lstStyle/>
          <a:p>
            <a:endParaRPr lang="el-GR" sz="2400" i="1" dirty="0">
              <a:solidFill>
                <a:srgbClr val="002060"/>
              </a:solidFill>
            </a:endParaRPr>
          </a:p>
        </p:txBody>
      </p:sp>
      <p:sp>
        <p:nvSpPr>
          <p:cNvPr id="4" name="Ορθογώνιο: Στρογγύλεμα γωνιών 3">
            <a:extLst>
              <a:ext uri="{FF2B5EF4-FFF2-40B4-BE49-F238E27FC236}">
                <a16:creationId xmlns:a16="http://schemas.microsoft.com/office/drawing/2014/main" id="{6886A442-C17A-1E16-69FD-F493ACFBC95E}"/>
              </a:ext>
            </a:extLst>
          </p:cNvPr>
          <p:cNvSpPr/>
          <p:nvPr/>
        </p:nvSpPr>
        <p:spPr>
          <a:xfrm>
            <a:off x="1940784" y="1668956"/>
            <a:ext cx="8572631" cy="8682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lvl="0" indent="-342900">
              <a:buFont typeface="Wingdings" panose="05000000000000000000" pitchFamily="2" charset="2"/>
              <a:buChar char="Ø"/>
            </a:pPr>
            <a:r>
              <a:rPr lang="el-GR" sz="2000" dirty="0">
                <a:solidFill>
                  <a:srgbClr val="002060"/>
                </a:solidFill>
              </a:rPr>
              <a:t>Υποβολή λιγότερων δεδομένων στα τελωνεία πριν από την παράδοση των εμπορευμάτων</a:t>
            </a:r>
          </a:p>
        </p:txBody>
      </p:sp>
      <p:sp>
        <p:nvSpPr>
          <p:cNvPr id="5" name="Ορθογώνιο: Στρογγύλεμα γωνιών 4">
            <a:extLst>
              <a:ext uri="{FF2B5EF4-FFF2-40B4-BE49-F238E27FC236}">
                <a16:creationId xmlns:a16="http://schemas.microsoft.com/office/drawing/2014/main" id="{36AEDFBF-8111-7AB3-A004-3EC203A2DE4D}"/>
              </a:ext>
            </a:extLst>
          </p:cNvPr>
          <p:cNvSpPr/>
          <p:nvPr/>
        </p:nvSpPr>
        <p:spPr>
          <a:xfrm>
            <a:off x="1952831" y="2978892"/>
            <a:ext cx="8572631" cy="10738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Wingdings" panose="05000000000000000000" pitchFamily="2" charset="2"/>
              <a:buChar char="Ø"/>
            </a:pPr>
            <a:r>
              <a:rPr lang="el-GR" sz="2000" dirty="0"/>
              <a:t>Δυνατότητα προσκόμισης των εμπορευμάτων στις εγκαταστάσεις του οικονομικού φορέα, οι οποίες θα πρέπει να αποτυπώνονται στην άδεια</a:t>
            </a:r>
          </a:p>
        </p:txBody>
      </p:sp>
      <p:sp>
        <p:nvSpPr>
          <p:cNvPr id="8" name="Ορθογώνιο: Στρογγύλεμα γωνιών 7">
            <a:extLst>
              <a:ext uri="{FF2B5EF4-FFF2-40B4-BE49-F238E27FC236}">
                <a16:creationId xmlns:a16="http://schemas.microsoft.com/office/drawing/2014/main" id="{C2859405-2433-729B-6D3A-8A00940C5E4C}"/>
              </a:ext>
            </a:extLst>
          </p:cNvPr>
          <p:cNvSpPr/>
          <p:nvPr/>
        </p:nvSpPr>
        <p:spPr>
          <a:xfrm>
            <a:off x="2003717" y="4378518"/>
            <a:ext cx="8521745" cy="78606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lvl="0" indent="-342900">
              <a:buFont typeface="Wingdings" panose="05000000000000000000" pitchFamily="2" charset="2"/>
              <a:buChar char="Ø"/>
            </a:pPr>
            <a:r>
              <a:rPr lang="el-GR" sz="2000" dirty="0">
                <a:solidFill>
                  <a:srgbClr val="002060"/>
                </a:solidFill>
              </a:rPr>
              <a:t>Δυνατότητα πραγματοποίησης συναλλαγών εκτός ωραρίου λειτουργίας του τελωνείου (απαιτείται προηγούμενη έγκριση)</a:t>
            </a:r>
          </a:p>
        </p:txBody>
      </p:sp>
    </p:spTree>
    <p:extLst>
      <p:ext uri="{BB962C8B-B14F-4D97-AF65-F5344CB8AC3E}">
        <p14:creationId xmlns:p14="http://schemas.microsoft.com/office/powerpoint/2010/main" val="2044825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3000A-3B54-FBEC-63B1-12F88E10C63D}"/>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B974C6CD-00D9-4011-EEC5-8AC5F318F2B7}"/>
              </a:ext>
            </a:extLst>
          </p:cNvPr>
          <p:cNvSpPr>
            <a:spLocks noGrp="1"/>
          </p:cNvSpPr>
          <p:nvPr>
            <p:ph type="title"/>
          </p:nvPr>
        </p:nvSpPr>
        <p:spPr>
          <a:xfrm>
            <a:off x="667126" y="269329"/>
            <a:ext cx="10857748" cy="790997"/>
          </a:xfrm>
        </p:spPr>
        <p:txBody>
          <a:bodyPr>
            <a:normAutofit/>
          </a:bodyPr>
          <a:lstStyle/>
          <a:p>
            <a:pPr algn="ctr"/>
            <a:r>
              <a:rPr lang="en-US" sz="2800" i="1" dirty="0">
                <a:solidFill>
                  <a:schemeClr val="accent1"/>
                </a:solidFill>
              </a:rPr>
              <a:t> </a:t>
            </a:r>
            <a:r>
              <a:rPr lang="el-GR" sz="2800" b="1" dirty="0">
                <a:ea typeface="Calibri" panose="020F0502020204030204" pitchFamily="34" charset="0"/>
                <a:cs typeface="Calibri" panose="020F0502020204030204" pitchFamily="34" charset="0"/>
              </a:rPr>
              <a:t>Άμεσα οφέλη από τη χρήση απλουστεύσεων (2/3)</a:t>
            </a:r>
            <a:endParaRPr lang="el-GR" sz="2800" i="1" dirty="0">
              <a:solidFill>
                <a:schemeClr val="accent1"/>
              </a:solidFill>
            </a:endParaRPr>
          </a:p>
        </p:txBody>
      </p:sp>
      <p:sp>
        <p:nvSpPr>
          <p:cNvPr id="19" name="17 - TextBox">
            <a:extLst>
              <a:ext uri="{FF2B5EF4-FFF2-40B4-BE49-F238E27FC236}">
                <a16:creationId xmlns:a16="http://schemas.microsoft.com/office/drawing/2014/main" id="{05CD8A6F-F839-2630-ED0B-CE09EDA6314F}"/>
              </a:ext>
            </a:extLst>
          </p:cNvPr>
          <p:cNvSpPr txBox="1"/>
          <p:nvPr/>
        </p:nvSpPr>
        <p:spPr>
          <a:xfrm>
            <a:off x="2276662" y="1661762"/>
            <a:ext cx="7638676" cy="461665"/>
          </a:xfrm>
          <a:prstGeom prst="rect">
            <a:avLst/>
          </a:prstGeom>
          <a:noFill/>
        </p:spPr>
        <p:txBody>
          <a:bodyPr wrap="square" rtlCol="0">
            <a:spAutoFit/>
          </a:bodyPr>
          <a:lstStyle/>
          <a:p>
            <a:endParaRPr lang="el-GR" sz="2400" i="1" dirty="0">
              <a:solidFill>
                <a:srgbClr val="002060"/>
              </a:solidFill>
            </a:endParaRPr>
          </a:p>
        </p:txBody>
      </p:sp>
      <p:sp>
        <p:nvSpPr>
          <p:cNvPr id="3" name="Ορθογώνιο: Στρογγύλεμα γωνιών 2">
            <a:extLst>
              <a:ext uri="{FF2B5EF4-FFF2-40B4-BE49-F238E27FC236}">
                <a16:creationId xmlns:a16="http://schemas.microsoft.com/office/drawing/2014/main" id="{70057E27-68CB-AB2E-7879-D6A5888D9F3A}"/>
              </a:ext>
            </a:extLst>
          </p:cNvPr>
          <p:cNvSpPr/>
          <p:nvPr/>
        </p:nvSpPr>
        <p:spPr>
          <a:xfrm>
            <a:off x="1954201" y="3994552"/>
            <a:ext cx="8366666" cy="120168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lvl="0" indent="-342900">
              <a:buFont typeface="Wingdings" panose="05000000000000000000" pitchFamily="2" charset="2"/>
              <a:buChar char="Ø"/>
            </a:pPr>
            <a:r>
              <a:rPr lang="el-GR" sz="2000" dirty="0"/>
              <a:t>Οι έλεγχοι πραγματοποιούνται στις εγκαταστάσεις του οικονομικού φορέα, εφόσον έχει άδεια εγγραφής στις λογιστικές καταχωρήσεις ή απλ/νης διασάφησης σε </a:t>
            </a:r>
            <a:r>
              <a:rPr lang="el-GR" sz="2000" b="1" u="sng" dirty="0"/>
              <a:t>εγκεκριμένο από το τελωνείο τόπο</a:t>
            </a:r>
          </a:p>
        </p:txBody>
      </p:sp>
      <p:sp>
        <p:nvSpPr>
          <p:cNvPr id="6" name="Ορθογώνιο: Στρογγύλεμα γωνιών 5">
            <a:extLst>
              <a:ext uri="{FF2B5EF4-FFF2-40B4-BE49-F238E27FC236}">
                <a16:creationId xmlns:a16="http://schemas.microsoft.com/office/drawing/2014/main" id="{AEDB7C2B-1F66-1BCB-203B-8445FDCB1902}"/>
              </a:ext>
            </a:extLst>
          </p:cNvPr>
          <p:cNvSpPr/>
          <p:nvPr/>
        </p:nvSpPr>
        <p:spPr>
          <a:xfrm>
            <a:off x="1954201" y="1435010"/>
            <a:ext cx="8307399" cy="96746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lvl="0" indent="-342900">
              <a:buFont typeface="Wingdings" panose="05000000000000000000" pitchFamily="2" charset="2"/>
              <a:buChar char="Ø"/>
            </a:pPr>
            <a:r>
              <a:rPr lang="el-GR" sz="2000" dirty="0"/>
              <a:t>Διεκπεραίωση της διαδικασίας τελωνισμού κατ’ απόλυτη προτεραιότητα στο τελωνείο</a:t>
            </a:r>
          </a:p>
        </p:txBody>
      </p:sp>
      <p:sp>
        <p:nvSpPr>
          <p:cNvPr id="14" name="Ορθογώνιο: Στρογγύλεμα γωνιών 13">
            <a:extLst>
              <a:ext uri="{FF2B5EF4-FFF2-40B4-BE49-F238E27FC236}">
                <a16:creationId xmlns:a16="http://schemas.microsoft.com/office/drawing/2014/main" id="{3FE1A980-9A3F-4A3F-A80C-789C3534B5E1}"/>
              </a:ext>
            </a:extLst>
          </p:cNvPr>
          <p:cNvSpPr/>
          <p:nvPr/>
        </p:nvSpPr>
        <p:spPr>
          <a:xfrm>
            <a:off x="1954201" y="2692055"/>
            <a:ext cx="8366666" cy="96746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Wingdings" panose="05000000000000000000" pitchFamily="2" charset="2"/>
              <a:buChar char="Ø"/>
            </a:pPr>
            <a:r>
              <a:rPr lang="el-GR" sz="2000" dirty="0"/>
              <a:t>Μειωμένοι έλεγχοι εγγράφων και φυσικοί έλεγχοι σε σχέση με την συνήθη διαδικασία  </a:t>
            </a:r>
          </a:p>
        </p:txBody>
      </p:sp>
    </p:spTree>
    <p:extLst>
      <p:ext uri="{BB962C8B-B14F-4D97-AF65-F5344CB8AC3E}">
        <p14:creationId xmlns:p14="http://schemas.microsoft.com/office/powerpoint/2010/main" val="40416869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52F0F6A-1CDF-4CED-AAC7-C619D8310295}"/>
              </a:ext>
            </a:extLst>
          </p:cNvPr>
          <p:cNvSpPr>
            <a:spLocks noGrp="1"/>
          </p:cNvSpPr>
          <p:nvPr>
            <p:ph type="title"/>
          </p:nvPr>
        </p:nvSpPr>
        <p:spPr>
          <a:xfrm>
            <a:off x="667126" y="269329"/>
            <a:ext cx="10857748" cy="724233"/>
          </a:xfrm>
        </p:spPr>
        <p:txBody>
          <a:bodyPr>
            <a:normAutofit/>
          </a:bodyPr>
          <a:lstStyle/>
          <a:p>
            <a:pPr algn="ctr"/>
            <a:r>
              <a:rPr lang="en-US" sz="2800" i="1" dirty="0">
                <a:solidFill>
                  <a:schemeClr val="accent1"/>
                </a:solidFill>
              </a:rPr>
              <a:t> </a:t>
            </a:r>
            <a:r>
              <a:rPr lang="el-GR" sz="2800" b="1" dirty="0">
                <a:ea typeface="Calibri" panose="020F0502020204030204" pitchFamily="34" charset="0"/>
                <a:cs typeface="Calibri" panose="020F0502020204030204" pitchFamily="34" charset="0"/>
              </a:rPr>
              <a:t>Άμεσα οφέλη από τη χρήση απλουστεύσεων </a:t>
            </a:r>
            <a:r>
              <a:rPr lang="el-GR" sz="2800" b="1" dirty="0">
                <a:solidFill>
                  <a:srgbClr val="002060"/>
                </a:solidFill>
              </a:rPr>
              <a:t>(3/3)</a:t>
            </a:r>
            <a:endParaRPr lang="el-GR" sz="2800" i="1" dirty="0">
              <a:solidFill>
                <a:schemeClr val="accent1"/>
              </a:solidFill>
            </a:endParaRPr>
          </a:p>
        </p:txBody>
      </p:sp>
      <p:sp>
        <p:nvSpPr>
          <p:cNvPr id="19" name="17 - TextBox">
            <a:extLst>
              <a:ext uri="{FF2B5EF4-FFF2-40B4-BE49-F238E27FC236}">
                <a16:creationId xmlns:a16="http://schemas.microsoft.com/office/drawing/2014/main" id="{EC9FA898-DE2B-4D37-AC39-2D8C940AE6D3}"/>
              </a:ext>
            </a:extLst>
          </p:cNvPr>
          <p:cNvSpPr txBox="1"/>
          <p:nvPr/>
        </p:nvSpPr>
        <p:spPr>
          <a:xfrm>
            <a:off x="2407762" y="1665898"/>
            <a:ext cx="7638676" cy="461665"/>
          </a:xfrm>
          <a:prstGeom prst="rect">
            <a:avLst/>
          </a:prstGeom>
          <a:noFill/>
        </p:spPr>
        <p:txBody>
          <a:bodyPr wrap="square" rtlCol="0">
            <a:spAutoFit/>
          </a:bodyPr>
          <a:lstStyle/>
          <a:p>
            <a:endParaRPr lang="el-GR" sz="2400" i="1" dirty="0">
              <a:solidFill>
                <a:srgbClr val="002060"/>
              </a:solidFill>
            </a:endParaRPr>
          </a:p>
        </p:txBody>
      </p:sp>
      <p:sp>
        <p:nvSpPr>
          <p:cNvPr id="4" name="Ορθογώνιο: Στρογγύλεμα γωνιών 3">
            <a:extLst>
              <a:ext uri="{FF2B5EF4-FFF2-40B4-BE49-F238E27FC236}">
                <a16:creationId xmlns:a16="http://schemas.microsoft.com/office/drawing/2014/main" id="{6886A442-C17A-1E16-69FD-F493ACFBC95E}"/>
              </a:ext>
            </a:extLst>
          </p:cNvPr>
          <p:cNvSpPr/>
          <p:nvPr/>
        </p:nvSpPr>
        <p:spPr>
          <a:xfrm>
            <a:off x="1853141" y="1489228"/>
            <a:ext cx="8298392" cy="8682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lvl="0" indent="-342900" algn="just">
              <a:buFont typeface="Wingdings" panose="05000000000000000000" pitchFamily="2" charset="2"/>
              <a:buChar char="Ø"/>
            </a:pPr>
            <a:r>
              <a:rPr lang="el-GR" sz="2000" dirty="0">
                <a:solidFill>
                  <a:srgbClr val="002060"/>
                </a:solidFill>
              </a:rPr>
              <a:t>Αναβολή πληρωμής δασμών &amp; φόρων έως τη 16</a:t>
            </a:r>
            <a:r>
              <a:rPr lang="el-GR" dirty="0">
                <a:solidFill>
                  <a:srgbClr val="002060"/>
                </a:solidFill>
              </a:rPr>
              <a:t>η</a:t>
            </a:r>
            <a:r>
              <a:rPr lang="el-GR" sz="2000" dirty="0">
                <a:solidFill>
                  <a:srgbClr val="002060"/>
                </a:solidFill>
              </a:rPr>
              <a:t> μέρα του επόμενου μήνα </a:t>
            </a:r>
          </a:p>
        </p:txBody>
      </p:sp>
      <p:sp>
        <p:nvSpPr>
          <p:cNvPr id="5" name="Ορθογώνιο: Στρογγύλεμα γωνιών 4">
            <a:extLst>
              <a:ext uri="{FF2B5EF4-FFF2-40B4-BE49-F238E27FC236}">
                <a16:creationId xmlns:a16="http://schemas.microsoft.com/office/drawing/2014/main" id="{36AEDFBF-8111-7AB3-A004-3EC203A2DE4D}"/>
              </a:ext>
            </a:extLst>
          </p:cNvPr>
          <p:cNvSpPr/>
          <p:nvPr/>
        </p:nvSpPr>
        <p:spPr>
          <a:xfrm>
            <a:off x="1833547" y="2691706"/>
            <a:ext cx="8298392" cy="11993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Wingdings" panose="05000000000000000000" pitchFamily="2" charset="2"/>
              <a:buChar char="Ø"/>
            </a:pPr>
            <a:r>
              <a:rPr lang="el-GR" sz="2000" dirty="0">
                <a:solidFill>
                  <a:srgbClr val="002060"/>
                </a:solidFill>
              </a:rPr>
              <a:t>Δυνατότητα μείωσης της εγγύησης κατά 70% στην εισαγωγή για ΑΕΟ</a:t>
            </a:r>
            <a:r>
              <a:rPr lang="en-US" sz="2000" dirty="0">
                <a:solidFill>
                  <a:srgbClr val="002060"/>
                </a:solidFill>
              </a:rPr>
              <a:t>C </a:t>
            </a:r>
            <a:r>
              <a:rPr lang="el-GR" sz="2000" dirty="0">
                <a:solidFill>
                  <a:srgbClr val="002060"/>
                </a:solidFill>
              </a:rPr>
              <a:t>και δυνατότητα μείωσης ή ακόμα και απαλλαγής από τη σύσταση αυτής στα ειδικά καθεστώτα</a:t>
            </a:r>
          </a:p>
        </p:txBody>
      </p:sp>
      <p:sp>
        <p:nvSpPr>
          <p:cNvPr id="8" name="Ορθογώνιο: Στρογγύλεμα γωνιών 7">
            <a:extLst>
              <a:ext uri="{FF2B5EF4-FFF2-40B4-BE49-F238E27FC236}">
                <a16:creationId xmlns:a16="http://schemas.microsoft.com/office/drawing/2014/main" id="{C2859405-2433-729B-6D3A-8A00940C5E4C}"/>
              </a:ext>
            </a:extLst>
          </p:cNvPr>
          <p:cNvSpPr/>
          <p:nvPr/>
        </p:nvSpPr>
        <p:spPr>
          <a:xfrm>
            <a:off x="1833547" y="4225208"/>
            <a:ext cx="8298392" cy="8992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Wingdings" panose="05000000000000000000" pitchFamily="2" charset="2"/>
              <a:buChar char="Ø"/>
            </a:pPr>
            <a:r>
              <a:rPr lang="el-GR" sz="2000" dirty="0">
                <a:solidFill>
                  <a:srgbClr val="002060"/>
                </a:solidFill>
              </a:rPr>
              <a:t>Επίσπευση επιστροφής πιστωτικού υπολοίπου ΦΠΑ στους κατόχους αδειών ΑΕΟ / απλουστευμένων αδειών </a:t>
            </a:r>
            <a:r>
              <a:rPr lang="el-GR" sz="1600" dirty="0">
                <a:solidFill>
                  <a:srgbClr val="002060"/>
                </a:solidFill>
              </a:rPr>
              <a:t>(ΠΟΛ 1103/21.07.2017 Απόφαση Διοικητή ΑΑΔΕ)</a:t>
            </a:r>
          </a:p>
        </p:txBody>
      </p:sp>
    </p:spTree>
    <p:extLst>
      <p:ext uri="{BB962C8B-B14F-4D97-AF65-F5344CB8AC3E}">
        <p14:creationId xmlns:p14="http://schemas.microsoft.com/office/powerpoint/2010/main" val="30010404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52F0F6A-1CDF-4CED-AAC7-C619D8310295}"/>
              </a:ext>
            </a:extLst>
          </p:cNvPr>
          <p:cNvSpPr>
            <a:spLocks noGrp="1"/>
          </p:cNvSpPr>
          <p:nvPr>
            <p:ph type="title"/>
          </p:nvPr>
        </p:nvSpPr>
        <p:spPr>
          <a:xfrm>
            <a:off x="667126" y="269329"/>
            <a:ext cx="10857748" cy="767245"/>
          </a:xfrm>
        </p:spPr>
        <p:txBody>
          <a:bodyPr>
            <a:normAutofit/>
          </a:bodyPr>
          <a:lstStyle/>
          <a:p>
            <a:pPr algn="ctr"/>
            <a:r>
              <a:rPr lang="en-US" sz="2800" dirty="0">
                <a:solidFill>
                  <a:schemeClr val="accent1"/>
                </a:solidFill>
              </a:rPr>
              <a:t> </a:t>
            </a:r>
            <a:r>
              <a:rPr lang="el-GR" sz="2800" b="1" dirty="0">
                <a:ea typeface="Calibri" panose="020F0502020204030204" pitchFamily="34" charset="0"/>
                <a:cs typeface="Calibri" panose="020F0502020204030204" pitchFamily="34" charset="0"/>
              </a:rPr>
              <a:t>Έμμεσα οφέλη από τη χρήση απλουστεύσεων </a:t>
            </a:r>
            <a:r>
              <a:rPr lang="el-GR" sz="2800" b="1" dirty="0">
                <a:solidFill>
                  <a:srgbClr val="002060"/>
                </a:solidFill>
              </a:rPr>
              <a:t>(1/2)</a:t>
            </a:r>
            <a:endParaRPr lang="el-GR" sz="2800" dirty="0">
              <a:solidFill>
                <a:schemeClr val="accent1"/>
              </a:solidFill>
            </a:endParaRPr>
          </a:p>
        </p:txBody>
      </p:sp>
      <p:sp>
        <p:nvSpPr>
          <p:cNvPr id="19" name="17 - TextBox">
            <a:extLst>
              <a:ext uri="{FF2B5EF4-FFF2-40B4-BE49-F238E27FC236}">
                <a16:creationId xmlns:a16="http://schemas.microsoft.com/office/drawing/2014/main" id="{EC9FA898-DE2B-4D37-AC39-2D8C940AE6D3}"/>
              </a:ext>
            </a:extLst>
          </p:cNvPr>
          <p:cNvSpPr txBox="1"/>
          <p:nvPr/>
        </p:nvSpPr>
        <p:spPr>
          <a:xfrm>
            <a:off x="2407762" y="1665898"/>
            <a:ext cx="7638676" cy="461665"/>
          </a:xfrm>
          <a:prstGeom prst="rect">
            <a:avLst/>
          </a:prstGeom>
          <a:noFill/>
        </p:spPr>
        <p:txBody>
          <a:bodyPr wrap="square" rtlCol="0">
            <a:spAutoFit/>
          </a:bodyPr>
          <a:lstStyle/>
          <a:p>
            <a:endParaRPr lang="el-GR" sz="2400" i="1" dirty="0">
              <a:solidFill>
                <a:srgbClr val="002060"/>
              </a:solidFill>
            </a:endParaRPr>
          </a:p>
        </p:txBody>
      </p:sp>
      <p:sp>
        <p:nvSpPr>
          <p:cNvPr id="5" name="Ορθογώνιο: Στρογγύλεμα γωνιών 4">
            <a:extLst>
              <a:ext uri="{FF2B5EF4-FFF2-40B4-BE49-F238E27FC236}">
                <a16:creationId xmlns:a16="http://schemas.microsoft.com/office/drawing/2014/main" id="{36AEDFBF-8111-7AB3-A004-3EC203A2DE4D}"/>
              </a:ext>
            </a:extLst>
          </p:cNvPr>
          <p:cNvSpPr/>
          <p:nvPr/>
        </p:nvSpPr>
        <p:spPr>
          <a:xfrm>
            <a:off x="1929093" y="4550704"/>
            <a:ext cx="8117345" cy="662375"/>
          </a:xfrm>
          <a:prstGeom prst="roundRect">
            <a:avLst/>
          </a:prstGeom>
          <a:ln>
            <a:solidFill>
              <a:srgbClr val="112D63"/>
            </a:solidFill>
          </a:ln>
        </p:spPr>
        <p:style>
          <a:lnRef idx="2">
            <a:schemeClr val="accent6"/>
          </a:lnRef>
          <a:fillRef idx="1">
            <a:schemeClr val="lt1"/>
          </a:fillRef>
          <a:effectRef idx="0">
            <a:schemeClr val="accent6"/>
          </a:effectRef>
          <a:fontRef idx="minor">
            <a:schemeClr val="dk1"/>
          </a:fontRef>
        </p:style>
        <p:txBody>
          <a:bodyPr rtlCol="0" anchor="ctr"/>
          <a:lstStyle/>
          <a:p>
            <a:pPr marL="342900" indent="-342900">
              <a:spcAft>
                <a:spcPts val="800"/>
              </a:spcAft>
              <a:buFont typeface="Wingdings" panose="05000000000000000000" pitchFamily="2" charset="2"/>
              <a:buChar char="Ø"/>
            </a:pPr>
            <a:r>
              <a:rPr lang="el-GR" sz="2000" dirty="0">
                <a:solidFill>
                  <a:srgbClr val="002060"/>
                </a:solidFill>
              </a:rPr>
              <a:t>Αύξηση ευελιξίας των επιχειρήσεων σε διαρκώς εξελισσόμενο επιχειρηματικό περιβάλλον</a:t>
            </a:r>
          </a:p>
        </p:txBody>
      </p:sp>
      <p:sp>
        <p:nvSpPr>
          <p:cNvPr id="3" name="Ορθογώνιο: Στρογγύλεμα γωνιών 2">
            <a:extLst>
              <a:ext uri="{FF2B5EF4-FFF2-40B4-BE49-F238E27FC236}">
                <a16:creationId xmlns:a16="http://schemas.microsoft.com/office/drawing/2014/main" id="{2DBB7807-8B0A-156B-63CE-A130B0CEBBBC}"/>
              </a:ext>
            </a:extLst>
          </p:cNvPr>
          <p:cNvSpPr/>
          <p:nvPr/>
        </p:nvSpPr>
        <p:spPr>
          <a:xfrm>
            <a:off x="1929093" y="2481812"/>
            <a:ext cx="8117345" cy="66237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342900" indent="-342900">
              <a:buFont typeface="Wingdings" panose="05000000000000000000" pitchFamily="2" charset="2"/>
              <a:buChar char="Ø"/>
            </a:pPr>
            <a:r>
              <a:rPr lang="el-GR" sz="2000" dirty="0">
                <a:solidFill>
                  <a:srgbClr val="002060"/>
                </a:solidFill>
              </a:rPr>
              <a:t>Ταχύτερη παράδοση εμπορευμάτων-Μείωση καθυστερήσεων ιδιαίτερα στις περιόδους αιχμής </a:t>
            </a:r>
          </a:p>
        </p:txBody>
      </p:sp>
      <p:sp>
        <p:nvSpPr>
          <p:cNvPr id="6" name="Ορθογώνιο: Στρογγύλεμα γωνιών 5">
            <a:extLst>
              <a:ext uri="{FF2B5EF4-FFF2-40B4-BE49-F238E27FC236}">
                <a16:creationId xmlns:a16="http://schemas.microsoft.com/office/drawing/2014/main" id="{5D890CDD-8418-C910-7764-47767F4D9D83}"/>
              </a:ext>
            </a:extLst>
          </p:cNvPr>
          <p:cNvSpPr/>
          <p:nvPr/>
        </p:nvSpPr>
        <p:spPr>
          <a:xfrm>
            <a:off x="1929093" y="1467613"/>
            <a:ext cx="8117345" cy="625593"/>
          </a:xfrm>
          <a:prstGeom prst="roundRect">
            <a:avLst/>
          </a:prstGeom>
          <a:ln>
            <a:solidFill>
              <a:srgbClr val="112D63"/>
            </a:solidFill>
          </a:ln>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Wingdings" panose="05000000000000000000" pitchFamily="2" charset="2"/>
              <a:buChar char="Ø"/>
            </a:pPr>
            <a:r>
              <a:rPr lang="el-GR" sz="2000" dirty="0">
                <a:solidFill>
                  <a:srgbClr val="002060"/>
                </a:solidFill>
              </a:rPr>
              <a:t>Μείωση του χρόνου στον εκτελωνισμό των εμπορευμάτων    </a:t>
            </a:r>
          </a:p>
        </p:txBody>
      </p:sp>
      <p:sp>
        <p:nvSpPr>
          <p:cNvPr id="14" name="Ορθογώνιο: Στρογγύλεμα γωνιών 13">
            <a:extLst>
              <a:ext uri="{FF2B5EF4-FFF2-40B4-BE49-F238E27FC236}">
                <a16:creationId xmlns:a16="http://schemas.microsoft.com/office/drawing/2014/main" id="{E8AC67A8-C356-4521-AA63-76CB1F862EAE}"/>
              </a:ext>
            </a:extLst>
          </p:cNvPr>
          <p:cNvSpPr/>
          <p:nvPr/>
        </p:nvSpPr>
        <p:spPr>
          <a:xfrm>
            <a:off x="1929093" y="3498436"/>
            <a:ext cx="8117345" cy="66237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342900" indent="-342900">
              <a:buFont typeface="Wingdings" panose="05000000000000000000" pitchFamily="2" charset="2"/>
              <a:buChar char="Ø"/>
            </a:pPr>
            <a:r>
              <a:rPr lang="el-GR" sz="2000" dirty="0">
                <a:solidFill>
                  <a:srgbClr val="002060"/>
                </a:solidFill>
              </a:rPr>
              <a:t>Αποτελεσματικότερος προγραμματισμός των επιχειρηματικών δραστηριοτήτων- βελτίωση λειτουργίας  της εφοδιαστικής αλυσίδας</a:t>
            </a:r>
          </a:p>
        </p:txBody>
      </p:sp>
    </p:spTree>
    <p:extLst>
      <p:ext uri="{BB962C8B-B14F-4D97-AF65-F5344CB8AC3E}">
        <p14:creationId xmlns:p14="http://schemas.microsoft.com/office/powerpoint/2010/main" val="473513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52F0F6A-1CDF-4CED-AAC7-C619D8310295}"/>
              </a:ext>
            </a:extLst>
          </p:cNvPr>
          <p:cNvSpPr>
            <a:spLocks noGrp="1"/>
          </p:cNvSpPr>
          <p:nvPr>
            <p:ph type="title"/>
          </p:nvPr>
        </p:nvSpPr>
        <p:spPr>
          <a:xfrm>
            <a:off x="667126" y="269329"/>
            <a:ext cx="10857748" cy="635725"/>
          </a:xfrm>
        </p:spPr>
        <p:txBody>
          <a:bodyPr>
            <a:normAutofit/>
          </a:bodyPr>
          <a:lstStyle/>
          <a:p>
            <a:pPr algn="ctr"/>
            <a:r>
              <a:rPr lang="el-GR" sz="3200" i="1" dirty="0">
                <a:solidFill>
                  <a:schemeClr val="accent1"/>
                </a:solidFill>
              </a:rPr>
              <a:t> </a:t>
            </a:r>
            <a:r>
              <a:rPr lang="el-GR" sz="2800" b="1" dirty="0">
                <a:ea typeface="Calibri" panose="020F0502020204030204" pitchFamily="34" charset="0"/>
                <a:cs typeface="Calibri" panose="020F0502020204030204" pitchFamily="34" charset="0"/>
              </a:rPr>
              <a:t>Έμμεσα οφέλη από τη χρήση απλουστεύσεων </a:t>
            </a:r>
            <a:r>
              <a:rPr lang="el-GR" sz="2800" b="1" dirty="0">
                <a:solidFill>
                  <a:srgbClr val="002060"/>
                </a:solidFill>
              </a:rPr>
              <a:t>(2/2)</a:t>
            </a:r>
            <a:endParaRPr lang="el-GR" sz="2800" i="1" dirty="0">
              <a:solidFill>
                <a:schemeClr val="accent1"/>
              </a:solidFill>
            </a:endParaRPr>
          </a:p>
        </p:txBody>
      </p:sp>
      <p:sp>
        <p:nvSpPr>
          <p:cNvPr id="19" name="17 - TextBox">
            <a:extLst>
              <a:ext uri="{FF2B5EF4-FFF2-40B4-BE49-F238E27FC236}">
                <a16:creationId xmlns:a16="http://schemas.microsoft.com/office/drawing/2014/main" id="{EC9FA898-DE2B-4D37-AC39-2D8C940AE6D3}"/>
              </a:ext>
            </a:extLst>
          </p:cNvPr>
          <p:cNvSpPr txBox="1"/>
          <p:nvPr/>
        </p:nvSpPr>
        <p:spPr>
          <a:xfrm>
            <a:off x="2407762" y="1665898"/>
            <a:ext cx="7638676" cy="461665"/>
          </a:xfrm>
          <a:prstGeom prst="rect">
            <a:avLst/>
          </a:prstGeom>
          <a:noFill/>
        </p:spPr>
        <p:txBody>
          <a:bodyPr wrap="square" rtlCol="0">
            <a:spAutoFit/>
          </a:bodyPr>
          <a:lstStyle/>
          <a:p>
            <a:endParaRPr lang="el-GR" sz="2400" i="1" dirty="0">
              <a:solidFill>
                <a:srgbClr val="002060"/>
              </a:solidFill>
            </a:endParaRPr>
          </a:p>
        </p:txBody>
      </p:sp>
      <p:sp>
        <p:nvSpPr>
          <p:cNvPr id="16" name="Ορθογώνιο: Στρογγύλεμα γωνιών 15">
            <a:extLst>
              <a:ext uri="{FF2B5EF4-FFF2-40B4-BE49-F238E27FC236}">
                <a16:creationId xmlns:a16="http://schemas.microsoft.com/office/drawing/2014/main" id="{5FEC2894-4303-438E-ADAB-015BF05EAE44}"/>
              </a:ext>
            </a:extLst>
          </p:cNvPr>
          <p:cNvSpPr/>
          <p:nvPr/>
        </p:nvSpPr>
        <p:spPr>
          <a:xfrm>
            <a:off x="1882279" y="4366661"/>
            <a:ext cx="8328521" cy="625593"/>
          </a:xfrm>
          <a:prstGeom prst="roundRect">
            <a:avLst/>
          </a:prstGeom>
          <a:ln>
            <a:solidFill>
              <a:srgbClr val="112D63"/>
            </a:solidFill>
          </a:ln>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Wingdings" panose="05000000000000000000" pitchFamily="2" charset="2"/>
              <a:buChar char="Ø"/>
            </a:pPr>
            <a:r>
              <a:rPr lang="el-GR" sz="2000" dirty="0">
                <a:solidFill>
                  <a:srgbClr val="002060"/>
                </a:solidFill>
              </a:rPr>
              <a:t>Ευελιξία επιχειρήσεων / Ενίσχυση ανταγωνιστικότητας</a:t>
            </a:r>
          </a:p>
        </p:txBody>
      </p:sp>
      <p:sp>
        <p:nvSpPr>
          <p:cNvPr id="17" name="Ορθογώνιο: Στρογγύλεμα γωνιών 16">
            <a:extLst>
              <a:ext uri="{FF2B5EF4-FFF2-40B4-BE49-F238E27FC236}">
                <a16:creationId xmlns:a16="http://schemas.microsoft.com/office/drawing/2014/main" id="{5A0D7649-0253-4140-B344-D0CA3B2CE207}"/>
              </a:ext>
            </a:extLst>
          </p:cNvPr>
          <p:cNvSpPr/>
          <p:nvPr/>
        </p:nvSpPr>
        <p:spPr>
          <a:xfrm>
            <a:off x="1882279" y="3195891"/>
            <a:ext cx="8328521" cy="840827"/>
          </a:xfrm>
          <a:prstGeom prst="roundRect">
            <a:avLst/>
          </a:prstGeom>
          <a:ln>
            <a:solidFill>
              <a:srgbClr val="112D63"/>
            </a:solidFill>
          </a:ln>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Wingdings" panose="05000000000000000000" pitchFamily="2" charset="2"/>
              <a:buChar char="Ø"/>
            </a:pPr>
            <a:r>
              <a:rPr lang="el-GR" sz="2000" dirty="0">
                <a:solidFill>
                  <a:srgbClr val="002060"/>
                </a:solidFill>
              </a:rPr>
              <a:t>Προώθηση  της  σύγχρονη έννοιας  της εταιρικής σχέσης μεταξύ Τελωνείων και των οικονομικών φορέων</a:t>
            </a:r>
          </a:p>
        </p:txBody>
      </p:sp>
      <p:sp>
        <p:nvSpPr>
          <p:cNvPr id="18" name="Ορθογώνιο: Στρογγύλεμα γωνιών 17">
            <a:extLst>
              <a:ext uri="{FF2B5EF4-FFF2-40B4-BE49-F238E27FC236}">
                <a16:creationId xmlns:a16="http://schemas.microsoft.com/office/drawing/2014/main" id="{5BD7B2C9-F8CB-463C-81E3-B40BA0899591}"/>
              </a:ext>
            </a:extLst>
          </p:cNvPr>
          <p:cNvSpPr/>
          <p:nvPr/>
        </p:nvSpPr>
        <p:spPr>
          <a:xfrm>
            <a:off x="1882279" y="1271137"/>
            <a:ext cx="8269254" cy="625593"/>
          </a:xfrm>
          <a:prstGeom prst="roundRect">
            <a:avLst/>
          </a:prstGeom>
          <a:ln>
            <a:solidFill>
              <a:srgbClr val="112D63"/>
            </a:solidFill>
          </a:ln>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Wingdings" panose="05000000000000000000" pitchFamily="2" charset="2"/>
              <a:buChar char="Ø"/>
            </a:pPr>
            <a:r>
              <a:rPr lang="el-GR" sz="2000" dirty="0">
                <a:solidFill>
                  <a:srgbClr val="002060"/>
                </a:solidFill>
              </a:rPr>
              <a:t>Αύξηση ρευστότητας των επιχειρήσεων </a:t>
            </a:r>
          </a:p>
        </p:txBody>
      </p:sp>
      <p:sp>
        <p:nvSpPr>
          <p:cNvPr id="15" name="Ορθογώνιο: Στρογγύλεμα γωνιών 14">
            <a:extLst>
              <a:ext uri="{FF2B5EF4-FFF2-40B4-BE49-F238E27FC236}">
                <a16:creationId xmlns:a16="http://schemas.microsoft.com/office/drawing/2014/main" id="{352B86B2-EAAC-4EFE-8172-7CA85A10ED9F}"/>
              </a:ext>
            </a:extLst>
          </p:cNvPr>
          <p:cNvSpPr/>
          <p:nvPr/>
        </p:nvSpPr>
        <p:spPr>
          <a:xfrm>
            <a:off x="1882280" y="2203573"/>
            <a:ext cx="8269254" cy="66237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342900" lvl="0" indent="-342900">
              <a:buFont typeface="Wingdings" panose="05000000000000000000" pitchFamily="2" charset="2"/>
              <a:buChar char="Ø"/>
            </a:pPr>
            <a:r>
              <a:rPr lang="el-GR" sz="2000" dirty="0">
                <a:solidFill>
                  <a:srgbClr val="002060"/>
                </a:solidFill>
              </a:rPr>
              <a:t>Μείωση λειτουργικού κόστους των επιχειρήσεων </a:t>
            </a:r>
          </a:p>
        </p:txBody>
      </p:sp>
    </p:spTree>
    <p:extLst>
      <p:ext uri="{BB962C8B-B14F-4D97-AF65-F5344CB8AC3E}">
        <p14:creationId xmlns:p14="http://schemas.microsoft.com/office/powerpoint/2010/main" val="31251820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FEF9A8-C3BE-AD17-2057-5947BEE6F4D5}"/>
              </a:ext>
            </a:extLst>
          </p:cNvPr>
          <p:cNvSpPr txBox="1"/>
          <p:nvPr/>
        </p:nvSpPr>
        <p:spPr>
          <a:xfrm>
            <a:off x="940829" y="396016"/>
            <a:ext cx="10310342" cy="523220"/>
          </a:xfrm>
          <a:prstGeom prst="rect">
            <a:avLst/>
          </a:prstGeom>
          <a:noFill/>
        </p:spPr>
        <p:txBody>
          <a:bodyPr wrap="square" rtlCol="0">
            <a:spAutoFit/>
          </a:bodyPr>
          <a:lstStyle/>
          <a:p>
            <a:pPr algn="ctr"/>
            <a:r>
              <a:rPr lang="el-GR" sz="2800" b="1" dirty="0">
                <a:ea typeface="Calibri" panose="020F0502020204030204" pitchFamily="34" charset="0"/>
                <a:cs typeface="Calibri" panose="020F0502020204030204" pitchFamily="34" charset="0"/>
              </a:rPr>
              <a:t>Νομοθετικό πλαίσιο </a:t>
            </a:r>
            <a:endParaRPr lang="x-none" sz="2800" b="1" dirty="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65D908F0-4285-3FAB-79D8-D163B74B18C0}"/>
              </a:ext>
            </a:extLst>
          </p:cNvPr>
          <p:cNvSpPr txBox="1"/>
          <p:nvPr/>
        </p:nvSpPr>
        <p:spPr>
          <a:xfrm>
            <a:off x="1346199" y="1553601"/>
            <a:ext cx="9440334" cy="3631763"/>
          </a:xfrm>
          <a:prstGeom prst="rect">
            <a:avLst/>
          </a:prstGeom>
          <a:noFill/>
        </p:spPr>
        <p:txBody>
          <a:bodyPr wrap="square">
            <a:spAutoFit/>
          </a:bodyPr>
          <a:lstStyle/>
          <a:p>
            <a:pPr marL="285750" lvl="0" indent="-285750">
              <a:spcAft>
                <a:spcPts val="1200"/>
              </a:spcAft>
              <a:buFont typeface="Arial" panose="020B0604020202020204" pitchFamily="34" charset="0"/>
              <a:buChar char="•"/>
            </a:pPr>
            <a:r>
              <a:rPr lang="el-GR" sz="2000" dirty="0">
                <a:solidFill>
                  <a:srgbClr val="002060"/>
                </a:solidFill>
              </a:rPr>
              <a:t>Ενωσιακός Τελωνειακός Κώδικας - Καν. 952/2013</a:t>
            </a:r>
            <a:endParaRPr lang="en-US" sz="2000" dirty="0">
              <a:solidFill>
                <a:srgbClr val="002060"/>
              </a:solidFill>
            </a:endParaRPr>
          </a:p>
          <a:p>
            <a:pPr marL="285750" lvl="0" indent="-285750">
              <a:spcAft>
                <a:spcPts val="1200"/>
              </a:spcAft>
              <a:buFont typeface="Arial" panose="020B0604020202020204" pitchFamily="34" charset="0"/>
              <a:buChar char="•"/>
            </a:pPr>
            <a:r>
              <a:rPr lang="el-GR" sz="2000" dirty="0">
                <a:solidFill>
                  <a:srgbClr val="002060"/>
                </a:solidFill>
              </a:rPr>
              <a:t>Κατ΄ Εξουσιοδότηση Κανονισμός - Καν. 2446/2015 (</a:t>
            </a:r>
            <a:r>
              <a:rPr lang="en-US" sz="2000" dirty="0">
                <a:solidFill>
                  <a:srgbClr val="002060"/>
                </a:solidFill>
              </a:rPr>
              <a:t>DA</a:t>
            </a:r>
            <a:r>
              <a:rPr lang="el-GR" sz="2000" dirty="0">
                <a:solidFill>
                  <a:srgbClr val="002060"/>
                </a:solidFill>
              </a:rPr>
              <a:t>–</a:t>
            </a:r>
            <a:r>
              <a:rPr lang="en-US" sz="2000" dirty="0">
                <a:solidFill>
                  <a:srgbClr val="002060"/>
                </a:solidFill>
              </a:rPr>
              <a:t>Delegated Act</a:t>
            </a:r>
            <a:r>
              <a:rPr lang="el-GR" sz="2000" dirty="0">
                <a:solidFill>
                  <a:srgbClr val="002060"/>
                </a:solidFill>
              </a:rPr>
              <a:t>) </a:t>
            </a:r>
          </a:p>
          <a:p>
            <a:pPr marL="285750" lvl="0" indent="-285750">
              <a:spcAft>
                <a:spcPts val="1200"/>
              </a:spcAft>
              <a:buFont typeface="Arial" panose="020B0604020202020204" pitchFamily="34" charset="0"/>
              <a:buChar char="•"/>
            </a:pPr>
            <a:r>
              <a:rPr lang="el-GR" sz="2000" dirty="0">
                <a:solidFill>
                  <a:srgbClr val="002060"/>
                </a:solidFill>
              </a:rPr>
              <a:t>Εκτελεστικός Κανονισμός - Καν. 2447/2015</a:t>
            </a:r>
            <a:r>
              <a:rPr lang="en-US" sz="2000" dirty="0">
                <a:solidFill>
                  <a:srgbClr val="002060"/>
                </a:solidFill>
              </a:rPr>
              <a:t> </a:t>
            </a:r>
            <a:r>
              <a:rPr lang="el-GR" sz="2000" dirty="0">
                <a:solidFill>
                  <a:srgbClr val="002060"/>
                </a:solidFill>
              </a:rPr>
              <a:t>(</a:t>
            </a:r>
            <a:r>
              <a:rPr lang="en-US" sz="2000" dirty="0">
                <a:solidFill>
                  <a:srgbClr val="002060"/>
                </a:solidFill>
              </a:rPr>
              <a:t>IA</a:t>
            </a:r>
            <a:r>
              <a:rPr lang="el-GR" sz="2000" dirty="0">
                <a:solidFill>
                  <a:srgbClr val="002060"/>
                </a:solidFill>
              </a:rPr>
              <a:t>– Ι</a:t>
            </a:r>
            <a:r>
              <a:rPr lang="en-US" sz="2000" dirty="0">
                <a:solidFill>
                  <a:srgbClr val="002060"/>
                </a:solidFill>
              </a:rPr>
              <a:t>mplementing Act</a:t>
            </a:r>
            <a:r>
              <a:rPr lang="el-GR" sz="2000" dirty="0">
                <a:solidFill>
                  <a:srgbClr val="002060"/>
                </a:solidFill>
              </a:rPr>
              <a:t>)</a:t>
            </a:r>
          </a:p>
          <a:p>
            <a:pPr marL="285750" lvl="0" indent="-285750">
              <a:spcAft>
                <a:spcPts val="1200"/>
              </a:spcAft>
              <a:buFont typeface="Arial" panose="020B0604020202020204" pitchFamily="34" charset="0"/>
              <a:buChar char="•"/>
            </a:pPr>
            <a:r>
              <a:rPr lang="el-GR" sz="2000" dirty="0">
                <a:solidFill>
                  <a:srgbClr val="002060"/>
                </a:solidFill>
              </a:rPr>
              <a:t>Κατ΄ εξουσιοδότηση Κανονισμός με τους μεταβατικούς κανόνες - Καν. 341/2016 (</a:t>
            </a:r>
            <a:r>
              <a:rPr lang="en-US" sz="2000" dirty="0">
                <a:solidFill>
                  <a:srgbClr val="002060"/>
                </a:solidFill>
              </a:rPr>
              <a:t>TDA</a:t>
            </a:r>
            <a:r>
              <a:rPr lang="el-GR" sz="2000" dirty="0">
                <a:solidFill>
                  <a:srgbClr val="002060"/>
                </a:solidFill>
              </a:rPr>
              <a:t> - </a:t>
            </a:r>
            <a:r>
              <a:rPr lang="en-US" sz="2000" dirty="0">
                <a:solidFill>
                  <a:srgbClr val="002060"/>
                </a:solidFill>
              </a:rPr>
              <a:t>Transitional Delegated Act</a:t>
            </a:r>
            <a:r>
              <a:rPr lang="el-GR" sz="2000" dirty="0">
                <a:solidFill>
                  <a:srgbClr val="002060"/>
                </a:solidFill>
              </a:rPr>
              <a:t>)</a:t>
            </a:r>
          </a:p>
          <a:p>
            <a:pPr marL="285750" indent="-285750">
              <a:spcAft>
                <a:spcPts val="1200"/>
              </a:spcAft>
              <a:buFont typeface="Arial" panose="020B0604020202020204" pitchFamily="34" charset="0"/>
              <a:buChar char="•"/>
            </a:pPr>
            <a:r>
              <a:rPr lang="el-GR" sz="2000" dirty="0">
                <a:solidFill>
                  <a:srgbClr val="002060"/>
                </a:solidFill>
              </a:rPr>
              <a:t>ΔΤΔ Α 1024011 ΕΞ 2018/1-2-2018 Απόφαση Διοικητή ΑΑΔΕ «Τελωνειακές Απλουστεύσεις- Απλουστευμένη διασάφηση/Εγγραφή στις λογιστικές καταχωρίσεις του διασαφιστή» (ΦΕΚ 538/Β/2018)</a:t>
            </a:r>
          </a:p>
          <a:p>
            <a:pPr marL="285750" indent="-285750">
              <a:spcAft>
                <a:spcPts val="1200"/>
              </a:spcAft>
              <a:buFont typeface="Arial" panose="020B0604020202020204" pitchFamily="34" charset="0"/>
              <a:buChar char="•"/>
            </a:pPr>
            <a:r>
              <a:rPr lang="el-GR" sz="2000" dirty="0">
                <a:solidFill>
                  <a:srgbClr val="002060"/>
                </a:solidFill>
              </a:rPr>
              <a:t>ΔΤΔ Α 1063847 ΕΞ 2018/23.4.2018 εγκύκλιος για παροχή οδηγιών </a:t>
            </a:r>
          </a:p>
        </p:txBody>
      </p:sp>
    </p:spTree>
    <p:extLst>
      <p:ext uri="{BB962C8B-B14F-4D97-AF65-F5344CB8AC3E}">
        <p14:creationId xmlns:p14="http://schemas.microsoft.com/office/powerpoint/2010/main" val="8317343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ubtitle 12">
            <a:extLst>
              <a:ext uri="{FF2B5EF4-FFF2-40B4-BE49-F238E27FC236}">
                <a16:creationId xmlns:a16="http://schemas.microsoft.com/office/drawing/2014/main" id="{0CADA15D-1811-FB9B-D4CC-D05CEF141531}"/>
              </a:ext>
            </a:extLst>
          </p:cNvPr>
          <p:cNvSpPr>
            <a:spLocks noGrp="1"/>
          </p:cNvSpPr>
          <p:nvPr>
            <p:ph type="subTitle" idx="1"/>
          </p:nvPr>
        </p:nvSpPr>
        <p:spPr>
          <a:xfrm>
            <a:off x="3500846" y="2303790"/>
            <a:ext cx="5730240" cy="1363141"/>
          </a:xfrm>
        </p:spPr>
        <p:txBody>
          <a:bodyPr anchor="ctr">
            <a:normAutofit/>
          </a:bodyPr>
          <a:lstStyle/>
          <a:p>
            <a:r>
              <a:rPr lang="el-GR" altLang="en-US" sz="4000" b="1" dirty="0"/>
              <a:t>Ευχαριστούμε!</a:t>
            </a:r>
          </a:p>
        </p:txBody>
      </p:sp>
      <p:pic>
        <p:nvPicPr>
          <p:cNvPr id="35" name="Picture 34">
            <a:extLst>
              <a:ext uri="{FF2B5EF4-FFF2-40B4-BE49-F238E27FC236}">
                <a16:creationId xmlns:a16="http://schemas.microsoft.com/office/drawing/2014/main" id="{3D83D515-BF29-DD72-2CA3-74486E3BD54C}"/>
              </a:ext>
            </a:extLst>
          </p:cNvPr>
          <p:cNvPicPr>
            <a:picLocks noChangeAspect="1"/>
          </p:cNvPicPr>
          <p:nvPr/>
        </p:nvPicPr>
        <p:blipFill>
          <a:blip r:embed="rId2"/>
          <a:srcRect/>
          <a:stretch/>
        </p:blipFill>
        <p:spPr>
          <a:xfrm>
            <a:off x="4501078" y="3666931"/>
            <a:ext cx="3189839" cy="2055775"/>
          </a:xfrm>
          <a:prstGeom prst="rect">
            <a:avLst/>
          </a:prstGeom>
        </p:spPr>
      </p:pic>
      <p:sp>
        <p:nvSpPr>
          <p:cNvPr id="40" name="Rectangle 39">
            <a:extLst>
              <a:ext uri="{FF2B5EF4-FFF2-40B4-BE49-F238E27FC236}">
                <a16:creationId xmlns:a16="http://schemas.microsoft.com/office/drawing/2014/main" id="{9DFA4ABD-5068-050E-08E0-1A7587B0F9E5}"/>
              </a:ext>
            </a:extLst>
          </p:cNvPr>
          <p:cNvSpPr/>
          <p:nvPr/>
        </p:nvSpPr>
        <p:spPr>
          <a:xfrm rot="5400000">
            <a:off x="9670730" y="754348"/>
            <a:ext cx="650932" cy="4391608"/>
          </a:xfrm>
          <a:prstGeom prst="rect">
            <a:avLst/>
          </a:prstGeom>
          <a:gradFill>
            <a:gsLst>
              <a:gs pos="5000">
                <a:schemeClr val="accent2">
                  <a:alpha val="0"/>
                </a:schemeClr>
              </a:gs>
              <a:gs pos="72000">
                <a:srgbClr val="3265C5">
                  <a:alpha val="91494"/>
                </a:srgbClr>
              </a:gs>
              <a:gs pos="90000">
                <a:schemeClr val="accent2"/>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41" name="Rectangle 40">
            <a:extLst>
              <a:ext uri="{FF2B5EF4-FFF2-40B4-BE49-F238E27FC236}">
                <a16:creationId xmlns:a16="http://schemas.microsoft.com/office/drawing/2014/main" id="{50FDF182-1D90-F161-D4F5-644E1765A83E}"/>
              </a:ext>
            </a:extLst>
          </p:cNvPr>
          <p:cNvSpPr/>
          <p:nvPr/>
        </p:nvSpPr>
        <p:spPr>
          <a:xfrm rot="16200000">
            <a:off x="1734106" y="890580"/>
            <a:ext cx="650932" cy="4119146"/>
          </a:xfrm>
          <a:prstGeom prst="rect">
            <a:avLst/>
          </a:prstGeom>
          <a:gradFill>
            <a:gsLst>
              <a:gs pos="5000">
                <a:schemeClr val="accent2">
                  <a:alpha val="0"/>
                </a:schemeClr>
              </a:gs>
              <a:gs pos="72000">
                <a:srgbClr val="3265C5">
                  <a:alpha val="91494"/>
                </a:srgbClr>
              </a:gs>
              <a:gs pos="90000">
                <a:schemeClr val="accent2"/>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 name="TextBox 1">
            <a:extLst>
              <a:ext uri="{FF2B5EF4-FFF2-40B4-BE49-F238E27FC236}">
                <a16:creationId xmlns:a16="http://schemas.microsoft.com/office/drawing/2014/main" id="{AFED6688-3C00-4A98-B40A-AC812103CE4C}"/>
              </a:ext>
            </a:extLst>
          </p:cNvPr>
          <p:cNvSpPr txBox="1"/>
          <p:nvPr/>
        </p:nvSpPr>
        <p:spPr>
          <a:xfrm>
            <a:off x="4778626" y="5351197"/>
            <a:ext cx="3471070" cy="261610"/>
          </a:xfrm>
          <a:prstGeom prst="rect">
            <a:avLst/>
          </a:prstGeom>
          <a:noFill/>
        </p:spPr>
        <p:txBody>
          <a:bodyPr wrap="square" rtlCol="0">
            <a:spAutoFit/>
          </a:bodyPr>
          <a:lstStyle/>
          <a:p>
            <a:r>
              <a:rPr lang="el-GR" sz="1100" b="1" dirty="0"/>
              <a:t>ΓΕΝΙΚΗ ΔΙΕΥΘΥΝΣΗ ΤΕΛΩΝΕΙΩΝ &amp; Ε.Φ.Κ.</a:t>
            </a:r>
          </a:p>
        </p:txBody>
      </p:sp>
    </p:spTree>
    <p:extLst>
      <p:ext uri="{BB962C8B-B14F-4D97-AF65-F5344CB8AC3E}">
        <p14:creationId xmlns:p14="http://schemas.microsoft.com/office/powerpoint/2010/main" val="2560863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FDC86EB-F68D-B297-492A-BB63D26E2A07}"/>
              </a:ext>
            </a:extLst>
          </p:cNvPr>
          <p:cNvSpPr>
            <a:spLocks noGrp="1"/>
          </p:cNvSpPr>
          <p:nvPr>
            <p:ph type="title"/>
          </p:nvPr>
        </p:nvSpPr>
        <p:spPr>
          <a:xfrm>
            <a:off x="719667" y="280458"/>
            <a:ext cx="10515600" cy="669855"/>
          </a:xfrm>
        </p:spPr>
        <p:txBody>
          <a:bodyPr>
            <a:normAutofit/>
          </a:bodyPr>
          <a:lstStyle/>
          <a:p>
            <a:pPr algn="ctr"/>
            <a:r>
              <a:rPr lang="el-GR" sz="2800" b="1" dirty="0">
                <a:solidFill>
                  <a:srgbClr val="112D63"/>
                </a:solidFill>
              </a:rPr>
              <a:t>ΣΥΝΗΘΗΣ ΔΙΑΔΙΚΑΣΙΑ </a:t>
            </a:r>
          </a:p>
        </p:txBody>
      </p:sp>
      <p:sp>
        <p:nvSpPr>
          <p:cNvPr id="3" name="Θέση περιεχομένου 2">
            <a:extLst>
              <a:ext uri="{FF2B5EF4-FFF2-40B4-BE49-F238E27FC236}">
                <a16:creationId xmlns:a16="http://schemas.microsoft.com/office/drawing/2014/main" id="{077AC1F4-10EC-1A49-5B73-0925FE6C1869}"/>
              </a:ext>
            </a:extLst>
          </p:cNvPr>
          <p:cNvSpPr>
            <a:spLocks noGrp="1"/>
          </p:cNvSpPr>
          <p:nvPr>
            <p:ph idx="1"/>
          </p:nvPr>
        </p:nvSpPr>
        <p:spPr>
          <a:xfrm>
            <a:off x="1380068" y="1337733"/>
            <a:ext cx="9787466" cy="4182272"/>
          </a:xfrm>
        </p:spPr>
        <p:txBody>
          <a:bodyPr>
            <a:normAutofit/>
          </a:bodyPr>
          <a:lstStyle/>
          <a:p>
            <a:pPr marL="0" indent="0" algn="just">
              <a:buNone/>
            </a:pPr>
            <a:r>
              <a:rPr lang="el-GR" sz="2000" dirty="0"/>
              <a:t>Η πραγματοποίηση μιας εξαγωγής-εισαγωγής με την συνήθη διαδικασία  απαιτεί την</a:t>
            </a:r>
            <a:r>
              <a:rPr lang="en-US" sz="2000" dirty="0"/>
              <a:t>: </a:t>
            </a:r>
            <a:endParaRPr lang="el-GR" sz="2000" dirty="0"/>
          </a:p>
          <a:p>
            <a:pPr lvl="2" algn="just">
              <a:lnSpc>
                <a:spcPct val="200000"/>
              </a:lnSpc>
              <a:buFont typeface="Wingdings" panose="05000000000000000000" charset="0"/>
              <a:buChar char="Ø"/>
            </a:pPr>
            <a:r>
              <a:rPr lang="el-GR" dirty="0"/>
              <a:t>υποβολή πλήρους διασάφησης</a:t>
            </a:r>
          </a:p>
          <a:p>
            <a:pPr lvl="2" algn="just">
              <a:lnSpc>
                <a:spcPct val="200000"/>
              </a:lnSpc>
              <a:buFont typeface="Wingdings" panose="05000000000000000000" charset="0"/>
              <a:buChar char="Ø"/>
            </a:pPr>
            <a:r>
              <a:rPr lang="el-GR" dirty="0"/>
              <a:t>προσκόμιση εμπορευμάτων στο τελωνείο</a:t>
            </a:r>
          </a:p>
          <a:p>
            <a:pPr lvl="2" algn="just">
              <a:lnSpc>
                <a:spcPct val="200000"/>
              </a:lnSpc>
              <a:buFont typeface="Wingdings" panose="05000000000000000000" charset="0"/>
              <a:buChar char="Ø"/>
            </a:pPr>
            <a:r>
              <a:rPr lang="el-GR" dirty="0"/>
              <a:t>πραγματοποίηση απαιτούμενων ελέγχων</a:t>
            </a:r>
          </a:p>
          <a:p>
            <a:pPr lvl="2" algn="just">
              <a:lnSpc>
                <a:spcPct val="200000"/>
              </a:lnSpc>
              <a:buFont typeface="Wingdings" panose="05000000000000000000" charset="0"/>
              <a:buChar char="Ø"/>
            </a:pPr>
            <a:r>
              <a:rPr lang="el-GR" dirty="0"/>
              <a:t>άμεση καταβολή οφειλής κατά την εισαγωγή </a:t>
            </a:r>
          </a:p>
          <a:p>
            <a:pPr marL="0" indent="0">
              <a:buNone/>
            </a:pPr>
            <a:endParaRPr lang="el-GR" dirty="0"/>
          </a:p>
        </p:txBody>
      </p:sp>
    </p:spTree>
    <p:extLst>
      <p:ext uri="{BB962C8B-B14F-4D97-AF65-F5344CB8AC3E}">
        <p14:creationId xmlns:p14="http://schemas.microsoft.com/office/powerpoint/2010/main" val="3353637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1674D-D867-854B-072D-72CACF0F8884}"/>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B281F40C-DD2E-2817-A598-CB43BF2806CE}"/>
              </a:ext>
            </a:extLst>
          </p:cNvPr>
          <p:cNvSpPr>
            <a:spLocks noGrp="1"/>
          </p:cNvSpPr>
          <p:nvPr>
            <p:ph type="title"/>
          </p:nvPr>
        </p:nvSpPr>
        <p:spPr>
          <a:xfrm>
            <a:off x="130312" y="216959"/>
            <a:ext cx="11663755" cy="663574"/>
          </a:xfrm>
          <a:noFill/>
        </p:spPr>
        <p:txBody>
          <a:bodyPr>
            <a:normAutofit/>
          </a:bodyPr>
          <a:lstStyle/>
          <a:p>
            <a:pPr algn="ctr"/>
            <a:r>
              <a:rPr lang="el-GR" sz="2800" b="1" dirty="0">
                <a:solidFill>
                  <a:srgbClr val="112D63"/>
                </a:solidFill>
              </a:rPr>
              <a:t>ΑΠΛΟΥΣΤΕΥΜΕΝΗ ΔΙΑΔΙΚΑΣΙΑ</a:t>
            </a:r>
          </a:p>
        </p:txBody>
      </p:sp>
      <p:sp>
        <p:nvSpPr>
          <p:cNvPr id="3" name="Θέση περιεχομένου 2">
            <a:extLst>
              <a:ext uri="{FF2B5EF4-FFF2-40B4-BE49-F238E27FC236}">
                <a16:creationId xmlns:a16="http://schemas.microsoft.com/office/drawing/2014/main" id="{F61F8CBC-A595-7B32-2993-219E5ECC98F6}"/>
              </a:ext>
            </a:extLst>
          </p:cNvPr>
          <p:cNvSpPr>
            <a:spLocks noGrp="1"/>
          </p:cNvSpPr>
          <p:nvPr>
            <p:ph idx="1"/>
          </p:nvPr>
        </p:nvSpPr>
        <p:spPr>
          <a:xfrm>
            <a:off x="592666" y="1105319"/>
            <a:ext cx="11201401" cy="4347706"/>
          </a:xfrm>
        </p:spPr>
        <p:txBody>
          <a:bodyPr>
            <a:normAutofit/>
          </a:bodyPr>
          <a:lstStyle/>
          <a:p>
            <a:pPr marL="0">
              <a:lnSpc>
                <a:spcPct val="100000"/>
              </a:lnSpc>
              <a:spcAft>
                <a:spcPts val="1200"/>
              </a:spcAft>
              <a:buNone/>
            </a:pPr>
            <a:r>
              <a:rPr lang="el-GR" sz="2000" b="1" dirty="0"/>
              <a:t>Με τις παρεχόμενες απλουστεύσεις  δύναται να πραγματοποιηθεί η εξαγωγή - εισαγωγή εμπορευμάτων</a:t>
            </a:r>
            <a:r>
              <a:rPr lang="en-US" sz="2000" b="1" dirty="0"/>
              <a:t>:</a:t>
            </a:r>
            <a:r>
              <a:rPr lang="el-GR" sz="2000" b="1" dirty="0"/>
              <a:t> </a:t>
            </a:r>
            <a:endParaRPr lang="el-GR" sz="2000" b="1" kern="150" dirty="0">
              <a:effectLst/>
              <a:ea typeface="Aptos" panose="020B0004020202020204" pitchFamily="34" charset="0"/>
              <a:cs typeface="Times New Roman" panose="02020603050405020304" pitchFamily="18" charset="0"/>
            </a:endParaRPr>
          </a:p>
          <a:p>
            <a:pPr lvl="1" algn="just">
              <a:lnSpc>
                <a:spcPct val="115000"/>
              </a:lnSpc>
              <a:spcAft>
                <a:spcPts val="800"/>
              </a:spcAft>
              <a:buFont typeface="Wingdings" panose="05000000000000000000" charset="0"/>
              <a:buChar char="Ø"/>
            </a:pPr>
            <a:r>
              <a:rPr lang="el-GR" sz="2000" dirty="0"/>
              <a:t>Με την παροχή ελάχιστων πληροφοριών και την υποβολή  ελλιπούς  διασάφησης </a:t>
            </a:r>
          </a:p>
          <a:p>
            <a:pPr lvl="1" algn="just">
              <a:lnSpc>
                <a:spcPct val="115000"/>
              </a:lnSpc>
              <a:spcAft>
                <a:spcPts val="800"/>
              </a:spcAft>
              <a:buFont typeface="Wingdings" panose="05000000000000000000" charset="0"/>
              <a:buChar char="Ø"/>
            </a:pPr>
            <a:r>
              <a:rPr lang="el-GR" sz="2000" dirty="0"/>
              <a:t>Απευθείας από /προς τις εγκαταστάσεις του φορέα</a:t>
            </a:r>
          </a:p>
          <a:p>
            <a:pPr lvl="1" algn="just">
              <a:lnSpc>
                <a:spcPct val="115000"/>
              </a:lnSpc>
              <a:spcAft>
                <a:spcPts val="800"/>
              </a:spcAft>
              <a:buFont typeface="Wingdings" panose="05000000000000000000" charset="0"/>
              <a:buChar char="Ø"/>
            </a:pPr>
            <a:r>
              <a:rPr lang="el-GR" sz="2000" dirty="0"/>
              <a:t>Με την πραγματοποίηση ενδεχόμενων ελέγχων στις εγκαταστάσεις του φορέα</a:t>
            </a:r>
          </a:p>
          <a:p>
            <a:pPr lvl="1" algn="just">
              <a:lnSpc>
                <a:spcPct val="115000"/>
              </a:lnSpc>
              <a:spcAft>
                <a:spcPts val="800"/>
              </a:spcAft>
              <a:buFont typeface="Wingdings" panose="05000000000000000000" charset="0"/>
              <a:buChar char="Ø"/>
            </a:pPr>
            <a:r>
              <a:rPr lang="el-GR" sz="2000" dirty="0"/>
              <a:t>Με αναστολή πληρωμής μέχρι την </a:t>
            </a:r>
            <a:r>
              <a:rPr lang="el-GR" sz="2000" b="1" dirty="0"/>
              <a:t>16</a:t>
            </a:r>
            <a:r>
              <a:rPr lang="el-GR" sz="1800" b="1" dirty="0"/>
              <a:t>η</a:t>
            </a:r>
            <a:r>
              <a:rPr lang="el-GR" sz="2000" b="1" dirty="0"/>
              <a:t> του επομένου μήνα </a:t>
            </a:r>
            <a:r>
              <a:rPr lang="el-GR" sz="2000" dirty="0"/>
              <a:t>από τον μήνα εισαγωγής (απαιτείται κατάθεση εγγύησης )</a:t>
            </a:r>
          </a:p>
          <a:p>
            <a:pPr>
              <a:lnSpc>
                <a:spcPct val="115000"/>
              </a:lnSpc>
              <a:spcAft>
                <a:spcPts val="800"/>
              </a:spcAft>
            </a:pPr>
            <a:endParaRPr lang="el-GR" sz="1800" kern="15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l-GR" dirty="0"/>
          </a:p>
        </p:txBody>
      </p:sp>
    </p:spTree>
    <p:extLst>
      <p:ext uri="{BB962C8B-B14F-4D97-AF65-F5344CB8AC3E}">
        <p14:creationId xmlns:p14="http://schemas.microsoft.com/office/powerpoint/2010/main" val="388166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04685AB-6E0A-4B4E-A056-0F3D1447A459}"/>
              </a:ext>
            </a:extLst>
          </p:cNvPr>
          <p:cNvSpPr txBox="1">
            <a:spLocks noGrp="1"/>
          </p:cNvSpPr>
          <p:nvPr>
            <p:ph type="title"/>
          </p:nvPr>
        </p:nvSpPr>
        <p:spPr>
          <a:xfrm>
            <a:off x="838200" y="365125"/>
            <a:ext cx="10515600" cy="669855"/>
          </a:xfrm>
        </p:spPr>
        <p:txBody>
          <a:bodyPr>
            <a:normAutofit/>
          </a:bodyPr>
          <a:lstStyle/>
          <a:p>
            <a:pPr lvl="0" algn="ctr"/>
            <a:r>
              <a:rPr lang="el-GR" sz="2800" b="1" dirty="0"/>
              <a:t>ΑΔΕΙΕΣ ΑΠΛΟΥΣΤΕΥΜΕΝΩΝ ΔΙΑΔΙΚΑΣΙΩΝ ΣΕ ΙΣΧΥ </a:t>
            </a:r>
          </a:p>
        </p:txBody>
      </p:sp>
      <p:sp>
        <p:nvSpPr>
          <p:cNvPr id="3" name="Θέση περιεχομένου 2">
            <a:extLst>
              <a:ext uri="{FF2B5EF4-FFF2-40B4-BE49-F238E27FC236}">
                <a16:creationId xmlns:a16="http://schemas.microsoft.com/office/drawing/2014/main" id="{74E6F10A-0E58-415B-AD9A-BF92774E5051}"/>
              </a:ext>
            </a:extLst>
          </p:cNvPr>
          <p:cNvSpPr txBox="1">
            <a:spLocks noGrp="1"/>
          </p:cNvSpPr>
          <p:nvPr>
            <p:ph idx="1"/>
          </p:nvPr>
        </p:nvSpPr>
        <p:spPr>
          <a:xfrm>
            <a:off x="838200" y="1205802"/>
            <a:ext cx="10414000" cy="4423473"/>
          </a:xfrm>
        </p:spPr>
        <p:txBody>
          <a:bodyPr>
            <a:normAutofit/>
          </a:bodyPr>
          <a:lstStyle/>
          <a:p>
            <a:pPr marL="0" lvl="0" indent="0" algn="just">
              <a:lnSpc>
                <a:spcPct val="70000"/>
              </a:lnSpc>
              <a:buNone/>
            </a:pPr>
            <a:endParaRPr lang="el-GR" sz="1800" dirty="0"/>
          </a:p>
          <a:p>
            <a:pPr algn="just">
              <a:lnSpc>
                <a:spcPct val="100000"/>
              </a:lnSpc>
              <a:spcAft>
                <a:spcPts val="1800"/>
              </a:spcAft>
              <a:buFont typeface="Wingdings" panose="05000000000000000000" charset="0"/>
              <a:buChar char="Ø"/>
            </a:pPr>
            <a:r>
              <a:rPr lang="el-GR" sz="2000" dirty="0"/>
              <a:t>Συμμορφούμενοι και αξιόπιστοι οικονομικοί φορείς, εφόσον πληρούν τις προϋποθέσεις, μπορούν να αιτηθούν και να εγκριθούν για τη χρήση τελωνειακών απλουστεύσεων.</a:t>
            </a:r>
          </a:p>
          <a:p>
            <a:pPr lvl="0">
              <a:lnSpc>
                <a:spcPct val="100000"/>
              </a:lnSpc>
              <a:buFont typeface="Wingdings" panose="05000000000000000000" charset="0"/>
              <a:buChar char="Ø"/>
            </a:pPr>
            <a:r>
              <a:rPr lang="el-GR" sz="2000" dirty="0"/>
              <a:t> Μέχρι τις 31/12/2024, βρίσκονταν σε ισχύ </a:t>
            </a:r>
            <a:r>
              <a:rPr lang="en-US" sz="2000" b="1" dirty="0"/>
              <a:t>93</a:t>
            </a:r>
            <a:r>
              <a:rPr lang="el-GR" sz="2000" b="1" dirty="0"/>
              <a:t> άδειες απλουστευμένων διαδικασιών</a:t>
            </a:r>
            <a:r>
              <a:rPr lang="el-GR" sz="2000" dirty="0"/>
              <a:t>,</a:t>
            </a:r>
            <a:r>
              <a:rPr lang="el-GR" sz="2000" b="1" dirty="0"/>
              <a:t> </a:t>
            </a:r>
            <a:r>
              <a:rPr lang="el-GR" sz="2000" dirty="0"/>
              <a:t>εκ των οποίων:</a:t>
            </a:r>
          </a:p>
          <a:p>
            <a:pPr lvl="2">
              <a:lnSpc>
                <a:spcPct val="100000"/>
              </a:lnSpc>
              <a:buFont typeface="Wingdings" panose="05000000000000000000" pitchFamily="2" charset="2"/>
              <a:buChar char="§"/>
            </a:pPr>
            <a:r>
              <a:rPr lang="el-GR" dirty="0"/>
              <a:t>49 αφορούν την </a:t>
            </a:r>
            <a:r>
              <a:rPr lang="el-GR" b="1" dirty="0"/>
              <a:t>υποβολή απλουστευμένης διασάφησης </a:t>
            </a:r>
          </a:p>
          <a:p>
            <a:pPr lvl="2" algn="just">
              <a:lnSpc>
                <a:spcPct val="100000"/>
              </a:lnSpc>
              <a:buFont typeface="Wingdings" panose="05000000000000000000" pitchFamily="2" charset="2"/>
              <a:buChar char="§"/>
            </a:pPr>
            <a:r>
              <a:rPr lang="en-US" dirty="0"/>
              <a:t>44</a:t>
            </a:r>
            <a:r>
              <a:rPr lang="el-GR" dirty="0"/>
              <a:t> την</a:t>
            </a:r>
            <a:r>
              <a:rPr lang="en-US" dirty="0"/>
              <a:t> </a:t>
            </a:r>
            <a:r>
              <a:rPr lang="el-GR" dirty="0"/>
              <a:t>εγγραφή στις λογιστικές καταχωρήσεις του </a:t>
            </a:r>
            <a:r>
              <a:rPr lang="el-GR" dirty="0" err="1"/>
              <a:t>διασαφιστή</a:t>
            </a:r>
            <a:r>
              <a:rPr lang="el-GR" dirty="0"/>
              <a:t>  </a:t>
            </a:r>
          </a:p>
          <a:p>
            <a:pPr marL="457200" lvl="1" indent="0" algn="just">
              <a:lnSpc>
                <a:spcPct val="100000"/>
              </a:lnSpc>
              <a:buNone/>
            </a:pPr>
            <a:endParaRPr lang="el-GR" sz="2000" dirty="0"/>
          </a:p>
          <a:p>
            <a:pPr marL="0" lvl="0" indent="0">
              <a:lnSpc>
                <a:spcPct val="100000"/>
              </a:lnSpc>
              <a:buNone/>
            </a:pPr>
            <a:r>
              <a:rPr lang="el-GR" sz="2000" dirty="0"/>
              <a:t>Από τις συνολικά </a:t>
            </a:r>
            <a:r>
              <a:rPr lang="en-US" sz="2000" dirty="0"/>
              <a:t>93</a:t>
            </a:r>
            <a:r>
              <a:rPr lang="el-GR" sz="2000" dirty="0"/>
              <a:t> άδειες, οι </a:t>
            </a:r>
            <a:r>
              <a:rPr lang="el-GR" sz="2000" b="1" dirty="0"/>
              <a:t>2</a:t>
            </a:r>
            <a:r>
              <a:rPr lang="en-US" sz="2000" b="1" dirty="0"/>
              <a:t>9</a:t>
            </a:r>
            <a:r>
              <a:rPr lang="el-GR" sz="2000" b="1" dirty="0"/>
              <a:t> </a:t>
            </a:r>
            <a:r>
              <a:rPr lang="el-GR" sz="2000" dirty="0"/>
              <a:t>έχουν εκδοθεί υπέρ </a:t>
            </a:r>
            <a:r>
              <a:rPr lang="el-GR" sz="2000" b="1" dirty="0"/>
              <a:t>τελωνειακών αντιπροσώπων </a:t>
            </a:r>
            <a:r>
              <a:rPr lang="el-GR" sz="2000" dirty="0"/>
              <a:t>και αφορούν συνολικά </a:t>
            </a:r>
            <a:r>
              <a:rPr lang="el-GR" sz="2000" b="1" dirty="0"/>
              <a:t>1</a:t>
            </a:r>
            <a:r>
              <a:rPr lang="en-US" sz="2000" b="1" dirty="0"/>
              <a:t>17</a:t>
            </a:r>
            <a:r>
              <a:rPr lang="el-GR" sz="2000" b="1" dirty="0"/>
              <a:t> εκπροσωπούμενες εταιρείες</a:t>
            </a:r>
            <a:r>
              <a:rPr lang="el-GR" sz="2000" dirty="0"/>
              <a:t>. </a:t>
            </a:r>
          </a:p>
          <a:p>
            <a:pPr lvl="0">
              <a:lnSpc>
                <a:spcPct val="70000"/>
              </a:lnSpc>
            </a:pPr>
            <a:endParaRPr lang="el-GR"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EEFD2E4-5B37-4931-86C2-875B48F02F08}"/>
              </a:ext>
            </a:extLst>
          </p:cNvPr>
          <p:cNvSpPr>
            <a:spLocks noGrp="1"/>
          </p:cNvSpPr>
          <p:nvPr>
            <p:ph type="title"/>
          </p:nvPr>
        </p:nvSpPr>
        <p:spPr>
          <a:xfrm>
            <a:off x="838200" y="365126"/>
            <a:ext cx="10515600" cy="800484"/>
          </a:xfrm>
        </p:spPr>
        <p:txBody>
          <a:bodyPr>
            <a:noAutofit/>
          </a:bodyPr>
          <a:lstStyle/>
          <a:p>
            <a:pPr algn="ctr"/>
            <a:r>
              <a:rPr lang="el-GR" sz="2800" b="1" dirty="0"/>
              <a:t>ΑΔΕΙΕΣ ΑΠΛΟΥΣΤΕΥΜΕΝΩΝ ΔΙΑΔΙΚΑΣΙΩΝ ΣΕ ΙΣΧΥ </a:t>
            </a:r>
          </a:p>
        </p:txBody>
      </p:sp>
      <p:graphicFrame>
        <p:nvGraphicFramePr>
          <p:cNvPr id="6" name="Θέση περιεχομένου 5">
            <a:extLst>
              <a:ext uri="{FF2B5EF4-FFF2-40B4-BE49-F238E27FC236}">
                <a16:creationId xmlns:a16="http://schemas.microsoft.com/office/drawing/2014/main" id="{8CCE9E65-06AB-40D5-A709-A8535613B591}"/>
              </a:ext>
            </a:extLst>
          </p:cNvPr>
          <p:cNvGraphicFramePr>
            <a:graphicFrameLocks noGrp="1"/>
          </p:cNvGraphicFramePr>
          <p:nvPr>
            <p:ph idx="1"/>
            <p:extLst>
              <p:ext uri="{D42A27DB-BD31-4B8C-83A1-F6EECF244321}">
                <p14:modId xmlns:p14="http://schemas.microsoft.com/office/powerpoint/2010/main" val="44548971"/>
              </p:ext>
            </p:extLst>
          </p:nvPr>
        </p:nvGraphicFramePr>
        <p:xfrm>
          <a:off x="1408909" y="1485926"/>
          <a:ext cx="9007133" cy="388614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32076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Θέση περιεχομένου 5">
            <a:extLst>
              <a:ext uri="{FF2B5EF4-FFF2-40B4-BE49-F238E27FC236}">
                <a16:creationId xmlns:a16="http://schemas.microsoft.com/office/drawing/2014/main" id="{65FC4543-A68E-44E9-9CA6-6AC5FDE38AB9}"/>
              </a:ext>
            </a:extLst>
          </p:cNvPr>
          <p:cNvGraphicFramePr>
            <a:graphicFrameLocks noGrp="1"/>
          </p:cNvGraphicFramePr>
          <p:nvPr>
            <p:ph idx="1"/>
            <p:extLst>
              <p:ext uri="{D42A27DB-BD31-4B8C-83A1-F6EECF244321}">
                <p14:modId xmlns:p14="http://schemas.microsoft.com/office/powerpoint/2010/main" val="2148729439"/>
              </p:ext>
            </p:extLst>
          </p:nvPr>
        </p:nvGraphicFramePr>
        <p:xfrm>
          <a:off x="5044272" y="1374983"/>
          <a:ext cx="6200584" cy="4851757"/>
        </p:xfrm>
        <a:graphic>
          <a:graphicData uri="http://schemas.openxmlformats.org/drawingml/2006/chart">
            <c:chart xmlns:c="http://schemas.openxmlformats.org/drawingml/2006/chart" xmlns:r="http://schemas.openxmlformats.org/officeDocument/2006/relationships" r:id="rId3"/>
          </a:graphicData>
        </a:graphic>
      </p:graphicFrame>
      <p:sp>
        <p:nvSpPr>
          <p:cNvPr id="11" name="Θέση κειμένου 10">
            <a:extLst>
              <a:ext uri="{FF2B5EF4-FFF2-40B4-BE49-F238E27FC236}">
                <a16:creationId xmlns:a16="http://schemas.microsoft.com/office/drawing/2014/main" id="{79CAF8DE-A4C0-4EF8-8BD0-69F63BDBC08E}"/>
              </a:ext>
            </a:extLst>
          </p:cNvPr>
          <p:cNvSpPr>
            <a:spLocks noGrp="1"/>
          </p:cNvSpPr>
          <p:nvPr>
            <p:ph type="body" sz="half" idx="2"/>
          </p:nvPr>
        </p:nvSpPr>
        <p:spPr>
          <a:xfrm>
            <a:off x="381837" y="2703006"/>
            <a:ext cx="4732773" cy="3165981"/>
          </a:xfrm>
        </p:spPr>
        <p:txBody>
          <a:bodyPr>
            <a:normAutofit/>
          </a:bodyPr>
          <a:lstStyle/>
          <a:p>
            <a:r>
              <a:rPr lang="el-GR" sz="2000" b="1" dirty="0">
                <a:solidFill>
                  <a:schemeClr val="accent6">
                    <a:lumMod val="75000"/>
                  </a:schemeClr>
                </a:solidFill>
              </a:rPr>
              <a:t>6</a:t>
            </a:r>
            <a:r>
              <a:rPr lang="en-US" sz="2000" b="1" dirty="0">
                <a:solidFill>
                  <a:schemeClr val="accent6">
                    <a:lumMod val="75000"/>
                  </a:schemeClr>
                </a:solidFill>
              </a:rPr>
              <a:t>4</a:t>
            </a:r>
            <a:r>
              <a:rPr lang="el-GR" sz="2000" b="1" dirty="0">
                <a:solidFill>
                  <a:schemeClr val="accent6">
                    <a:lumMod val="75000"/>
                  </a:schemeClr>
                </a:solidFill>
              </a:rPr>
              <a:t> ΑΔΕΙΕΣ </a:t>
            </a:r>
            <a:r>
              <a:rPr lang="el-GR" sz="2000" dirty="0">
                <a:solidFill>
                  <a:schemeClr val="accent6">
                    <a:lumMod val="75000"/>
                  </a:schemeClr>
                </a:solidFill>
              </a:rPr>
              <a:t>(</a:t>
            </a:r>
            <a:r>
              <a:rPr lang="en-US" sz="2000" dirty="0">
                <a:solidFill>
                  <a:schemeClr val="accent6">
                    <a:lumMod val="75000"/>
                  </a:schemeClr>
                </a:solidFill>
              </a:rPr>
              <a:t>69</a:t>
            </a:r>
            <a:r>
              <a:rPr lang="el-GR" sz="2000" dirty="0">
                <a:solidFill>
                  <a:schemeClr val="accent6">
                    <a:lumMod val="75000"/>
                  </a:schemeClr>
                </a:solidFill>
              </a:rPr>
              <a:t>%) -  ΟΙΚΟΝΟΜΙΚΟΙ ΦΟΡΕΙΣ </a:t>
            </a:r>
          </a:p>
          <a:p>
            <a:r>
              <a:rPr lang="el-GR" sz="2000" b="1" dirty="0">
                <a:solidFill>
                  <a:schemeClr val="accent6">
                    <a:lumMod val="75000"/>
                  </a:schemeClr>
                </a:solidFill>
              </a:rPr>
              <a:t>2</a:t>
            </a:r>
            <a:r>
              <a:rPr lang="en-US" sz="2000" b="1" dirty="0">
                <a:solidFill>
                  <a:schemeClr val="accent6">
                    <a:lumMod val="75000"/>
                  </a:schemeClr>
                </a:solidFill>
              </a:rPr>
              <a:t>9 </a:t>
            </a:r>
            <a:r>
              <a:rPr lang="el-GR" sz="2000" b="1" dirty="0">
                <a:solidFill>
                  <a:schemeClr val="accent6">
                    <a:lumMod val="75000"/>
                  </a:schemeClr>
                </a:solidFill>
              </a:rPr>
              <a:t>ΑΔΕΙΕΣ </a:t>
            </a:r>
            <a:r>
              <a:rPr lang="el-GR" sz="2000" dirty="0">
                <a:solidFill>
                  <a:schemeClr val="accent6">
                    <a:lumMod val="75000"/>
                  </a:schemeClr>
                </a:solidFill>
              </a:rPr>
              <a:t>(3</a:t>
            </a:r>
            <a:r>
              <a:rPr lang="en-US" sz="2000" dirty="0">
                <a:solidFill>
                  <a:schemeClr val="accent6">
                    <a:lumMod val="75000"/>
                  </a:schemeClr>
                </a:solidFill>
              </a:rPr>
              <a:t>1</a:t>
            </a:r>
            <a:r>
              <a:rPr lang="el-GR" sz="2000" dirty="0">
                <a:solidFill>
                  <a:schemeClr val="accent6">
                    <a:lumMod val="75000"/>
                  </a:schemeClr>
                </a:solidFill>
              </a:rPr>
              <a:t>%) - ΕΚΤΕΛΩΝΙΣΤΕΣ και αφορούν 1</a:t>
            </a:r>
            <a:r>
              <a:rPr lang="en-US" sz="2000" dirty="0">
                <a:solidFill>
                  <a:schemeClr val="accent6">
                    <a:lumMod val="75000"/>
                  </a:schemeClr>
                </a:solidFill>
              </a:rPr>
              <a:t>17</a:t>
            </a:r>
            <a:r>
              <a:rPr lang="el-GR" sz="2000" b="1" dirty="0"/>
              <a:t> εκπροσωπούμενες εταιρείες</a:t>
            </a:r>
            <a:endParaRPr lang="el-GR" sz="2000" dirty="0">
              <a:solidFill>
                <a:schemeClr val="accent6">
                  <a:lumMod val="75000"/>
                </a:schemeClr>
              </a:solidFill>
            </a:endParaRPr>
          </a:p>
        </p:txBody>
      </p:sp>
      <p:sp>
        <p:nvSpPr>
          <p:cNvPr id="2" name="TextBox 1">
            <a:extLst>
              <a:ext uri="{FF2B5EF4-FFF2-40B4-BE49-F238E27FC236}">
                <a16:creationId xmlns:a16="http://schemas.microsoft.com/office/drawing/2014/main" id="{9CA4D7C1-7FFB-4EBD-8A3B-4CDCD98544CA}"/>
              </a:ext>
            </a:extLst>
          </p:cNvPr>
          <p:cNvSpPr txBox="1"/>
          <p:nvPr/>
        </p:nvSpPr>
        <p:spPr>
          <a:xfrm>
            <a:off x="582805" y="452176"/>
            <a:ext cx="10862268" cy="523220"/>
          </a:xfrm>
          <a:prstGeom prst="rect">
            <a:avLst/>
          </a:prstGeom>
          <a:noFill/>
        </p:spPr>
        <p:txBody>
          <a:bodyPr wrap="square" rtlCol="0">
            <a:spAutoFit/>
          </a:bodyPr>
          <a:lstStyle/>
          <a:p>
            <a:pPr algn="ctr"/>
            <a:r>
              <a:rPr lang="el-GR" sz="2800" b="1" dirty="0">
                <a:solidFill>
                  <a:schemeClr val="accent3"/>
                </a:solidFill>
                <a:latin typeface="+mj-lt"/>
              </a:rPr>
              <a:t>ΑΔΕΙΕΣ ΑΠΛΟΥΣΤΕΥΜΕΝΩΝ ΔΙΑΔΙΚΑΣΙΩΝ</a:t>
            </a:r>
            <a:endParaRPr lang="el-GR" sz="2800" b="1" dirty="0">
              <a:latin typeface="+mj-lt"/>
            </a:endParaRPr>
          </a:p>
        </p:txBody>
      </p:sp>
    </p:spTree>
    <p:extLst>
      <p:ext uri="{BB962C8B-B14F-4D97-AF65-F5344CB8AC3E}">
        <p14:creationId xmlns:p14="http://schemas.microsoft.com/office/powerpoint/2010/main" val="3750135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3C71650-2DE1-4C40-B5F5-65504545B63E}"/>
              </a:ext>
            </a:extLst>
          </p:cNvPr>
          <p:cNvSpPr>
            <a:spLocks noGrp="1"/>
          </p:cNvSpPr>
          <p:nvPr>
            <p:ph type="title"/>
          </p:nvPr>
        </p:nvSpPr>
        <p:spPr>
          <a:xfrm>
            <a:off x="838200" y="295453"/>
            <a:ext cx="10515600" cy="608899"/>
          </a:xfrm>
        </p:spPr>
        <p:txBody>
          <a:bodyPr>
            <a:normAutofit/>
          </a:bodyPr>
          <a:lstStyle/>
          <a:p>
            <a:pPr algn="ctr"/>
            <a:r>
              <a:rPr lang="el-GR" altLang="el-GR" sz="2800" b="1" dirty="0">
                <a:solidFill>
                  <a:schemeClr val="accent3"/>
                </a:solidFill>
                <a:ea typeface="+mn-ea"/>
                <a:cs typeface="+mn-cs"/>
              </a:rPr>
              <a:t>ΕΙΔΗ ΑΠΛΟΥΣΤΕΥΣΗΣ</a:t>
            </a:r>
            <a:endParaRPr lang="el-GR" sz="2800" b="1" dirty="0">
              <a:solidFill>
                <a:schemeClr val="accent3"/>
              </a:solidFill>
              <a:ea typeface="+mn-ea"/>
              <a:cs typeface="+mn-cs"/>
            </a:endParaRPr>
          </a:p>
        </p:txBody>
      </p:sp>
      <p:graphicFrame>
        <p:nvGraphicFramePr>
          <p:cNvPr id="4" name="6 - Θέση περιεχομένου">
            <a:extLst>
              <a:ext uri="{FF2B5EF4-FFF2-40B4-BE49-F238E27FC236}">
                <a16:creationId xmlns:a16="http://schemas.microsoft.com/office/drawing/2014/main" id="{DB118AFF-40AD-46B5-92E3-1C5F1C7C4D78}"/>
              </a:ext>
            </a:extLst>
          </p:cNvPr>
          <p:cNvGraphicFramePr>
            <a:graphicFrameLocks noGrp="1"/>
          </p:cNvGraphicFramePr>
          <p:nvPr>
            <p:ph idx="1"/>
            <p:extLst>
              <p:ext uri="{D42A27DB-BD31-4B8C-83A1-F6EECF244321}">
                <p14:modId xmlns:p14="http://schemas.microsoft.com/office/powerpoint/2010/main" val="203616843"/>
              </p:ext>
            </p:extLst>
          </p:nvPr>
        </p:nvGraphicFramePr>
        <p:xfrm>
          <a:off x="629196" y="1390199"/>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07924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FD3965B-C19A-1211-9731-99230B8941C6}"/>
              </a:ext>
            </a:extLst>
          </p:cNvPr>
          <p:cNvSpPr>
            <a:spLocks noGrp="1"/>
          </p:cNvSpPr>
          <p:nvPr>
            <p:ph type="title"/>
          </p:nvPr>
        </p:nvSpPr>
        <p:spPr/>
        <p:txBody>
          <a:bodyPr/>
          <a:lstStyle/>
          <a:p>
            <a:br>
              <a:rPr lang="el-GR" sz="4400" dirty="0"/>
            </a:br>
            <a:endParaRPr lang="el-GR" dirty="0"/>
          </a:p>
        </p:txBody>
      </p:sp>
      <p:sp>
        <p:nvSpPr>
          <p:cNvPr id="3" name="Θέση περιεχομένου 2">
            <a:extLst>
              <a:ext uri="{FF2B5EF4-FFF2-40B4-BE49-F238E27FC236}">
                <a16:creationId xmlns:a16="http://schemas.microsoft.com/office/drawing/2014/main" id="{68A1B901-DF47-B2CC-6014-8DD749ADC606}"/>
              </a:ext>
            </a:extLst>
          </p:cNvPr>
          <p:cNvSpPr>
            <a:spLocks noGrp="1"/>
          </p:cNvSpPr>
          <p:nvPr>
            <p:ph idx="1"/>
          </p:nvPr>
        </p:nvSpPr>
        <p:spPr>
          <a:xfrm>
            <a:off x="1210733" y="1402821"/>
            <a:ext cx="10320867" cy="3766999"/>
          </a:xfrm>
        </p:spPr>
        <p:txBody>
          <a:bodyPr>
            <a:normAutofit/>
          </a:bodyPr>
          <a:lstStyle/>
          <a:p>
            <a:pPr algn="just">
              <a:spcAft>
                <a:spcPts val="1800"/>
              </a:spcAft>
              <a:buFont typeface="Wingdings" panose="05000000000000000000" pitchFamily="2" charset="2"/>
              <a:buChar char="Ø"/>
            </a:pPr>
            <a:r>
              <a:rPr lang="el-GR" sz="2000" dirty="0">
                <a:solidFill>
                  <a:srgbClr val="002060"/>
                </a:solidFill>
                <a:ea typeface="Calibri" panose="020F0502020204030204" pitchFamily="34" charset="0"/>
                <a:cs typeface="Calibri" panose="020F0502020204030204" pitchFamily="34" charset="0"/>
              </a:rPr>
              <a:t>Επιτρέπει σε ένα πρόσωπο να υπαγάγει, κατόπιν άδειας, τα εμπορεύματά του σε εισαγωγικό ή εξαγωγικό καθεστώς με </a:t>
            </a:r>
            <a:r>
              <a:rPr lang="el-GR" sz="2000" b="1" dirty="0">
                <a:solidFill>
                  <a:srgbClr val="002060"/>
                </a:solidFill>
                <a:ea typeface="Calibri" panose="020F0502020204030204" pitchFamily="34" charset="0"/>
                <a:cs typeface="Calibri" panose="020F0502020204030204" pitchFamily="34" charset="0"/>
              </a:rPr>
              <a:t>απλουστευμένη διασάφηση (τύπου </a:t>
            </a:r>
            <a:r>
              <a:rPr lang="en-US" sz="2000" b="1" dirty="0">
                <a:solidFill>
                  <a:srgbClr val="002060"/>
                </a:solidFill>
                <a:ea typeface="Calibri" panose="020F0502020204030204" pitchFamily="34" charset="0"/>
                <a:cs typeface="Calibri" panose="020F0502020204030204" pitchFamily="34" charset="0"/>
              </a:rPr>
              <a:t>C</a:t>
            </a:r>
            <a:r>
              <a:rPr lang="el-GR" sz="2000" b="1" dirty="0">
                <a:solidFill>
                  <a:srgbClr val="002060"/>
                </a:solidFill>
                <a:ea typeface="Calibri" panose="020F0502020204030204" pitchFamily="34" charset="0"/>
                <a:cs typeface="Calibri" panose="020F0502020204030204" pitchFamily="34" charset="0"/>
              </a:rPr>
              <a:t>) </a:t>
            </a:r>
            <a:r>
              <a:rPr lang="el-GR" sz="2000" dirty="0">
                <a:solidFill>
                  <a:srgbClr val="002060"/>
                </a:solidFill>
                <a:ea typeface="Calibri" panose="020F0502020204030204" pitchFamily="34" charset="0"/>
                <a:cs typeface="Calibri" panose="020F0502020204030204" pitchFamily="34" charset="0"/>
              </a:rPr>
              <a:t>στην οποία είναι δυνατόν να </a:t>
            </a:r>
            <a:r>
              <a:rPr lang="el-GR" sz="2000" b="1" dirty="0">
                <a:solidFill>
                  <a:srgbClr val="002060"/>
                </a:solidFill>
                <a:ea typeface="Calibri" panose="020F0502020204030204" pitchFamily="34" charset="0"/>
                <a:cs typeface="Calibri" panose="020F0502020204030204" pitchFamily="34" charset="0"/>
              </a:rPr>
              <a:t>παραλείπονται ορισμένα στοιχεία </a:t>
            </a:r>
            <a:r>
              <a:rPr lang="en-US" sz="2000" dirty="0">
                <a:solidFill>
                  <a:srgbClr val="002060"/>
                </a:solidFill>
                <a:ea typeface="Calibri" panose="020F0502020204030204" pitchFamily="34" charset="0"/>
                <a:cs typeface="Calibri" panose="020F0502020204030204" pitchFamily="34" charset="0"/>
              </a:rPr>
              <a:t>(</a:t>
            </a:r>
            <a:r>
              <a:rPr lang="el-GR" sz="2000" dirty="0"/>
              <a:t>άρθρο 162</a:t>
            </a:r>
            <a:r>
              <a:rPr lang="en-US" sz="2000" dirty="0"/>
              <a:t> </a:t>
            </a:r>
            <a:r>
              <a:rPr lang="el-GR" sz="2000" dirty="0"/>
              <a:t>του </a:t>
            </a:r>
            <a:r>
              <a:rPr lang="en-US" sz="2000" dirty="0"/>
              <a:t>UCC) </a:t>
            </a:r>
            <a:r>
              <a:rPr lang="el-GR" sz="2000" dirty="0">
                <a:solidFill>
                  <a:srgbClr val="002060"/>
                </a:solidFill>
                <a:ea typeface="Calibri" panose="020F0502020204030204" pitchFamily="34" charset="0"/>
                <a:cs typeface="Calibri" panose="020F0502020204030204" pitchFamily="34" charset="0"/>
              </a:rPr>
              <a:t>ή </a:t>
            </a:r>
            <a:r>
              <a:rPr lang="el-GR" sz="2000" b="1" dirty="0">
                <a:solidFill>
                  <a:srgbClr val="002060"/>
                </a:solidFill>
                <a:ea typeface="Calibri" panose="020F0502020204030204" pitchFamily="34" charset="0"/>
                <a:cs typeface="Calibri" panose="020F0502020204030204" pitchFamily="34" charset="0"/>
              </a:rPr>
              <a:t>υποστηρικτικά της διασάφησης έγγραφα</a:t>
            </a:r>
            <a:r>
              <a:rPr lang="en-US" sz="2000" b="1" dirty="0">
                <a:solidFill>
                  <a:srgbClr val="002060"/>
                </a:solidFill>
                <a:ea typeface="Calibri" panose="020F0502020204030204" pitchFamily="34" charset="0"/>
                <a:cs typeface="Calibri" panose="020F0502020204030204" pitchFamily="34" charset="0"/>
              </a:rPr>
              <a:t> </a:t>
            </a:r>
            <a:r>
              <a:rPr lang="en-US" sz="2000" dirty="0">
                <a:solidFill>
                  <a:srgbClr val="002060"/>
                </a:solidFill>
                <a:ea typeface="Calibri" panose="020F0502020204030204" pitchFamily="34" charset="0"/>
                <a:cs typeface="Calibri" panose="020F0502020204030204" pitchFamily="34" charset="0"/>
              </a:rPr>
              <a:t>(</a:t>
            </a:r>
            <a:r>
              <a:rPr lang="el-GR" sz="2000" dirty="0"/>
              <a:t>άρθρο 163</a:t>
            </a:r>
            <a:r>
              <a:rPr lang="en-US" sz="2000" dirty="0"/>
              <a:t> </a:t>
            </a:r>
            <a:r>
              <a:rPr lang="el-GR" sz="2000" dirty="0"/>
              <a:t>του </a:t>
            </a:r>
            <a:r>
              <a:rPr lang="en-US" sz="2000" dirty="0"/>
              <a:t>UCC)</a:t>
            </a:r>
            <a:r>
              <a:rPr lang="el-GR" sz="2000" dirty="0">
                <a:solidFill>
                  <a:srgbClr val="002060"/>
                </a:solidFill>
                <a:ea typeface="Calibri" panose="020F0502020204030204" pitchFamily="34" charset="0"/>
                <a:cs typeface="Calibri" panose="020F0502020204030204" pitchFamily="34" charset="0"/>
              </a:rPr>
              <a:t>, με την υποχρέωση υποβολής συμπληρωματικής διασάφησης (τύπου Υ) μέχρι την </a:t>
            </a:r>
            <a:r>
              <a:rPr lang="el-GR" sz="2000" b="1" dirty="0">
                <a:solidFill>
                  <a:srgbClr val="002060"/>
                </a:solidFill>
                <a:ea typeface="Calibri" panose="020F0502020204030204" pitchFamily="34" charset="0"/>
                <a:cs typeface="Calibri" panose="020F0502020204030204" pitchFamily="34" charset="0"/>
              </a:rPr>
              <a:t>10</a:t>
            </a:r>
            <a:r>
              <a:rPr lang="el-GR" sz="1800" b="1" dirty="0">
                <a:solidFill>
                  <a:srgbClr val="002060"/>
                </a:solidFill>
                <a:ea typeface="Calibri" panose="020F0502020204030204" pitchFamily="34" charset="0"/>
                <a:cs typeface="Calibri" panose="020F0502020204030204" pitchFamily="34" charset="0"/>
              </a:rPr>
              <a:t>η</a:t>
            </a:r>
            <a:r>
              <a:rPr lang="el-GR" sz="2000" b="1" dirty="0">
                <a:solidFill>
                  <a:srgbClr val="002060"/>
                </a:solidFill>
                <a:ea typeface="Calibri" panose="020F0502020204030204" pitchFamily="34" charset="0"/>
                <a:cs typeface="Calibri" panose="020F0502020204030204" pitchFamily="34" charset="0"/>
              </a:rPr>
              <a:t> ημέρα του επόμενου της εισαγωγής/εξαγωγής μήνα</a:t>
            </a:r>
            <a:r>
              <a:rPr lang="el-GR" sz="2000" dirty="0">
                <a:solidFill>
                  <a:srgbClr val="002060"/>
                </a:solidFill>
                <a:ea typeface="Calibri" panose="020F0502020204030204" pitchFamily="34" charset="0"/>
                <a:cs typeface="Calibri" panose="020F0502020204030204" pitchFamily="34" charset="0"/>
              </a:rPr>
              <a:t>. </a:t>
            </a:r>
          </a:p>
          <a:p>
            <a:pPr algn="just">
              <a:buFont typeface="Wingdings" panose="05000000000000000000" pitchFamily="2" charset="2"/>
              <a:buChar char="Ø"/>
            </a:pPr>
            <a:r>
              <a:rPr lang="en-US" sz="2000" dirty="0">
                <a:solidFill>
                  <a:srgbClr val="002060"/>
                </a:solidFill>
                <a:ea typeface="Calibri" panose="020F0502020204030204" pitchFamily="34" charset="0"/>
                <a:cs typeface="Calibri" panose="020F0502020204030204" pitchFamily="34" charset="0"/>
              </a:rPr>
              <a:t> </a:t>
            </a:r>
            <a:r>
              <a:rPr lang="el-GR" sz="2000" dirty="0">
                <a:solidFill>
                  <a:srgbClr val="002060"/>
                </a:solidFill>
                <a:ea typeface="Calibri" panose="020F0502020204030204" pitchFamily="34" charset="0"/>
                <a:cs typeface="Calibri" panose="020F0502020204030204" pitchFamily="34" charset="0"/>
              </a:rPr>
              <a:t>Στο συγκεκριμένο είδος απλούστευσης τα εμπορεύματα </a:t>
            </a:r>
            <a:r>
              <a:rPr lang="el-GR" sz="2000" b="1" dirty="0">
                <a:solidFill>
                  <a:srgbClr val="002060"/>
                </a:solidFill>
                <a:ea typeface="Calibri" panose="020F0502020204030204" pitchFamily="34" charset="0"/>
                <a:cs typeface="Calibri" panose="020F0502020204030204" pitchFamily="34" charset="0"/>
              </a:rPr>
              <a:t>προσκομίζονται στο τελωνείο </a:t>
            </a:r>
            <a:r>
              <a:rPr lang="el-GR" sz="2000" dirty="0">
                <a:solidFill>
                  <a:srgbClr val="002060"/>
                </a:solidFill>
                <a:ea typeface="Calibri" panose="020F0502020204030204" pitchFamily="34" charset="0"/>
                <a:cs typeface="Calibri" panose="020F0502020204030204" pitchFamily="34" charset="0"/>
              </a:rPr>
              <a:t>ή σε οποιοδήποτε άλλο τόπο καθοριστεί ή εγκριθεί από τις τελωνειακές αρχές  ώστε να είναι στη διάθεσή του για έλεγχο.</a:t>
            </a:r>
          </a:p>
          <a:p>
            <a:endParaRPr lang="el-GR" dirty="0"/>
          </a:p>
        </p:txBody>
      </p:sp>
      <p:sp>
        <p:nvSpPr>
          <p:cNvPr id="4" name="Ορθογώνιο: Στρογγύλεμα γωνιών 3">
            <a:extLst>
              <a:ext uri="{FF2B5EF4-FFF2-40B4-BE49-F238E27FC236}">
                <a16:creationId xmlns:a16="http://schemas.microsoft.com/office/drawing/2014/main" id="{9048BCB3-E8C5-9E00-84D0-D7F1DF53E873}"/>
              </a:ext>
            </a:extLst>
          </p:cNvPr>
          <p:cNvSpPr/>
          <p:nvPr/>
        </p:nvSpPr>
        <p:spPr>
          <a:xfrm>
            <a:off x="838200" y="230188"/>
            <a:ext cx="10617926" cy="865082"/>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800" b="1" dirty="0">
                <a:solidFill>
                  <a:schemeClr val="accent3"/>
                </a:solidFill>
                <a:latin typeface="+mj-lt"/>
              </a:rPr>
              <a:t>ΑΠΛΟΥΣΤΕΥΜΕΝΗ ΔΙΑΣΑΦΗΣΗ </a:t>
            </a:r>
          </a:p>
        </p:txBody>
      </p:sp>
    </p:spTree>
    <p:extLst>
      <p:ext uri="{BB962C8B-B14F-4D97-AF65-F5344CB8AC3E}">
        <p14:creationId xmlns:p14="http://schemas.microsoft.com/office/powerpoint/2010/main" val="910945562"/>
      </p:ext>
    </p:extLst>
  </p:cSld>
  <p:clrMapOvr>
    <a:masterClrMapping/>
  </p:clrMapOvr>
</p:sld>
</file>

<file path=ppt/theme/theme1.xml><?xml version="1.0" encoding="utf-8"?>
<a:theme xmlns:a="http://schemas.openxmlformats.org/drawingml/2006/main" name="Office Theme">
  <a:themeElements>
    <a:clrScheme name="ΑΑΔΕ colors">
      <a:dk1>
        <a:srgbClr val="112C63"/>
      </a:dk1>
      <a:lt1>
        <a:srgbClr val="FEFFFF"/>
      </a:lt1>
      <a:dk2>
        <a:srgbClr val="009FDF"/>
      </a:dk2>
      <a:lt2>
        <a:srgbClr val="E7E6E6"/>
      </a:lt2>
      <a:accent1>
        <a:srgbClr val="0C49BA"/>
      </a:accent1>
      <a:accent2>
        <a:srgbClr val="0C49BA"/>
      </a:accent2>
      <a:accent3>
        <a:srgbClr val="112C63"/>
      </a:accent3>
      <a:accent4>
        <a:srgbClr val="0B499F"/>
      </a:accent4>
      <a:accent5>
        <a:srgbClr val="009FDF"/>
      </a:accent5>
      <a:accent6>
        <a:srgbClr val="0C49BA"/>
      </a:accent6>
      <a:hlink>
        <a:srgbClr val="009FDF"/>
      </a:hlink>
      <a:folHlink>
        <a:srgbClr val="009FDF"/>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ADE_Branding_pptx_template1" id="{122AE4DF-B901-BB4F-A3E1-D424BD4A44FD}" vid="{586DC34A-5417-914C-B8AB-6E0C8C24F963}"/>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cc68c84-96b3-42aa-a162-63733b418c84">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Έγγραφο" ma:contentTypeID="0x0101002ED95D1064E9124FA935278D3E116637" ma:contentTypeVersion="12" ma:contentTypeDescription="Δημιουργία νέου εγγράφου" ma:contentTypeScope="" ma:versionID="efa536ad4b0e2f7394fcce969ce45de6">
  <xsd:schema xmlns:xsd="http://www.w3.org/2001/XMLSchema" xmlns:xs="http://www.w3.org/2001/XMLSchema" xmlns:p="http://schemas.microsoft.com/office/2006/metadata/properties" xmlns:ns2="9cc68c84-96b3-42aa-a162-63733b418c84" targetNamespace="http://schemas.microsoft.com/office/2006/metadata/properties" ma:root="true" ma:fieldsID="e7b4167f4aabc9e87d75ccd9fe8baebb" ns2:_="">
    <xsd:import namespace="9cc68c84-96b3-42aa-a162-63733b418c8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c68c84-96b3-42aa-a162-63733b418c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Ετικέτες εικόνας" ma:readOnly="false" ma:fieldId="{5cf76f15-5ced-4ddc-b409-7134ff3c332f}" ma:taxonomyMulti="true" ma:sspId="72322d0e-1daf-4d02-a8d2-52a75c65579b"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Location" ma:index="19"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43A5BA8-6042-4A3C-B26E-70F461D0F285}">
  <ds:schemaRefs>
    <ds:schemaRef ds:uri="9cc68c84-96b3-42aa-a162-63733b418c84"/>
    <ds:schemaRef ds:uri="http://schemas.openxmlformats.org/package/2006/metadata/core-properties"/>
    <ds:schemaRef ds:uri="http://schemas.microsoft.com/office/infopath/2007/PartnerControls"/>
    <ds:schemaRef ds:uri="http://purl.org/dc/terms/"/>
    <ds:schemaRef ds:uri="http://schemas.microsoft.com/office/2006/documentManagement/types"/>
    <ds:schemaRef ds:uri="http://purl.org/dc/dcmitype/"/>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6E6447B-8487-45A4-8D4A-DE212BB47901}">
  <ds:schemaRefs>
    <ds:schemaRef ds:uri="http://schemas.microsoft.com/sharepoint/v3/contenttype/forms"/>
  </ds:schemaRefs>
</ds:datastoreItem>
</file>

<file path=customXml/itemProps3.xml><?xml version="1.0" encoding="utf-8"?>
<ds:datastoreItem xmlns:ds="http://schemas.openxmlformats.org/officeDocument/2006/customXml" ds:itemID="{13E19BE3-2CF2-4A9A-A15F-216EE348E3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cc68c84-96b3-42aa-a162-63733b418c8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2994</TotalTime>
  <Words>2769</Words>
  <Application>Microsoft Office PowerPoint</Application>
  <PresentationFormat>Ευρεία οθόνη</PresentationFormat>
  <Paragraphs>238</Paragraphs>
  <Slides>28</Slides>
  <Notes>21</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28</vt:i4>
      </vt:variant>
    </vt:vector>
  </HeadingPairs>
  <TitlesOfParts>
    <vt:vector size="34" baseType="lpstr">
      <vt:lpstr>Aptos</vt:lpstr>
      <vt:lpstr>Arial</vt:lpstr>
      <vt:lpstr>Calibri</vt:lpstr>
      <vt:lpstr>Times New Roman</vt:lpstr>
      <vt:lpstr>Wingdings</vt:lpstr>
      <vt:lpstr>Office Theme</vt:lpstr>
      <vt:lpstr>Παρουσίαση του PowerPoint</vt:lpstr>
      <vt:lpstr>ΕΙΣΑΓΩΓΗ </vt:lpstr>
      <vt:lpstr>ΣΥΝΗΘΗΣ ΔΙΑΔΙΚΑΣΙΑ </vt:lpstr>
      <vt:lpstr>ΑΠΛΟΥΣΤΕΥΜΕΝΗ ΔΙΑΔΙΚΑΣΙΑ</vt:lpstr>
      <vt:lpstr>ΑΔΕΙΕΣ ΑΠΛΟΥΣΤΕΥΜΕΝΩΝ ΔΙΑΔΙΚΑΣΙΩΝ ΣΕ ΙΣΧΥ </vt:lpstr>
      <vt:lpstr>ΑΔΕΙΕΣ ΑΠΛΟΥΣΤΕΥΜΕΝΩΝ ΔΙΑΔΙΚΑΣΙΩΝ ΣΕ ΙΣΧΥ </vt:lpstr>
      <vt:lpstr>Παρουσίαση του PowerPoint</vt:lpstr>
      <vt:lpstr>ΕΙΔΗ ΑΠΛΟΥΣΤΕΥΣΗΣ</vt:lpstr>
      <vt:lpstr> </vt:lpstr>
      <vt:lpstr> ΕΓΓΡΑΦΗ ΣΤΙΣ ΛΟΓΙΣΤΙΚΕΣ ΚΑΤΑΧΩΡΗΣΕΙΣ ΤΟΥ ΔΙΑΣΑΦΙΣΤΗ ΜΕ ΓΝΩΣΤΟΠΟΙΗΣΗ ΠΡΟΣΚΟΜΙΣΗΣΗ </vt:lpstr>
      <vt:lpstr>Παρουσίαση του PowerPoint</vt:lpstr>
      <vt:lpstr>Παρουσίαση του PowerPoint</vt:lpstr>
      <vt:lpstr>Παρουσίαση του PowerPoint</vt:lpstr>
      <vt:lpstr> ΜΕΓΙΣΤΟΠΟΙΗΣΗ ΟΦΕΛΟΥΣ ΑΠΟ ΤΟΝ ΣΥΝΔΥΑΣΜΟ ΑΔΕΙΩΝ </vt:lpstr>
      <vt:lpstr>Παρουσίαση του PowerPoint</vt:lpstr>
      <vt:lpstr>ΠΟΙΟΣ ΜΠΟΡΕΙ ΝΑ ΑΙΤΗΘΕΙ</vt:lpstr>
      <vt:lpstr>ΔΙΑΔΙΚΑΣΙΑ ΥΠΟΒΟΛΗΣ ΑΙΤΗΣΗΣ ΚΑΙ ΕΚΔΟΣΗΣ ΑΔΕΙΑΣ</vt:lpstr>
      <vt:lpstr>ΑΡΜΟΔΙΕΣ ΤΕΛΩΝΕΙΑΚΕΣ ΑΡΧΕΣ</vt:lpstr>
      <vt:lpstr>Παρουσίαση του PowerPoint</vt:lpstr>
      <vt:lpstr>Παρουσίαση του PowerPoint</vt:lpstr>
      <vt:lpstr>Κριτήρια για την εγγραφή στις λογιστικές καταχωρίσεις του διασαφιστή ΜΕ ΑΠΑΛΛΑΓΗ από τη γνωστοποίηση προσκόμισης των εμπορευμάτων</vt:lpstr>
      <vt:lpstr> Άμεσα οφέλη από τη χρήση απλουστεύσεων (1/3)</vt:lpstr>
      <vt:lpstr> Άμεσα οφέλη από τη χρήση απλουστεύσεων (2/3)</vt:lpstr>
      <vt:lpstr> Άμεσα οφέλη από τη χρήση απλουστεύσεων (3/3)</vt:lpstr>
      <vt:lpstr> Έμμεσα οφέλη από τη χρήση απλουστεύσεων (1/2)</vt:lpstr>
      <vt:lpstr> Έμμεσα οφέλη από τη χρήση απλουστεύσεων (2/2)</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Myrto Zografaki</dc:creator>
  <cp:lastModifiedBy>ΔΕΠΙΚ</cp:lastModifiedBy>
  <cp:revision>174</cp:revision>
  <cp:lastPrinted>2025-04-03T05:53:02Z</cp:lastPrinted>
  <dcterms:created xsi:type="dcterms:W3CDTF">2023-02-16T11:30:03Z</dcterms:created>
  <dcterms:modified xsi:type="dcterms:W3CDTF">2025-04-11T13:44:48Z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0x0101002ED95D1064E9124FA935278D3E116637</vt:lpwstr>
  </property>
</Properties>
</file>