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69" r:id="rId6"/>
    <p:sldId id="270" r:id="rId7"/>
    <p:sldId id="294" r:id="rId8"/>
    <p:sldId id="265" r:id="rId9"/>
    <p:sldId id="274" r:id="rId10"/>
    <p:sldId id="279" r:id="rId11"/>
    <p:sldId id="293" r:id="rId12"/>
    <p:sldId id="296" r:id="rId13"/>
    <p:sldId id="291" r:id="rId1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100B44-5369-1947-822B-13C7F33A6B58}">
          <p14:sldIdLst>
            <p14:sldId id="256"/>
            <p14:sldId id="269"/>
            <p14:sldId id="270"/>
            <p14:sldId id="294"/>
            <p14:sldId id="265"/>
            <p14:sldId id="274"/>
            <p14:sldId id="279"/>
            <p14:sldId id="293"/>
            <p14:sldId id="296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D63"/>
    <a:srgbClr val="0C49BA"/>
    <a:srgbClr val="009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15" autoAdjust="0"/>
    <p:restoredTop sz="96327" autoAdjust="0"/>
  </p:normalViewPr>
  <p:slideViewPr>
    <p:cSldViewPr snapToGrid="0">
      <p:cViewPr varScale="1">
        <p:scale>
          <a:sx n="113" d="100"/>
          <a:sy n="113" d="100"/>
        </p:scale>
        <p:origin x="103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92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68F64-561C-2425-BD8D-2E6D2CA1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4923295" cy="23876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29EAC-AEA0-56BC-4837-5FB921060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492329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0556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4F23-1432-096A-5986-F0AA4BDC8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D57307-AFBD-C79E-0CBA-FB7A49026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8561C-4B24-B03F-0B8B-C4A70995A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9C77A-FE1B-DB6A-D48F-F4F2D28C7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8A936-58D7-8C21-C778-AB910D97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26243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6A2A97-1FFB-BE7B-5821-F719E7EEB7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03DCA7-552A-00C9-33A1-32BD1402F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AEBAE-F81D-197F-5269-03840AFF0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0CBB2-52AC-5FC2-EEA7-76010329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0C2AC-6E0E-89A8-31D3-AF71F0CA8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8712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EB84E-A6D3-E1BF-2DFA-D72E0D7C2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738FE-9399-F591-49A9-BF417F63C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55C60-E20F-01CE-9AE4-EC78439A4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CB70D-CE61-394B-6A85-22103256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D65BD-F406-8A2E-8363-324037A2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2A4D0A5-3EA2-3A12-8CC3-645E28C8B8F5}"/>
              </a:ext>
            </a:extLst>
          </p:cNvPr>
          <p:cNvGrpSpPr/>
          <p:nvPr userDrawn="1"/>
        </p:nvGrpSpPr>
        <p:grpSpPr>
          <a:xfrm>
            <a:off x="2858051" y="5734374"/>
            <a:ext cx="9333949" cy="650932"/>
            <a:chOff x="2858051" y="5734374"/>
            <a:chExt cx="9333949" cy="6509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4AE6BC-9A2F-7F6E-F9BA-538FBF47D89B}"/>
                </a:ext>
              </a:extLst>
            </p:cNvPr>
            <p:cNvSpPr/>
            <p:nvPr/>
          </p:nvSpPr>
          <p:spPr>
            <a:xfrm rot="5400000">
              <a:off x="7199559" y="1392866"/>
              <a:ext cx="650932" cy="9333948"/>
            </a:xfrm>
            <a:prstGeom prst="rect">
              <a:avLst/>
            </a:prstGeom>
            <a:gradFill>
              <a:gsLst>
                <a:gs pos="5000">
                  <a:schemeClr val="accent2">
                    <a:alpha val="0"/>
                  </a:schemeClr>
                </a:gs>
                <a:gs pos="72000">
                  <a:srgbClr val="3265C5">
                    <a:alpha val="91494"/>
                  </a:srgbClr>
                </a:gs>
                <a:gs pos="90000">
                  <a:schemeClr val="accent2"/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73C921D-8546-FBEC-0EB9-DFD940F16D8B}"/>
                </a:ext>
              </a:extLst>
            </p:cNvPr>
            <p:cNvSpPr/>
            <p:nvPr/>
          </p:nvSpPr>
          <p:spPr>
            <a:xfrm>
              <a:off x="9573777" y="6176963"/>
              <a:ext cx="2618223" cy="2083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790F84A5-1034-B091-D58E-535DAF34FD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31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905DBB-049A-2172-64E1-3262204B8B11}"/>
              </a:ext>
            </a:extLst>
          </p:cNvPr>
          <p:cNvSpPr/>
          <p:nvPr userDrawn="1"/>
        </p:nvSpPr>
        <p:spPr>
          <a:xfrm>
            <a:off x="5238428" y="1"/>
            <a:ext cx="6953572" cy="6385302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E644ED-0995-3126-EAF9-B4F656442443}"/>
              </a:ext>
            </a:extLst>
          </p:cNvPr>
          <p:cNvSpPr/>
          <p:nvPr userDrawn="1"/>
        </p:nvSpPr>
        <p:spPr>
          <a:xfrm rot="5400000">
            <a:off x="6062719" y="3795398"/>
            <a:ext cx="3974123" cy="2151086"/>
          </a:xfrm>
          <a:prstGeom prst="rect">
            <a:avLst/>
          </a:prstGeom>
          <a:gradFill>
            <a:gsLst>
              <a:gs pos="71010">
                <a:srgbClr val="0C49BA"/>
              </a:gs>
              <a:gs pos="0">
                <a:schemeClr val="accent2">
                  <a:alpha val="0"/>
                </a:schemeClr>
              </a:gs>
              <a:gs pos="9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DBBC46-FE2F-BA8D-0AF5-4B7A6F55A0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4237" y="4706913"/>
            <a:ext cx="2151087" cy="215108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9A9BE3F-8ADA-7D34-2125-470B621C62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3954" y="1828649"/>
            <a:ext cx="2228578" cy="2387600"/>
          </a:xfrm>
        </p:spPr>
        <p:txBody>
          <a:bodyPr anchor="b">
            <a:noAutofit/>
          </a:bodyPr>
          <a:lstStyle>
            <a:lvl1pPr algn="l">
              <a:defRPr sz="13800" b="1"/>
            </a:lvl1pPr>
          </a:lstStyle>
          <a:p>
            <a:r>
              <a:rPr lang="en-GB" dirty="0"/>
              <a:t>0</a:t>
            </a:r>
            <a:endParaRPr lang="x-none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0F4F0B8B-1AB3-1A87-B9F4-41A5DF52C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3954" y="4419315"/>
            <a:ext cx="4923295" cy="1363141"/>
          </a:xfrm>
        </p:spPr>
        <p:txBody>
          <a:bodyPr>
            <a:normAutofit/>
          </a:bodyPr>
          <a:lstStyle>
            <a:lvl1pPr marL="0" indent="0" algn="l">
              <a:buNone/>
              <a:defRPr sz="20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FFAD1F-1DBD-8417-A6A2-0F772E4A5242}"/>
              </a:ext>
            </a:extLst>
          </p:cNvPr>
          <p:cNvSpPr/>
          <p:nvPr userDrawn="1"/>
        </p:nvSpPr>
        <p:spPr>
          <a:xfrm>
            <a:off x="9573777" y="6176963"/>
            <a:ext cx="2618223" cy="2083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65274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F18F23DC-D39A-60CA-75B6-7C8F86D3EC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6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7B3DFA5-230F-9D37-5DF3-D84978BF4A77}"/>
              </a:ext>
            </a:extLst>
          </p:cNvPr>
          <p:cNvSpPr/>
          <p:nvPr userDrawn="1"/>
        </p:nvSpPr>
        <p:spPr>
          <a:xfrm rot="5400000">
            <a:off x="9101051" y="3767056"/>
            <a:ext cx="5212079" cy="969818"/>
          </a:xfrm>
          <a:prstGeom prst="rect">
            <a:avLst/>
          </a:prstGeom>
          <a:gradFill>
            <a:gsLst>
              <a:gs pos="33000">
                <a:schemeClr val="accent2">
                  <a:alpha val="0"/>
                </a:schemeClr>
              </a:gs>
              <a:gs pos="99000">
                <a:schemeClr val="accent2">
                  <a:alpha val="97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1AD5B1-612A-9179-8EB0-A76593E7B0C3}"/>
              </a:ext>
            </a:extLst>
          </p:cNvPr>
          <p:cNvSpPr/>
          <p:nvPr userDrawn="1"/>
        </p:nvSpPr>
        <p:spPr>
          <a:xfrm rot="5400000">
            <a:off x="9060872" y="3253052"/>
            <a:ext cx="4738251" cy="1523998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alpha val="56294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1FAC64-F963-43F7-EC91-EC3A58419E90}"/>
              </a:ext>
            </a:extLst>
          </p:cNvPr>
          <p:cNvSpPr/>
          <p:nvPr userDrawn="1"/>
        </p:nvSpPr>
        <p:spPr>
          <a:xfrm>
            <a:off x="11222180" y="5212075"/>
            <a:ext cx="969819" cy="972632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alpha val="56294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CBC651-C404-B720-38B8-7B7C971CB533}"/>
              </a:ext>
            </a:extLst>
          </p:cNvPr>
          <p:cNvSpPr/>
          <p:nvPr userDrawn="1"/>
        </p:nvSpPr>
        <p:spPr>
          <a:xfrm>
            <a:off x="9573777" y="6176963"/>
            <a:ext cx="2618223" cy="2083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C10179-C19D-EAD6-85D9-69CE999F14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8982" y="5207616"/>
            <a:ext cx="933018" cy="941941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EAC4E98-AC61-DBF2-B3E0-D445100925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46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35171-C467-EA6E-6272-466C00F5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F787E-7505-E2FA-296C-59EB1827F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BC59B-84AC-9F2B-06A6-185B391E0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D4B206-D1CC-9BBB-019C-834256B0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8473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61201A-B47D-3285-0478-7E9BD28E8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B7E397-6133-9EEC-0AF9-4487A0CDF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FD2BE-94F1-E449-6C41-F142415C9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934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1301B-222C-FA56-B002-FD20BCAE5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9902E-657E-B399-6767-EB0BD0FA0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BD4297-1FB6-86E3-D512-6A627F144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0753EB-679A-B13C-6E57-131B6B42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30B92-AED0-007D-E494-7E79E1121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2B40D-1631-AF8C-81ED-A9D9025B3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915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366BB-3EC2-D0B2-A68A-3EBE7799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25F486-379F-F3B9-DEB3-1EDFD6C3B8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7DD915-6B4C-7AFE-122B-99607D9A1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6322F-E89D-E431-0AD4-4B6048BA9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A6C14-56CE-AC9A-27B8-F0AC89F15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9AF03-05D8-8E86-D753-6B811ED9A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7747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930C0E-A150-FC43-E64B-4A3B54453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EDCC0-12BE-F9B9-2CCA-DB0BD2192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A4D36-576D-60EB-A4F1-A9CECDE9A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F8F5D-4110-EAE2-E923-FB66CFB23B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CB04E-97F9-F100-96A8-1C8BC5F795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638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A978FF7-0393-3011-9447-2A59FEFDD616}"/>
              </a:ext>
            </a:extLst>
          </p:cNvPr>
          <p:cNvSpPr txBox="1"/>
          <p:nvPr/>
        </p:nvSpPr>
        <p:spPr>
          <a:xfrm>
            <a:off x="5361844" y="3011853"/>
            <a:ext cx="65512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/>
              <a:t>ΕΙΔΙΚΟ ΚΑΘΕΣΤ</a:t>
            </a:r>
            <a:r>
              <a:rPr lang="en-US" sz="2800" b="1" dirty="0"/>
              <a:t>O</a:t>
            </a:r>
            <a:r>
              <a:rPr lang="el-GR" sz="2800" b="1" dirty="0"/>
              <a:t>Σ </a:t>
            </a:r>
          </a:p>
          <a:p>
            <a:pPr algn="ctr"/>
            <a:r>
              <a:rPr lang="el-GR" sz="2800" b="1" dirty="0"/>
              <a:t>ΕΛΕΥΘΕΡΩΝ ΖΩΝΩΝ</a:t>
            </a:r>
          </a:p>
          <a:p>
            <a:endParaRPr lang="el-GR" sz="3200" b="1" dirty="0"/>
          </a:p>
          <a:p>
            <a:pPr algn="r"/>
            <a:r>
              <a:rPr lang="el-GR" sz="3200" b="1" dirty="0"/>
              <a:t>				</a:t>
            </a:r>
            <a:endParaRPr lang="el-GR" sz="16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B9BE13-F741-87CF-B8CE-E2BCCDBCE8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96759" y="0"/>
            <a:ext cx="3495241" cy="225259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9FF9F0E-18C3-CC46-0ECF-E993C8EF650B}"/>
              </a:ext>
            </a:extLst>
          </p:cNvPr>
          <p:cNvGrpSpPr/>
          <p:nvPr/>
        </p:nvGrpSpPr>
        <p:grpSpPr>
          <a:xfrm>
            <a:off x="0" y="0"/>
            <a:ext cx="5895217" cy="6858003"/>
            <a:chOff x="-2" y="-2"/>
            <a:chExt cx="5895217" cy="685800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125D00-2738-7A73-FF95-A7D0C8F87BA3}"/>
                </a:ext>
              </a:extLst>
            </p:cNvPr>
            <p:cNvSpPr/>
            <p:nvPr/>
          </p:nvSpPr>
          <p:spPr>
            <a:xfrm>
              <a:off x="1270055" y="-2"/>
              <a:ext cx="3706574" cy="6023707"/>
            </a:xfrm>
            <a:prstGeom prst="rect">
              <a:avLst/>
            </a:prstGeom>
            <a:gradFill>
              <a:gsLst>
                <a:gs pos="0">
                  <a:schemeClr val="accent2">
                    <a:alpha val="0"/>
                  </a:schemeClr>
                </a:gs>
                <a:gs pos="89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40FB139-728C-16A2-AF44-871FB3700809}"/>
                </a:ext>
              </a:extLst>
            </p:cNvPr>
            <p:cNvSpPr/>
            <p:nvPr/>
          </p:nvSpPr>
          <p:spPr>
            <a:xfrm rot="5400000">
              <a:off x="-641155" y="3525031"/>
              <a:ext cx="3974123" cy="2691818"/>
            </a:xfrm>
            <a:prstGeom prst="rect">
              <a:avLst/>
            </a:prstGeom>
            <a:gradFill>
              <a:gsLst>
                <a:gs pos="0">
                  <a:schemeClr val="accent2">
                    <a:alpha val="0"/>
                  </a:schemeClr>
                </a:gs>
                <a:gs pos="72000">
                  <a:srgbClr val="3265C5">
                    <a:alpha val="91494"/>
                  </a:srgbClr>
                </a:gs>
                <a:gs pos="90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1593F6F-9A45-C9EC-DE73-ADE96CCB02B1}"/>
                </a:ext>
              </a:extLst>
            </p:cNvPr>
            <p:cNvSpPr/>
            <p:nvPr/>
          </p:nvSpPr>
          <p:spPr>
            <a:xfrm>
              <a:off x="2691816" y="6023705"/>
              <a:ext cx="3203399" cy="36341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363EBE31-DA69-4BA9-38B2-1E6408C56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818" y="3738894"/>
            <a:ext cx="2284813" cy="2284813"/>
          </a:xfrm>
          <a:prstGeom prst="rect">
            <a:avLst/>
          </a:prstGeom>
        </p:spPr>
      </p:pic>
      <p:sp>
        <p:nvSpPr>
          <p:cNvPr id="11" name="9 - Ορθογώνιο">
            <a:extLst>
              <a:ext uri="{FF2B5EF4-FFF2-40B4-BE49-F238E27FC236}">
                <a16:creationId xmlns:a16="http://schemas.microsoft.com/office/drawing/2014/main" id="{8A02D718-B772-4027-9462-002527500100}"/>
              </a:ext>
            </a:extLst>
          </p:cNvPr>
          <p:cNvSpPr/>
          <p:nvPr/>
        </p:nvSpPr>
        <p:spPr>
          <a:xfrm>
            <a:off x="5895217" y="5330159"/>
            <a:ext cx="620800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>
              <a:lnSpc>
                <a:spcPct val="150000"/>
              </a:lnSpc>
              <a:defRPr/>
            </a:pPr>
            <a:r>
              <a:rPr lang="el-GR" sz="1200" b="1" dirty="0">
                <a:solidFill>
                  <a:srgbClr val="112D63"/>
                </a:solidFill>
                <a:latin typeface="+mj-lt"/>
              </a:rPr>
              <a:t>Δημητρίου Χρήστος</a:t>
            </a:r>
            <a:endParaRPr lang="el" sz="1200" b="1" dirty="0">
              <a:solidFill>
                <a:srgbClr val="112D63"/>
              </a:solidFill>
              <a:latin typeface="+mj-lt"/>
            </a:endParaRPr>
          </a:p>
          <a:p>
            <a:pPr marL="357188">
              <a:defRPr/>
            </a:pPr>
            <a:r>
              <a:rPr lang="el" sz="1200" b="1" dirty="0">
                <a:solidFill>
                  <a:srgbClr val="112D63"/>
                </a:solidFill>
                <a:latin typeface="+mj-lt"/>
              </a:rPr>
              <a:t>  </a:t>
            </a:r>
            <a:r>
              <a:rPr lang="el" sz="1200" dirty="0">
                <a:solidFill>
                  <a:srgbClr val="112D63"/>
                </a:solidFill>
                <a:latin typeface="+mj-lt"/>
              </a:rPr>
              <a:t>Τελωνειακή Περιφέρεια Θεσσαλονίκης</a:t>
            </a:r>
          </a:p>
          <a:p>
            <a:pPr marL="357188">
              <a:defRPr/>
            </a:pPr>
            <a:r>
              <a:rPr lang="el" sz="1200" dirty="0">
                <a:solidFill>
                  <a:srgbClr val="112D63"/>
                </a:solidFill>
                <a:latin typeface="+mj-lt"/>
              </a:rPr>
              <a:t>  Τμήμα Δ΄ Δασμολογικών Διαδικασιών Ειδικών Καθεστώτων &amp; Αξιών </a:t>
            </a:r>
            <a:endParaRPr lang="el-GR" sz="1200" dirty="0">
              <a:solidFill>
                <a:srgbClr val="112D63"/>
              </a:solidFill>
              <a:latin typeface="+mj-lt"/>
            </a:endParaRPr>
          </a:p>
          <a:p>
            <a:pPr marL="357188">
              <a:defRPr/>
            </a:pPr>
            <a:r>
              <a:rPr lang="el-GR" altLang="en-US" sz="1200" dirty="0">
                <a:solidFill>
                  <a:srgbClr val="112D63"/>
                </a:solidFill>
                <a:latin typeface="+mj-lt"/>
              </a:rPr>
              <a:t>   </a:t>
            </a:r>
            <a:r>
              <a:rPr lang="en-US" altLang="en-US" sz="1200" dirty="0">
                <a:solidFill>
                  <a:srgbClr val="112D63"/>
                </a:solidFill>
                <a:latin typeface="+mj-lt"/>
              </a:rPr>
              <a:t>email:</a:t>
            </a:r>
            <a:r>
              <a:rPr lang="el-GR" altLang="en-US" sz="1200" dirty="0">
                <a:solidFill>
                  <a:srgbClr val="112D63"/>
                </a:solidFill>
                <a:latin typeface="+mj-lt"/>
              </a:rPr>
              <a:t> </a:t>
            </a:r>
            <a:r>
              <a:rPr lang="en-US" altLang="en-US" sz="1200" dirty="0">
                <a:solidFill>
                  <a:srgbClr val="112D63"/>
                </a:solidFill>
                <a:latin typeface="+mj-lt"/>
              </a:rPr>
              <a:t>c.dimitriou@aade.gr</a:t>
            </a:r>
            <a:endParaRPr lang="el-GR" sz="1200" dirty="0">
              <a:solidFill>
                <a:srgbClr val="112D63"/>
              </a:solidFill>
              <a:latin typeface="+mj-lt"/>
            </a:endParaRPr>
          </a:p>
          <a:p>
            <a:pPr marL="271463" algn="r">
              <a:defRPr/>
            </a:pPr>
            <a:endParaRPr lang="el-GR" sz="1200" b="1" dirty="0">
              <a:latin typeface="+mj-lt"/>
            </a:endParaRPr>
          </a:p>
          <a:p>
            <a:pPr marL="271463" algn="r">
              <a:defRPr/>
            </a:pPr>
            <a:r>
              <a:rPr lang="el-GR" sz="1200" b="1" dirty="0">
                <a:solidFill>
                  <a:srgbClr val="112D63"/>
                </a:solidFill>
                <a:latin typeface="+mj-lt"/>
              </a:rPr>
              <a:t>Θεσσαλονίκη, Απρίλιος 2025</a:t>
            </a:r>
          </a:p>
        </p:txBody>
      </p:sp>
    </p:spTree>
    <p:extLst>
      <p:ext uri="{BB962C8B-B14F-4D97-AF65-F5344CB8AC3E}">
        <p14:creationId xmlns:p14="http://schemas.microsoft.com/office/powerpoint/2010/main" val="3163689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ubtitle 12">
            <a:extLst>
              <a:ext uri="{FF2B5EF4-FFF2-40B4-BE49-F238E27FC236}">
                <a16:creationId xmlns:a16="http://schemas.microsoft.com/office/drawing/2014/main" id="{0CADA15D-1811-FB9B-D4CC-D05CEF1415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9360" y="2303790"/>
            <a:ext cx="4173274" cy="1363141"/>
          </a:xfrm>
        </p:spPr>
        <p:txBody>
          <a:bodyPr anchor="ctr">
            <a:normAutofit/>
          </a:bodyPr>
          <a:lstStyle/>
          <a:p>
            <a:r>
              <a:rPr lang="el-GR" altLang="en-US" sz="3200" b="1">
                <a:solidFill>
                  <a:srgbClr val="112D63"/>
                </a:solidFill>
                <a:latin typeface="Arial" charset="0"/>
              </a:rPr>
              <a:t>Ευχαριστούμε!</a:t>
            </a:r>
            <a:endParaRPr lang="el-GR" altLang="en-US" sz="3200" b="1" dirty="0">
              <a:solidFill>
                <a:srgbClr val="112D63"/>
              </a:solidFill>
              <a:latin typeface="Arial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DFA4ABD-5068-050E-08E0-1A7587B0F9E5}"/>
              </a:ext>
            </a:extLst>
          </p:cNvPr>
          <p:cNvSpPr/>
          <p:nvPr/>
        </p:nvSpPr>
        <p:spPr>
          <a:xfrm rot="5400000">
            <a:off x="9670730" y="754348"/>
            <a:ext cx="650932" cy="4391608"/>
          </a:xfrm>
          <a:prstGeom prst="rect">
            <a:avLst/>
          </a:prstGeom>
          <a:gradFill>
            <a:gsLst>
              <a:gs pos="5000">
                <a:schemeClr val="accent2">
                  <a:alpha val="0"/>
                </a:schemeClr>
              </a:gs>
              <a:gs pos="72000">
                <a:srgbClr val="3265C5">
                  <a:alpha val="91494"/>
                </a:srgbClr>
              </a:gs>
              <a:gs pos="9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0FDF182-1D90-F161-D4F5-644E1765A83E}"/>
              </a:ext>
            </a:extLst>
          </p:cNvPr>
          <p:cNvSpPr/>
          <p:nvPr/>
        </p:nvSpPr>
        <p:spPr>
          <a:xfrm rot="16200000">
            <a:off x="1734106" y="890580"/>
            <a:ext cx="650932" cy="4119146"/>
          </a:xfrm>
          <a:prstGeom prst="rect">
            <a:avLst/>
          </a:prstGeom>
          <a:gradFill>
            <a:gsLst>
              <a:gs pos="5000">
                <a:schemeClr val="accent2">
                  <a:alpha val="0"/>
                </a:schemeClr>
              </a:gs>
              <a:gs pos="72000">
                <a:srgbClr val="3265C5">
                  <a:alpha val="91494"/>
                </a:srgbClr>
              </a:gs>
              <a:gs pos="9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8" name="Picture 34">
            <a:extLst>
              <a:ext uri="{FF2B5EF4-FFF2-40B4-BE49-F238E27FC236}">
                <a16:creationId xmlns:a16="http://schemas.microsoft.com/office/drawing/2014/main" id="{3F80C30C-A7DD-4528-BC43-D855C9306C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01078" y="3666931"/>
            <a:ext cx="3189839" cy="205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63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151466" y="1444752"/>
            <a:ext cx="10515600" cy="412711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l-GR" sz="2000" b="1" dirty="0"/>
              <a:t>Ελεύθερη ζώνη</a:t>
            </a:r>
            <a:r>
              <a:rPr lang="el-GR" sz="2000" dirty="0"/>
              <a:t>: </a:t>
            </a:r>
          </a:p>
          <a:p>
            <a:pPr>
              <a:buNone/>
            </a:pPr>
            <a:r>
              <a:rPr lang="el-GR" sz="2000" dirty="0"/>
              <a:t>   Διακριτό τμήμα του τελωνειακού εδάφους της Ένωσης που υπόκειται σε τελωνειακή επιτήρηση και στα ευρισκόμενα εντός αυτής εμπορεύματα δεν καταβάλλονται εισαγωγικοί δασμοί, λοιπές επιβαρύνσεις και δεν εξετάζονται μέτρα εμπορικής πολιτικής</a:t>
            </a:r>
          </a:p>
          <a:p>
            <a:pPr>
              <a:buFont typeface="Wingdings" pitchFamily="2" charset="2"/>
              <a:buChar char="Ø"/>
            </a:pPr>
            <a:r>
              <a:rPr lang="el-GR" sz="2000" b="1" dirty="0"/>
              <a:t>Φορέας διαχείρισης</a:t>
            </a:r>
            <a:r>
              <a:rPr lang="el-GR" sz="2000" dirty="0"/>
              <a:t>:</a:t>
            </a:r>
          </a:p>
          <a:p>
            <a:pPr>
              <a:buNone/>
            </a:pPr>
            <a:r>
              <a:rPr lang="el-GR" sz="2000" dirty="0"/>
              <a:t>   Το νομικό πρόσωπο το οποίο έχει οριστεί ως υπεύθυνο για την άσκηση της συνολικής διαχείρισης της ελεύθερης ζώνης</a:t>
            </a:r>
          </a:p>
          <a:p>
            <a:pPr>
              <a:buFont typeface="Wingdings" pitchFamily="2" charset="2"/>
              <a:buChar char="Ø"/>
            </a:pPr>
            <a:r>
              <a:rPr lang="el-GR" sz="2000" b="1" dirty="0"/>
              <a:t>Εγκατεστημένη επιχείρηση</a:t>
            </a:r>
            <a:r>
              <a:rPr lang="el-GR" sz="2000" dirty="0"/>
              <a:t>: </a:t>
            </a:r>
          </a:p>
          <a:p>
            <a:pPr>
              <a:buNone/>
            </a:pPr>
            <a:r>
              <a:rPr lang="el-GR" sz="2000" dirty="0"/>
              <a:t>   Οποιοδήποτε πρόσωπο, άλλο από τον φορέα διαχείρισης, στο οποίο έχει επιτραπεί, η εγκατάσταση εντός του χώρου της ελεύθερης ζώνης για την άσκηση δραστηριοτήτων βιομηχανικής ή εμπορικής φύσης ή παροχής υπηρεσιών</a:t>
            </a:r>
          </a:p>
        </p:txBody>
      </p:sp>
      <p:sp>
        <p:nvSpPr>
          <p:cNvPr id="7" name="1 - Τίτλος">
            <a:extLst>
              <a:ext uri="{FF2B5EF4-FFF2-40B4-BE49-F238E27FC236}">
                <a16:creationId xmlns:a16="http://schemas.microsoft.com/office/drawing/2014/main" id="{6F3B82CF-056F-4E49-83D4-2627FE37576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079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3200" b="1" dirty="0"/>
              <a:t>Ορισμοί</a:t>
            </a:r>
            <a:endParaRPr lang="el-GR" sz="3200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066800" y="1387900"/>
            <a:ext cx="10261120" cy="412390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l-GR" sz="2000" dirty="0"/>
              <a:t>υπαγωγή των </a:t>
            </a:r>
            <a:r>
              <a:rPr lang="el-GR" sz="2000" b="1" dirty="0"/>
              <a:t>μη ενωσιακών εμπορευμάτων </a:t>
            </a:r>
            <a:r>
              <a:rPr lang="el-GR" sz="2000" dirty="0"/>
              <a:t>στο ειδικό καθεστώς της ελεύθερης ζώνης 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υπαγωγή των </a:t>
            </a:r>
            <a:r>
              <a:rPr lang="el-GR" sz="2000" b="1" dirty="0"/>
              <a:t>εμπορευμάτων στο καθεστώς της ελεύθερης κυκλοφορίας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λειτουργία </a:t>
            </a:r>
            <a:r>
              <a:rPr lang="el-GR" sz="2000" b="1" dirty="0"/>
              <a:t>φορολογικής αποθήκης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αποθήκευση, διακίνηση, μεταποίηση, χρησιμοποίηση ή κατανάλωση ενωσιακών εμπορευμάτων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εγκατάλειψη των εμπορευμάτων υπέρ του Δημοσίου ή/και καταστροφή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διενέργεια των συνήθων εργασιών </a:t>
            </a:r>
            <a:r>
              <a:rPr lang="el-GR" sz="1800" dirty="0"/>
              <a:t>(Παράρτημα 71-03 του κατ’ εξουσιοδότηση Κανονισμού)  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χρήση των ειδικών καθεστώτων</a:t>
            </a:r>
            <a:endParaRPr lang="en-US" sz="1800" dirty="0"/>
          </a:p>
          <a:p>
            <a:pPr marL="596900" indent="-285750">
              <a:buFont typeface="Wingdings" panose="05000000000000000000" pitchFamily="2" charset="2"/>
              <a:buChar char="ü"/>
            </a:pPr>
            <a:r>
              <a:rPr lang="el-GR" sz="2000" dirty="0"/>
              <a:t>τελειοποίησης προς επανεξαγωγή</a:t>
            </a:r>
          </a:p>
          <a:p>
            <a:pPr marL="596900" indent="-285750">
              <a:buFont typeface="Wingdings" panose="05000000000000000000" pitchFamily="2" charset="2"/>
              <a:buChar char="ü"/>
            </a:pPr>
            <a:r>
              <a:rPr lang="el-GR" sz="2000" dirty="0"/>
              <a:t>προσωρινής εισαγωγής</a:t>
            </a:r>
          </a:p>
          <a:p>
            <a:pPr marL="596900" indent="-285750">
              <a:buFont typeface="Wingdings" panose="05000000000000000000" pitchFamily="2" charset="2"/>
              <a:buChar char="ü"/>
            </a:pPr>
            <a:r>
              <a:rPr lang="el-GR" sz="2000" dirty="0"/>
              <a:t>ειδικού προορισμού</a:t>
            </a:r>
          </a:p>
        </p:txBody>
      </p:sp>
      <p:sp>
        <p:nvSpPr>
          <p:cNvPr id="8" name="1 - Τίτλος">
            <a:extLst>
              <a:ext uri="{FF2B5EF4-FFF2-40B4-BE49-F238E27FC236}">
                <a16:creationId xmlns:a16="http://schemas.microsoft.com/office/drawing/2014/main" id="{C865281B-DDAE-4C08-9F44-AC15C46C0844}"/>
              </a:ext>
            </a:extLst>
          </p:cNvPr>
          <p:cNvSpPr txBox="1">
            <a:spLocks/>
          </p:cNvSpPr>
          <p:nvPr/>
        </p:nvSpPr>
        <p:spPr>
          <a:xfrm>
            <a:off x="838200" y="308273"/>
            <a:ext cx="10515600" cy="1079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3200" b="1" dirty="0"/>
              <a:t>Εντός της ελεύθερης ζώνης είναι δυνατή η: </a:t>
            </a:r>
            <a:endParaRPr lang="el-GR" sz="3200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00A852-D851-420D-9B32-D3368226B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4900"/>
          </a:xfrm>
        </p:spPr>
        <p:txBody>
          <a:bodyPr>
            <a:normAutofit/>
          </a:bodyPr>
          <a:lstStyle/>
          <a:p>
            <a:pPr algn="ctr"/>
            <a:r>
              <a:rPr lang="el-GR" sz="3200" b="1" dirty="0">
                <a:latin typeface="+mn-lt"/>
              </a:rPr>
              <a:t>Είσοδος εμπορευμάτων στην Ελεύθερη Ζώνη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BCA7EAC-B685-4769-987E-A72B33C30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5932" y="1470025"/>
            <a:ext cx="1090506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l-GR" sz="2400" dirty="0"/>
          </a:p>
          <a:p>
            <a:pPr marL="0" indent="0">
              <a:buNone/>
            </a:pPr>
            <a:r>
              <a:rPr lang="el-GR" sz="2000" dirty="0"/>
              <a:t>Τα εμπορεύματα εισέρχονται στην Ελεύθερη Ζώνη:</a:t>
            </a:r>
          </a:p>
          <a:p>
            <a:pPr marL="0" indent="0">
              <a:buNone/>
            </a:pPr>
            <a:endParaRPr lang="el-GR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l-GR" sz="2000" dirty="0"/>
              <a:t>Άμεσα                              απευθείας από τη θάλασσα</a:t>
            </a:r>
          </a:p>
          <a:p>
            <a:pPr>
              <a:buFont typeface="Wingdings" panose="05000000000000000000" pitchFamily="2" charset="2"/>
              <a:buChar char="Ø"/>
            </a:pPr>
            <a:endParaRPr lang="el-GR" sz="2000" dirty="0"/>
          </a:p>
          <a:p>
            <a:pPr>
              <a:buFont typeface="Wingdings" panose="05000000000000000000" pitchFamily="2" charset="2"/>
              <a:buChar char="Ø"/>
            </a:pPr>
            <a:endParaRPr lang="el-GR" sz="20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2000" dirty="0"/>
              <a:t>Έμμεσα                       από σημείο που επικοινωνεί με το τελωνειακό έδαφος της Ευρωπαϊκής 			Ένωσης </a:t>
            </a:r>
          </a:p>
        </p:txBody>
      </p:sp>
      <p:cxnSp>
        <p:nvCxnSpPr>
          <p:cNvPr id="5" name="Ευθύγραμμο βέλος σύνδεσης 4">
            <a:extLst>
              <a:ext uri="{FF2B5EF4-FFF2-40B4-BE49-F238E27FC236}">
                <a16:creationId xmlns:a16="http://schemas.microsoft.com/office/drawing/2014/main" id="{9979F4FD-8600-4C6B-82AC-3F286F34FC48}"/>
              </a:ext>
            </a:extLst>
          </p:cNvPr>
          <p:cNvCxnSpPr>
            <a:cxnSpLocks/>
          </p:cNvCxnSpPr>
          <p:nvPr/>
        </p:nvCxnSpPr>
        <p:spPr>
          <a:xfrm>
            <a:off x="2379133" y="2929467"/>
            <a:ext cx="142240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Ευθύγραμμο βέλος σύνδεσης 6">
            <a:extLst>
              <a:ext uri="{FF2B5EF4-FFF2-40B4-BE49-F238E27FC236}">
                <a16:creationId xmlns:a16="http://schemas.microsoft.com/office/drawing/2014/main" id="{EADF5594-9855-431E-936E-508888CEA911}"/>
              </a:ext>
            </a:extLst>
          </p:cNvPr>
          <p:cNvCxnSpPr>
            <a:cxnSpLocks/>
          </p:cNvCxnSpPr>
          <p:nvPr/>
        </p:nvCxnSpPr>
        <p:spPr>
          <a:xfrm>
            <a:off x="2260599" y="4097867"/>
            <a:ext cx="140546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766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354666" y="1444752"/>
            <a:ext cx="9592734" cy="346591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endParaRPr lang="el-GR" sz="2000" dirty="0"/>
          </a:p>
          <a:p>
            <a:pPr>
              <a:buFont typeface="Wingdings" pitchFamily="2" charset="2"/>
              <a:buChar char="ü"/>
            </a:pPr>
            <a:endParaRPr lang="el-GR" sz="2000" dirty="0"/>
          </a:p>
          <a:p>
            <a:pPr>
              <a:buFont typeface="Wingdings" pitchFamily="2" charset="2"/>
              <a:buChar char="ü"/>
            </a:pPr>
            <a:r>
              <a:rPr lang="el-GR" sz="2000" dirty="0"/>
              <a:t>Υπαγωγή των εμπορευμάτων σε άλλο τελωνειακό καθεστώς</a:t>
            </a:r>
          </a:p>
          <a:p>
            <a:pPr>
              <a:buNone/>
            </a:pPr>
            <a:endParaRPr lang="el-GR" sz="2000" dirty="0"/>
          </a:p>
          <a:p>
            <a:pPr>
              <a:buFont typeface="Wingdings" pitchFamily="2" charset="2"/>
              <a:buChar char="ü"/>
            </a:pPr>
            <a:r>
              <a:rPr lang="el-GR" sz="2000" dirty="0"/>
              <a:t>Έξοδος εμπορευμάτων από το τελωνειακό έδαφος της Ένωσης    </a:t>
            </a:r>
          </a:p>
          <a:p>
            <a:pPr>
              <a:buNone/>
            </a:pPr>
            <a:endParaRPr lang="el-GR" sz="2000" dirty="0"/>
          </a:p>
          <a:p>
            <a:pPr>
              <a:buFont typeface="Wingdings" pitchFamily="2" charset="2"/>
              <a:buChar char="ü"/>
            </a:pPr>
            <a:r>
              <a:rPr lang="el-GR" sz="2000" dirty="0"/>
              <a:t>Καταστροφή ή εγκατάλειψή εμπορευμάτων υπέρ του Δημοσίου</a:t>
            </a:r>
            <a:endParaRPr lang="el-GR" sz="22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l-GR" sz="2200" b="1" dirty="0"/>
          </a:p>
        </p:txBody>
      </p:sp>
      <p:sp>
        <p:nvSpPr>
          <p:cNvPr id="7" name="1 - Τίτλος">
            <a:extLst>
              <a:ext uri="{FF2B5EF4-FFF2-40B4-BE49-F238E27FC236}">
                <a16:creationId xmlns:a16="http://schemas.microsoft.com/office/drawing/2014/main" id="{57A4C472-6BCD-448D-BF2B-F6568D3CF4A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896600" cy="1079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3200" b="1" dirty="0"/>
              <a:t>Εκκαθάριση ειδικού καθεστώτος Ελεύθερης Ζώνης</a:t>
            </a:r>
            <a:endParaRPr lang="el-GR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100666" y="1210733"/>
            <a:ext cx="10380133" cy="42164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600" dirty="0"/>
              <a:t>Καθορισμένα γεωγραφικά όρια και σημεία εισόδου-εξόδου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600" dirty="0"/>
              <a:t>Τελωνειακά επιτηρούμενη περιοχή 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600" dirty="0"/>
              <a:t>Απεριόριστος χρόνος αποθήκευσης εμπ/των στο καθεστώς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600" dirty="0"/>
              <a:t>Ίδρυση Ελεύθερης Ζώνης ή την εγκατάσταση επιχείρησης εντός αυτής χωρίς εγγύηση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600" dirty="0"/>
              <a:t>Υποχρέωση τήρησης λογιστικής αποθήκης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600" dirty="0"/>
              <a:t>Διαχείριση της ελεύθερης ζώνης από τον φορέα διαχείρισης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600" dirty="0"/>
              <a:t>Ύπαρξη δυνατότητας άσκησης όλων των δραστηριοτήτων βιομηχανικής ή εμπορικής φύσης ή παροχής υπηρεσιών κατόπιν έγκρισης</a:t>
            </a:r>
          </a:p>
        </p:txBody>
      </p:sp>
      <p:sp>
        <p:nvSpPr>
          <p:cNvPr id="7" name="1 - Τίτλος">
            <a:extLst>
              <a:ext uri="{FF2B5EF4-FFF2-40B4-BE49-F238E27FC236}">
                <a16:creationId xmlns:a16="http://schemas.microsoft.com/office/drawing/2014/main" id="{55F8BB35-7666-4E74-97D3-02AECD02535E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730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3200" b="1" dirty="0">
                <a:solidFill>
                  <a:srgbClr val="112D63"/>
                </a:solidFill>
              </a:rPr>
              <a:t>Χαρακτηριστικά των Ελευθέρων Ζωνών</a:t>
            </a:r>
            <a:endParaRPr lang="el-GR" sz="3200" dirty="0">
              <a:solidFill>
                <a:srgbClr val="112D6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42217" y="1554793"/>
            <a:ext cx="10592210" cy="379613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l-GR" sz="2000" b="1" dirty="0"/>
              <a:t>Βασική προϋπόθεση έκδοσης άδειας </a:t>
            </a:r>
            <a:r>
              <a:rPr lang="en-US" sz="2000" b="1" dirty="0"/>
              <a:t>AEOS</a:t>
            </a:r>
            <a:endParaRPr lang="el-GR" sz="2000" b="1" dirty="0"/>
          </a:p>
          <a:p>
            <a:pPr algn="ctr">
              <a:buNone/>
            </a:pPr>
            <a:endParaRPr lang="el-GR" sz="2000" b="1" dirty="0"/>
          </a:p>
          <a:p>
            <a:pPr algn="just">
              <a:buFont typeface="Wingdings" pitchFamily="2" charset="2"/>
              <a:buChar char="Ø"/>
            </a:pPr>
            <a:r>
              <a:rPr lang="en-US" sz="2000" dirty="0"/>
              <a:t>Y</a:t>
            </a:r>
            <a:r>
              <a:rPr lang="el-GR" sz="2000" dirty="0"/>
              <a:t>ποβολή αίτησης στη Γενική Δ/νση Τελωνείων &amp; ΕΦΚ 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600" dirty="0"/>
              <a:t>Οικονομικές καταστάσεις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600" dirty="0"/>
              <a:t>Δήλωση στοιχείων προσώπων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600" dirty="0"/>
              <a:t>Τοπογραφικό διάγραμμα</a:t>
            </a:r>
          </a:p>
          <a:p>
            <a:pPr lvl="1" algn="just">
              <a:buFont typeface="Wingdings" pitchFamily="2" charset="2"/>
              <a:buChar char="ü"/>
            </a:pPr>
            <a:endParaRPr lang="el-GR" sz="1600" dirty="0"/>
          </a:p>
          <a:p>
            <a:pPr algn="just">
              <a:buFont typeface="Wingdings" pitchFamily="2" charset="2"/>
              <a:buChar char="Ø"/>
            </a:pPr>
            <a:r>
              <a:rPr lang="el-GR" sz="2000" dirty="0"/>
              <a:t>Μελέτη σκοπιμότητας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600" dirty="0"/>
              <a:t>Πρόβλεψη όγκου διακίνησης μη </a:t>
            </a:r>
            <a:r>
              <a:rPr lang="el-GR" sz="1600" dirty="0" err="1"/>
              <a:t>ενωσιακών</a:t>
            </a:r>
            <a:r>
              <a:rPr lang="el-GR" sz="1600" dirty="0"/>
              <a:t> εμπορευμάτων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600" dirty="0"/>
              <a:t>Προσδοκώμενα οφέλη 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600" dirty="0"/>
              <a:t>Εχέγγυα για τη σωστή διοίκηση και διαχείριση των εμπορευμάτων</a:t>
            </a:r>
          </a:p>
          <a:p>
            <a:pPr marL="457200" lvl="1" indent="0" algn="just">
              <a:buNone/>
            </a:pPr>
            <a:endParaRPr lang="el-GR" sz="1600" dirty="0"/>
          </a:p>
          <a:p>
            <a:pPr algn="just">
              <a:buFont typeface="Wingdings" pitchFamily="2" charset="2"/>
              <a:buChar char="Ø"/>
            </a:pPr>
            <a:r>
              <a:rPr lang="el-GR" sz="2000" dirty="0"/>
              <a:t>Σύμφωνη γνώμη του Υπουργείου Ανάπτυξης και Επενδύσεων – λοιπών Υπουργείων </a:t>
            </a:r>
            <a:endParaRPr lang="en-US" sz="2000" dirty="0"/>
          </a:p>
          <a:p>
            <a:pPr algn="just">
              <a:buFont typeface="Wingdings" pitchFamily="2" charset="2"/>
              <a:buChar char="Ø"/>
            </a:pPr>
            <a:endParaRPr lang="el-GR" sz="2000" dirty="0"/>
          </a:p>
          <a:p>
            <a:pPr algn="just">
              <a:buNone/>
            </a:pPr>
            <a:endParaRPr lang="el-GR" sz="2200" b="1" dirty="0">
              <a:latin typeface="Constantia" pitchFamily="18" charset="0"/>
            </a:endParaRPr>
          </a:p>
        </p:txBody>
      </p:sp>
      <p:sp>
        <p:nvSpPr>
          <p:cNvPr id="4" name="1 - Τίτλος">
            <a:extLst>
              <a:ext uri="{FF2B5EF4-FFF2-40B4-BE49-F238E27FC236}">
                <a16:creationId xmlns:a16="http://schemas.microsoft.com/office/drawing/2014/main" id="{EBE9DFDA-5ECA-4E8F-A1BC-EAB0715D47BB}"/>
              </a:ext>
            </a:extLst>
          </p:cNvPr>
          <p:cNvSpPr txBox="1">
            <a:spLocks/>
          </p:cNvSpPr>
          <p:nvPr/>
        </p:nvSpPr>
        <p:spPr>
          <a:xfrm>
            <a:off x="491067" y="365126"/>
            <a:ext cx="11252199" cy="9895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3200" b="1" dirty="0">
                <a:solidFill>
                  <a:srgbClr val="112D63"/>
                </a:solidFill>
              </a:rPr>
              <a:t>Διαδικασία έκδοσης απόφασης σύστασης και λειτουργίας Ελεύθερης Ζώνης</a:t>
            </a:r>
            <a:endParaRPr lang="el-GR" sz="3200" b="1" dirty="0">
              <a:solidFill>
                <a:srgbClr val="112D63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524934" y="1540933"/>
            <a:ext cx="11260666" cy="410633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l-GR" sz="1800" b="1" dirty="0"/>
              <a:t>Βασική προϋπόθεση η πλήρωση των κριτηρίων ΑΕΟ</a:t>
            </a:r>
            <a:r>
              <a:rPr lang="en-US" sz="1800" b="1" dirty="0"/>
              <a:t>S</a:t>
            </a:r>
            <a:endParaRPr lang="el-GR" sz="1800" b="1" dirty="0"/>
          </a:p>
          <a:p>
            <a:pPr algn="ctr">
              <a:buNone/>
            </a:pPr>
            <a:endParaRPr lang="el-GR" sz="1800" b="1" dirty="0"/>
          </a:p>
          <a:p>
            <a:pPr algn="just">
              <a:buFont typeface="Wingdings" pitchFamily="2" charset="2"/>
              <a:buChar char="Ø"/>
            </a:pPr>
            <a:r>
              <a:rPr lang="el-GR" sz="1800" dirty="0"/>
              <a:t>Υποβολή αίτησης στη αρμόδια τελωνειακή περιφέρεια όπου θα επισυνάπτονται: 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800" dirty="0"/>
              <a:t>αντίγραφο της σύμβασης μεταξύ του αιτούντα και του φορέα διαχείρισης (ή σχετική βεβαίωση του φορέα)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800" dirty="0"/>
              <a:t>φορολογική ενημερότητα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800" dirty="0"/>
              <a:t>Οικονομικές καταστάσεις των τριών τελευταίων ετών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800" dirty="0"/>
              <a:t>νομιμοποιητικό έγγραφο για τη σύσταση και εκπροσώπηση της εταιρείας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800" dirty="0"/>
              <a:t>Δήλωση στοιχείων προσώπων αιτούντα, διοικούντων και υπευθύνων για τελωνειακά θέματα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800" dirty="0"/>
              <a:t>Συμπληρωμένο το ερωτηματολόγιο </a:t>
            </a:r>
            <a:r>
              <a:rPr lang="el-GR" sz="1800" dirty="0" err="1"/>
              <a:t>αυτοαξιολόγησης</a:t>
            </a:r>
            <a:r>
              <a:rPr lang="el-GR" sz="1800" dirty="0"/>
              <a:t> ΑΕΟ</a:t>
            </a:r>
            <a:r>
              <a:rPr lang="en-US" sz="1800" dirty="0"/>
              <a:t>S</a:t>
            </a:r>
            <a:r>
              <a:rPr lang="el-GR" sz="1800" dirty="0"/>
              <a:t> ασφάλεια και προστασία </a:t>
            </a:r>
          </a:p>
          <a:p>
            <a:pPr marL="457200" lvl="1" indent="0" algn="just"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l-GR" sz="1800" dirty="0"/>
              <a:t>Προσκόμιση στο τελωνείο ελέγχου: 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800" dirty="0"/>
              <a:t>σχεδιάγραμμα στο οποίο αποτυπώνεται ο εν λόγω χώρος</a:t>
            </a:r>
          </a:p>
          <a:p>
            <a:pPr lvl="1" algn="just">
              <a:buFont typeface="Wingdings" pitchFamily="2" charset="2"/>
              <a:buChar char="ü"/>
            </a:pPr>
            <a:r>
              <a:rPr lang="el-GR" sz="1800" dirty="0"/>
              <a:t>λοιπές άδειες και εγκρίσεις οι οποίες κατά περίπτωση, απαιτούνται από άλλες Δημόσιες Αρχές</a:t>
            </a:r>
          </a:p>
          <a:p>
            <a:pPr algn="just">
              <a:buNone/>
            </a:pPr>
            <a:endParaRPr lang="el-GR" sz="2200" b="1" dirty="0">
              <a:latin typeface="Constantia" pitchFamily="18" charset="0"/>
            </a:endParaRPr>
          </a:p>
        </p:txBody>
      </p:sp>
      <p:sp>
        <p:nvSpPr>
          <p:cNvPr id="4" name="1 - Τίτλος">
            <a:extLst>
              <a:ext uri="{FF2B5EF4-FFF2-40B4-BE49-F238E27FC236}">
                <a16:creationId xmlns:a16="http://schemas.microsoft.com/office/drawing/2014/main" id="{EBE9DFDA-5ECA-4E8F-A1BC-EAB0715D47BB}"/>
              </a:ext>
            </a:extLst>
          </p:cNvPr>
          <p:cNvSpPr txBox="1">
            <a:spLocks/>
          </p:cNvSpPr>
          <p:nvPr/>
        </p:nvSpPr>
        <p:spPr>
          <a:xfrm>
            <a:off x="423333" y="365125"/>
            <a:ext cx="11260666" cy="1079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3200" b="1" dirty="0">
                <a:solidFill>
                  <a:srgbClr val="112D63"/>
                </a:solidFill>
              </a:rPr>
              <a:t>Διαδικασία χορήγησης έγκρισης τήρησης λογιστικής αποθήκης εντός της Ελεύθερης Ζώνης</a:t>
            </a:r>
            <a:endParaRPr lang="el-GR" sz="3200" b="1" dirty="0">
              <a:solidFill>
                <a:srgbClr val="112D63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βάλ 3">
            <a:extLst>
              <a:ext uri="{FF2B5EF4-FFF2-40B4-BE49-F238E27FC236}">
                <a16:creationId xmlns:a16="http://schemas.microsoft.com/office/drawing/2014/main" id="{71018922-19AC-4795-8AE2-63AAF581CA5C}"/>
              </a:ext>
            </a:extLst>
          </p:cNvPr>
          <p:cNvSpPr/>
          <p:nvPr/>
        </p:nvSpPr>
        <p:spPr>
          <a:xfrm>
            <a:off x="5037667" y="2525778"/>
            <a:ext cx="2116666" cy="14916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ΕΛΕΥΘΕΡΗ ΖΩΝΗ</a:t>
            </a:r>
          </a:p>
        </p:txBody>
      </p:sp>
      <p:sp>
        <p:nvSpPr>
          <p:cNvPr id="5" name="Ορθογώνιο: Στρογγύλεμα γωνιών 4">
            <a:extLst>
              <a:ext uri="{FF2B5EF4-FFF2-40B4-BE49-F238E27FC236}">
                <a16:creationId xmlns:a16="http://schemas.microsoft.com/office/drawing/2014/main" id="{DDA2457B-BC8A-4958-97F5-A7B2A349DF54}"/>
              </a:ext>
            </a:extLst>
          </p:cNvPr>
          <p:cNvSpPr/>
          <p:nvPr/>
        </p:nvSpPr>
        <p:spPr>
          <a:xfrm>
            <a:off x="901699" y="1536329"/>
            <a:ext cx="1879601" cy="8052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Εγχώρια εμπορεύματα χωρίς ΦΠΑ</a:t>
            </a:r>
          </a:p>
        </p:txBody>
      </p:sp>
      <p:cxnSp>
        <p:nvCxnSpPr>
          <p:cNvPr id="15" name="Ευθεία γραμμή σύνδεσης 14">
            <a:extLst>
              <a:ext uri="{FF2B5EF4-FFF2-40B4-BE49-F238E27FC236}">
                <a16:creationId xmlns:a16="http://schemas.microsoft.com/office/drawing/2014/main" id="{43A561E6-ABD6-4E29-839A-F08CA4461CAF}"/>
              </a:ext>
            </a:extLst>
          </p:cNvPr>
          <p:cNvCxnSpPr>
            <a:cxnSpLocks/>
            <a:stCxn id="42" idx="3"/>
            <a:endCxn id="4" idx="3"/>
          </p:cNvCxnSpPr>
          <p:nvPr/>
        </p:nvCxnSpPr>
        <p:spPr>
          <a:xfrm flipV="1">
            <a:off x="3081866" y="3798989"/>
            <a:ext cx="2265780" cy="495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Ευθεία γραμμή σύνδεσης 21">
            <a:extLst>
              <a:ext uri="{FF2B5EF4-FFF2-40B4-BE49-F238E27FC236}">
                <a16:creationId xmlns:a16="http://schemas.microsoft.com/office/drawing/2014/main" id="{6B41BAA2-2734-417A-B608-FD5560972714}"/>
              </a:ext>
            </a:extLst>
          </p:cNvPr>
          <p:cNvCxnSpPr>
            <a:cxnSpLocks/>
            <a:stCxn id="32" idx="2"/>
            <a:endCxn id="4" idx="7"/>
          </p:cNvCxnSpPr>
          <p:nvPr/>
        </p:nvCxnSpPr>
        <p:spPr>
          <a:xfrm flipH="1">
            <a:off x="6844354" y="1579211"/>
            <a:ext cx="1929005" cy="1165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Ευθεία γραμμή σύνδεσης 25">
            <a:extLst>
              <a:ext uri="{FF2B5EF4-FFF2-40B4-BE49-F238E27FC236}">
                <a16:creationId xmlns:a16="http://schemas.microsoft.com/office/drawing/2014/main" id="{4CC43FE7-729B-4DDC-B8B0-5A33299CAC48}"/>
              </a:ext>
            </a:extLst>
          </p:cNvPr>
          <p:cNvCxnSpPr>
            <a:cxnSpLocks/>
            <a:stCxn id="4" idx="6"/>
            <a:endCxn id="47" idx="1"/>
          </p:cNvCxnSpPr>
          <p:nvPr/>
        </p:nvCxnSpPr>
        <p:spPr>
          <a:xfrm flipV="1">
            <a:off x="7154333" y="2775017"/>
            <a:ext cx="2116666" cy="496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Ευθεία γραμμή σύνδεσης 27">
            <a:extLst>
              <a:ext uri="{FF2B5EF4-FFF2-40B4-BE49-F238E27FC236}">
                <a16:creationId xmlns:a16="http://schemas.microsoft.com/office/drawing/2014/main" id="{0ECBF67F-C243-40B2-9C5B-FADA7D7C628B}"/>
              </a:ext>
            </a:extLst>
          </p:cNvPr>
          <p:cNvCxnSpPr>
            <a:cxnSpLocks/>
            <a:stCxn id="4" idx="5"/>
            <a:endCxn id="48" idx="1"/>
          </p:cNvCxnSpPr>
          <p:nvPr/>
        </p:nvCxnSpPr>
        <p:spPr>
          <a:xfrm>
            <a:off x="6844354" y="3798989"/>
            <a:ext cx="1867846" cy="6537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Ευθεία γραμμή σύνδεσης 29">
            <a:extLst>
              <a:ext uri="{FF2B5EF4-FFF2-40B4-BE49-F238E27FC236}">
                <a16:creationId xmlns:a16="http://schemas.microsoft.com/office/drawing/2014/main" id="{AD27D192-1F32-4071-B2EB-7D0400382224}"/>
              </a:ext>
            </a:extLst>
          </p:cNvPr>
          <p:cNvCxnSpPr>
            <a:cxnSpLocks/>
            <a:stCxn id="4" idx="4"/>
            <a:endCxn id="44" idx="0"/>
          </p:cNvCxnSpPr>
          <p:nvPr/>
        </p:nvCxnSpPr>
        <p:spPr>
          <a:xfrm>
            <a:off x="6096000" y="4017438"/>
            <a:ext cx="0" cy="710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Ορθογώνιο: Στρογγύλεμα γωνιών 31">
            <a:extLst>
              <a:ext uri="{FF2B5EF4-FFF2-40B4-BE49-F238E27FC236}">
                <a16:creationId xmlns:a16="http://schemas.microsoft.com/office/drawing/2014/main" id="{986698BC-ECD0-459F-86FE-1D25B4DC059E}"/>
              </a:ext>
            </a:extLst>
          </p:cNvPr>
          <p:cNvSpPr/>
          <p:nvPr/>
        </p:nvSpPr>
        <p:spPr>
          <a:xfrm>
            <a:off x="7516059" y="712253"/>
            <a:ext cx="2514600" cy="866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Χώροι Αυξημένης ασφάλειας, υπό τελωνειακή επιτήρηση </a:t>
            </a:r>
          </a:p>
        </p:txBody>
      </p:sp>
      <p:sp>
        <p:nvSpPr>
          <p:cNvPr id="42" name="Θέση περιεχομένου 41">
            <a:extLst>
              <a:ext uri="{FF2B5EF4-FFF2-40B4-BE49-F238E27FC236}">
                <a16:creationId xmlns:a16="http://schemas.microsoft.com/office/drawing/2014/main" id="{9D56BC1A-E0F6-4FF5-884C-F3B3E93E8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999" y="3963744"/>
            <a:ext cx="2446867" cy="6605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pPr marL="0" indent="0" algn="ctr">
              <a:buNone/>
            </a:pPr>
            <a:r>
              <a:rPr lang="el-GR" sz="1800" dirty="0"/>
              <a:t>Μη </a:t>
            </a:r>
            <a:r>
              <a:rPr lang="el-GR" sz="1800" dirty="0" err="1"/>
              <a:t>ενωσιακά</a:t>
            </a:r>
            <a:r>
              <a:rPr lang="el-GR" sz="1800" dirty="0"/>
              <a:t> εμπορεύματα χωρίς δασμούς </a:t>
            </a:r>
            <a:r>
              <a:rPr lang="en-US" sz="1800" dirty="0"/>
              <a:t>&amp; </a:t>
            </a:r>
            <a:r>
              <a:rPr lang="el-GR" sz="1800" dirty="0"/>
              <a:t>ΦΠΑ</a:t>
            </a:r>
          </a:p>
        </p:txBody>
      </p:sp>
      <p:sp>
        <p:nvSpPr>
          <p:cNvPr id="44" name="Ορθογώνιο: Στρογγύλεμα γωνιών 43">
            <a:extLst>
              <a:ext uri="{FF2B5EF4-FFF2-40B4-BE49-F238E27FC236}">
                <a16:creationId xmlns:a16="http://schemas.microsoft.com/office/drawing/2014/main" id="{CEDE1DCB-B091-4FA9-A5DA-B9731B2989D0}"/>
              </a:ext>
            </a:extLst>
          </p:cNvPr>
          <p:cNvSpPr/>
          <p:nvPr/>
        </p:nvSpPr>
        <p:spPr>
          <a:xfrm>
            <a:off x="4787900" y="4727515"/>
            <a:ext cx="2616200" cy="8590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Πόλος οικονομικής ανάπτυξης της περιοχής  </a:t>
            </a:r>
          </a:p>
        </p:txBody>
      </p:sp>
      <p:sp>
        <p:nvSpPr>
          <p:cNvPr id="45" name="Ορθογώνιο: Στρογγύλεμα γωνιών 44">
            <a:extLst>
              <a:ext uri="{FF2B5EF4-FFF2-40B4-BE49-F238E27FC236}">
                <a16:creationId xmlns:a16="http://schemas.microsoft.com/office/drawing/2014/main" id="{93DDC4D8-7E8D-49F5-BE07-DADD6536B798}"/>
              </a:ext>
            </a:extLst>
          </p:cNvPr>
          <p:cNvSpPr/>
          <p:nvPr/>
        </p:nvSpPr>
        <p:spPr>
          <a:xfrm>
            <a:off x="4083996" y="712252"/>
            <a:ext cx="2514600" cy="9067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Φορείς </a:t>
            </a:r>
            <a:r>
              <a:rPr lang="el-GR" dirty="0" err="1"/>
              <a:t>διαχ</a:t>
            </a:r>
            <a:r>
              <a:rPr lang="el-GR" dirty="0"/>
              <a:t>/σεις και λογιστικές αποθήκες </a:t>
            </a:r>
            <a:r>
              <a:rPr lang="en-US" dirty="0"/>
              <a:t>AEOS</a:t>
            </a:r>
            <a:endParaRPr lang="el-GR" dirty="0"/>
          </a:p>
        </p:txBody>
      </p:sp>
      <p:sp>
        <p:nvSpPr>
          <p:cNvPr id="47" name="Ορθογώνιο: Στρογγύλεμα γωνιών 46">
            <a:extLst>
              <a:ext uri="{FF2B5EF4-FFF2-40B4-BE49-F238E27FC236}">
                <a16:creationId xmlns:a16="http://schemas.microsoft.com/office/drawing/2014/main" id="{530C40AE-3615-4C32-8694-6C10FC32696F}"/>
              </a:ext>
            </a:extLst>
          </p:cNvPr>
          <p:cNvSpPr/>
          <p:nvPr/>
        </p:nvSpPr>
        <p:spPr>
          <a:xfrm>
            <a:off x="9270999" y="2341538"/>
            <a:ext cx="1797533" cy="866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Σύσταση και λειτουργία  χωρίς εγγύηση </a:t>
            </a:r>
          </a:p>
        </p:txBody>
      </p:sp>
      <p:sp>
        <p:nvSpPr>
          <p:cNvPr id="48" name="Ορθογώνιο: Στρογγύλεμα γωνιών 47">
            <a:extLst>
              <a:ext uri="{FF2B5EF4-FFF2-40B4-BE49-F238E27FC236}">
                <a16:creationId xmlns:a16="http://schemas.microsoft.com/office/drawing/2014/main" id="{287C9ACC-B57D-4CBF-8630-C64D82076F68}"/>
              </a:ext>
            </a:extLst>
          </p:cNvPr>
          <p:cNvSpPr/>
          <p:nvPr/>
        </p:nvSpPr>
        <p:spPr>
          <a:xfrm>
            <a:off x="8712200" y="4054110"/>
            <a:ext cx="2356327" cy="7972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Απεριόριστη παραμονή εμπορευμάτων</a:t>
            </a:r>
          </a:p>
        </p:txBody>
      </p:sp>
      <p:cxnSp>
        <p:nvCxnSpPr>
          <p:cNvPr id="116" name="Ευθεία γραμμή σύνδεσης 115">
            <a:extLst>
              <a:ext uri="{FF2B5EF4-FFF2-40B4-BE49-F238E27FC236}">
                <a16:creationId xmlns:a16="http://schemas.microsoft.com/office/drawing/2014/main" id="{0B4F1A51-8172-4654-93F4-657975B5472F}"/>
              </a:ext>
            </a:extLst>
          </p:cNvPr>
          <p:cNvCxnSpPr>
            <a:cxnSpLocks/>
            <a:endCxn id="45" idx="2"/>
          </p:cNvCxnSpPr>
          <p:nvPr/>
        </p:nvCxnSpPr>
        <p:spPr>
          <a:xfrm flipH="1" flipV="1">
            <a:off x="5341296" y="1619015"/>
            <a:ext cx="377352" cy="999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Ευθεία γραμμή σύνδεσης 117">
            <a:extLst>
              <a:ext uri="{FF2B5EF4-FFF2-40B4-BE49-F238E27FC236}">
                <a16:creationId xmlns:a16="http://schemas.microsoft.com/office/drawing/2014/main" id="{7186550E-8465-49FE-9EA5-B60A35BEED57}"/>
              </a:ext>
            </a:extLst>
          </p:cNvPr>
          <p:cNvCxnSpPr>
            <a:cxnSpLocks/>
            <a:stCxn id="5" idx="3"/>
            <a:endCxn id="4" idx="2"/>
          </p:cNvCxnSpPr>
          <p:nvPr/>
        </p:nvCxnSpPr>
        <p:spPr>
          <a:xfrm>
            <a:off x="2781300" y="1938934"/>
            <a:ext cx="2256367" cy="13326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034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ΑΑΔΕ colors">
      <a:dk1>
        <a:srgbClr val="112C63"/>
      </a:dk1>
      <a:lt1>
        <a:srgbClr val="FEFFFF"/>
      </a:lt1>
      <a:dk2>
        <a:srgbClr val="009FDF"/>
      </a:dk2>
      <a:lt2>
        <a:srgbClr val="E7E6E6"/>
      </a:lt2>
      <a:accent1>
        <a:srgbClr val="0C49BA"/>
      </a:accent1>
      <a:accent2>
        <a:srgbClr val="0C49BA"/>
      </a:accent2>
      <a:accent3>
        <a:srgbClr val="112C63"/>
      </a:accent3>
      <a:accent4>
        <a:srgbClr val="0B499F"/>
      </a:accent4>
      <a:accent5>
        <a:srgbClr val="009FDF"/>
      </a:accent5>
      <a:accent6>
        <a:srgbClr val="0C49BA"/>
      </a:accent6>
      <a:hlink>
        <a:srgbClr val="009FDF"/>
      </a:hlink>
      <a:folHlink>
        <a:srgbClr val="009FD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ADE_Branding_pptx_template1" id="{122AE4DF-B901-BB4F-A3E1-D424BD4A44FD}" vid="{586DC34A-5417-914C-B8AB-6E0C8C24F96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cc68c84-96b3-42aa-a162-63733b418c8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Έγγραφο" ma:contentTypeID="0x0101002ED95D1064E9124FA935278D3E116637" ma:contentTypeVersion="12" ma:contentTypeDescription="Δημιουργία νέου εγγράφου" ma:contentTypeScope="" ma:versionID="efa536ad4b0e2f7394fcce969ce45de6">
  <xsd:schema xmlns:xsd="http://www.w3.org/2001/XMLSchema" xmlns:xs="http://www.w3.org/2001/XMLSchema" xmlns:p="http://schemas.microsoft.com/office/2006/metadata/properties" xmlns:ns2="9cc68c84-96b3-42aa-a162-63733b418c84" targetNamespace="http://schemas.microsoft.com/office/2006/metadata/properties" ma:root="true" ma:fieldsID="e7b4167f4aabc9e87d75ccd9fe8baebb" ns2:_="">
    <xsd:import namespace="9cc68c84-96b3-42aa-a162-63733b418c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c68c84-96b3-42aa-a162-63733b418c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Ετικέτες εικόνας" ma:readOnly="false" ma:fieldId="{5cf76f15-5ced-4ddc-b409-7134ff3c332f}" ma:taxonomyMulti="true" ma:sspId="72322d0e-1daf-4d02-a8d2-52a75c6557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Τύπος περιεχομένου"/>
        <xsd:element ref="dc:title" minOccurs="0" maxOccurs="1" ma:index="4" ma:displayName="Τίτλο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D1A937-12F0-42F4-B50E-B5659AA82AFF}">
  <ds:schemaRefs>
    <ds:schemaRef ds:uri="http://schemas.microsoft.com/office/2006/metadata/properties"/>
    <ds:schemaRef ds:uri="http://schemas.microsoft.com/office/infopath/2007/PartnerControls"/>
    <ds:schemaRef ds:uri="9cc68c84-96b3-42aa-a162-63733b418c84"/>
  </ds:schemaRefs>
</ds:datastoreItem>
</file>

<file path=customXml/itemProps2.xml><?xml version="1.0" encoding="utf-8"?>
<ds:datastoreItem xmlns:ds="http://schemas.openxmlformats.org/officeDocument/2006/customXml" ds:itemID="{645E5667-0608-4731-98AE-1D228E06DF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FFBD58-2F8C-4B09-93B8-6CC22C2B0D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c68c84-96b3-42aa-a162-63733b418c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</TotalTime>
  <Words>540</Words>
  <Application>Microsoft Office PowerPoint</Application>
  <PresentationFormat>Ευρεία οθόνη</PresentationFormat>
  <Paragraphs>89</Paragraphs>
  <Slides>10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4" baseType="lpstr">
      <vt:lpstr>Arial</vt:lpstr>
      <vt:lpstr>Constantia</vt:lpstr>
      <vt:lpstr>Wingdings</vt:lpstr>
      <vt:lpstr>Office Theme</vt:lpstr>
      <vt:lpstr>Παρουσίαση του PowerPoint</vt:lpstr>
      <vt:lpstr>Παρουσίαση του PowerPoint</vt:lpstr>
      <vt:lpstr>Παρουσίαση του PowerPoint</vt:lpstr>
      <vt:lpstr>Είσοδος εμπορευμάτων στην Ελεύθερη Ζώνη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Myrto Zografaki</dc:creator>
  <cp:lastModifiedBy>ΔΕΠΙΚ</cp:lastModifiedBy>
  <cp:revision>94</cp:revision>
  <dcterms:created xsi:type="dcterms:W3CDTF">2023-02-16T11:30:03Z</dcterms:created>
  <dcterms:modified xsi:type="dcterms:W3CDTF">2025-04-11T11:59:39Z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0x0101002ED95D1064E9124FA935278D3E116637</vt:lpwstr>
  </property>
</Properties>
</file>