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56" r:id="rId2"/>
    <p:sldId id="282" r:id="rId3"/>
    <p:sldId id="283" r:id="rId4"/>
    <p:sldId id="265" r:id="rId5"/>
    <p:sldId id="284" r:id="rId6"/>
    <p:sldId id="285" r:id="rId7"/>
    <p:sldId id="259" r:id="rId8"/>
    <p:sldId id="279" r:id="rId9"/>
    <p:sldId id="258" r:id="rId10"/>
    <p:sldId id="264" r:id="rId11"/>
    <p:sldId id="261" r:id="rId12"/>
    <p:sldId id="266" r:id="rId13"/>
    <p:sldId id="267" r:id="rId14"/>
    <p:sldId id="268" r:id="rId15"/>
    <p:sldId id="270" r:id="rId16"/>
    <p:sldId id="269" r:id="rId17"/>
    <p:sldId id="271" r:id="rId18"/>
    <p:sldId id="272" r:id="rId19"/>
    <p:sldId id="277" r:id="rId20"/>
    <p:sldId id="280" r:id="rId21"/>
    <p:sldId id="281" r:id="rId22"/>
    <p:sldId id="273" r:id="rId23"/>
    <p:sldId id="263" r:id="rId24"/>
  </p:sldIdLst>
  <p:sldSz cx="12192000" cy="6858000"/>
  <p:notesSz cx="6858000" cy="9872663"/>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0100B44-5369-1947-822B-13C7F33A6B58}">
          <p14:sldIdLst>
            <p14:sldId id="256"/>
            <p14:sldId id="282"/>
            <p14:sldId id="283"/>
            <p14:sldId id="265"/>
            <p14:sldId id="284"/>
            <p14:sldId id="285"/>
            <p14:sldId id="259"/>
            <p14:sldId id="279"/>
            <p14:sldId id="258"/>
            <p14:sldId id="264"/>
            <p14:sldId id="261"/>
            <p14:sldId id="266"/>
            <p14:sldId id="267"/>
            <p14:sldId id="268"/>
            <p14:sldId id="270"/>
            <p14:sldId id="269"/>
            <p14:sldId id="271"/>
            <p14:sldId id="272"/>
            <p14:sldId id="277"/>
            <p14:sldId id="280"/>
            <p14:sldId id="281"/>
            <p14:sldId id="273"/>
            <p14:sldId id="263"/>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3109">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litsa" initials="m" lastIdx="0" clrIdx="0"/>
  <p:cmAuthor id="1" name="Σοφία Σαλασίδου" initials="ΣΣ" lastIdx="0" clrIdx="1">
    <p:extLst>
      <p:ext uri="{19B8F6BF-5375-455C-9EA6-DF929625EA0E}">
        <p15:presenceInfo xmlns:p15="http://schemas.microsoft.com/office/powerpoint/2012/main" userId="S-1-5-21-2499576525-2853240682-2746563143-5165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2D63"/>
    <a:srgbClr val="0C49BA"/>
    <a:srgbClr val="FFCC00"/>
    <a:srgbClr val="FEFFFF"/>
    <a:srgbClr val="009F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31"/>
    <p:restoredTop sz="87530" autoAdjust="0"/>
  </p:normalViewPr>
  <p:slideViewPr>
    <p:cSldViewPr snapToGrid="0">
      <p:cViewPr varScale="1">
        <p:scale>
          <a:sx n="113" d="100"/>
          <a:sy n="113" d="100"/>
        </p:scale>
        <p:origin x="1038" y="114"/>
      </p:cViewPr>
      <p:guideLst>
        <p:guide orient="horz" pos="2160"/>
        <p:guide pos="3840"/>
      </p:guideLst>
    </p:cSldViewPr>
  </p:slideViewPr>
  <p:notesTextViewPr>
    <p:cViewPr>
      <p:scale>
        <a:sx n="1" d="1"/>
        <a:sy n="1" d="1"/>
      </p:scale>
      <p:origin x="0" y="0"/>
    </p:cViewPr>
  </p:notesTextViewPr>
  <p:notesViewPr>
    <p:cSldViewPr snapToGrid="0">
      <p:cViewPr varScale="1">
        <p:scale>
          <a:sx n="62" d="100"/>
          <a:sy n="62" d="100"/>
        </p:scale>
        <p:origin x="-3278" y="-82"/>
      </p:cViewPr>
      <p:guideLst>
        <p:guide orient="horz" pos="3109"/>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r>
              <a:rPr lang="el-GR" sz="1800" dirty="0" err="1">
                <a:solidFill>
                  <a:srgbClr val="112D63"/>
                </a:solidFill>
              </a:rPr>
              <a:t>αδειεσ</a:t>
            </a:r>
            <a:r>
              <a:rPr lang="el-GR" sz="1800" dirty="0">
                <a:solidFill>
                  <a:srgbClr val="112D63"/>
                </a:solidFill>
              </a:rPr>
              <a:t> </a:t>
            </a:r>
            <a:r>
              <a:rPr lang="el-GR" sz="1800" dirty="0" err="1">
                <a:solidFill>
                  <a:srgbClr val="112D63"/>
                </a:solidFill>
              </a:rPr>
              <a:t>αποθηκων</a:t>
            </a:r>
            <a:endParaRPr lang="el-GR" sz="1800" dirty="0">
              <a:solidFill>
                <a:srgbClr val="112D63"/>
              </a:solidFill>
            </a:endParaRPr>
          </a:p>
        </c:rich>
      </c:tx>
      <c:overlay val="0"/>
      <c:spPr>
        <a:noFill/>
        <a:ln>
          <a:noFill/>
        </a:ln>
        <a:effectLst/>
      </c:spPr>
      <c:txPr>
        <a:bodyPr rot="0" spcFirstLastPara="1" vertOverflow="ellipsis" vert="horz" wrap="square" anchor="ctr" anchorCtr="1"/>
        <a:lstStyle/>
        <a:p>
          <a:pPr>
            <a:defRPr sz="2128" b="1" i="0" u="none" strike="noStrike" kern="1200" cap="all" baseline="0">
              <a:solidFill>
                <a:schemeClr val="tx1">
                  <a:lumMod val="65000"/>
                  <a:lumOff val="35000"/>
                </a:schemeClr>
              </a:solidFill>
              <a:latin typeface="+mn-lt"/>
              <a:ea typeface="+mn-ea"/>
              <a:cs typeface="+mn-cs"/>
            </a:defRPr>
          </a:pPr>
          <a:endParaRPr lang="el-GR"/>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Φύλλο1!$B$1</c:f>
              <c:strCache>
                <c:ptCount val="1"/>
                <c:pt idx="0">
                  <c:v>Στήλη2</c:v>
                </c:pt>
              </c:strCache>
            </c:strRef>
          </c:tx>
          <c:dPt>
            <c:idx val="0"/>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55A4-4357-857C-23247290C644}"/>
              </c:ext>
            </c:extLst>
          </c:dPt>
          <c:dPt>
            <c:idx val="1"/>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55A4-4357-857C-23247290C644}"/>
              </c:ext>
            </c:extLst>
          </c:dPt>
          <c:dLbls>
            <c:dLbl>
              <c:idx val="0"/>
              <c:tx>
                <c:rich>
                  <a:bodyPr rot="0" spcFirstLastPara="1" vertOverflow="ellipsis" vert="horz" wrap="square" lIns="38100" tIns="19050" rIns="38100" bIns="19050" anchor="ctr" anchorCtr="1">
                    <a:spAutoFit/>
                  </a:bodyPr>
                  <a:lstStyle/>
                  <a:p>
                    <a:pPr>
                      <a:defRPr sz="1330" b="1" i="0" u="none" strike="noStrike" kern="1200" spc="0" baseline="0">
                        <a:solidFill>
                          <a:schemeClr val="accent6"/>
                        </a:solidFill>
                        <a:latin typeface="+mn-lt"/>
                        <a:ea typeface="+mn-ea"/>
                        <a:cs typeface="+mn-cs"/>
                      </a:defRPr>
                    </a:pPr>
                    <a:r>
                      <a:rPr lang="en-US"/>
                      <a:t>55%</a:t>
                    </a:r>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6"/>
                      </a:solidFill>
                      <a:latin typeface="+mn-lt"/>
                      <a:ea typeface="+mn-ea"/>
                      <a:cs typeface="+mn-cs"/>
                    </a:defRPr>
                  </a:pPr>
                  <a:endParaRPr lang="el-GR"/>
                </a:p>
              </c:txPr>
              <c:dLblPos val="outEnd"/>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55A4-4357-857C-23247290C644}"/>
                </c:ext>
              </c:extLst>
            </c:dLbl>
            <c:dLbl>
              <c:idx val="1"/>
              <c:tx>
                <c:rich>
                  <a:bodyPr rot="0" spcFirstLastPara="1" vertOverflow="ellipsis" vert="horz" wrap="square" lIns="38100" tIns="19050" rIns="38100" bIns="19050" anchor="ctr" anchorCtr="1">
                    <a:spAutoFit/>
                  </a:bodyPr>
                  <a:lstStyle/>
                  <a:p>
                    <a:pPr>
                      <a:defRPr sz="1330" b="1" i="0" u="none" strike="noStrike" kern="1200" spc="0" baseline="0">
                        <a:solidFill>
                          <a:schemeClr val="accent6"/>
                        </a:solidFill>
                        <a:latin typeface="+mn-lt"/>
                        <a:ea typeface="+mn-ea"/>
                        <a:cs typeface="+mn-cs"/>
                      </a:defRPr>
                    </a:pPr>
                    <a:r>
                      <a:rPr lang="en-US"/>
                      <a:t>45%</a:t>
                    </a:r>
                  </a:p>
                </c:rich>
              </c:tx>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6"/>
                      </a:solidFill>
                      <a:latin typeface="+mn-lt"/>
                      <a:ea typeface="+mn-ea"/>
                      <a:cs typeface="+mn-cs"/>
                    </a:defRPr>
                  </a:pPr>
                  <a:endParaRPr lang="el-GR"/>
                </a:p>
              </c:txPr>
              <c:dLblPos val="outEnd"/>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55A4-4357-857C-23247290C644}"/>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Φύλλο1!$A$2:$A$3</c:f>
              <c:strCache>
                <c:ptCount val="2"/>
                <c:pt idx="0">
                  <c:v>Δημόσιες</c:v>
                </c:pt>
                <c:pt idx="1">
                  <c:v>Ιδιωτικές</c:v>
                </c:pt>
              </c:strCache>
            </c:strRef>
          </c:cat>
          <c:val>
            <c:numRef>
              <c:f>Φύλλο1!$B$2:$B$3</c:f>
              <c:numCache>
                <c:formatCode>General</c:formatCode>
                <c:ptCount val="2"/>
                <c:pt idx="0">
                  <c:v>55</c:v>
                </c:pt>
                <c:pt idx="1">
                  <c:v>45</c:v>
                </c:pt>
              </c:numCache>
            </c:numRef>
          </c:val>
          <c:extLst>
            <c:ext xmlns:c16="http://schemas.microsoft.com/office/drawing/2014/chart" uri="{C3380CC4-5D6E-409C-BE32-E72D297353CC}">
              <c16:uniqueId val="{00000004-55A4-4357-857C-23247290C644}"/>
            </c:ext>
          </c:extLst>
        </c:ser>
        <c:dLbls>
          <c:dLblPos val="outEnd"/>
          <c:showLegendKey val="0"/>
          <c:showVal val="0"/>
          <c:showCatName val="1"/>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l-GR"/>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4D9862-7555-4986-8AB3-333A5E6FDA28}"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l-GR"/>
        </a:p>
      </dgm:t>
    </dgm:pt>
    <dgm:pt modelId="{DE13969D-AB42-4EE9-8BF0-601BB4EE1964}">
      <dgm:prSet phldrT="[Κείμενο]" custT="1"/>
      <dgm:spPr>
        <a:solidFill>
          <a:srgbClr val="112D63"/>
        </a:solidFill>
      </dgm:spPr>
      <dgm:t>
        <a:bodyPr/>
        <a:lstStyle/>
        <a:p>
          <a:r>
            <a:rPr lang="el-GR" sz="2200" dirty="0"/>
            <a:t>Τελωνειακή Αποταμίευση</a:t>
          </a:r>
        </a:p>
      </dgm:t>
    </dgm:pt>
    <dgm:pt modelId="{39742F25-547E-4A24-8E13-B4D4CE5B3D31}" type="parTrans" cxnId="{27F16006-C427-4358-BF0B-A29BC2FF2530}">
      <dgm:prSet/>
      <dgm:spPr/>
      <dgm:t>
        <a:bodyPr/>
        <a:lstStyle/>
        <a:p>
          <a:endParaRPr lang="el-GR"/>
        </a:p>
      </dgm:t>
    </dgm:pt>
    <dgm:pt modelId="{104C0BDC-D5C5-4F31-B482-19623E838EBC}" type="sibTrans" cxnId="{27F16006-C427-4358-BF0B-A29BC2FF2530}">
      <dgm:prSet/>
      <dgm:spPr/>
      <dgm:t>
        <a:bodyPr/>
        <a:lstStyle/>
        <a:p>
          <a:endParaRPr lang="el-GR"/>
        </a:p>
      </dgm:t>
    </dgm:pt>
    <dgm:pt modelId="{B82C122E-07AD-4FCC-AB1F-DDE0C66C9A78}">
      <dgm:prSet phldrT="[Κείμενο]" custT="1"/>
      <dgm:spPr>
        <a:solidFill>
          <a:srgbClr val="112D63"/>
        </a:solidFill>
      </dgm:spPr>
      <dgm:t>
        <a:bodyPr/>
        <a:lstStyle/>
        <a:p>
          <a:r>
            <a:rPr lang="el-GR" sz="2200" dirty="0"/>
            <a:t>Τελωνειακή Αποθήκευση</a:t>
          </a:r>
          <a:endParaRPr lang="el-GR" sz="2200" i="1" dirty="0"/>
        </a:p>
      </dgm:t>
    </dgm:pt>
    <dgm:pt modelId="{01D14C41-6355-40DE-B583-E0D6ED268838}" type="parTrans" cxnId="{2113618F-5920-45B3-BE36-DA37DB02749E}">
      <dgm:prSet/>
      <dgm:spPr/>
      <dgm:t>
        <a:bodyPr/>
        <a:lstStyle/>
        <a:p>
          <a:endParaRPr lang="el-GR"/>
        </a:p>
      </dgm:t>
    </dgm:pt>
    <dgm:pt modelId="{20C094A4-7395-42D9-A99A-A1E81397DEE2}" type="sibTrans" cxnId="{2113618F-5920-45B3-BE36-DA37DB02749E}">
      <dgm:prSet/>
      <dgm:spPr/>
      <dgm:t>
        <a:bodyPr/>
        <a:lstStyle/>
        <a:p>
          <a:endParaRPr lang="el-GR"/>
        </a:p>
      </dgm:t>
    </dgm:pt>
    <dgm:pt modelId="{0AA9A4FF-E133-4AFF-A8A1-ED042C18F26E}">
      <dgm:prSet phldrT="[Κείμενο]" custT="1"/>
      <dgm:spPr>
        <a:solidFill>
          <a:srgbClr val="112D63"/>
        </a:solidFill>
      </dgm:spPr>
      <dgm:t>
        <a:bodyPr/>
        <a:lstStyle/>
        <a:p>
          <a:r>
            <a:rPr lang="el-GR" sz="2200" dirty="0"/>
            <a:t>Προσωρινή Εναπόθεση</a:t>
          </a:r>
        </a:p>
      </dgm:t>
    </dgm:pt>
    <dgm:pt modelId="{179573B0-0495-4787-BC1B-7AD59C317A53}" type="parTrans" cxnId="{4BA90D14-08CA-4D88-A61E-150E6948B2F7}">
      <dgm:prSet/>
      <dgm:spPr/>
      <dgm:t>
        <a:bodyPr/>
        <a:lstStyle/>
        <a:p>
          <a:endParaRPr lang="el-GR"/>
        </a:p>
      </dgm:t>
    </dgm:pt>
    <dgm:pt modelId="{E25B2C91-6BC5-4C21-9DDD-85C1DD332939}" type="sibTrans" cxnId="{4BA90D14-08CA-4D88-A61E-150E6948B2F7}">
      <dgm:prSet/>
      <dgm:spPr/>
      <dgm:t>
        <a:bodyPr/>
        <a:lstStyle/>
        <a:p>
          <a:endParaRPr lang="el-GR"/>
        </a:p>
      </dgm:t>
    </dgm:pt>
    <dgm:pt modelId="{5244CD42-1AAF-4911-89F5-43122AE59F8C}">
      <dgm:prSet phldrT="[Κείμενο]" custT="1"/>
      <dgm:spPr>
        <a:solidFill>
          <a:srgbClr val="112D63"/>
        </a:solidFill>
      </dgm:spPr>
      <dgm:t>
        <a:bodyPr/>
        <a:lstStyle/>
        <a:p>
          <a:r>
            <a:rPr lang="el-GR" sz="2200" dirty="0"/>
            <a:t>Ελεύθερη Ζώνη</a:t>
          </a:r>
        </a:p>
      </dgm:t>
    </dgm:pt>
    <dgm:pt modelId="{5ED0F529-7A02-4AE7-947C-372D0D08AB75}" type="parTrans" cxnId="{29DBF4DD-EADC-4F40-AF79-1A180C4C2E55}">
      <dgm:prSet/>
      <dgm:spPr/>
      <dgm:t>
        <a:bodyPr/>
        <a:lstStyle/>
        <a:p>
          <a:endParaRPr lang="el-GR"/>
        </a:p>
      </dgm:t>
    </dgm:pt>
    <dgm:pt modelId="{2E43664F-2D29-4D1E-986C-316DA5F4265B}" type="sibTrans" cxnId="{29DBF4DD-EADC-4F40-AF79-1A180C4C2E55}">
      <dgm:prSet/>
      <dgm:spPr/>
      <dgm:t>
        <a:bodyPr/>
        <a:lstStyle/>
        <a:p>
          <a:endParaRPr lang="el-GR"/>
        </a:p>
      </dgm:t>
    </dgm:pt>
    <dgm:pt modelId="{A187E082-46A2-4CE4-8C62-7AA08D9250D3}" type="pres">
      <dgm:prSet presAssocID="{D44D9862-7555-4986-8AB3-333A5E6FDA28}" presName="matrix" presStyleCnt="0">
        <dgm:presLayoutVars>
          <dgm:chMax val="1"/>
          <dgm:dir/>
          <dgm:resizeHandles val="exact"/>
        </dgm:presLayoutVars>
      </dgm:prSet>
      <dgm:spPr/>
    </dgm:pt>
    <dgm:pt modelId="{CFBD44FD-A784-4BA0-8074-0B35AAD5870B}" type="pres">
      <dgm:prSet presAssocID="{D44D9862-7555-4986-8AB3-333A5E6FDA28}" presName="diamond" presStyleLbl="bgShp" presStyleIdx="0" presStyleCnt="1" custAng="0" custScaleX="157127" custLinFactNeighborX="3466"/>
      <dgm:spPr/>
    </dgm:pt>
    <dgm:pt modelId="{167194EC-7734-4992-A9CB-02F051ADA5C5}" type="pres">
      <dgm:prSet presAssocID="{D44D9862-7555-4986-8AB3-333A5E6FDA28}" presName="quad1" presStyleLbl="node1" presStyleIdx="0" presStyleCnt="4" custScaleX="123470" custScaleY="93665" custLinFactNeighborX="-7889" custLinFactNeighborY="-3945">
        <dgm:presLayoutVars>
          <dgm:chMax val="0"/>
          <dgm:chPref val="0"/>
          <dgm:bulletEnabled val="1"/>
        </dgm:presLayoutVars>
      </dgm:prSet>
      <dgm:spPr/>
    </dgm:pt>
    <dgm:pt modelId="{88BE5D5F-62F7-49E1-9AA0-87FD5F46A29C}" type="pres">
      <dgm:prSet presAssocID="{D44D9862-7555-4986-8AB3-333A5E6FDA28}" presName="quad2" presStyleLbl="node1" presStyleIdx="1" presStyleCnt="4" custScaleX="125906" custScaleY="93665" custLinFactNeighborX="26070" custLinFactNeighborY="-3945">
        <dgm:presLayoutVars>
          <dgm:chMax val="0"/>
          <dgm:chPref val="0"/>
          <dgm:bulletEnabled val="1"/>
        </dgm:presLayoutVars>
      </dgm:prSet>
      <dgm:spPr/>
    </dgm:pt>
    <dgm:pt modelId="{CA27D5A2-863C-4C75-9806-DA5C8040D740}" type="pres">
      <dgm:prSet presAssocID="{D44D9862-7555-4986-8AB3-333A5E6FDA28}" presName="quad3" presStyleLbl="node1" presStyleIdx="2" presStyleCnt="4" custScaleX="123472" custScaleY="100000" custLinFactNeighborX="-7890" custLinFactNeighborY="9276">
        <dgm:presLayoutVars>
          <dgm:chMax val="0"/>
          <dgm:chPref val="0"/>
          <dgm:bulletEnabled val="1"/>
        </dgm:presLayoutVars>
      </dgm:prSet>
      <dgm:spPr/>
    </dgm:pt>
    <dgm:pt modelId="{0E20ABC1-662B-48BE-ABA1-25E88FE6ECE5}" type="pres">
      <dgm:prSet presAssocID="{D44D9862-7555-4986-8AB3-333A5E6FDA28}" presName="quad4" presStyleLbl="node1" presStyleIdx="3" presStyleCnt="4" custScaleX="126697" custScaleY="98630" custLinFactNeighborX="27962" custLinFactNeighborY="9961">
        <dgm:presLayoutVars>
          <dgm:chMax val="0"/>
          <dgm:chPref val="0"/>
          <dgm:bulletEnabled val="1"/>
        </dgm:presLayoutVars>
      </dgm:prSet>
      <dgm:spPr/>
    </dgm:pt>
  </dgm:ptLst>
  <dgm:cxnLst>
    <dgm:cxn modelId="{27F16006-C427-4358-BF0B-A29BC2FF2530}" srcId="{D44D9862-7555-4986-8AB3-333A5E6FDA28}" destId="{DE13969D-AB42-4EE9-8BF0-601BB4EE1964}" srcOrd="0" destOrd="0" parTransId="{39742F25-547E-4A24-8E13-B4D4CE5B3D31}" sibTransId="{104C0BDC-D5C5-4F31-B482-19623E838EBC}"/>
    <dgm:cxn modelId="{4BA90D14-08CA-4D88-A61E-150E6948B2F7}" srcId="{D44D9862-7555-4986-8AB3-333A5E6FDA28}" destId="{0AA9A4FF-E133-4AFF-A8A1-ED042C18F26E}" srcOrd="2" destOrd="0" parTransId="{179573B0-0495-4787-BC1B-7AD59C317A53}" sibTransId="{E25B2C91-6BC5-4C21-9DDD-85C1DD332939}"/>
    <dgm:cxn modelId="{4E68A532-3695-493A-BB78-56598CE625BF}" type="presOf" srcId="{5244CD42-1AAF-4911-89F5-43122AE59F8C}" destId="{0E20ABC1-662B-48BE-ABA1-25E88FE6ECE5}" srcOrd="0" destOrd="0" presId="urn:microsoft.com/office/officeart/2005/8/layout/matrix3"/>
    <dgm:cxn modelId="{20E62973-34E1-4620-BD8D-B1CE4A0D78C2}" type="presOf" srcId="{DE13969D-AB42-4EE9-8BF0-601BB4EE1964}" destId="{167194EC-7734-4992-A9CB-02F051ADA5C5}" srcOrd="0" destOrd="0" presId="urn:microsoft.com/office/officeart/2005/8/layout/matrix3"/>
    <dgm:cxn modelId="{2113618F-5920-45B3-BE36-DA37DB02749E}" srcId="{D44D9862-7555-4986-8AB3-333A5E6FDA28}" destId="{B82C122E-07AD-4FCC-AB1F-DDE0C66C9A78}" srcOrd="1" destOrd="0" parTransId="{01D14C41-6355-40DE-B583-E0D6ED268838}" sibTransId="{20C094A4-7395-42D9-A99A-A1E81397DEE2}"/>
    <dgm:cxn modelId="{F4552B9F-666E-4E07-B8EF-AEEDDDFACA1F}" type="presOf" srcId="{D44D9862-7555-4986-8AB3-333A5E6FDA28}" destId="{A187E082-46A2-4CE4-8C62-7AA08D9250D3}" srcOrd="0" destOrd="0" presId="urn:microsoft.com/office/officeart/2005/8/layout/matrix3"/>
    <dgm:cxn modelId="{6C1052C5-AD05-4D74-9199-9BEE0FB5A15C}" type="presOf" srcId="{0AA9A4FF-E133-4AFF-A8A1-ED042C18F26E}" destId="{CA27D5A2-863C-4C75-9806-DA5C8040D740}" srcOrd="0" destOrd="0" presId="urn:microsoft.com/office/officeart/2005/8/layout/matrix3"/>
    <dgm:cxn modelId="{29DBF4DD-EADC-4F40-AF79-1A180C4C2E55}" srcId="{D44D9862-7555-4986-8AB3-333A5E6FDA28}" destId="{5244CD42-1AAF-4911-89F5-43122AE59F8C}" srcOrd="3" destOrd="0" parTransId="{5ED0F529-7A02-4AE7-947C-372D0D08AB75}" sibTransId="{2E43664F-2D29-4D1E-986C-316DA5F4265B}"/>
    <dgm:cxn modelId="{242839FD-3806-4A9E-8442-23777BE0F9D2}" type="presOf" srcId="{B82C122E-07AD-4FCC-AB1F-DDE0C66C9A78}" destId="{88BE5D5F-62F7-49E1-9AA0-87FD5F46A29C}" srcOrd="0" destOrd="0" presId="urn:microsoft.com/office/officeart/2005/8/layout/matrix3"/>
    <dgm:cxn modelId="{F10F01C1-694A-4ECB-8B9E-00CAB898FA98}" type="presParOf" srcId="{A187E082-46A2-4CE4-8C62-7AA08D9250D3}" destId="{CFBD44FD-A784-4BA0-8074-0B35AAD5870B}" srcOrd="0" destOrd="0" presId="urn:microsoft.com/office/officeart/2005/8/layout/matrix3"/>
    <dgm:cxn modelId="{809B21E0-5A1B-499B-9BB9-25C28287F42D}" type="presParOf" srcId="{A187E082-46A2-4CE4-8C62-7AA08D9250D3}" destId="{167194EC-7734-4992-A9CB-02F051ADA5C5}" srcOrd="1" destOrd="0" presId="urn:microsoft.com/office/officeart/2005/8/layout/matrix3"/>
    <dgm:cxn modelId="{4B5DAB6C-8F31-4118-9F72-C73D1A3B7BA3}" type="presParOf" srcId="{A187E082-46A2-4CE4-8C62-7AA08D9250D3}" destId="{88BE5D5F-62F7-49E1-9AA0-87FD5F46A29C}" srcOrd="2" destOrd="0" presId="urn:microsoft.com/office/officeart/2005/8/layout/matrix3"/>
    <dgm:cxn modelId="{ED3941E6-15DB-4A04-9AE1-204CE995A9AD}" type="presParOf" srcId="{A187E082-46A2-4CE4-8C62-7AA08D9250D3}" destId="{CA27D5A2-863C-4C75-9806-DA5C8040D740}" srcOrd="3" destOrd="0" presId="urn:microsoft.com/office/officeart/2005/8/layout/matrix3"/>
    <dgm:cxn modelId="{7DD8958B-B276-4A4B-9504-6CD632044341}" type="presParOf" srcId="{A187E082-46A2-4CE4-8C62-7AA08D9250D3}" destId="{0E20ABC1-662B-48BE-ABA1-25E88FE6ECE5}"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BD44FD-A784-4BA0-8074-0B35AAD5870B}">
      <dsp:nvSpPr>
        <dsp:cNvPr id="0" name=""/>
        <dsp:cNvSpPr/>
      </dsp:nvSpPr>
      <dsp:spPr>
        <a:xfrm>
          <a:off x="1990053" y="0"/>
          <a:ext cx="6837126" cy="4351338"/>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67194EC-7734-4992-A9CB-02F051ADA5C5}">
      <dsp:nvSpPr>
        <dsp:cNvPr id="0" name=""/>
        <dsp:cNvSpPr/>
      </dsp:nvSpPr>
      <dsp:spPr>
        <a:xfrm>
          <a:off x="3162484" y="346429"/>
          <a:ext cx="2095312" cy="1589515"/>
        </a:xfrm>
        <a:prstGeom prst="roundRect">
          <a:avLst/>
        </a:prstGeom>
        <a:solidFill>
          <a:srgbClr val="112D6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l-GR" sz="2200" kern="1200" dirty="0"/>
            <a:t>Τελωνειακή Αποταμίευση</a:t>
          </a:r>
        </a:p>
      </dsp:txBody>
      <dsp:txXfrm>
        <a:off x="3240078" y="424023"/>
        <a:ext cx="1940124" cy="1434327"/>
      </dsp:txXfrm>
    </dsp:sp>
    <dsp:sp modelId="{88BE5D5F-62F7-49E1-9AA0-87FD5F46A29C}">
      <dsp:nvSpPr>
        <dsp:cNvPr id="0" name=""/>
        <dsp:cNvSpPr/>
      </dsp:nvSpPr>
      <dsp:spPr>
        <a:xfrm>
          <a:off x="5545668" y="346429"/>
          <a:ext cx="2136652" cy="1589515"/>
        </a:xfrm>
        <a:prstGeom prst="roundRect">
          <a:avLst/>
        </a:prstGeom>
        <a:solidFill>
          <a:srgbClr val="112D6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l-GR" sz="2200" kern="1200" dirty="0"/>
            <a:t>Τελωνειακή Αποθήκευση</a:t>
          </a:r>
          <a:endParaRPr lang="el-GR" sz="2200" i="1" kern="1200" dirty="0"/>
        </a:p>
      </dsp:txBody>
      <dsp:txXfrm>
        <a:off x="5623262" y="424023"/>
        <a:ext cx="1981464" cy="1434327"/>
      </dsp:txXfrm>
    </dsp:sp>
    <dsp:sp modelId="{CA27D5A2-863C-4C75-9806-DA5C8040D740}">
      <dsp:nvSpPr>
        <dsp:cNvPr id="0" name=""/>
        <dsp:cNvSpPr/>
      </dsp:nvSpPr>
      <dsp:spPr>
        <a:xfrm>
          <a:off x="3162450" y="2398354"/>
          <a:ext cx="2095346" cy="1697021"/>
        </a:xfrm>
        <a:prstGeom prst="roundRect">
          <a:avLst/>
        </a:prstGeom>
        <a:solidFill>
          <a:srgbClr val="112D6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l-GR" sz="2200" kern="1200" dirty="0"/>
            <a:t>Προσωρινή Εναπόθεση</a:t>
          </a:r>
        </a:p>
      </dsp:txBody>
      <dsp:txXfrm>
        <a:off x="3245292" y="2481196"/>
        <a:ext cx="1929662" cy="1531337"/>
      </dsp:txXfrm>
    </dsp:sp>
    <dsp:sp modelId="{0E20ABC1-662B-48BE-ABA1-25E88FE6ECE5}">
      <dsp:nvSpPr>
        <dsp:cNvPr id="0" name=""/>
        <dsp:cNvSpPr/>
      </dsp:nvSpPr>
      <dsp:spPr>
        <a:xfrm>
          <a:off x="5571064" y="2409979"/>
          <a:ext cx="2150075" cy="1673772"/>
        </a:xfrm>
        <a:prstGeom prst="roundRect">
          <a:avLst/>
        </a:prstGeom>
        <a:solidFill>
          <a:srgbClr val="112D6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l-GR" sz="2200" kern="1200" dirty="0"/>
            <a:t>Ελεύθερη Ζώνη</a:t>
          </a:r>
        </a:p>
      </dsp:txBody>
      <dsp:txXfrm>
        <a:off x="5652771" y="2491686"/>
        <a:ext cx="1986661" cy="1510358"/>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93713"/>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sz="quarter" idx="1"/>
          </p:nvPr>
        </p:nvSpPr>
        <p:spPr>
          <a:xfrm>
            <a:off x="3884613" y="0"/>
            <a:ext cx="2971800" cy="493713"/>
          </a:xfrm>
          <a:prstGeom prst="rect">
            <a:avLst/>
          </a:prstGeom>
        </p:spPr>
        <p:txBody>
          <a:bodyPr vert="horz" lIns="91440" tIns="45720" rIns="91440" bIns="45720" rtlCol="0"/>
          <a:lstStyle>
            <a:lvl1pPr algn="r">
              <a:defRPr sz="1200"/>
            </a:lvl1pPr>
          </a:lstStyle>
          <a:p>
            <a:fld id="{6782F483-8991-4232-A9C8-0E13FE67DE83}" type="datetimeFigureOut">
              <a:rPr lang="el-GR" smtClean="0"/>
              <a:pPr/>
              <a:t>11/4/2025</a:t>
            </a:fld>
            <a:endParaRPr lang="el-GR"/>
          </a:p>
        </p:txBody>
      </p:sp>
      <p:sp>
        <p:nvSpPr>
          <p:cNvPr id="4" name="3 - Θέση υποσέλιδου"/>
          <p:cNvSpPr>
            <a:spLocks noGrp="1"/>
          </p:cNvSpPr>
          <p:nvPr>
            <p:ph type="ftr" sz="quarter" idx="2"/>
          </p:nvPr>
        </p:nvSpPr>
        <p:spPr>
          <a:xfrm>
            <a:off x="0" y="9377363"/>
            <a:ext cx="2971800" cy="493712"/>
          </a:xfrm>
          <a:prstGeom prst="rect">
            <a:avLst/>
          </a:prstGeom>
        </p:spPr>
        <p:txBody>
          <a:bodyPr vert="horz" lIns="91440" tIns="45720" rIns="91440" bIns="45720" rtlCol="0" anchor="b"/>
          <a:lstStyle>
            <a:lvl1pPr algn="l">
              <a:defRPr sz="1200"/>
            </a:lvl1pPr>
          </a:lstStyle>
          <a:p>
            <a:endParaRPr lang="el-GR"/>
          </a:p>
        </p:txBody>
      </p:sp>
      <p:sp>
        <p:nvSpPr>
          <p:cNvPr id="5" name="4 - Θέση αριθμού διαφάνειας"/>
          <p:cNvSpPr>
            <a:spLocks noGrp="1"/>
          </p:cNvSpPr>
          <p:nvPr>
            <p:ph type="sldNum" sz="quarter" idx="3"/>
          </p:nvPr>
        </p:nvSpPr>
        <p:spPr>
          <a:xfrm>
            <a:off x="3884613" y="9377363"/>
            <a:ext cx="2971800" cy="493712"/>
          </a:xfrm>
          <a:prstGeom prst="rect">
            <a:avLst/>
          </a:prstGeom>
        </p:spPr>
        <p:txBody>
          <a:bodyPr vert="horz" lIns="91440" tIns="45720" rIns="91440" bIns="45720" rtlCol="0" anchor="b"/>
          <a:lstStyle>
            <a:lvl1pPr algn="r">
              <a:defRPr sz="1200"/>
            </a:lvl1pPr>
          </a:lstStyle>
          <a:p>
            <a:fld id="{4C25C24B-77F1-4491-8E6F-ED4514EC7601}" type="slidenum">
              <a:rPr lang="el-GR" smtClean="0"/>
              <a:pPr/>
              <a:t>‹#›</a:t>
            </a:fld>
            <a:endParaRPr lang="el-G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93713"/>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93713"/>
          </a:xfrm>
          <a:prstGeom prst="rect">
            <a:avLst/>
          </a:prstGeom>
        </p:spPr>
        <p:txBody>
          <a:bodyPr vert="horz" lIns="91440" tIns="45720" rIns="91440" bIns="45720" rtlCol="0"/>
          <a:lstStyle>
            <a:lvl1pPr algn="r">
              <a:defRPr sz="1200"/>
            </a:lvl1pPr>
          </a:lstStyle>
          <a:p>
            <a:fld id="{F171FBC1-0957-48CC-9E13-287C5A1D8463}" type="datetimeFigureOut">
              <a:rPr lang="el-GR" smtClean="0"/>
              <a:pPr/>
              <a:t>11/4/2025</a:t>
            </a:fld>
            <a:endParaRPr lang="el-GR"/>
          </a:p>
        </p:txBody>
      </p:sp>
      <p:sp>
        <p:nvSpPr>
          <p:cNvPr id="4" name="3 - Θέση εικόνας διαφάνειας"/>
          <p:cNvSpPr>
            <a:spLocks noGrp="1" noRot="1" noChangeAspect="1"/>
          </p:cNvSpPr>
          <p:nvPr>
            <p:ph type="sldImg" idx="2"/>
          </p:nvPr>
        </p:nvSpPr>
        <p:spPr>
          <a:xfrm>
            <a:off x="138113" y="739775"/>
            <a:ext cx="6581775" cy="3703638"/>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689475"/>
            <a:ext cx="5486400" cy="4443413"/>
          </a:xfrm>
          <a:prstGeom prst="rect">
            <a:avLst/>
          </a:prstGeom>
        </p:spPr>
        <p:txBody>
          <a:bodyPr vert="horz" lIns="91440" tIns="45720" rIns="91440" bIns="45720" rtlCol="0">
            <a:normAutofit/>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5 - Θέση υποσέλιδου"/>
          <p:cNvSpPr>
            <a:spLocks noGrp="1"/>
          </p:cNvSpPr>
          <p:nvPr>
            <p:ph type="ftr" sz="quarter" idx="4"/>
          </p:nvPr>
        </p:nvSpPr>
        <p:spPr>
          <a:xfrm>
            <a:off x="0" y="9377363"/>
            <a:ext cx="2971800" cy="493712"/>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9377363"/>
            <a:ext cx="2971800" cy="493712"/>
          </a:xfrm>
          <a:prstGeom prst="rect">
            <a:avLst/>
          </a:prstGeom>
        </p:spPr>
        <p:txBody>
          <a:bodyPr vert="horz" lIns="91440" tIns="45720" rIns="91440" bIns="45720" rtlCol="0" anchor="b"/>
          <a:lstStyle>
            <a:lvl1pPr algn="r">
              <a:defRPr sz="1200"/>
            </a:lvl1pPr>
          </a:lstStyle>
          <a:p>
            <a:fld id="{8680433C-9DC9-47B0-B642-277C49540C54}"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sz="1200" dirty="0"/>
              <a:t>Οι</a:t>
            </a:r>
            <a:r>
              <a:rPr lang="el-GR" sz="1200" baseline="0" dirty="0"/>
              <a:t> χώροι αυτοί πρέπει να </a:t>
            </a:r>
            <a:r>
              <a:rPr lang="el-GR" sz="1200" dirty="0"/>
              <a:t> πληρούν κάποιες προϋποθέσεις όπως, η ύπαρξη πυροσβεστικής κάλυψης, η προσκόμιση κάτοψης αποθήκης για στεγασμένους χώρους στην οποία αποτυπώνονται τα σημεία εισόδου και εξόδου των εμπορευμάτων, η ύπαρξη περίφραξης</a:t>
            </a:r>
            <a:r>
              <a:rPr lang="el-GR" sz="1200" baseline="0" dirty="0"/>
              <a:t>  και η </a:t>
            </a:r>
            <a:r>
              <a:rPr lang="el-GR" sz="1200" dirty="0"/>
              <a:t>προσκόμιση τοπογραφικού διαγράμματος για τους υπαίθριους </a:t>
            </a:r>
            <a:r>
              <a:rPr lang="el-GR" sz="1050" dirty="0"/>
              <a:t>καθώς</a:t>
            </a:r>
            <a:r>
              <a:rPr lang="el-GR" sz="1050" baseline="0" dirty="0"/>
              <a:t> και αναλόγως με το είδος των εμπορευμάτων που θα αποθηκευτούν η προσκόμιση άδειας λειτουργίας και εγκατάστασης .Ενδεικτικά αναφέρουμε την άδεια </a:t>
            </a:r>
            <a:r>
              <a:rPr lang="el-GR" sz="1050" baseline="0" dirty="0" err="1"/>
              <a:t>λειτουργιςα</a:t>
            </a:r>
            <a:r>
              <a:rPr lang="el-GR" sz="1050" baseline="0" dirty="0"/>
              <a:t> ψυκτικών θαλάμων όταν πρόκειται για αποθήκευσης καταψυγμένων τροφίμων, άδεια εγκατάστασης δεξαμενών για την αποθήκευση πετρελαιοειδών .</a:t>
            </a:r>
            <a:endParaRPr lang="el-GR" dirty="0"/>
          </a:p>
        </p:txBody>
      </p:sp>
      <p:sp>
        <p:nvSpPr>
          <p:cNvPr id="4" name="3 - Θέση αριθμού διαφάνειας"/>
          <p:cNvSpPr>
            <a:spLocks noGrp="1"/>
          </p:cNvSpPr>
          <p:nvPr>
            <p:ph type="sldNum" sz="quarter" idx="10"/>
          </p:nvPr>
        </p:nvSpPr>
        <p:spPr/>
        <p:txBody>
          <a:bodyPr/>
          <a:lstStyle/>
          <a:p>
            <a:fld id="{8680433C-9DC9-47B0-B642-277C49540C54}" type="slidenum">
              <a:rPr lang="el-GR" smtClean="0"/>
              <a:pPr/>
              <a:t>9</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dirty="0"/>
              <a:t>Διαχειριστής: </a:t>
            </a:r>
            <a:r>
              <a:rPr lang="el-GR" sz="1200" dirty="0"/>
              <a:t>είναι αυτός που κατέχει τις αποθηκευτικές εγκαταστάσεις είτε ως ιδιοκτήτης αυτών είτε ως μισθωτής,</a:t>
            </a:r>
          </a:p>
          <a:p>
            <a:endParaRPr lang="el-GR" dirty="0"/>
          </a:p>
        </p:txBody>
      </p:sp>
      <p:sp>
        <p:nvSpPr>
          <p:cNvPr id="4" name="3 - Θέση αριθμού διαφάνειας"/>
          <p:cNvSpPr>
            <a:spLocks noGrp="1"/>
          </p:cNvSpPr>
          <p:nvPr>
            <p:ph type="sldNum" sz="quarter" idx="10"/>
          </p:nvPr>
        </p:nvSpPr>
        <p:spPr/>
        <p:txBody>
          <a:bodyPr/>
          <a:lstStyle/>
          <a:p>
            <a:fld id="{8680433C-9DC9-47B0-B642-277C49540C54}" type="slidenum">
              <a:rPr lang="el-GR" smtClean="0"/>
              <a:pPr/>
              <a:t>10</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pPr marL="285750" indent="-285750" algn="just">
              <a:buFont typeface="Wingdings" panose="05000000000000000000" pitchFamily="2" charset="2"/>
              <a:buChar char="Ø"/>
            </a:pPr>
            <a:r>
              <a:rPr lang="el-GR" sz="1200" dirty="0"/>
              <a:t>Σε αυτήν την περίπτωση διαχειριστής και αποταμιευτής είναι το ίδιο πρόσωπο, δηλαδή ο κάτοχος της άδειας είναι ο κάτοχος της αποθήκης και αποθηκεύει εμπορεύματα κυριότητας του.</a:t>
            </a:r>
          </a:p>
          <a:p>
            <a:r>
              <a:rPr lang="el-GR" sz="1200" dirty="0"/>
              <a:t>    (απευθύνεται κυρίως σε εταιρείες που δραστηριοποιούνται στο εμπόριο, στη μεταποίηση, στις εξαγωγές)</a:t>
            </a:r>
          </a:p>
          <a:p>
            <a:pPr marL="285750" indent="-285750" algn="just">
              <a:buFont typeface="Wingdings" panose="05000000000000000000" pitchFamily="2" charset="2"/>
              <a:buChar char="Ø"/>
            </a:pPr>
            <a:r>
              <a:rPr lang="el-GR" sz="1200" dirty="0"/>
              <a:t>στις οποίες, </a:t>
            </a:r>
            <a:r>
              <a:rPr lang="el-GR" sz="1200" i="1" dirty="0"/>
              <a:t> </a:t>
            </a:r>
            <a:r>
              <a:rPr lang="el-GR" sz="1800" dirty="0"/>
              <a:t>ο κάτοχος της άδειας, </a:t>
            </a:r>
          </a:p>
          <a:p>
            <a:pPr algn="just"/>
            <a:r>
              <a:rPr lang="el-GR" sz="1200" dirty="0"/>
              <a:t>διαθέτει τις αποθηκευτικές εγκαταστάσεις, και </a:t>
            </a:r>
            <a:r>
              <a:rPr lang="el-GR" sz="1800" dirty="0"/>
              <a:t>παρέχει υπηρεσίες αποθήκευσης σε</a:t>
            </a:r>
          </a:p>
          <a:p>
            <a:pPr algn="just"/>
            <a:r>
              <a:rPr lang="el-GR" sz="1800" dirty="0"/>
              <a:t> τρίτους προκειμένου να αποταμιεύσουν τα εμπορεύματά </a:t>
            </a:r>
          </a:p>
          <a:p>
            <a:pPr algn="just"/>
            <a:r>
              <a:rPr lang="el-GR" sz="1800" dirty="0"/>
              <a:t>τους (</a:t>
            </a:r>
            <a:r>
              <a:rPr lang="el-GR" sz="1200" dirty="0"/>
              <a:t>απευθύνεται κυρίως σε υπηρεσίες </a:t>
            </a:r>
            <a:r>
              <a:rPr lang="en-US" sz="1200" dirty="0"/>
              <a:t>logistics, </a:t>
            </a:r>
            <a:r>
              <a:rPr lang="el-GR" sz="1200" dirty="0"/>
              <a:t>μεταφορικές εταιρείες κλπ)</a:t>
            </a:r>
          </a:p>
          <a:p>
            <a:endParaRPr lang="el-GR" dirty="0"/>
          </a:p>
        </p:txBody>
      </p:sp>
      <p:sp>
        <p:nvSpPr>
          <p:cNvPr id="4" name="3 - Θέση αριθμού διαφάνειας"/>
          <p:cNvSpPr>
            <a:spLocks noGrp="1"/>
          </p:cNvSpPr>
          <p:nvPr>
            <p:ph type="sldNum" sz="quarter" idx="10"/>
          </p:nvPr>
        </p:nvSpPr>
        <p:spPr/>
        <p:txBody>
          <a:bodyPr/>
          <a:lstStyle/>
          <a:p>
            <a:fld id="{8680433C-9DC9-47B0-B642-277C49540C54}" type="slidenum">
              <a:rPr lang="el-GR" smtClean="0"/>
              <a:pPr/>
              <a:t>11</a:t>
            </a:fld>
            <a:endParaRPr lang="el-GR"/>
          </a:p>
        </p:txBody>
      </p:sp>
    </p:spTree>
    <p:extLst>
      <p:ext uri="{BB962C8B-B14F-4D97-AF65-F5344CB8AC3E}">
        <p14:creationId xmlns:p14="http://schemas.microsoft.com/office/powerpoint/2010/main" val="8014570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8680433C-9DC9-47B0-B642-277C49540C54}" type="slidenum">
              <a:rPr lang="el-GR" smtClean="0"/>
              <a:pPr/>
              <a:t>12</a:t>
            </a:fld>
            <a:endParaRPr lang="el-GR"/>
          </a:p>
        </p:txBody>
      </p:sp>
    </p:spTree>
    <p:extLst>
      <p:ext uri="{BB962C8B-B14F-4D97-AF65-F5344CB8AC3E}">
        <p14:creationId xmlns:p14="http://schemas.microsoft.com/office/powerpoint/2010/main" val="19011774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8680433C-9DC9-47B0-B642-277C49540C54}" type="slidenum">
              <a:rPr lang="el-GR" smtClean="0"/>
              <a:pPr/>
              <a:t>17</a:t>
            </a:fld>
            <a:endParaRPr lang="el-GR"/>
          </a:p>
        </p:txBody>
      </p:sp>
    </p:spTree>
    <p:extLst>
      <p:ext uri="{BB962C8B-B14F-4D97-AF65-F5344CB8AC3E}">
        <p14:creationId xmlns:p14="http://schemas.microsoft.com/office/powerpoint/2010/main" val="3309793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sz="1200" i="1" dirty="0"/>
              <a:t>με δυνατότητα χορήγησης άδειας συνολικής εγγύησης με μειώσεις  στο 30% ή στο 50% του ποσού αναφοράς της εγγύησης. Οι μειώσεις χορηγούνται σε οικονομικούς φορείς που πληρούν τα κριτήρια χορήγησης </a:t>
            </a:r>
            <a:r>
              <a:rPr lang="el-GR" sz="1200" i="1" dirty="0" err="1"/>
              <a:t>Αδειας</a:t>
            </a:r>
            <a:r>
              <a:rPr lang="el-GR" sz="1200" i="1" dirty="0"/>
              <a:t> ΑΕΟ, που θα σας παρουσιάσει στη συνέχεια ο </a:t>
            </a:r>
            <a:r>
              <a:rPr lang="el-GR" sz="1200" i="1" dirty="0" err="1"/>
              <a:t>κ.Καραγκούνης</a:t>
            </a:r>
            <a:endParaRPr lang="el-GR" sz="1200" i="1" dirty="0"/>
          </a:p>
          <a:p>
            <a:r>
              <a:rPr lang="el-GR" sz="1200" i="1" dirty="0"/>
              <a:t>που επιτρέπει την  λογιστική παρακολούθηση της αποθήκης ( καταγράφονται το είδος η ποσότητα και η αξία των αποταμιευμένων εμπορευμάτων, τα σχετικά παραστατικά εισόδου και εξόδου των  εμπορευμάτων προς και από την αποθήκη, πληροφορίες σχετικά με μεταβιβάσεις, προσωρινή έξοδος </a:t>
            </a:r>
            <a:r>
              <a:rPr lang="el-GR" sz="1200" i="1" dirty="0" err="1"/>
              <a:t>συναποθήκευση</a:t>
            </a:r>
            <a:r>
              <a:rPr lang="el-GR" sz="1200" i="1" dirty="0"/>
              <a:t> εκτέλεση συνήθων εργασιών κλπ.</a:t>
            </a:r>
            <a:endParaRPr lang="el-GR" dirty="0"/>
          </a:p>
        </p:txBody>
      </p:sp>
      <p:sp>
        <p:nvSpPr>
          <p:cNvPr id="4" name="3 - Θέση αριθμού διαφάνειας"/>
          <p:cNvSpPr>
            <a:spLocks noGrp="1"/>
          </p:cNvSpPr>
          <p:nvPr>
            <p:ph type="sldNum" sz="quarter" idx="10"/>
          </p:nvPr>
        </p:nvSpPr>
        <p:spPr/>
        <p:txBody>
          <a:bodyPr/>
          <a:lstStyle/>
          <a:p>
            <a:fld id="{8680433C-9DC9-47B0-B642-277C49540C54}" type="slidenum">
              <a:rPr lang="el-GR" smtClean="0"/>
              <a:pPr/>
              <a:t>18</a:t>
            </a:fld>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sz="1200" i="1" dirty="0"/>
              <a:t>με δυνατότητα χορήγησης άδειας συνολικής εγγύησης με μειώσεις  στο 30% ή στο 50% του ποσού αναφοράς της εγγύησης. Οι μειώσεις χορηγούνται σε οικονομικούς φορείς που πληρούν τα κριτήρια χορήγησης </a:t>
            </a:r>
            <a:r>
              <a:rPr lang="el-GR" sz="1200" i="1" dirty="0" err="1"/>
              <a:t>Αδειας</a:t>
            </a:r>
            <a:r>
              <a:rPr lang="el-GR" sz="1200" i="1" dirty="0"/>
              <a:t> ΑΕΟ, που θα σας παρουσιάσει στη συνέχεια ο </a:t>
            </a:r>
            <a:r>
              <a:rPr lang="el-GR" sz="1200" i="1" dirty="0" err="1"/>
              <a:t>κ.Καραγκούνης</a:t>
            </a:r>
            <a:endParaRPr lang="el-GR" sz="1200" i="1" dirty="0"/>
          </a:p>
          <a:p>
            <a:r>
              <a:rPr lang="el-GR" sz="1200" i="1" dirty="0"/>
              <a:t>που επιτρέπει την  λογιστική παρακολούθηση της αποθήκης ( καταγράφονται το είδος η ποσότητα και η αξία των αποταμιευμένων εμπορευμάτων, τα σχετικά παραστατικά εισόδου και εξόδου των  εμπορευμάτων προς και από την αποθήκη, πληροφορίες σχετικά με μεταβιβάσεις, προσωρινή έξοδος </a:t>
            </a:r>
            <a:r>
              <a:rPr lang="el-GR" sz="1200" i="1" dirty="0" err="1"/>
              <a:t>συναποθήκευση</a:t>
            </a:r>
            <a:r>
              <a:rPr lang="el-GR" sz="1200" i="1" dirty="0"/>
              <a:t> εκτέλεση συνήθων εργασιών κλπ.</a:t>
            </a:r>
            <a:endParaRPr lang="el-GR" dirty="0"/>
          </a:p>
        </p:txBody>
      </p:sp>
      <p:sp>
        <p:nvSpPr>
          <p:cNvPr id="4" name="3 - Θέση αριθμού διαφάνειας"/>
          <p:cNvSpPr>
            <a:spLocks noGrp="1"/>
          </p:cNvSpPr>
          <p:nvPr>
            <p:ph type="sldNum" sz="quarter" idx="10"/>
          </p:nvPr>
        </p:nvSpPr>
        <p:spPr/>
        <p:txBody>
          <a:bodyPr/>
          <a:lstStyle/>
          <a:p>
            <a:fld id="{8680433C-9DC9-47B0-B642-277C49540C54}" type="slidenum">
              <a:rPr lang="el-GR" smtClean="0"/>
              <a:pPr/>
              <a:t>19</a:t>
            </a:fld>
            <a:endParaRPr lang="el-GR"/>
          </a:p>
        </p:txBody>
      </p:sp>
    </p:spTree>
    <p:extLst>
      <p:ext uri="{BB962C8B-B14F-4D97-AF65-F5344CB8AC3E}">
        <p14:creationId xmlns:p14="http://schemas.microsoft.com/office/powerpoint/2010/main" val="4473604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pPr marL="285750" indent="-285750" algn="just">
              <a:buFont typeface="Wingdings" panose="05000000000000000000" pitchFamily="2" charset="2"/>
              <a:buChar char="Ø"/>
            </a:pPr>
            <a:r>
              <a:rPr lang="el-GR" sz="1200" dirty="0"/>
              <a:t>Σε αυτήν την περίπτωση διαχειριστής και αποταμιευτής είναι το ίδιο πρόσωπο, δηλαδή ο κάτοχος της άδειας είναι ο κάτοχος της αποθήκης και αποθηκεύει εμπορεύματα κυριότητας του.</a:t>
            </a:r>
          </a:p>
          <a:p>
            <a:r>
              <a:rPr lang="el-GR" sz="1200" dirty="0"/>
              <a:t>    (απευθύνεται κυρίως σε εταιρείες που δραστηριοποιούνται στο εμπόριο, στη μεταποίηση, στις εξαγωγές)</a:t>
            </a:r>
          </a:p>
          <a:p>
            <a:pPr marL="285750" indent="-285750" algn="just">
              <a:buFont typeface="Wingdings" panose="05000000000000000000" pitchFamily="2" charset="2"/>
              <a:buChar char="Ø"/>
            </a:pPr>
            <a:r>
              <a:rPr lang="el-GR" sz="1200" dirty="0"/>
              <a:t>στις οποίες, </a:t>
            </a:r>
            <a:r>
              <a:rPr lang="el-GR" sz="1200" i="1" dirty="0"/>
              <a:t> </a:t>
            </a:r>
            <a:r>
              <a:rPr lang="el-GR" sz="1800" dirty="0"/>
              <a:t>ο κάτοχος της άδειας, </a:t>
            </a:r>
          </a:p>
          <a:p>
            <a:pPr algn="just"/>
            <a:r>
              <a:rPr lang="el-GR" sz="1200" dirty="0"/>
              <a:t>διαθέτει τις αποθηκευτικές εγκαταστάσεις, και </a:t>
            </a:r>
            <a:r>
              <a:rPr lang="el-GR" sz="1800" dirty="0"/>
              <a:t>παρέχει υπηρεσίες αποθήκευσης σε</a:t>
            </a:r>
          </a:p>
          <a:p>
            <a:pPr algn="just"/>
            <a:r>
              <a:rPr lang="el-GR" sz="1800" dirty="0"/>
              <a:t> τρίτους προκειμένου να αποταμιεύσουν τα εμπορεύματά </a:t>
            </a:r>
          </a:p>
          <a:p>
            <a:pPr algn="just"/>
            <a:r>
              <a:rPr lang="el-GR" sz="1800" dirty="0"/>
              <a:t>τους (</a:t>
            </a:r>
            <a:r>
              <a:rPr lang="el-GR" sz="1200" dirty="0"/>
              <a:t>απευθύνεται κυρίως σε υπηρεσίες </a:t>
            </a:r>
            <a:r>
              <a:rPr lang="en-US" sz="1200" dirty="0"/>
              <a:t>logistics, </a:t>
            </a:r>
            <a:r>
              <a:rPr lang="el-GR" sz="1200" dirty="0"/>
              <a:t>μεταφορικές εταιρείες κλπ)</a:t>
            </a:r>
          </a:p>
          <a:p>
            <a:endParaRPr lang="el-GR" dirty="0"/>
          </a:p>
        </p:txBody>
      </p:sp>
      <p:sp>
        <p:nvSpPr>
          <p:cNvPr id="4" name="3 - Θέση αριθμού διαφάνειας"/>
          <p:cNvSpPr>
            <a:spLocks noGrp="1"/>
          </p:cNvSpPr>
          <p:nvPr>
            <p:ph type="sldNum" sz="quarter" idx="10"/>
          </p:nvPr>
        </p:nvSpPr>
        <p:spPr/>
        <p:txBody>
          <a:bodyPr/>
          <a:lstStyle/>
          <a:p>
            <a:fld id="{8680433C-9DC9-47B0-B642-277C49540C54}" type="slidenum">
              <a:rPr lang="el-GR" smtClean="0"/>
              <a:pPr/>
              <a:t>20</a:t>
            </a:fld>
            <a:endParaRPr lang="el-GR"/>
          </a:p>
        </p:txBody>
      </p:sp>
    </p:spTree>
    <p:extLst>
      <p:ext uri="{BB962C8B-B14F-4D97-AF65-F5344CB8AC3E}">
        <p14:creationId xmlns:p14="http://schemas.microsoft.com/office/powerpoint/2010/main" val="17476308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pPr marL="285750" indent="-285750" algn="just">
              <a:buFont typeface="Wingdings" panose="05000000000000000000" pitchFamily="2" charset="2"/>
              <a:buChar char="Ø"/>
            </a:pPr>
            <a:r>
              <a:rPr lang="el-GR" sz="1200" dirty="0"/>
              <a:t>Σε αυτήν την περίπτωση διαχειριστής και αποταμιευτής είναι το ίδιο πρόσωπο, δηλαδή ο κάτοχος της άδειας είναι ο κάτοχος της αποθήκης και αποθηκεύει εμπορεύματα κυριότητας του.</a:t>
            </a:r>
          </a:p>
          <a:p>
            <a:r>
              <a:rPr lang="el-GR" sz="1200" dirty="0"/>
              <a:t>    (απευθύνεται κυρίως σε εταιρείες που δραστηριοποιούνται στο εμπόριο, στη μεταποίηση, στις εξαγωγές)</a:t>
            </a:r>
          </a:p>
          <a:p>
            <a:pPr marL="285750" indent="-285750" algn="just">
              <a:buFont typeface="Wingdings" panose="05000000000000000000" pitchFamily="2" charset="2"/>
              <a:buChar char="Ø"/>
            </a:pPr>
            <a:r>
              <a:rPr lang="el-GR" sz="1200" dirty="0"/>
              <a:t>στις οποίες, </a:t>
            </a:r>
            <a:r>
              <a:rPr lang="el-GR" sz="1200" i="1" dirty="0"/>
              <a:t> </a:t>
            </a:r>
            <a:r>
              <a:rPr lang="el-GR" sz="1800" dirty="0"/>
              <a:t>ο κάτοχος της άδειας, </a:t>
            </a:r>
          </a:p>
          <a:p>
            <a:pPr algn="just"/>
            <a:r>
              <a:rPr lang="el-GR" sz="1200" dirty="0"/>
              <a:t>διαθέτει τις αποθηκευτικές εγκαταστάσεις, και </a:t>
            </a:r>
            <a:r>
              <a:rPr lang="el-GR" sz="1800" dirty="0"/>
              <a:t>παρέχει υπηρεσίες αποθήκευσης σε</a:t>
            </a:r>
          </a:p>
          <a:p>
            <a:pPr algn="just"/>
            <a:r>
              <a:rPr lang="el-GR" sz="1800" dirty="0"/>
              <a:t> τρίτους προκειμένου να αποταμιεύσουν τα εμπορεύματά </a:t>
            </a:r>
          </a:p>
          <a:p>
            <a:pPr algn="just"/>
            <a:r>
              <a:rPr lang="el-GR" sz="1800" dirty="0"/>
              <a:t>τους (</a:t>
            </a:r>
            <a:r>
              <a:rPr lang="el-GR" sz="1200" dirty="0"/>
              <a:t>απευθύνεται κυρίως σε υπηρεσίες </a:t>
            </a:r>
            <a:r>
              <a:rPr lang="en-US" sz="1200" dirty="0"/>
              <a:t>logistics, </a:t>
            </a:r>
            <a:r>
              <a:rPr lang="el-GR" sz="1200" dirty="0"/>
              <a:t>μεταφορικές εταιρείες κλπ)</a:t>
            </a:r>
          </a:p>
          <a:p>
            <a:endParaRPr lang="el-GR" dirty="0"/>
          </a:p>
        </p:txBody>
      </p:sp>
      <p:sp>
        <p:nvSpPr>
          <p:cNvPr id="4" name="3 - Θέση αριθμού διαφάνειας"/>
          <p:cNvSpPr>
            <a:spLocks noGrp="1"/>
          </p:cNvSpPr>
          <p:nvPr>
            <p:ph type="sldNum" sz="quarter" idx="10"/>
          </p:nvPr>
        </p:nvSpPr>
        <p:spPr/>
        <p:txBody>
          <a:bodyPr/>
          <a:lstStyle/>
          <a:p>
            <a:fld id="{8680433C-9DC9-47B0-B642-277C49540C54}" type="slidenum">
              <a:rPr lang="el-GR" smtClean="0"/>
              <a:pPr/>
              <a:t>21</a:t>
            </a:fld>
            <a:endParaRPr lang="el-GR"/>
          </a:p>
        </p:txBody>
      </p:sp>
    </p:spTree>
    <p:extLst>
      <p:ext uri="{BB962C8B-B14F-4D97-AF65-F5344CB8AC3E}">
        <p14:creationId xmlns:p14="http://schemas.microsoft.com/office/powerpoint/2010/main" val="9716514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68F64-561C-2425-BD8D-2E6D2CA13608}"/>
              </a:ext>
            </a:extLst>
          </p:cNvPr>
          <p:cNvSpPr>
            <a:spLocks noGrp="1"/>
          </p:cNvSpPr>
          <p:nvPr>
            <p:ph type="ctrTitle"/>
          </p:nvPr>
        </p:nvSpPr>
        <p:spPr>
          <a:xfrm>
            <a:off x="1524000" y="1122363"/>
            <a:ext cx="4923295" cy="2387600"/>
          </a:xfrm>
        </p:spPr>
        <p:txBody>
          <a:bodyPr anchor="b">
            <a:normAutofit/>
          </a:bodyPr>
          <a:lstStyle>
            <a:lvl1pPr algn="l">
              <a:defRPr sz="4000"/>
            </a:lvl1pPr>
          </a:lstStyle>
          <a:p>
            <a:r>
              <a:rPr lang="en-GB"/>
              <a:t>Click to edit Master title style</a:t>
            </a:r>
            <a:endParaRPr lang="x-none" dirty="0"/>
          </a:p>
        </p:txBody>
      </p:sp>
      <p:sp>
        <p:nvSpPr>
          <p:cNvPr id="3" name="Subtitle 2">
            <a:extLst>
              <a:ext uri="{FF2B5EF4-FFF2-40B4-BE49-F238E27FC236}">
                <a16:creationId xmlns:a16="http://schemas.microsoft.com/office/drawing/2014/main" id="{E9B29EAC-AEA0-56BC-4837-5FB921060ADF}"/>
              </a:ext>
            </a:extLst>
          </p:cNvPr>
          <p:cNvSpPr>
            <a:spLocks noGrp="1"/>
          </p:cNvSpPr>
          <p:nvPr>
            <p:ph type="subTitle" idx="1"/>
          </p:nvPr>
        </p:nvSpPr>
        <p:spPr>
          <a:xfrm>
            <a:off x="1524000" y="3602038"/>
            <a:ext cx="492329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x-none" dirty="0"/>
          </a:p>
        </p:txBody>
      </p:sp>
    </p:spTree>
    <p:extLst>
      <p:ext uri="{BB962C8B-B14F-4D97-AF65-F5344CB8AC3E}">
        <p14:creationId xmlns:p14="http://schemas.microsoft.com/office/powerpoint/2010/main" val="22055605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44F23-1432-096A-5986-F0AA4BDC8110}"/>
              </a:ext>
            </a:extLst>
          </p:cNvPr>
          <p:cNvSpPr>
            <a:spLocks noGrp="1"/>
          </p:cNvSpPr>
          <p:nvPr>
            <p:ph type="title"/>
          </p:nvPr>
        </p:nvSpPr>
        <p:spPr/>
        <p:txBody>
          <a:bodyPr/>
          <a:lstStyle/>
          <a:p>
            <a:r>
              <a:rPr lang="en-GB"/>
              <a:t>Click to edit Master title style</a:t>
            </a:r>
            <a:endParaRPr lang="x-none"/>
          </a:p>
        </p:txBody>
      </p:sp>
      <p:sp>
        <p:nvSpPr>
          <p:cNvPr id="3" name="Vertical Text Placeholder 2">
            <a:extLst>
              <a:ext uri="{FF2B5EF4-FFF2-40B4-BE49-F238E27FC236}">
                <a16:creationId xmlns:a16="http://schemas.microsoft.com/office/drawing/2014/main" id="{7CD57307-AFBD-C79E-0CBA-FB7A49026F0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id="{BE68561C-4B24-B03F-0B8B-C4A70995A7EA}"/>
              </a:ext>
            </a:extLst>
          </p:cNvPr>
          <p:cNvSpPr>
            <a:spLocks noGrp="1"/>
          </p:cNvSpPr>
          <p:nvPr>
            <p:ph type="dt" sz="half" idx="10"/>
          </p:nvPr>
        </p:nvSpPr>
        <p:spPr/>
        <p:txBody>
          <a:bodyPr/>
          <a:lstStyle/>
          <a:p>
            <a:fld id="{84F9D607-FCA0-A44A-9EFD-D91532FF0F11}" type="datetimeFigureOut">
              <a:rPr lang="x-none" smtClean="0"/>
              <a:pPr/>
              <a:t>11/4/2025</a:t>
            </a:fld>
            <a:endParaRPr lang="x-none"/>
          </a:p>
        </p:txBody>
      </p:sp>
      <p:sp>
        <p:nvSpPr>
          <p:cNvPr id="5" name="Footer Placeholder 4">
            <a:extLst>
              <a:ext uri="{FF2B5EF4-FFF2-40B4-BE49-F238E27FC236}">
                <a16:creationId xmlns:a16="http://schemas.microsoft.com/office/drawing/2014/main" id="{E9A9C77A-FE1B-DB6A-D48F-F4F2D28C7945}"/>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C938A936-58D7-8C21-C778-AB910D9713AE}"/>
              </a:ext>
            </a:extLst>
          </p:cNvPr>
          <p:cNvSpPr>
            <a:spLocks noGrp="1"/>
          </p:cNvSpPr>
          <p:nvPr>
            <p:ph type="sldNum" sz="quarter" idx="12"/>
          </p:nvPr>
        </p:nvSpPr>
        <p:spPr/>
        <p:txBody>
          <a:bodyPr/>
          <a:lstStyle/>
          <a:p>
            <a:fld id="{027D7FB2-DDF5-AC41-9959-1FAC8EF3CFAA}" type="slidenum">
              <a:rPr lang="x-none" smtClean="0"/>
              <a:pPr/>
              <a:t>‹#›</a:t>
            </a:fld>
            <a:endParaRPr lang="x-none"/>
          </a:p>
        </p:txBody>
      </p:sp>
    </p:spTree>
    <p:extLst>
      <p:ext uri="{BB962C8B-B14F-4D97-AF65-F5344CB8AC3E}">
        <p14:creationId xmlns:p14="http://schemas.microsoft.com/office/powerpoint/2010/main" val="302624301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6A2A97-1FFB-BE7B-5821-F719E7EEB71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x-none"/>
          </a:p>
        </p:txBody>
      </p:sp>
      <p:sp>
        <p:nvSpPr>
          <p:cNvPr id="3" name="Vertical Text Placeholder 2">
            <a:extLst>
              <a:ext uri="{FF2B5EF4-FFF2-40B4-BE49-F238E27FC236}">
                <a16:creationId xmlns:a16="http://schemas.microsoft.com/office/drawing/2014/main" id="{4703DCA7-552A-00C9-33A1-32BD1402F0F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id="{E53AEBAE-F81D-197F-5269-03840AFF0BAB}"/>
              </a:ext>
            </a:extLst>
          </p:cNvPr>
          <p:cNvSpPr>
            <a:spLocks noGrp="1"/>
          </p:cNvSpPr>
          <p:nvPr>
            <p:ph type="dt" sz="half" idx="10"/>
          </p:nvPr>
        </p:nvSpPr>
        <p:spPr/>
        <p:txBody>
          <a:bodyPr/>
          <a:lstStyle/>
          <a:p>
            <a:fld id="{84F9D607-FCA0-A44A-9EFD-D91532FF0F11}" type="datetimeFigureOut">
              <a:rPr lang="x-none" smtClean="0"/>
              <a:pPr/>
              <a:t>11/4/2025</a:t>
            </a:fld>
            <a:endParaRPr lang="x-none"/>
          </a:p>
        </p:txBody>
      </p:sp>
      <p:sp>
        <p:nvSpPr>
          <p:cNvPr id="5" name="Footer Placeholder 4">
            <a:extLst>
              <a:ext uri="{FF2B5EF4-FFF2-40B4-BE49-F238E27FC236}">
                <a16:creationId xmlns:a16="http://schemas.microsoft.com/office/drawing/2014/main" id="{65B0CBB2-52AC-5FC2-EEA7-760103295FBE}"/>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41A0C2AC-6E0E-89A8-31D3-AF71F0CA8517}"/>
              </a:ext>
            </a:extLst>
          </p:cNvPr>
          <p:cNvSpPr>
            <a:spLocks noGrp="1"/>
          </p:cNvSpPr>
          <p:nvPr>
            <p:ph type="sldNum" sz="quarter" idx="12"/>
          </p:nvPr>
        </p:nvSpPr>
        <p:spPr/>
        <p:txBody>
          <a:bodyPr/>
          <a:lstStyle/>
          <a:p>
            <a:fld id="{027D7FB2-DDF5-AC41-9959-1FAC8EF3CFAA}" type="slidenum">
              <a:rPr lang="x-none" smtClean="0"/>
              <a:pPr/>
              <a:t>‹#›</a:t>
            </a:fld>
            <a:endParaRPr lang="x-none"/>
          </a:p>
        </p:txBody>
      </p:sp>
    </p:spTree>
    <p:extLst>
      <p:ext uri="{BB962C8B-B14F-4D97-AF65-F5344CB8AC3E}">
        <p14:creationId xmlns:p14="http://schemas.microsoft.com/office/powerpoint/2010/main" val="98712553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EB84E-A6D3-E1BF-2DFA-D72E0D7C2F20}"/>
              </a:ext>
            </a:extLst>
          </p:cNvPr>
          <p:cNvSpPr>
            <a:spLocks noGrp="1"/>
          </p:cNvSpPr>
          <p:nvPr>
            <p:ph type="title"/>
          </p:nvPr>
        </p:nvSpPr>
        <p:spPr/>
        <p:txBody>
          <a:bodyPr/>
          <a:lstStyle/>
          <a:p>
            <a:r>
              <a:rPr lang="en-GB"/>
              <a:t>Click to edit Master title style</a:t>
            </a:r>
            <a:endParaRPr lang="x-none"/>
          </a:p>
        </p:txBody>
      </p:sp>
      <p:sp>
        <p:nvSpPr>
          <p:cNvPr id="3" name="Content Placeholder 2">
            <a:extLst>
              <a:ext uri="{FF2B5EF4-FFF2-40B4-BE49-F238E27FC236}">
                <a16:creationId xmlns:a16="http://schemas.microsoft.com/office/drawing/2014/main" id="{644738FE-9399-F591-49A9-BF417F63C7D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id="{7CC55C60-E20F-01CE-9AE4-EC78439A4510}"/>
              </a:ext>
            </a:extLst>
          </p:cNvPr>
          <p:cNvSpPr>
            <a:spLocks noGrp="1"/>
          </p:cNvSpPr>
          <p:nvPr>
            <p:ph type="dt" sz="half" idx="10"/>
          </p:nvPr>
        </p:nvSpPr>
        <p:spPr/>
        <p:txBody>
          <a:bodyPr/>
          <a:lstStyle/>
          <a:p>
            <a:fld id="{84F9D607-FCA0-A44A-9EFD-D91532FF0F11}" type="datetimeFigureOut">
              <a:rPr lang="x-none" smtClean="0"/>
              <a:pPr/>
              <a:t>11/4/2025</a:t>
            </a:fld>
            <a:endParaRPr lang="x-none"/>
          </a:p>
        </p:txBody>
      </p:sp>
      <p:sp>
        <p:nvSpPr>
          <p:cNvPr id="5" name="Footer Placeholder 4">
            <a:extLst>
              <a:ext uri="{FF2B5EF4-FFF2-40B4-BE49-F238E27FC236}">
                <a16:creationId xmlns:a16="http://schemas.microsoft.com/office/drawing/2014/main" id="{BEACB70D-CE61-394B-6A85-22103256C055}"/>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671D65BD-F406-8A2E-8363-324037A272C8}"/>
              </a:ext>
            </a:extLst>
          </p:cNvPr>
          <p:cNvSpPr>
            <a:spLocks noGrp="1"/>
          </p:cNvSpPr>
          <p:nvPr>
            <p:ph type="sldNum" sz="quarter" idx="12"/>
          </p:nvPr>
        </p:nvSpPr>
        <p:spPr/>
        <p:txBody>
          <a:bodyPr/>
          <a:lstStyle/>
          <a:p>
            <a:fld id="{027D7FB2-DDF5-AC41-9959-1FAC8EF3CFAA}" type="slidenum">
              <a:rPr lang="x-none" smtClean="0"/>
              <a:pPr/>
              <a:t>‹#›</a:t>
            </a:fld>
            <a:endParaRPr lang="x-none"/>
          </a:p>
        </p:txBody>
      </p:sp>
      <p:grpSp>
        <p:nvGrpSpPr>
          <p:cNvPr id="7" name="Group 6">
            <a:extLst>
              <a:ext uri="{FF2B5EF4-FFF2-40B4-BE49-F238E27FC236}">
                <a16:creationId xmlns:a16="http://schemas.microsoft.com/office/drawing/2014/main" id="{F2A4D0A5-3EA2-3A12-8CC3-645E28C8B8F5}"/>
              </a:ext>
            </a:extLst>
          </p:cNvPr>
          <p:cNvGrpSpPr/>
          <p:nvPr userDrawn="1"/>
        </p:nvGrpSpPr>
        <p:grpSpPr>
          <a:xfrm>
            <a:off x="2858051" y="5734374"/>
            <a:ext cx="9333949" cy="650932"/>
            <a:chOff x="2858051" y="5734374"/>
            <a:chExt cx="9333949" cy="650932"/>
          </a:xfrm>
        </p:grpSpPr>
        <p:sp>
          <p:nvSpPr>
            <p:cNvPr id="8" name="Rectangle 7">
              <a:extLst>
                <a:ext uri="{FF2B5EF4-FFF2-40B4-BE49-F238E27FC236}">
                  <a16:creationId xmlns:a16="http://schemas.microsoft.com/office/drawing/2014/main" id="{614AE6BC-9A2F-7F6E-F9BA-538FBF47D89B}"/>
                </a:ext>
              </a:extLst>
            </p:cNvPr>
            <p:cNvSpPr/>
            <p:nvPr/>
          </p:nvSpPr>
          <p:spPr>
            <a:xfrm rot="5400000">
              <a:off x="7199559" y="1392866"/>
              <a:ext cx="650932" cy="9333948"/>
            </a:xfrm>
            <a:prstGeom prst="rect">
              <a:avLst/>
            </a:prstGeom>
            <a:gradFill>
              <a:gsLst>
                <a:gs pos="5000">
                  <a:schemeClr val="accent2">
                    <a:alpha val="0"/>
                  </a:schemeClr>
                </a:gs>
                <a:gs pos="72000">
                  <a:srgbClr val="3265C5">
                    <a:alpha val="91494"/>
                  </a:srgbClr>
                </a:gs>
                <a:gs pos="90000">
                  <a:schemeClr val="accent2"/>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9" name="Rectangle 8">
              <a:extLst>
                <a:ext uri="{FF2B5EF4-FFF2-40B4-BE49-F238E27FC236}">
                  <a16:creationId xmlns:a16="http://schemas.microsoft.com/office/drawing/2014/main" id="{C73C921D-8546-FBEC-0EB9-DFD940F16D8B}"/>
                </a:ext>
              </a:extLst>
            </p:cNvPr>
            <p:cNvSpPr/>
            <p:nvPr/>
          </p:nvSpPr>
          <p:spPr>
            <a:xfrm>
              <a:off x="9573777" y="6176963"/>
              <a:ext cx="2618223" cy="2083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pic>
        <p:nvPicPr>
          <p:cNvPr id="10" name="Picture 9" descr="A picture containing text&#10;&#10;Description automatically generated">
            <a:extLst>
              <a:ext uri="{FF2B5EF4-FFF2-40B4-BE49-F238E27FC236}">
                <a16:creationId xmlns:a16="http://schemas.microsoft.com/office/drawing/2014/main" id="{790F84A5-1034-B091-D58E-535DAF34FD7A}"/>
              </a:ext>
            </a:extLst>
          </p:cNvPr>
          <p:cNvPicPr>
            <a:picLocks noChangeAspect="1"/>
          </p:cNvPicPr>
          <p:nvPr userDrawn="1"/>
        </p:nvPicPr>
        <p:blipFill>
          <a:blip r:embed="rId2"/>
          <a:stretch>
            <a:fillRect/>
          </a:stretch>
        </p:blipFill>
        <p:spPr>
          <a:xfrm>
            <a:off x="264462" y="5477305"/>
            <a:ext cx="2618223" cy="1165067"/>
          </a:xfrm>
          <a:prstGeom prst="rect">
            <a:avLst/>
          </a:prstGeom>
        </p:spPr>
      </p:pic>
    </p:spTree>
    <p:extLst>
      <p:ext uri="{BB962C8B-B14F-4D97-AF65-F5344CB8AC3E}">
        <p14:creationId xmlns:p14="http://schemas.microsoft.com/office/powerpoint/2010/main" val="266713161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B905DBB-049A-2172-64E1-3262204B8B11}"/>
              </a:ext>
            </a:extLst>
          </p:cNvPr>
          <p:cNvSpPr/>
          <p:nvPr userDrawn="1"/>
        </p:nvSpPr>
        <p:spPr>
          <a:xfrm>
            <a:off x="5238428" y="1"/>
            <a:ext cx="6953572" cy="6385302"/>
          </a:xfrm>
          <a:prstGeom prst="rect">
            <a:avLst/>
          </a:prstGeom>
          <a:gradFill>
            <a:gsLst>
              <a:gs pos="0">
                <a:schemeClr val="accent1">
                  <a:alpha val="0"/>
                </a:schemeClr>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8" name="Rectangle 7">
            <a:extLst>
              <a:ext uri="{FF2B5EF4-FFF2-40B4-BE49-F238E27FC236}">
                <a16:creationId xmlns:a16="http://schemas.microsoft.com/office/drawing/2014/main" id="{F4E644ED-0995-3126-EAF9-B4F656442443}"/>
              </a:ext>
            </a:extLst>
          </p:cNvPr>
          <p:cNvSpPr/>
          <p:nvPr userDrawn="1"/>
        </p:nvSpPr>
        <p:spPr>
          <a:xfrm rot="5400000">
            <a:off x="6062719" y="3795398"/>
            <a:ext cx="3974123" cy="2151086"/>
          </a:xfrm>
          <a:prstGeom prst="rect">
            <a:avLst/>
          </a:prstGeom>
          <a:gradFill>
            <a:gsLst>
              <a:gs pos="71010">
                <a:srgbClr val="0C49BA"/>
              </a:gs>
              <a:gs pos="0">
                <a:schemeClr val="accent2">
                  <a:alpha val="0"/>
                </a:schemeClr>
              </a:gs>
              <a:gs pos="9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pic>
        <p:nvPicPr>
          <p:cNvPr id="9" name="Picture 8">
            <a:extLst>
              <a:ext uri="{FF2B5EF4-FFF2-40B4-BE49-F238E27FC236}">
                <a16:creationId xmlns:a16="http://schemas.microsoft.com/office/drawing/2014/main" id="{25DBBC46-FE2F-BA8D-0AF5-4B7A6F55A0D1}"/>
              </a:ext>
            </a:extLst>
          </p:cNvPr>
          <p:cNvPicPr>
            <a:picLocks noChangeAspect="1"/>
          </p:cNvPicPr>
          <p:nvPr userDrawn="1"/>
        </p:nvPicPr>
        <p:blipFill>
          <a:blip r:embed="rId2"/>
          <a:stretch>
            <a:fillRect/>
          </a:stretch>
        </p:blipFill>
        <p:spPr>
          <a:xfrm>
            <a:off x="6974237" y="4706913"/>
            <a:ext cx="2151087" cy="2151087"/>
          </a:xfrm>
          <a:prstGeom prst="rect">
            <a:avLst/>
          </a:prstGeom>
        </p:spPr>
      </p:pic>
      <p:sp>
        <p:nvSpPr>
          <p:cNvPr id="11" name="Title 1">
            <a:extLst>
              <a:ext uri="{FF2B5EF4-FFF2-40B4-BE49-F238E27FC236}">
                <a16:creationId xmlns:a16="http://schemas.microsoft.com/office/drawing/2014/main" id="{F9A9BE3F-8ADA-7D34-2125-470B621C623E}"/>
              </a:ext>
            </a:extLst>
          </p:cNvPr>
          <p:cNvSpPr>
            <a:spLocks noGrp="1"/>
          </p:cNvSpPr>
          <p:nvPr>
            <p:ph type="ctrTitle" hasCustomPrompt="1"/>
          </p:nvPr>
        </p:nvSpPr>
        <p:spPr>
          <a:xfrm>
            <a:off x="1073954" y="1828649"/>
            <a:ext cx="2228578" cy="2387600"/>
          </a:xfrm>
        </p:spPr>
        <p:txBody>
          <a:bodyPr anchor="b">
            <a:noAutofit/>
          </a:bodyPr>
          <a:lstStyle>
            <a:lvl1pPr algn="l">
              <a:defRPr sz="13800" b="1"/>
            </a:lvl1pPr>
          </a:lstStyle>
          <a:p>
            <a:r>
              <a:rPr lang="en-GB" dirty="0"/>
              <a:t>0</a:t>
            </a:r>
            <a:endParaRPr lang="x-none" dirty="0"/>
          </a:p>
        </p:txBody>
      </p:sp>
      <p:sp>
        <p:nvSpPr>
          <p:cNvPr id="12" name="Subtitle 2">
            <a:extLst>
              <a:ext uri="{FF2B5EF4-FFF2-40B4-BE49-F238E27FC236}">
                <a16:creationId xmlns:a16="http://schemas.microsoft.com/office/drawing/2014/main" id="{0F4F0B8B-1AB3-1A87-B9F4-41A5DF52C810}"/>
              </a:ext>
            </a:extLst>
          </p:cNvPr>
          <p:cNvSpPr>
            <a:spLocks noGrp="1"/>
          </p:cNvSpPr>
          <p:nvPr>
            <p:ph type="subTitle" idx="1"/>
          </p:nvPr>
        </p:nvSpPr>
        <p:spPr>
          <a:xfrm>
            <a:off x="1073954" y="4419315"/>
            <a:ext cx="4923295" cy="1363141"/>
          </a:xfrm>
        </p:spPr>
        <p:txBody>
          <a:bodyPr>
            <a:normAutofit/>
          </a:bodyPr>
          <a:lstStyle>
            <a:lvl1pPr marL="0" indent="0" algn="l">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sp>
        <p:nvSpPr>
          <p:cNvPr id="15" name="Rectangle 14">
            <a:extLst>
              <a:ext uri="{FF2B5EF4-FFF2-40B4-BE49-F238E27FC236}">
                <a16:creationId xmlns:a16="http://schemas.microsoft.com/office/drawing/2014/main" id="{C3FFAD1F-1DBD-8417-A6A2-0F772E4A5242}"/>
              </a:ext>
            </a:extLst>
          </p:cNvPr>
          <p:cNvSpPr/>
          <p:nvPr userDrawn="1"/>
        </p:nvSpPr>
        <p:spPr>
          <a:xfrm>
            <a:off x="9573777" y="6176963"/>
            <a:ext cx="2618223" cy="2083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Tree>
    <p:extLst>
      <p:ext uri="{BB962C8B-B14F-4D97-AF65-F5344CB8AC3E}">
        <p14:creationId xmlns:p14="http://schemas.microsoft.com/office/powerpoint/2010/main" val="25652741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Picture 7" descr="A picture containing text&#10;&#10;Description automatically generated">
            <a:extLst>
              <a:ext uri="{FF2B5EF4-FFF2-40B4-BE49-F238E27FC236}">
                <a16:creationId xmlns:a16="http://schemas.microsoft.com/office/drawing/2014/main" id="{F18F23DC-D39A-60CA-75B6-7C8F86D3EC98}"/>
              </a:ext>
            </a:extLst>
          </p:cNvPr>
          <p:cNvPicPr>
            <a:picLocks noChangeAspect="1"/>
          </p:cNvPicPr>
          <p:nvPr userDrawn="1"/>
        </p:nvPicPr>
        <p:blipFill>
          <a:blip r:embed="rId2"/>
          <a:stretch>
            <a:fillRect/>
          </a:stretch>
        </p:blipFill>
        <p:spPr>
          <a:xfrm>
            <a:off x="264462" y="5477305"/>
            <a:ext cx="2618223" cy="1165067"/>
          </a:xfrm>
          <a:prstGeom prst="rect">
            <a:avLst/>
          </a:prstGeom>
        </p:spPr>
      </p:pic>
    </p:spTree>
    <p:extLst>
      <p:ext uri="{BB962C8B-B14F-4D97-AF65-F5344CB8AC3E}">
        <p14:creationId xmlns:p14="http://schemas.microsoft.com/office/powerpoint/2010/main" val="16545627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7B3DFA5-230F-9D37-5DF3-D84978BF4A77}"/>
              </a:ext>
            </a:extLst>
          </p:cNvPr>
          <p:cNvSpPr/>
          <p:nvPr userDrawn="1"/>
        </p:nvSpPr>
        <p:spPr>
          <a:xfrm rot="5400000">
            <a:off x="9101051" y="3767056"/>
            <a:ext cx="5212079" cy="969818"/>
          </a:xfrm>
          <a:prstGeom prst="rect">
            <a:avLst/>
          </a:prstGeom>
          <a:gradFill>
            <a:gsLst>
              <a:gs pos="33000">
                <a:schemeClr val="accent2">
                  <a:alpha val="0"/>
                </a:schemeClr>
              </a:gs>
              <a:gs pos="99000">
                <a:schemeClr val="accent2">
                  <a:alpha val="97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dirty="0"/>
          </a:p>
        </p:txBody>
      </p:sp>
      <p:sp>
        <p:nvSpPr>
          <p:cNvPr id="11" name="Rectangle 10">
            <a:extLst>
              <a:ext uri="{FF2B5EF4-FFF2-40B4-BE49-F238E27FC236}">
                <a16:creationId xmlns:a16="http://schemas.microsoft.com/office/drawing/2014/main" id="{3E1AD5B1-612A-9179-8EB0-A76593E7B0C3}"/>
              </a:ext>
            </a:extLst>
          </p:cNvPr>
          <p:cNvSpPr/>
          <p:nvPr userDrawn="1"/>
        </p:nvSpPr>
        <p:spPr>
          <a:xfrm rot="5400000">
            <a:off x="9060872" y="3253052"/>
            <a:ext cx="4738251" cy="1523998"/>
          </a:xfrm>
          <a:prstGeom prst="rect">
            <a:avLst/>
          </a:prstGeom>
          <a:gradFill>
            <a:gsLst>
              <a:gs pos="0">
                <a:schemeClr val="accent2">
                  <a:alpha val="0"/>
                </a:schemeClr>
              </a:gs>
              <a:gs pos="100000">
                <a:schemeClr val="accent2">
                  <a:alpha val="56294"/>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dirty="0"/>
          </a:p>
        </p:txBody>
      </p:sp>
      <p:sp>
        <p:nvSpPr>
          <p:cNvPr id="12" name="Rectangle 11">
            <a:extLst>
              <a:ext uri="{FF2B5EF4-FFF2-40B4-BE49-F238E27FC236}">
                <a16:creationId xmlns:a16="http://schemas.microsoft.com/office/drawing/2014/main" id="{F91FAC64-F963-43F7-EC91-EC3A58419E90}"/>
              </a:ext>
            </a:extLst>
          </p:cNvPr>
          <p:cNvSpPr/>
          <p:nvPr userDrawn="1"/>
        </p:nvSpPr>
        <p:spPr>
          <a:xfrm>
            <a:off x="11222180" y="5212075"/>
            <a:ext cx="969819" cy="972632"/>
          </a:xfrm>
          <a:prstGeom prst="rect">
            <a:avLst/>
          </a:prstGeom>
          <a:gradFill>
            <a:gsLst>
              <a:gs pos="0">
                <a:schemeClr val="accent2">
                  <a:alpha val="0"/>
                </a:schemeClr>
              </a:gs>
              <a:gs pos="100000">
                <a:schemeClr val="accent2">
                  <a:alpha val="56294"/>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dirty="0"/>
          </a:p>
        </p:txBody>
      </p:sp>
      <p:sp>
        <p:nvSpPr>
          <p:cNvPr id="13" name="Rectangle 12">
            <a:extLst>
              <a:ext uri="{FF2B5EF4-FFF2-40B4-BE49-F238E27FC236}">
                <a16:creationId xmlns:a16="http://schemas.microsoft.com/office/drawing/2014/main" id="{4BCBC651-C404-B720-38B8-7B7C971CB533}"/>
              </a:ext>
            </a:extLst>
          </p:cNvPr>
          <p:cNvSpPr/>
          <p:nvPr userDrawn="1"/>
        </p:nvSpPr>
        <p:spPr>
          <a:xfrm>
            <a:off x="9573777" y="6176963"/>
            <a:ext cx="2618223" cy="2083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pic>
        <p:nvPicPr>
          <p:cNvPr id="14" name="Picture 13">
            <a:extLst>
              <a:ext uri="{FF2B5EF4-FFF2-40B4-BE49-F238E27FC236}">
                <a16:creationId xmlns:a16="http://schemas.microsoft.com/office/drawing/2014/main" id="{83C10179-C19D-EAD6-85D9-69CE999F1457}"/>
              </a:ext>
            </a:extLst>
          </p:cNvPr>
          <p:cNvPicPr>
            <a:picLocks noChangeAspect="1"/>
          </p:cNvPicPr>
          <p:nvPr userDrawn="1"/>
        </p:nvPicPr>
        <p:blipFill>
          <a:blip r:embed="rId2"/>
          <a:stretch>
            <a:fillRect/>
          </a:stretch>
        </p:blipFill>
        <p:spPr>
          <a:xfrm>
            <a:off x="11258982" y="5207616"/>
            <a:ext cx="933018" cy="941941"/>
          </a:xfrm>
          <a:prstGeom prst="rect">
            <a:avLst/>
          </a:prstGeom>
        </p:spPr>
      </p:pic>
      <p:pic>
        <p:nvPicPr>
          <p:cNvPr id="15" name="Picture 14" descr="A picture containing text&#10;&#10;Description automatically generated">
            <a:extLst>
              <a:ext uri="{FF2B5EF4-FFF2-40B4-BE49-F238E27FC236}">
                <a16:creationId xmlns:a16="http://schemas.microsoft.com/office/drawing/2014/main" id="{4EAC4E98-AC61-DBF2-B3E0-D4451009252B}"/>
              </a:ext>
            </a:extLst>
          </p:cNvPr>
          <p:cNvPicPr>
            <a:picLocks noChangeAspect="1"/>
          </p:cNvPicPr>
          <p:nvPr userDrawn="1"/>
        </p:nvPicPr>
        <p:blipFill>
          <a:blip r:embed="rId3"/>
          <a:stretch>
            <a:fillRect/>
          </a:stretch>
        </p:blipFill>
        <p:spPr>
          <a:xfrm>
            <a:off x="264462" y="5477305"/>
            <a:ext cx="2618223" cy="1165067"/>
          </a:xfrm>
          <a:prstGeom prst="rect">
            <a:avLst/>
          </a:prstGeom>
        </p:spPr>
      </p:pic>
    </p:spTree>
    <p:extLst>
      <p:ext uri="{BB962C8B-B14F-4D97-AF65-F5344CB8AC3E}">
        <p14:creationId xmlns:p14="http://schemas.microsoft.com/office/powerpoint/2010/main" val="153646122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35171-C467-EA6E-6272-466C00F584C9}"/>
              </a:ext>
            </a:extLst>
          </p:cNvPr>
          <p:cNvSpPr>
            <a:spLocks noGrp="1"/>
          </p:cNvSpPr>
          <p:nvPr>
            <p:ph type="title"/>
          </p:nvPr>
        </p:nvSpPr>
        <p:spPr/>
        <p:txBody>
          <a:bodyPr/>
          <a:lstStyle/>
          <a:p>
            <a:r>
              <a:rPr lang="en-GB"/>
              <a:t>Click to edit Master title style</a:t>
            </a:r>
            <a:endParaRPr lang="x-none"/>
          </a:p>
        </p:txBody>
      </p:sp>
      <p:sp>
        <p:nvSpPr>
          <p:cNvPr id="3" name="Date Placeholder 2">
            <a:extLst>
              <a:ext uri="{FF2B5EF4-FFF2-40B4-BE49-F238E27FC236}">
                <a16:creationId xmlns:a16="http://schemas.microsoft.com/office/drawing/2014/main" id="{EB7F787E-7505-E2FA-296C-59EB1827FFF3}"/>
              </a:ext>
            </a:extLst>
          </p:cNvPr>
          <p:cNvSpPr>
            <a:spLocks noGrp="1"/>
          </p:cNvSpPr>
          <p:nvPr>
            <p:ph type="dt" sz="half" idx="10"/>
          </p:nvPr>
        </p:nvSpPr>
        <p:spPr/>
        <p:txBody>
          <a:bodyPr/>
          <a:lstStyle/>
          <a:p>
            <a:fld id="{84F9D607-FCA0-A44A-9EFD-D91532FF0F11}" type="datetimeFigureOut">
              <a:rPr lang="x-none" smtClean="0"/>
              <a:pPr/>
              <a:t>11/4/2025</a:t>
            </a:fld>
            <a:endParaRPr lang="x-none"/>
          </a:p>
        </p:txBody>
      </p:sp>
      <p:sp>
        <p:nvSpPr>
          <p:cNvPr id="4" name="Footer Placeholder 3">
            <a:extLst>
              <a:ext uri="{FF2B5EF4-FFF2-40B4-BE49-F238E27FC236}">
                <a16:creationId xmlns:a16="http://schemas.microsoft.com/office/drawing/2014/main" id="{696BC59B-84AC-9F2B-06A6-185B391E0947}"/>
              </a:ext>
            </a:extLst>
          </p:cNvPr>
          <p:cNvSpPr>
            <a:spLocks noGrp="1"/>
          </p:cNvSpPr>
          <p:nvPr>
            <p:ph type="ftr" sz="quarter" idx="11"/>
          </p:nvPr>
        </p:nvSpPr>
        <p:spPr/>
        <p:txBody>
          <a:bodyPr/>
          <a:lstStyle/>
          <a:p>
            <a:endParaRPr lang="x-none"/>
          </a:p>
        </p:txBody>
      </p:sp>
      <p:sp>
        <p:nvSpPr>
          <p:cNvPr id="5" name="Slide Number Placeholder 4">
            <a:extLst>
              <a:ext uri="{FF2B5EF4-FFF2-40B4-BE49-F238E27FC236}">
                <a16:creationId xmlns:a16="http://schemas.microsoft.com/office/drawing/2014/main" id="{5ED4B206-D1CC-9BBB-019C-834256B0F51F}"/>
              </a:ext>
            </a:extLst>
          </p:cNvPr>
          <p:cNvSpPr>
            <a:spLocks noGrp="1"/>
          </p:cNvSpPr>
          <p:nvPr>
            <p:ph type="sldNum" sz="quarter" idx="12"/>
          </p:nvPr>
        </p:nvSpPr>
        <p:spPr/>
        <p:txBody>
          <a:bodyPr/>
          <a:lstStyle/>
          <a:p>
            <a:fld id="{027D7FB2-DDF5-AC41-9959-1FAC8EF3CFAA}" type="slidenum">
              <a:rPr lang="x-none" smtClean="0"/>
              <a:pPr/>
              <a:t>‹#›</a:t>
            </a:fld>
            <a:endParaRPr lang="x-none"/>
          </a:p>
        </p:txBody>
      </p:sp>
    </p:spTree>
    <p:extLst>
      <p:ext uri="{BB962C8B-B14F-4D97-AF65-F5344CB8AC3E}">
        <p14:creationId xmlns:p14="http://schemas.microsoft.com/office/powerpoint/2010/main" val="368473532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061201A-B47D-3285-0478-7E9BD28E8F26}"/>
              </a:ext>
            </a:extLst>
          </p:cNvPr>
          <p:cNvSpPr>
            <a:spLocks noGrp="1"/>
          </p:cNvSpPr>
          <p:nvPr>
            <p:ph type="dt" sz="half" idx="10"/>
          </p:nvPr>
        </p:nvSpPr>
        <p:spPr/>
        <p:txBody>
          <a:bodyPr/>
          <a:lstStyle/>
          <a:p>
            <a:fld id="{84F9D607-FCA0-A44A-9EFD-D91532FF0F11}" type="datetimeFigureOut">
              <a:rPr lang="x-none" smtClean="0"/>
              <a:pPr/>
              <a:t>11/4/2025</a:t>
            </a:fld>
            <a:endParaRPr lang="x-none"/>
          </a:p>
        </p:txBody>
      </p:sp>
      <p:sp>
        <p:nvSpPr>
          <p:cNvPr id="3" name="Footer Placeholder 2">
            <a:extLst>
              <a:ext uri="{FF2B5EF4-FFF2-40B4-BE49-F238E27FC236}">
                <a16:creationId xmlns:a16="http://schemas.microsoft.com/office/drawing/2014/main" id="{D9B7E397-6133-9EEC-0AF9-4487A0CDF581}"/>
              </a:ext>
            </a:extLst>
          </p:cNvPr>
          <p:cNvSpPr>
            <a:spLocks noGrp="1"/>
          </p:cNvSpPr>
          <p:nvPr>
            <p:ph type="ftr" sz="quarter" idx="11"/>
          </p:nvPr>
        </p:nvSpPr>
        <p:spPr/>
        <p:txBody>
          <a:bodyPr/>
          <a:lstStyle/>
          <a:p>
            <a:endParaRPr lang="x-none"/>
          </a:p>
        </p:txBody>
      </p:sp>
      <p:sp>
        <p:nvSpPr>
          <p:cNvPr id="4" name="Slide Number Placeholder 3">
            <a:extLst>
              <a:ext uri="{FF2B5EF4-FFF2-40B4-BE49-F238E27FC236}">
                <a16:creationId xmlns:a16="http://schemas.microsoft.com/office/drawing/2014/main" id="{B8BFD2BE-94F1-E449-6C41-F142415C923C}"/>
              </a:ext>
            </a:extLst>
          </p:cNvPr>
          <p:cNvSpPr>
            <a:spLocks noGrp="1"/>
          </p:cNvSpPr>
          <p:nvPr>
            <p:ph type="sldNum" sz="quarter" idx="12"/>
          </p:nvPr>
        </p:nvSpPr>
        <p:spPr/>
        <p:txBody>
          <a:bodyPr/>
          <a:lstStyle/>
          <a:p>
            <a:fld id="{027D7FB2-DDF5-AC41-9959-1FAC8EF3CFAA}" type="slidenum">
              <a:rPr lang="x-none" smtClean="0"/>
              <a:pPr/>
              <a:t>‹#›</a:t>
            </a:fld>
            <a:endParaRPr lang="x-none"/>
          </a:p>
        </p:txBody>
      </p:sp>
    </p:spTree>
    <p:extLst>
      <p:ext uri="{BB962C8B-B14F-4D97-AF65-F5344CB8AC3E}">
        <p14:creationId xmlns:p14="http://schemas.microsoft.com/office/powerpoint/2010/main" val="79343611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1301B-222C-FA56-B002-FD20BCAE5D5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x-none"/>
          </a:p>
        </p:txBody>
      </p:sp>
      <p:sp>
        <p:nvSpPr>
          <p:cNvPr id="3" name="Content Placeholder 2">
            <a:extLst>
              <a:ext uri="{FF2B5EF4-FFF2-40B4-BE49-F238E27FC236}">
                <a16:creationId xmlns:a16="http://schemas.microsoft.com/office/drawing/2014/main" id="{A709902E-657E-B399-6767-EB0BD0FA03D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Text Placeholder 3">
            <a:extLst>
              <a:ext uri="{FF2B5EF4-FFF2-40B4-BE49-F238E27FC236}">
                <a16:creationId xmlns:a16="http://schemas.microsoft.com/office/drawing/2014/main" id="{32BD4297-1FB6-86E3-D512-6A627F144C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E0753EB-679A-B13C-6E57-131B6B424A6E}"/>
              </a:ext>
            </a:extLst>
          </p:cNvPr>
          <p:cNvSpPr>
            <a:spLocks noGrp="1"/>
          </p:cNvSpPr>
          <p:nvPr>
            <p:ph type="dt" sz="half" idx="10"/>
          </p:nvPr>
        </p:nvSpPr>
        <p:spPr/>
        <p:txBody>
          <a:bodyPr/>
          <a:lstStyle/>
          <a:p>
            <a:fld id="{84F9D607-FCA0-A44A-9EFD-D91532FF0F11}" type="datetimeFigureOut">
              <a:rPr lang="x-none" smtClean="0"/>
              <a:pPr/>
              <a:t>11/4/2025</a:t>
            </a:fld>
            <a:endParaRPr lang="x-none"/>
          </a:p>
        </p:txBody>
      </p:sp>
      <p:sp>
        <p:nvSpPr>
          <p:cNvPr id="6" name="Footer Placeholder 5">
            <a:extLst>
              <a:ext uri="{FF2B5EF4-FFF2-40B4-BE49-F238E27FC236}">
                <a16:creationId xmlns:a16="http://schemas.microsoft.com/office/drawing/2014/main" id="{36530B92-AED0-007D-E494-7E79E11210CB}"/>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id="{F482B40D-1631-AF8C-81ED-A9D9025B3145}"/>
              </a:ext>
            </a:extLst>
          </p:cNvPr>
          <p:cNvSpPr>
            <a:spLocks noGrp="1"/>
          </p:cNvSpPr>
          <p:nvPr>
            <p:ph type="sldNum" sz="quarter" idx="12"/>
          </p:nvPr>
        </p:nvSpPr>
        <p:spPr/>
        <p:txBody>
          <a:bodyPr/>
          <a:lstStyle/>
          <a:p>
            <a:fld id="{027D7FB2-DDF5-AC41-9959-1FAC8EF3CFAA}" type="slidenum">
              <a:rPr lang="x-none" smtClean="0"/>
              <a:pPr/>
              <a:t>‹#›</a:t>
            </a:fld>
            <a:endParaRPr lang="x-none"/>
          </a:p>
        </p:txBody>
      </p:sp>
    </p:spTree>
    <p:extLst>
      <p:ext uri="{BB962C8B-B14F-4D97-AF65-F5344CB8AC3E}">
        <p14:creationId xmlns:p14="http://schemas.microsoft.com/office/powerpoint/2010/main" val="357915794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366BB-3EC2-D0B2-A68A-3EBE7799C54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x-none"/>
          </a:p>
        </p:txBody>
      </p:sp>
      <p:sp>
        <p:nvSpPr>
          <p:cNvPr id="3" name="Picture Placeholder 2">
            <a:extLst>
              <a:ext uri="{FF2B5EF4-FFF2-40B4-BE49-F238E27FC236}">
                <a16:creationId xmlns:a16="http://schemas.microsoft.com/office/drawing/2014/main" id="{DA25F486-379F-F3B9-DEB3-1EDFD6C3B84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x-none"/>
          </a:p>
        </p:txBody>
      </p:sp>
      <p:sp>
        <p:nvSpPr>
          <p:cNvPr id="4" name="Text Placeholder 3">
            <a:extLst>
              <a:ext uri="{FF2B5EF4-FFF2-40B4-BE49-F238E27FC236}">
                <a16:creationId xmlns:a16="http://schemas.microsoft.com/office/drawing/2014/main" id="{C37DD915-6B4C-7AFE-122B-99607D9A10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D56322F-E89D-E431-0AD4-4B6048BA9CD4}"/>
              </a:ext>
            </a:extLst>
          </p:cNvPr>
          <p:cNvSpPr>
            <a:spLocks noGrp="1"/>
          </p:cNvSpPr>
          <p:nvPr>
            <p:ph type="dt" sz="half" idx="10"/>
          </p:nvPr>
        </p:nvSpPr>
        <p:spPr/>
        <p:txBody>
          <a:bodyPr/>
          <a:lstStyle/>
          <a:p>
            <a:fld id="{84F9D607-FCA0-A44A-9EFD-D91532FF0F11}" type="datetimeFigureOut">
              <a:rPr lang="x-none" smtClean="0"/>
              <a:pPr/>
              <a:t>11/4/2025</a:t>
            </a:fld>
            <a:endParaRPr lang="x-none"/>
          </a:p>
        </p:txBody>
      </p:sp>
      <p:sp>
        <p:nvSpPr>
          <p:cNvPr id="6" name="Footer Placeholder 5">
            <a:extLst>
              <a:ext uri="{FF2B5EF4-FFF2-40B4-BE49-F238E27FC236}">
                <a16:creationId xmlns:a16="http://schemas.microsoft.com/office/drawing/2014/main" id="{A94A6C14-56CE-AC9A-27B8-F0AC89F15C9C}"/>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id="{94E9AF03-05D8-8E86-D753-6B811ED9A38A}"/>
              </a:ext>
            </a:extLst>
          </p:cNvPr>
          <p:cNvSpPr>
            <a:spLocks noGrp="1"/>
          </p:cNvSpPr>
          <p:nvPr>
            <p:ph type="sldNum" sz="quarter" idx="12"/>
          </p:nvPr>
        </p:nvSpPr>
        <p:spPr/>
        <p:txBody>
          <a:bodyPr/>
          <a:lstStyle/>
          <a:p>
            <a:fld id="{027D7FB2-DDF5-AC41-9959-1FAC8EF3CFAA}" type="slidenum">
              <a:rPr lang="x-none" smtClean="0"/>
              <a:pPr/>
              <a:t>‹#›</a:t>
            </a:fld>
            <a:endParaRPr lang="x-none"/>
          </a:p>
        </p:txBody>
      </p:sp>
    </p:spTree>
    <p:extLst>
      <p:ext uri="{BB962C8B-B14F-4D97-AF65-F5344CB8AC3E}">
        <p14:creationId xmlns:p14="http://schemas.microsoft.com/office/powerpoint/2010/main" val="40774712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930C0E-A150-FC43-E64B-4A3B54453E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x-none"/>
          </a:p>
        </p:txBody>
      </p:sp>
      <p:sp>
        <p:nvSpPr>
          <p:cNvPr id="3" name="Text Placeholder 2">
            <a:extLst>
              <a:ext uri="{FF2B5EF4-FFF2-40B4-BE49-F238E27FC236}">
                <a16:creationId xmlns:a16="http://schemas.microsoft.com/office/drawing/2014/main" id="{772EDCC0-12BE-F9B9-2CCA-DB0BD21923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id="{FF2A4D36-576D-60EB-A4F1-A9CECDE9A5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F9D607-FCA0-A44A-9EFD-D91532FF0F11}" type="datetimeFigureOut">
              <a:rPr lang="x-none" smtClean="0"/>
              <a:pPr/>
              <a:t>11/4/2025</a:t>
            </a:fld>
            <a:endParaRPr lang="x-none"/>
          </a:p>
        </p:txBody>
      </p:sp>
      <p:sp>
        <p:nvSpPr>
          <p:cNvPr id="5" name="Footer Placeholder 4">
            <a:extLst>
              <a:ext uri="{FF2B5EF4-FFF2-40B4-BE49-F238E27FC236}">
                <a16:creationId xmlns:a16="http://schemas.microsoft.com/office/drawing/2014/main" id="{A44F8F5D-4110-EAE2-E923-FB66CFB23B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a:extLst>
              <a:ext uri="{FF2B5EF4-FFF2-40B4-BE49-F238E27FC236}">
                <a16:creationId xmlns:a16="http://schemas.microsoft.com/office/drawing/2014/main" id="{71ACB04E-97F9-F100-96A8-1C8BC5F7951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7D7FB2-DDF5-AC41-9959-1FAC8EF3CFAA}" type="slidenum">
              <a:rPr lang="x-none" smtClean="0"/>
              <a:pPr/>
              <a:t>‹#›</a:t>
            </a:fld>
            <a:endParaRPr lang="x-none"/>
          </a:p>
        </p:txBody>
      </p:sp>
    </p:spTree>
    <p:extLst>
      <p:ext uri="{BB962C8B-B14F-4D97-AF65-F5344CB8AC3E}">
        <p14:creationId xmlns:p14="http://schemas.microsoft.com/office/powerpoint/2010/main" val="1363891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EB9BE13-F741-87CF-B8CE-E2BCCDBCE8DD}"/>
              </a:ext>
            </a:extLst>
          </p:cNvPr>
          <p:cNvPicPr>
            <a:picLocks noChangeAspect="1"/>
          </p:cNvPicPr>
          <p:nvPr/>
        </p:nvPicPr>
        <p:blipFill>
          <a:blip r:embed="rId2"/>
          <a:srcRect/>
          <a:stretch/>
        </p:blipFill>
        <p:spPr>
          <a:xfrm>
            <a:off x="8696759" y="0"/>
            <a:ext cx="3495241" cy="2252599"/>
          </a:xfrm>
          <a:prstGeom prst="rect">
            <a:avLst/>
          </a:prstGeom>
        </p:spPr>
      </p:pic>
      <p:grpSp>
        <p:nvGrpSpPr>
          <p:cNvPr id="17" name="Group 16">
            <a:extLst>
              <a:ext uri="{FF2B5EF4-FFF2-40B4-BE49-F238E27FC236}">
                <a16:creationId xmlns:a16="http://schemas.microsoft.com/office/drawing/2014/main" id="{89FF9F0E-18C3-CC46-0ECF-E993C8EF650B}"/>
              </a:ext>
            </a:extLst>
          </p:cNvPr>
          <p:cNvGrpSpPr/>
          <p:nvPr/>
        </p:nvGrpSpPr>
        <p:grpSpPr>
          <a:xfrm>
            <a:off x="0" y="0"/>
            <a:ext cx="5895217" cy="6858003"/>
            <a:chOff x="-2" y="-2"/>
            <a:chExt cx="5895217" cy="6858003"/>
          </a:xfrm>
        </p:grpSpPr>
        <p:sp>
          <p:nvSpPr>
            <p:cNvPr id="13" name="Rectangle 12">
              <a:extLst>
                <a:ext uri="{FF2B5EF4-FFF2-40B4-BE49-F238E27FC236}">
                  <a16:creationId xmlns:a16="http://schemas.microsoft.com/office/drawing/2014/main" id="{36125D00-2738-7A73-FF95-A7D0C8F87BA3}"/>
                </a:ext>
              </a:extLst>
            </p:cNvPr>
            <p:cNvSpPr/>
            <p:nvPr/>
          </p:nvSpPr>
          <p:spPr>
            <a:xfrm>
              <a:off x="1270055" y="-2"/>
              <a:ext cx="3706574" cy="6023707"/>
            </a:xfrm>
            <a:prstGeom prst="rect">
              <a:avLst/>
            </a:prstGeom>
            <a:gradFill>
              <a:gsLst>
                <a:gs pos="0">
                  <a:schemeClr val="accent2">
                    <a:alpha val="0"/>
                  </a:schemeClr>
                </a:gs>
                <a:gs pos="89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dirty="0"/>
            </a:p>
          </p:txBody>
        </p:sp>
        <p:sp>
          <p:nvSpPr>
            <p:cNvPr id="14" name="Rectangle 13">
              <a:extLst>
                <a:ext uri="{FF2B5EF4-FFF2-40B4-BE49-F238E27FC236}">
                  <a16:creationId xmlns:a16="http://schemas.microsoft.com/office/drawing/2014/main" id="{C40FB139-728C-16A2-AF44-871FB3700809}"/>
                </a:ext>
              </a:extLst>
            </p:cNvPr>
            <p:cNvSpPr/>
            <p:nvPr/>
          </p:nvSpPr>
          <p:spPr>
            <a:xfrm rot="5400000">
              <a:off x="-641155" y="3525031"/>
              <a:ext cx="3974123" cy="2691818"/>
            </a:xfrm>
            <a:prstGeom prst="rect">
              <a:avLst/>
            </a:prstGeom>
            <a:gradFill>
              <a:gsLst>
                <a:gs pos="0">
                  <a:schemeClr val="accent2">
                    <a:alpha val="0"/>
                  </a:schemeClr>
                </a:gs>
                <a:gs pos="72000">
                  <a:srgbClr val="3265C5">
                    <a:alpha val="91494"/>
                  </a:srgbClr>
                </a:gs>
                <a:gs pos="9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dirty="0"/>
            </a:p>
          </p:txBody>
        </p:sp>
        <p:sp>
          <p:nvSpPr>
            <p:cNvPr id="15" name="Rectangle 14">
              <a:extLst>
                <a:ext uri="{FF2B5EF4-FFF2-40B4-BE49-F238E27FC236}">
                  <a16:creationId xmlns:a16="http://schemas.microsoft.com/office/drawing/2014/main" id="{01593F6F-9A45-C9EC-DE73-ADE96CCB02B1}"/>
                </a:ext>
              </a:extLst>
            </p:cNvPr>
            <p:cNvSpPr/>
            <p:nvPr/>
          </p:nvSpPr>
          <p:spPr>
            <a:xfrm>
              <a:off x="2691816" y="6023705"/>
              <a:ext cx="3203399" cy="3634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pic>
        <p:nvPicPr>
          <p:cNvPr id="21" name="Picture 20">
            <a:extLst>
              <a:ext uri="{FF2B5EF4-FFF2-40B4-BE49-F238E27FC236}">
                <a16:creationId xmlns:a16="http://schemas.microsoft.com/office/drawing/2014/main" id="{363EBE31-DA69-4BA9-38B2-1E6408C56386}"/>
              </a:ext>
            </a:extLst>
          </p:cNvPr>
          <p:cNvPicPr>
            <a:picLocks noChangeAspect="1"/>
          </p:cNvPicPr>
          <p:nvPr/>
        </p:nvPicPr>
        <p:blipFill>
          <a:blip r:embed="rId3"/>
          <a:stretch>
            <a:fillRect/>
          </a:stretch>
        </p:blipFill>
        <p:spPr>
          <a:xfrm>
            <a:off x="2691818" y="3738894"/>
            <a:ext cx="2284813" cy="2284813"/>
          </a:xfrm>
          <a:prstGeom prst="rect">
            <a:avLst/>
          </a:prstGeom>
        </p:spPr>
      </p:pic>
      <p:sp>
        <p:nvSpPr>
          <p:cNvPr id="2" name="Ορθογώνιο 1">
            <a:extLst>
              <a:ext uri="{FF2B5EF4-FFF2-40B4-BE49-F238E27FC236}">
                <a16:creationId xmlns:a16="http://schemas.microsoft.com/office/drawing/2014/main" id="{075AFF93-1D7C-404F-A2A9-130B22D293B1}"/>
              </a:ext>
            </a:extLst>
          </p:cNvPr>
          <p:cNvSpPr/>
          <p:nvPr/>
        </p:nvSpPr>
        <p:spPr>
          <a:xfrm>
            <a:off x="5640000" y="5335400"/>
            <a:ext cx="6552000" cy="1384995"/>
          </a:xfrm>
          <a:prstGeom prst="rect">
            <a:avLst/>
          </a:prstGeom>
        </p:spPr>
        <p:txBody>
          <a:bodyPr>
            <a:spAutoFit/>
          </a:bodyPr>
          <a:lstStyle/>
          <a:p>
            <a:pPr lvl="0" algn="just">
              <a:defRPr/>
            </a:pPr>
            <a:r>
              <a:rPr lang="en-US" sz="1200" dirty="0">
                <a:solidFill>
                  <a:srgbClr val="112D63"/>
                </a:solidFill>
              </a:rPr>
              <a:t>        </a:t>
            </a:r>
            <a:r>
              <a:rPr lang="el-GR" sz="1200" b="1" dirty="0">
                <a:solidFill>
                  <a:srgbClr val="112D63"/>
                </a:solidFill>
              </a:rPr>
              <a:t>Σοφία Σαλασίδου</a:t>
            </a:r>
            <a:endParaRPr lang="el" sz="1200" b="1" dirty="0">
              <a:solidFill>
                <a:srgbClr val="112D63"/>
              </a:solidFill>
            </a:endParaRPr>
          </a:p>
          <a:p>
            <a:pPr marL="357188" lvl="0" algn="just">
              <a:defRPr/>
            </a:pPr>
            <a:r>
              <a:rPr lang="el-GR" sz="1200" dirty="0">
                <a:solidFill>
                  <a:srgbClr val="112D63"/>
                </a:solidFill>
              </a:rPr>
              <a:t>Τελωνειακή Περιφέρεια Θεσσαλονίκης</a:t>
            </a:r>
            <a:endParaRPr lang="el" sz="1200" dirty="0">
              <a:solidFill>
                <a:srgbClr val="112D63"/>
              </a:solidFill>
            </a:endParaRPr>
          </a:p>
          <a:p>
            <a:pPr marL="357188" lvl="0" algn="just">
              <a:defRPr/>
            </a:pPr>
            <a:r>
              <a:rPr lang="el-GR" sz="1200" dirty="0">
                <a:solidFill>
                  <a:srgbClr val="112D63"/>
                </a:solidFill>
              </a:rPr>
              <a:t>Τμήμα Δ΄ Δασμολογικών Διαδικασιών, Ειδικών Καθεστώτων &amp; Αξιών</a:t>
            </a:r>
          </a:p>
          <a:p>
            <a:pPr marL="357188" lvl="0" algn="just">
              <a:defRPr/>
            </a:pPr>
            <a:r>
              <a:rPr lang="en-US" altLang="en-US" sz="1200" dirty="0">
                <a:solidFill>
                  <a:srgbClr val="112D63"/>
                </a:solidFill>
              </a:rPr>
              <a:t>email:</a:t>
            </a:r>
            <a:r>
              <a:rPr lang="el-GR" altLang="en-US" sz="1200" dirty="0">
                <a:solidFill>
                  <a:srgbClr val="112D63"/>
                </a:solidFill>
              </a:rPr>
              <a:t> </a:t>
            </a:r>
            <a:r>
              <a:rPr lang="en-US" altLang="en-US" sz="1200" dirty="0">
                <a:solidFill>
                  <a:srgbClr val="112D63"/>
                </a:solidFill>
              </a:rPr>
              <a:t>telp.thessalonikis@aade.gr</a:t>
            </a:r>
            <a:endParaRPr lang="el-GR" sz="1200" dirty="0">
              <a:solidFill>
                <a:srgbClr val="112D63"/>
              </a:solidFill>
            </a:endParaRPr>
          </a:p>
          <a:p>
            <a:pPr marL="271463" lvl="0" algn="r">
              <a:defRPr/>
            </a:pPr>
            <a:endParaRPr lang="el-GR" sz="1200" dirty="0">
              <a:solidFill>
                <a:srgbClr val="112C63"/>
              </a:solidFill>
            </a:endParaRPr>
          </a:p>
          <a:p>
            <a:pPr marL="271463" lvl="0" algn="r">
              <a:defRPr/>
            </a:pPr>
            <a:endParaRPr lang="el-GR" sz="1200" b="1" dirty="0">
              <a:solidFill>
                <a:srgbClr val="112D63"/>
              </a:solidFill>
            </a:endParaRPr>
          </a:p>
          <a:p>
            <a:pPr marL="271463" lvl="0" algn="r">
              <a:defRPr/>
            </a:pPr>
            <a:r>
              <a:rPr lang="el-GR" sz="1200" b="1" dirty="0">
                <a:solidFill>
                  <a:srgbClr val="112D63"/>
                </a:solidFill>
              </a:rPr>
              <a:t>Θεσσαλονίκη, 12 Απρίλιος 2025</a:t>
            </a:r>
            <a:endParaRPr lang="el-GR" b="1" dirty="0"/>
          </a:p>
        </p:txBody>
      </p:sp>
      <p:sp>
        <p:nvSpPr>
          <p:cNvPr id="10" name="TextBox 9">
            <a:extLst>
              <a:ext uri="{FF2B5EF4-FFF2-40B4-BE49-F238E27FC236}">
                <a16:creationId xmlns:a16="http://schemas.microsoft.com/office/drawing/2014/main" id="{7BBE1F12-9A10-4D30-AC6D-66693C035B0D}"/>
              </a:ext>
            </a:extLst>
          </p:cNvPr>
          <p:cNvSpPr txBox="1"/>
          <p:nvPr/>
        </p:nvSpPr>
        <p:spPr>
          <a:xfrm>
            <a:off x="5411940" y="2309973"/>
            <a:ext cx="6204327" cy="2554545"/>
          </a:xfrm>
          <a:prstGeom prst="rect">
            <a:avLst/>
          </a:prstGeom>
          <a:noFill/>
        </p:spPr>
        <p:txBody>
          <a:bodyPr wrap="square" rtlCol="0">
            <a:spAutoFit/>
          </a:bodyPr>
          <a:lstStyle/>
          <a:p>
            <a:pPr algn="ctr">
              <a:lnSpc>
                <a:spcPct val="200000"/>
              </a:lnSpc>
            </a:pPr>
            <a:r>
              <a:rPr lang="el-GR" sz="2800" b="1" dirty="0"/>
              <a:t>   ΚΑΘΕΣΤΩΤΑ ΑΠΟΘΗΚΕΥΣΗΣ</a:t>
            </a:r>
            <a:endParaRPr lang="en-US" sz="2800" b="1" dirty="0"/>
          </a:p>
          <a:p>
            <a:pPr marL="800100" lvl="1" indent="-342900" algn="ctr">
              <a:lnSpc>
                <a:spcPct val="200000"/>
              </a:lnSpc>
              <a:buFont typeface="Wingdings" panose="05000000000000000000" pitchFamily="2" charset="2"/>
              <a:buChar char="§"/>
            </a:pPr>
            <a:r>
              <a:rPr lang="el-GR" sz="2400" b="1" dirty="0"/>
              <a:t>ΤΕΛΩΝΕΙΑΚΗ ΑΠΟΤΑΜΙΕΥΣΗ</a:t>
            </a:r>
            <a:endParaRPr lang="en-US" sz="2400" b="1" dirty="0"/>
          </a:p>
          <a:p>
            <a:pPr marL="800100" lvl="1" indent="-342900" algn="ctr">
              <a:buFont typeface="Wingdings" panose="05000000000000000000" pitchFamily="2" charset="2"/>
              <a:buChar char="§"/>
            </a:pPr>
            <a:r>
              <a:rPr lang="el-GR" sz="2400" b="1" dirty="0"/>
              <a:t>ΤΕΛΩΝΕΙΑΚΗ ΑΠΟΘΗΚΕΥΣΗ</a:t>
            </a:r>
          </a:p>
          <a:p>
            <a:pPr algn="r"/>
            <a:r>
              <a:rPr lang="el-GR" sz="3200" b="1" dirty="0"/>
              <a:t>				</a:t>
            </a:r>
            <a:endParaRPr lang="el-GR" sz="1600" b="1" dirty="0"/>
          </a:p>
        </p:txBody>
      </p:sp>
    </p:spTree>
    <p:extLst>
      <p:ext uri="{BB962C8B-B14F-4D97-AF65-F5344CB8AC3E}">
        <p14:creationId xmlns:p14="http://schemas.microsoft.com/office/powerpoint/2010/main" val="31636891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Ορθογώνιο 2">
            <a:extLst>
              <a:ext uri="{FF2B5EF4-FFF2-40B4-BE49-F238E27FC236}">
                <a16:creationId xmlns:a16="http://schemas.microsoft.com/office/drawing/2014/main" id="{E569604D-FA1B-4146-9661-83E720A06314}"/>
              </a:ext>
            </a:extLst>
          </p:cNvPr>
          <p:cNvSpPr/>
          <p:nvPr/>
        </p:nvSpPr>
        <p:spPr>
          <a:xfrm>
            <a:off x="855310" y="1317131"/>
            <a:ext cx="10515600" cy="4370427"/>
          </a:xfrm>
          <a:prstGeom prst="rect">
            <a:avLst/>
          </a:prstGeom>
        </p:spPr>
        <p:txBody>
          <a:bodyPr wrap="square">
            <a:spAutoFit/>
          </a:bodyPr>
          <a:lstStyle/>
          <a:p>
            <a:pPr marL="285750" indent="-285750" algn="just">
              <a:buFont typeface="Wingdings" panose="05000000000000000000" pitchFamily="2" charset="2"/>
              <a:buChar char="Ø"/>
            </a:pPr>
            <a:endParaRPr lang="el-GR" b="1" i="1" u="sng" dirty="0"/>
          </a:p>
          <a:p>
            <a:pPr marL="342900" indent="-342900" algn="just">
              <a:buFont typeface="Wingdings" panose="05000000000000000000" pitchFamily="2" charset="2"/>
              <a:buChar char="ü"/>
            </a:pPr>
            <a:r>
              <a:rPr lang="el-GR" sz="2000" b="1" dirty="0"/>
              <a:t>Διαχειριστής της αποθήκης, </a:t>
            </a:r>
            <a:r>
              <a:rPr lang="el-GR" sz="2000" dirty="0"/>
              <a:t>είναι ο κάτοχος της άδειας λειτουργίας αποθήκης τελωνειακής αποταμίευσης και των αποθηκευτικών εγκαταστάσεων</a:t>
            </a:r>
          </a:p>
          <a:p>
            <a:pPr marL="285750" indent="-285750" algn="just"/>
            <a:endParaRPr lang="el-GR" sz="2000" dirty="0"/>
          </a:p>
          <a:p>
            <a:pPr marL="285750" indent="-285750" algn="just"/>
            <a:endParaRPr lang="el-GR" sz="2000" dirty="0"/>
          </a:p>
          <a:p>
            <a:pPr marL="342900" indent="-342900" algn="just">
              <a:buFont typeface="Wingdings" panose="05000000000000000000" pitchFamily="2" charset="2"/>
              <a:buChar char="ü"/>
            </a:pPr>
            <a:r>
              <a:rPr lang="el-GR" sz="2000" b="1" dirty="0"/>
              <a:t>Δικαιούχος  </a:t>
            </a:r>
            <a:r>
              <a:rPr lang="el-GR" sz="2000" dirty="0"/>
              <a:t>του καθεστώτος, είναι το </a:t>
            </a:r>
          </a:p>
          <a:p>
            <a:pPr algn="just"/>
            <a:r>
              <a:rPr lang="el-GR" sz="2000" dirty="0"/>
              <a:t>     πρόσωπο που έχει στην κατοχή του  τα</a:t>
            </a:r>
          </a:p>
          <a:p>
            <a:pPr algn="just"/>
            <a:r>
              <a:rPr lang="el-GR" sz="2000" dirty="0"/>
              <a:t>     εμπορεύματα που προορίζονται για </a:t>
            </a:r>
          </a:p>
          <a:p>
            <a:pPr algn="just"/>
            <a:r>
              <a:rPr lang="el-GR" sz="2000" dirty="0"/>
              <a:t>     αποθήκευση ή διαθέτει την κυριότητα</a:t>
            </a:r>
          </a:p>
          <a:p>
            <a:pPr algn="just"/>
            <a:r>
              <a:rPr lang="el-GR" sz="2000" dirty="0"/>
              <a:t>     αυτών</a:t>
            </a:r>
          </a:p>
          <a:p>
            <a:pPr algn="just"/>
            <a:endParaRPr lang="el-GR" sz="2000" dirty="0"/>
          </a:p>
          <a:p>
            <a:pPr algn="just"/>
            <a:endParaRPr lang="el-GR" sz="2000" dirty="0"/>
          </a:p>
          <a:p>
            <a:pPr algn="just"/>
            <a:endParaRPr lang="el-GR" sz="2000" dirty="0"/>
          </a:p>
          <a:p>
            <a:pPr algn="just"/>
            <a:endParaRPr lang="el-GR" sz="2000" dirty="0"/>
          </a:p>
        </p:txBody>
      </p:sp>
      <p:sp>
        <p:nvSpPr>
          <p:cNvPr id="4" name="1 - Τίτλος">
            <a:extLst>
              <a:ext uri="{FF2B5EF4-FFF2-40B4-BE49-F238E27FC236}">
                <a16:creationId xmlns:a16="http://schemas.microsoft.com/office/drawing/2014/main" id="{A76A5162-85FE-4012-BC74-05F5BDC9B65F}"/>
              </a:ext>
            </a:extLst>
          </p:cNvPr>
          <p:cNvSpPr txBox="1">
            <a:spLocks/>
          </p:cNvSpPr>
          <p:nvPr/>
        </p:nvSpPr>
        <p:spPr>
          <a:xfrm>
            <a:off x="838200" y="365126"/>
            <a:ext cx="10515600" cy="5662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ctr">
              <a:lnSpc>
                <a:spcPct val="100000"/>
              </a:lnSpc>
              <a:spcBef>
                <a:spcPts val="0"/>
              </a:spcBef>
            </a:pPr>
            <a:r>
              <a:rPr lang="el-GR" sz="2800" b="1" dirty="0">
                <a:solidFill>
                  <a:srgbClr val="112D63"/>
                </a:solidFill>
              </a:rPr>
              <a:t>Εμπλεκόμενα πρόσωπα</a:t>
            </a:r>
          </a:p>
        </p:txBody>
      </p:sp>
      <p:pic>
        <p:nvPicPr>
          <p:cNvPr id="5" name="Εικόνα 4">
            <a:extLst>
              <a:ext uri="{FF2B5EF4-FFF2-40B4-BE49-F238E27FC236}">
                <a16:creationId xmlns:a16="http://schemas.microsoft.com/office/drawing/2014/main" id="{84E9C2DF-042D-48F7-B1B2-8EC1A5EACA1F}"/>
              </a:ext>
            </a:extLst>
          </p:cNvPr>
          <p:cNvPicPr/>
          <p:nvPr/>
        </p:nvPicPr>
        <p:blipFill>
          <a:blip r:embed="rId3"/>
          <a:stretch>
            <a:fillRect/>
          </a:stretch>
        </p:blipFill>
        <p:spPr>
          <a:xfrm>
            <a:off x="5952067" y="2717799"/>
            <a:ext cx="5418243" cy="2946401"/>
          </a:xfrm>
          <a:prstGeom prst="rect">
            <a:avLst/>
          </a:prstGeom>
        </p:spPr>
      </p:pic>
    </p:spTree>
    <p:extLst>
      <p:ext uri="{BB962C8B-B14F-4D97-AF65-F5344CB8AC3E}">
        <p14:creationId xmlns:p14="http://schemas.microsoft.com/office/powerpoint/2010/main" val="6199236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3">
            <a:extLst>
              <a:ext uri="{FF2B5EF4-FFF2-40B4-BE49-F238E27FC236}">
                <a16:creationId xmlns:a16="http://schemas.microsoft.com/office/drawing/2014/main" id="{BB9BF58E-7EC7-49CE-A9FF-92FA126EAF89}"/>
              </a:ext>
            </a:extLst>
          </p:cNvPr>
          <p:cNvSpPr/>
          <p:nvPr/>
        </p:nvSpPr>
        <p:spPr>
          <a:xfrm>
            <a:off x="1490133" y="1224508"/>
            <a:ext cx="9491134" cy="4339650"/>
          </a:xfrm>
          <a:prstGeom prst="rect">
            <a:avLst/>
          </a:prstGeom>
        </p:spPr>
        <p:txBody>
          <a:bodyPr wrap="square">
            <a:spAutoFit/>
          </a:bodyPr>
          <a:lstStyle/>
          <a:p>
            <a:pPr marL="342900" indent="-342900">
              <a:lnSpc>
                <a:spcPct val="110000"/>
              </a:lnSpc>
              <a:buFont typeface="Wingdings" panose="05000000000000000000" pitchFamily="2" charset="2"/>
              <a:buChar char="ü"/>
            </a:pPr>
            <a:r>
              <a:rPr lang="el-GR" sz="2000" b="1" dirty="0"/>
              <a:t>Ιδιωτικές αποθήκες:  </a:t>
            </a:r>
            <a:r>
              <a:rPr lang="el-GR" sz="2000" dirty="0"/>
              <a:t>χρησιμοποιούνται για την αποθήκευση εμπορευμάτων κυριότητας του διαχειριστή της αποθήκης - δικαιούχου της άδειας. </a:t>
            </a:r>
          </a:p>
          <a:p>
            <a:pPr marL="285750" indent="-285750" algn="just">
              <a:lnSpc>
                <a:spcPct val="110000"/>
              </a:lnSpc>
            </a:pPr>
            <a:endParaRPr lang="el-GR" sz="2000" dirty="0"/>
          </a:p>
          <a:p>
            <a:pPr marL="342900" indent="-342900" algn="just">
              <a:lnSpc>
                <a:spcPct val="110000"/>
              </a:lnSpc>
              <a:buFont typeface="Wingdings" panose="05000000000000000000" pitchFamily="2" charset="2"/>
              <a:buChar char="ü"/>
            </a:pPr>
            <a:r>
              <a:rPr lang="el-GR" sz="2000" b="1" dirty="0"/>
              <a:t>Δημόσιες αποθήκες</a:t>
            </a:r>
            <a:r>
              <a:rPr lang="el-GR" sz="2000" dirty="0"/>
              <a:t>: ανήκουν σε φυσικό ή νομικό πρόσωπο </a:t>
            </a:r>
            <a:r>
              <a:rPr lang="en-US" sz="2000" dirty="0"/>
              <a:t>(</a:t>
            </a:r>
            <a:r>
              <a:rPr lang="el-GR" sz="2000" dirty="0"/>
              <a:t>διαχειριστή αποθήκης</a:t>
            </a:r>
            <a:r>
              <a:rPr lang="en-US" sz="2000" dirty="0"/>
              <a:t>)</a:t>
            </a:r>
            <a:r>
              <a:rPr lang="el-GR" sz="2000" dirty="0"/>
              <a:t> και χρησιμοποιούνται από οποιοδήποτε πρόσωπο για την αποθήκευση εμπορευμάτων (δικαιούχος του καθεστώτος)</a:t>
            </a:r>
            <a:endParaRPr lang="el-GR" sz="2000" b="1" dirty="0"/>
          </a:p>
          <a:p>
            <a:pPr marL="285750" indent="-285750">
              <a:buFont typeface="Wingdings" panose="05000000000000000000" pitchFamily="2" charset="2"/>
              <a:buChar char="Ø"/>
            </a:pPr>
            <a:endParaRPr lang="el-GR" i="1" dirty="0"/>
          </a:p>
          <a:p>
            <a:pPr marL="285750" indent="-285750">
              <a:buFont typeface="Wingdings" panose="05000000000000000000" pitchFamily="2" charset="2"/>
              <a:buChar char="Ø"/>
            </a:pPr>
            <a:endParaRPr lang="el-GR" i="1" dirty="0"/>
          </a:p>
          <a:p>
            <a:pPr marL="285750" indent="-285750">
              <a:buFont typeface="Wingdings" panose="05000000000000000000" pitchFamily="2" charset="2"/>
              <a:buChar char="Ø"/>
            </a:pPr>
            <a:endParaRPr lang="el-GR" i="1" dirty="0"/>
          </a:p>
          <a:p>
            <a:pPr marL="285750" indent="-285750">
              <a:buFont typeface="Wingdings" panose="05000000000000000000" pitchFamily="2" charset="2"/>
              <a:buChar char="Ø"/>
            </a:pPr>
            <a:endParaRPr lang="el-GR" i="1" dirty="0"/>
          </a:p>
          <a:p>
            <a:pPr marL="285750" indent="-285750">
              <a:buFont typeface="Wingdings" panose="05000000000000000000" pitchFamily="2" charset="2"/>
              <a:buChar char="Ø"/>
            </a:pPr>
            <a:endParaRPr lang="el-GR" i="1" dirty="0"/>
          </a:p>
          <a:p>
            <a:pPr marL="285750" indent="-285750">
              <a:buFont typeface="Wingdings" panose="05000000000000000000" pitchFamily="2" charset="2"/>
              <a:buChar char="Ø"/>
            </a:pPr>
            <a:endParaRPr lang="el-GR" i="1" dirty="0"/>
          </a:p>
          <a:p>
            <a:pPr marL="285750" indent="-285750">
              <a:buFont typeface="Wingdings" panose="05000000000000000000" pitchFamily="2" charset="2"/>
              <a:buChar char="Ø"/>
            </a:pPr>
            <a:endParaRPr lang="el-GR" i="1" dirty="0"/>
          </a:p>
          <a:p>
            <a:pPr marL="285750" indent="-285750">
              <a:buFont typeface="Wingdings" panose="05000000000000000000" pitchFamily="2" charset="2"/>
              <a:buChar char="Ø"/>
            </a:pPr>
            <a:endParaRPr lang="el-GR" i="1" dirty="0"/>
          </a:p>
        </p:txBody>
      </p:sp>
      <p:sp>
        <p:nvSpPr>
          <p:cNvPr id="5" name="1 - Τίτλος">
            <a:extLst>
              <a:ext uri="{FF2B5EF4-FFF2-40B4-BE49-F238E27FC236}">
                <a16:creationId xmlns:a16="http://schemas.microsoft.com/office/drawing/2014/main" id="{74AF8401-73ED-44DB-B079-82CD364F9482}"/>
              </a:ext>
            </a:extLst>
          </p:cNvPr>
          <p:cNvSpPr txBox="1">
            <a:spLocks/>
          </p:cNvSpPr>
          <p:nvPr/>
        </p:nvSpPr>
        <p:spPr>
          <a:xfrm>
            <a:off x="838200" y="365126"/>
            <a:ext cx="10515600" cy="65669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l-GR" sz="2800" b="1" dirty="0"/>
              <a:t>Κατηγορίες αποθηκών</a:t>
            </a:r>
            <a:endParaRPr lang="el-GR" sz="2800" b="1" dirty="0">
              <a:latin typeface="+mn-lt"/>
            </a:endParaRPr>
          </a:p>
        </p:txBody>
      </p:sp>
    </p:spTree>
    <p:extLst>
      <p:ext uri="{BB962C8B-B14F-4D97-AF65-F5344CB8AC3E}">
        <p14:creationId xmlns:p14="http://schemas.microsoft.com/office/powerpoint/2010/main" val="124398408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Ορθογώνιο 7">
            <a:extLst>
              <a:ext uri="{FF2B5EF4-FFF2-40B4-BE49-F238E27FC236}">
                <a16:creationId xmlns:a16="http://schemas.microsoft.com/office/drawing/2014/main" id="{4043F673-F9F0-481C-AF68-EA523CC3B38E}"/>
              </a:ext>
            </a:extLst>
          </p:cNvPr>
          <p:cNvSpPr/>
          <p:nvPr/>
        </p:nvSpPr>
        <p:spPr>
          <a:xfrm>
            <a:off x="1964266" y="1681199"/>
            <a:ext cx="9059334" cy="2805320"/>
          </a:xfrm>
          <a:prstGeom prst="rect">
            <a:avLst/>
          </a:prstGeom>
        </p:spPr>
        <p:txBody>
          <a:bodyPr wrap="square">
            <a:spAutoFit/>
          </a:bodyPr>
          <a:lstStyle/>
          <a:p>
            <a:pPr marL="342900" lvl="0" indent="-342900" algn="just">
              <a:lnSpc>
                <a:spcPct val="150000"/>
              </a:lnSpc>
              <a:spcBef>
                <a:spcPts val="600"/>
              </a:spcBef>
              <a:spcAft>
                <a:spcPts val="600"/>
              </a:spcAft>
              <a:buFont typeface="Wingdings" panose="05000000000000000000" pitchFamily="2" charset="2"/>
              <a:buChar char="ü"/>
            </a:pPr>
            <a:r>
              <a:rPr lang="el-GR" sz="2000" dirty="0">
                <a:ea typeface="Calibri" panose="020F0502020204030204" pitchFamily="34" charset="0"/>
                <a:cs typeface="Times New Roman" panose="02020603050405020304" pitchFamily="18" charset="0"/>
              </a:rPr>
              <a:t>Δυνατότητα </a:t>
            </a:r>
            <a:r>
              <a:rPr lang="el-GR" sz="2000" b="1" dirty="0">
                <a:ea typeface="Calibri" panose="020F0502020204030204" pitchFamily="34" charset="0"/>
                <a:cs typeface="Times New Roman" panose="02020603050405020304" pitchFamily="18" charset="0"/>
              </a:rPr>
              <a:t>εκτέλεσης εργασιών </a:t>
            </a:r>
            <a:r>
              <a:rPr lang="el-GR" sz="2000" dirty="0">
                <a:ea typeface="Calibri" panose="020F0502020204030204" pitchFamily="34" charset="0"/>
                <a:cs typeface="Times New Roman" panose="02020603050405020304" pitchFamily="18" charset="0"/>
              </a:rPr>
              <a:t>επί των εμπορευμάτων </a:t>
            </a:r>
          </a:p>
          <a:p>
            <a:pPr marL="342900" lvl="0" indent="-342900" algn="just">
              <a:lnSpc>
                <a:spcPct val="150000"/>
              </a:lnSpc>
              <a:spcBef>
                <a:spcPts val="600"/>
              </a:spcBef>
              <a:spcAft>
                <a:spcPts val="600"/>
              </a:spcAft>
              <a:buFont typeface="Wingdings" panose="05000000000000000000" pitchFamily="2" charset="2"/>
              <a:buChar char="ü"/>
            </a:pPr>
            <a:r>
              <a:rPr lang="el-GR" sz="2000" dirty="0"/>
              <a:t>Δυνατότητα </a:t>
            </a:r>
            <a:r>
              <a:rPr lang="el-GR" sz="2000" b="1" dirty="0"/>
              <a:t>προσωρινής εξόδου </a:t>
            </a:r>
            <a:r>
              <a:rPr lang="el-GR" sz="2000" dirty="0"/>
              <a:t>των εμπορευμάτων</a:t>
            </a:r>
          </a:p>
          <a:p>
            <a:pPr marL="342900" indent="-342900" algn="just">
              <a:lnSpc>
                <a:spcPct val="150000"/>
              </a:lnSpc>
              <a:spcBef>
                <a:spcPts val="600"/>
              </a:spcBef>
              <a:spcAft>
                <a:spcPts val="600"/>
              </a:spcAft>
              <a:buFont typeface="Wingdings" panose="05000000000000000000" pitchFamily="2" charset="2"/>
              <a:buChar char="ü"/>
            </a:pPr>
            <a:r>
              <a:rPr lang="el-GR" sz="2000" dirty="0"/>
              <a:t>Δυνατότητα </a:t>
            </a:r>
            <a:r>
              <a:rPr lang="el-GR" sz="2000" b="1" dirty="0" err="1"/>
              <a:t>συναποθήκευσης</a:t>
            </a:r>
            <a:r>
              <a:rPr lang="el-GR" sz="2000" dirty="0"/>
              <a:t> με άλλα </a:t>
            </a:r>
            <a:r>
              <a:rPr lang="el-GR" sz="2000" dirty="0" err="1"/>
              <a:t>ενωσιακά</a:t>
            </a:r>
            <a:r>
              <a:rPr lang="el-GR" sz="2000" dirty="0"/>
              <a:t> ή εγχώρια εμπορεύματα</a:t>
            </a:r>
          </a:p>
          <a:p>
            <a:pPr marL="342900" indent="-342900" algn="just">
              <a:lnSpc>
                <a:spcPct val="150000"/>
              </a:lnSpc>
              <a:spcBef>
                <a:spcPts val="600"/>
              </a:spcBef>
              <a:spcAft>
                <a:spcPts val="600"/>
              </a:spcAft>
              <a:buFont typeface="Wingdings" panose="05000000000000000000" pitchFamily="2" charset="2"/>
              <a:buChar char="ü"/>
            </a:pPr>
            <a:r>
              <a:rPr lang="el-GR" sz="2000" dirty="0"/>
              <a:t>Δυνατότητα </a:t>
            </a:r>
            <a:r>
              <a:rPr lang="el-GR" sz="2000" b="1" dirty="0"/>
              <a:t>μεταβίβασης κυριότητας </a:t>
            </a:r>
            <a:r>
              <a:rPr lang="el-GR" sz="2000" dirty="0"/>
              <a:t>των εμπορευμάτων υπό το καθεστώς</a:t>
            </a:r>
          </a:p>
        </p:txBody>
      </p:sp>
      <p:sp>
        <p:nvSpPr>
          <p:cNvPr id="9" name="1 - Τίτλος">
            <a:extLst>
              <a:ext uri="{FF2B5EF4-FFF2-40B4-BE49-F238E27FC236}">
                <a16:creationId xmlns:a16="http://schemas.microsoft.com/office/drawing/2014/main" id="{8CA78289-D28F-455E-B272-C005573F0328}"/>
              </a:ext>
            </a:extLst>
          </p:cNvPr>
          <p:cNvSpPr txBox="1">
            <a:spLocks/>
          </p:cNvSpPr>
          <p:nvPr/>
        </p:nvSpPr>
        <p:spPr>
          <a:xfrm>
            <a:off x="838200" y="365125"/>
            <a:ext cx="10515600" cy="7016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l-GR" sz="2800" b="1" dirty="0"/>
              <a:t>Διευκολύνσεις - Διαδικασίες καθεστώτος</a:t>
            </a:r>
            <a:endParaRPr lang="el-GR" sz="2800" b="1" dirty="0">
              <a:latin typeface="+mn-lt"/>
            </a:endParaRPr>
          </a:p>
        </p:txBody>
      </p:sp>
    </p:spTree>
    <p:extLst>
      <p:ext uri="{BB962C8B-B14F-4D97-AF65-F5344CB8AC3E}">
        <p14:creationId xmlns:p14="http://schemas.microsoft.com/office/powerpoint/2010/main" val="11722976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3">
            <a:extLst>
              <a:ext uri="{FF2B5EF4-FFF2-40B4-BE49-F238E27FC236}">
                <a16:creationId xmlns:a16="http://schemas.microsoft.com/office/drawing/2014/main" id="{FC44EE82-6F71-409B-A19F-D39D0C7C02E9}"/>
              </a:ext>
            </a:extLst>
          </p:cNvPr>
          <p:cNvSpPr/>
          <p:nvPr/>
        </p:nvSpPr>
        <p:spPr>
          <a:xfrm>
            <a:off x="1303867" y="1342533"/>
            <a:ext cx="10049933" cy="3785652"/>
          </a:xfrm>
          <a:prstGeom prst="rect">
            <a:avLst/>
          </a:prstGeom>
        </p:spPr>
        <p:txBody>
          <a:bodyPr wrap="square">
            <a:spAutoFit/>
          </a:bodyPr>
          <a:lstStyle/>
          <a:p>
            <a:pPr algn="just"/>
            <a:r>
              <a:rPr lang="el-GR" sz="2000" b="1" dirty="0"/>
              <a:t>Επιτρέπεται</a:t>
            </a:r>
            <a:r>
              <a:rPr lang="el-GR" sz="2000" dirty="0"/>
              <a:t>, μετά από έγκριση του αρμόδιου τελωνείου ελέγχου, η εκτέλεση συνήθων</a:t>
            </a:r>
            <a:r>
              <a:rPr lang="en-US" sz="2000" dirty="0"/>
              <a:t> </a:t>
            </a:r>
            <a:r>
              <a:rPr lang="el-GR" sz="2000" dirty="0"/>
              <a:t>εργασιών, σε τακτική ή σε περιστασιακή βάση, στα αποθηκευμένα εμπορεύματα, οι οποίες αποσκοπούν κυρίως:</a:t>
            </a:r>
          </a:p>
          <a:p>
            <a:pPr algn="just"/>
            <a:endParaRPr lang="el-GR" sz="2000" dirty="0"/>
          </a:p>
          <a:p>
            <a:pPr marL="800100" lvl="1" indent="-342900" algn="just">
              <a:buFont typeface="Wingdings" panose="05000000000000000000" pitchFamily="2" charset="2"/>
              <a:buChar char="ü"/>
            </a:pPr>
            <a:r>
              <a:rPr lang="el-GR" sz="2000" dirty="0"/>
              <a:t>στην διατήρησή τους </a:t>
            </a:r>
          </a:p>
          <a:p>
            <a:pPr lvl="1" algn="just"/>
            <a:endParaRPr lang="el-GR" sz="2000" dirty="0"/>
          </a:p>
          <a:p>
            <a:pPr marL="800100" lvl="1" indent="-342900" algn="just">
              <a:buFont typeface="Wingdings" panose="05000000000000000000" pitchFamily="2" charset="2"/>
              <a:buChar char="ü"/>
            </a:pPr>
            <a:r>
              <a:rPr lang="el-GR" sz="2000" dirty="0"/>
              <a:t>στη βελτίωση της εμφάνισης ή της εμπορικής τους  ποιότητας</a:t>
            </a:r>
          </a:p>
          <a:p>
            <a:pPr lvl="1" algn="just"/>
            <a:endParaRPr lang="el-GR" sz="2000" dirty="0"/>
          </a:p>
          <a:p>
            <a:pPr marL="800100" lvl="1" indent="-342900" algn="just">
              <a:buFont typeface="Wingdings" panose="05000000000000000000" pitchFamily="2" charset="2"/>
              <a:buChar char="ü"/>
            </a:pPr>
            <a:r>
              <a:rPr lang="el-GR" sz="2000" dirty="0"/>
              <a:t>στην προετοιμασία τους για διανομή ή μεταπώληση</a:t>
            </a:r>
          </a:p>
          <a:p>
            <a:pPr algn="just"/>
            <a:endParaRPr lang="el-GR" sz="2000" dirty="0"/>
          </a:p>
          <a:p>
            <a:pPr algn="just"/>
            <a:r>
              <a:rPr lang="el-GR" i="1" dirty="0"/>
              <a:t>Οι συνήθεις εργασίες δεν μεταβάλλουν ουσιαστικά τη φύση των εμπορευμάτων (Παράρτημα 71-03, καν.2446/15)</a:t>
            </a:r>
          </a:p>
        </p:txBody>
      </p:sp>
      <p:sp>
        <p:nvSpPr>
          <p:cNvPr id="6" name="1 - Τίτλος">
            <a:extLst>
              <a:ext uri="{FF2B5EF4-FFF2-40B4-BE49-F238E27FC236}">
                <a16:creationId xmlns:a16="http://schemas.microsoft.com/office/drawing/2014/main" id="{3E038BAD-F399-4839-82C8-2BBD7BCE028D}"/>
              </a:ext>
            </a:extLst>
          </p:cNvPr>
          <p:cNvSpPr txBox="1">
            <a:spLocks/>
          </p:cNvSpPr>
          <p:nvPr/>
        </p:nvSpPr>
        <p:spPr>
          <a:xfrm>
            <a:off x="838200" y="365126"/>
            <a:ext cx="10515600" cy="5746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l-GR" sz="2800" b="1" dirty="0"/>
              <a:t>Συνήθεις εργασίες</a:t>
            </a:r>
            <a:endParaRPr lang="el-GR" sz="2800" dirty="0"/>
          </a:p>
        </p:txBody>
      </p:sp>
    </p:spTree>
    <p:extLst>
      <p:ext uri="{BB962C8B-B14F-4D97-AF65-F5344CB8AC3E}">
        <p14:creationId xmlns:p14="http://schemas.microsoft.com/office/powerpoint/2010/main" val="2689201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3">
            <a:extLst>
              <a:ext uri="{FF2B5EF4-FFF2-40B4-BE49-F238E27FC236}">
                <a16:creationId xmlns:a16="http://schemas.microsoft.com/office/drawing/2014/main" id="{2F8D5D6C-D041-4BC9-A927-D135D9006AAB}"/>
              </a:ext>
            </a:extLst>
          </p:cNvPr>
          <p:cNvSpPr/>
          <p:nvPr/>
        </p:nvSpPr>
        <p:spPr>
          <a:xfrm>
            <a:off x="1710267" y="1488389"/>
            <a:ext cx="9736666" cy="2862322"/>
          </a:xfrm>
          <a:prstGeom prst="rect">
            <a:avLst/>
          </a:prstGeom>
        </p:spPr>
        <p:txBody>
          <a:bodyPr wrap="square">
            <a:spAutoFit/>
          </a:bodyPr>
          <a:lstStyle/>
          <a:p>
            <a:pPr algn="just"/>
            <a:endParaRPr lang="el-GR" sz="2000" b="1" i="1" u="sng" dirty="0"/>
          </a:p>
          <a:p>
            <a:pPr algn="just"/>
            <a:r>
              <a:rPr lang="el-GR" sz="2000" b="1" dirty="0"/>
              <a:t>Επιτρέπεται</a:t>
            </a:r>
            <a:r>
              <a:rPr lang="el-GR" sz="2000" dirty="0"/>
              <a:t>, μετά από έγκριση του αρμόδιου τελωνείου η προσωρινή έξοδος των αποταμιευμένων εμπορευμάτων, με σκοπό την εκτέλεση συνήθων εργασιών (συναρμολόγηση, αλλαγή συσκευασίας, επίθεση ετικετών), ή για  άλλους λόγους (επίδειξη σε εκθεσιακούς χώρους)</a:t>
            </a:r>
          </a:p>
          <a:p>
            <a:pPr algn="just"/>
            <a:endParaRPr lang="el-GR" sz="2000" dirty="0"/>
          </a:p>
          <a:p>
            <a:pPr algn="just"/>
            <a:endParaRPr lang="el-GR" sz="2000" dirty="0"/>
          </a:p>
          <a:p>
            <a:pPr algn="just"/>
            <a:r>
              <a:rPr lang="el-GR" sz="2000" dirty="0"/>
              <a:t>Για την έξοδο των εμπορευμάτων από την </a:t>
            </a:r>
            <a:r>
              <a:rPr lang="el-GR" sz="2000" u="sng" dirty="0"/>
              <a:t>αποθήκη τελωνειακής αποθήκευσης</a:t>
            </a:r>
            <a:r>
              <a:rPr lang="el-GR" sz="2000" dirty="0"/>
              <a:t> για τους ως άνω λόγους </a:t>
            </a:r>
            <a:r>
              <a:rPr lang="el-GR" sz="2000" b="1" dirty="0"/>
              <a:t>δεν απαιτείται </a:t>
            </a:r>
            <a:r>
              <a:rPr lang="el-GR" sz="2000" dirty="0"/>
              <a:t>προηγούμενη έγκριση της τελωνειακής αρχής.</a:t>
            </a:r>
          </a:p>
        </p:txBody>
      </p:sp>
      <p:sp>
        <p:nvSpPr>
          <p:cNvPr id="6" name="1 - Τίτλος">
            <a:extLst>
              <a:ext uri="{FF2B5EF4-FFF2-40B4-BE49-F238E27FC236}">
                <a16:creationId xmlns:a16="http://schemas.microsoft.com/office/drawing/2014/main" id="{D1A9E3F2-62D5-4066-A050-00751621FA79}"/>
              </a:ext>
            </a:extLst>
          </p:cNvPr>
          <p:cNvSpPr txBox="1">
            <a:spLocks/>
          </p:cNvSpPr>
          <p:nvPr/>
        </p:nvSpPr>
        <p:spPr>
          <a:xfrm>
            <a:off x="838200" y="365126"/>
            <a:ext cx="10515600" cy="55774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l-GR" sz="2800" b="1" dirty="0"/>
              <a:t>Προσωρινή έξοδος</a:t>
            </a:r>
            <a:endParaRPr lang="el-GR" sz="2800" b="1" i="1" u="sng" dirty="0"/>
          </a:p>
        </p:txBody>
      </p:sp>
    </p:spTree>
    <p:extLst>
      <p:ext uri="{BB962C8B-B14F-4D97-AF65-F5344CB8AC3E}">
        <p14:creationId xmlns:p14="http://schemas.microsoft.com/office/powerpoint/2010/main" val="301749577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Ορθογώνιο 2">
            <a:extLst>
              <a:ext uri="{FF2B5EF4-FFF2-40B4-BE49-F238E27FC236}">
                <a16:creationId xmlns:a16="http://schemas.microsoft.com/office/drawing/2014/main" id="{E569604D-FA1B-4146-9661-83E720A06314}"/>
              </a:ext>
            </a:extLst>
          </p:cNvPr>
          <p:cNvSpPr/>
          <p:nvPr/>
        </p:nvSpPr>
        <p:spPr>
          <a:xfrm>
            <a:off x="1337732" y="2409041"/>
            <a:ext cx="9287935" cy="646331"/>
          </a:xfrm>
          <a:prstGeom prst="rect">
            <a:avLst/>
          </a:prstGeom>
        </p:spPr>
        <p:txBody>
          <a:bodyPr wrap="square">
            <a:spAutoFit/>
          </a:bodyPr>
          <a:lstStyle/>
          <a:p>
            <a:pPr algn="just"/>
            <a:br>
              <a:rPr lang="el-GR" dirty="0"/>
            </a:br>
            <a:endParaRPr lang="el-GR" dirty="0"/>
          </a:p>
        </p:txBody>
      </p:sp>
      <p:sp>
        <p:nvSpPr>
          <p:cNvPr id="4" name="Ορθογώνιο 3">
            <a:extLst>
              <a:ext uri="{FF2B5EF4-FFF2-40B4-BE49-F238E27FC236}">
                <a16:creationId xmlns:a16="http://schemas.microsoft.com/office/drawing/2014/main" id="{6F175B6B-01B5-490E-832F-A2CB2566651C}"/>
              </a:ext>
            </a:extLst>
          </p:cNvPr>
          <p:cNvSpPr/>
          <p:nvPr/>
        </p:nvSpPr>
        <p:spPr>
          <a:xfrm>
            <a:off x="820666" y="1303939"/>
            <a:ext cx="10736333" cy="2954655"/>
          </a:xfrm>
          <a:prstGeom prst="rect">
            <a:avLst/>
          </a:prstGeom>
        </p:spPr>
        <p:txBody>
          <a:bodyPr wrap="square">
            <a:spAutoFit/>
          </a:bodyPr>
          <a:lstStyle/>
          <a:p>
            <a:pPr algn="just"/>
            <a:r>
              <a:rPr lang="el-GR" sz="2000" b="1" dirty="0"/>
              <a:t>Επιτρέπεται</a:t>
            </a:r>
            <a:r>
              <a:rPr lang="el-GR" sz="2000" dirty="0"/>
              <a:t>, μετά από έγκριση του αρμόδιου τελωνείου ελέγχου να αποθηκεύονται στον ίδιο χώρο άλλα εμπορεύματα, εγχώρια ή </a:t>
            </a:r>
            <a:r>
              <a:rPr lang="el-GR" sz="2000" dirty="0" err="1"/>
              <a:t>ενωσιακά</a:t>
            </a:r>
            <a:r>
              <a:rPr lang="el-GR" sz="2000" dirty="0"/>
              <a:t> και με εμπορεύματα που υπάγονται σε άλλα ειδικά τελωνειακά καθεστώτα τα οποία  ενδεχομένως υποβάλλονται σε εργασίες μεταποίησης εντός του χώρου αυτού.</a:t>
            </a:r>
          </a:p>
          <a:p>
            <a:pPr algn="just"/>
            <a:endParaRPr lang="el-GR" dirty="0"/>
          </a:p>
          <a:p>
            <a:pPr algn="just"/>
            <a:endParaRPr lang="el-GR" dirty="0"/>
          </a:p>
          <a:p>
            <a:pPr>
              <a:spcAft>
                <a:spcPts val="1200"/>
              </a:spcAft>
            </a:pPr>
            <a:r>
              <a:rPr lang="el-GR" sz="2000" b="1" u="sng" dirty="0"/>
              <a:t>Απαραίτητη προϋπόθεση</a:t>
            </a:r>
            <a:r>
              <a:rPr lang="el-GR" sz="2000" dirty="0"/>
              <a:t>: Η εξακρίβωση του τελωνειακού χαρακτήρα των </a:t>
            </a:r>
            <a:r>
              <a:rPr lang="el-GR" sz="2000" dirty="0" err="1"/>
              <a:t>συναποθηκευμένων</a:t>
            </a:r>
            <a:r>
              <a:rPr lang="el-GR" sz="2000" dirty="0"/>
              <a:t> εμπορευμάτων ανά πάσα στιγμή.</a:t>
            </a:r>
            <a:r>
              <a:rPr lang="el-GR" sz="2000" b="1" dirty="0"/>
              <a:t> </a:t>
            </a:r>
          </a:p>
          <a:p>
            <a:pPr algn="just"/>
            <a:endParaRPr lang="el-GR" sz="2000" b="1" dirty="0"/>
          </a:p>
        </p:txBody>
      </p:sp>
      <p:sp>
        <p:nvSpPr>
          <p:cNvPr id="6" name="1 - Τίτλος">
            <a:extLst>
              <a:ext uri="{FF2B5EF4-FFF2-40B4-BE49-F238E27FC236}">
                <a16:creationId xmlns:a16="http://schemas.microsoft.com/office/drawing/2014/main" id="{3242E381-1174-4054-A02A-15EBA3F99929}"/>
              </a:ext>
            </a:extLst>
          </p:cNvPr>
          <p:cNvSpPr txBox="1">
            <a:spLocks/>
          </p:cNvSpPr>
          <p:nvPr/>
        </p:nvSpPr>
        <p:spPr>
          <a:xfrm>
            <a:off x="838200" y="365126"/>
            <a:ext cx="10515600" cy="6593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l-GR" sz="2800" b="1" dirty="0" err="1"/>
              <a:t>Συναποθήκευση</a:t>
            </a:r>
            <a:endParaRPr lang="el-GR" sz="2800" b="1" dirty="0">
              <a:latin typeface="+mn-lt"/>
            </a:endParaRPr>
          </a:p>
        </p:txBody>
      </p:sp>
    </p:spTree>
    <p:extLst>
      <p:ext uri="{BB962C8B-B14F-4D97-AF65-F5344CB8AC3E}">
        <p14:creationId xmlns:p14="http://schemas.microsoft.com/office/powerpoint/2010/main" val="38159534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Ορθογώνιο 2">
            <a:extLst>
              <a:ext uri="{FF2B5EF4-FFF2-40B4-BE49-F238E27FC236}">
                <a16:creationId xmlns:a16="http://schemas.microsoft.com/office/drawing/2014/main" id="{E569604D-FA1B-4146-9661-83E720A06314}"/>
              </a:ext>
            </a:extLst>
          </p:cNvPr>
          <p:cNvSpPr/>
          <p:nvPr/>
        </p:nvSpPr>
        <p:spPr>
          <a:xfrm>
            <a:off x="753531" y="1016000"/>
            <a:ext cx="11006669" cy="5155257"/>
          </a:xfrm>
          <a:prstGeom prst="rect">
            <a:avLst/>
          </a:prstGeom>
        </p:spPr>
        <p:txBody>
          <a:bodyPr wrap="square">
            <a:spAutoFit/>
          </a:bodyPr>
          <a:lstStyle/>
          <a:p>
            <a:pPr marL="504825" lvl="5" indent="-285750" algn="just">
              <a:buFont typeface="Wingdings" panose="05000000000000000000" pitchFamily="2" charset="2"/>
              <a:buChar char="Ø"/>
            </a:pPr>
            <a:endParaRPr lang="el-GR" sz="2000" b="1" i="1" u="sng" dirty="0"/>
          </a:p>
          <a:p>
            <a:pPr marL="219075" lvl="5" algn="just"/>
            <a:r>
              <a:rPr lang="el-GR" sz="2000" b="1" dirty="0"/>
              <a:t>Επιτρέπεται</a:t>
            </a:r>
            <a:r>
              <a:rPr lang="el-GR" sz="2000" dirty="0"/>
              <a:t> η μεταβίβαση κυριότητας των εμπορευμάτων σε άλλο πρόσωπο.</a:t>
            </a:r>
          </a:p>
          <a:p>
            <a:pPr marL="219075" lvl="5" algn="just"/>
            <a:endParaRPr lang="el-GR" sz="2000" i="1" dirty="0"/>
          </a:p>
          <a:p>
            <a:pPr marL="219075" lvl="5" algn="just">
              <a:spcAft>
                <a:spcPts val="1200"/>
              </a:spcAft>
            </a:pPr>
            <a:r>
              <a:rPr lang="el-GR" sz="2000" b="1" dirty="0"/>
              <a:t>Τελωνειακή αποταμίευση:</a:t>
            </a:r>
          </a:p>
          <a:p>
            <a:pPr marL="1019175" lvl="6" indent="-342900" algn="just">
              <a:spcAft>
                <a:spcPts val="600"/>
              </a:spcAft>
              <a:buFont typeface="Wingdings" panose="05000000000000000000" pitchFamily="2" charset="2"/>
              <a:buChar char="ü"/>
            </a:pPr>
            <a:r>
              <a:rPr lang="el-GR" sz="2000" dirty="0"/>
              <a:t>δεν απαιτείται η υποβολή νέας διασάφησης αποταμίευσης εφόσον τα εμπορεύματα παραμένουν υπό το καθεστώς τελωνειακής αποταμίευσης στη ίδια αποθήκη</a:t>
            </a:r>
            <a:endParaRPr lang="el-GR" sz="2000" b="1" dirty="0"/>
          </a:p>
          <a:p>
            <a:pPr marL="1019175" lvl="6" indent="-342900" algn="just">
              <a:buFont typeface="Wingdings" panose="05000000000000000000" pitchFamily="2" charset="2"/>
              <a:buChar char="ü"/>
            </a:pPr>
            <a:r>
              <a:rPr lang="el-GR" sz="2000" dirty="0"/>
              <a:t>πριν από τη μεταβίβαση υποβάλλεται αίτηση έγκρισης μεταβίβασης δικαιωμάτων και υποχρεώσεων στην αρμόδια τελωνειακή αρχή</a:t>
            </a:r>
          </a:p>
          <a:p>
            <a:pPr algn="just">
              <a:spcAft>
                <a:spcPts val="1200"/>
              </a:spcAft>
            </a:pPr>
            <a:br>
              <a:rPr lang="el-GR" sz="2000" dirty="0"/>
            </a:br>
            <a:r>
              <a:rPr lang="el-GR" sz="2000" dirty="0"/>
              <a:t>   </a:t>
            </a:r>
            <a:r>
              <a:rPr lang="el-GR" sz="2000" b="1" dirty="0"/>
              <a:t>Τελωνειακή Αποθήκευση</a:t>
            </a:r>
            <a:r>
              <a:rPr lang="en-US" sz="2000" b="1" dirty="0"/>
              <a:t>:</a:t>
            </a:r>
          </a:p>
          <a:p>
            <a:pPr marL="561975" lvl="5" indent="-342900" algn="just">
              <a:spcAft>
                <a:spcPts val="1200"/>
              </a:spcAft>
              <a:buFont typeface="Wingdings" panose="05000000000000000000" pitchFamily="2" charset="2"/>
              <a:buChar char="ü"/>
            </a:pPr>
            <a:r>
              <a:rPr lang="el-GR" sz="2000" dirty="0"/>
              <a:t>δεν απαιτείται έγκριση από τις τελωνειακές αρχές, </a:t>
            </a:r>
          </a:p>
          <a:p>
            <a:pPr marL="561975" lvl="5" indent="-342900" algn="just">
              <a:buFont typeface="Wingdings" panose="05000000000000000000" pitchFamily="2" charset="2"/>
              <a:buChar char="ü"/>
            </a:pPr>
            <a:r>
              <a:rPr lang="el-GR" sz="2000" dirty="0"/>
              <a:t>τιμολόγιο πώλησης  χωρίς ΦΠΑ, εφόσον παραμένουν στο καθεστώς</a:t>
            </a:r>
          </a:p>
          <a:p>
            <a:pPr algn="just"/>
            <a:endParaRPr lang="el-GR" dirty="0"/>
          </a:p>
          <a:p>
            <a:pPr algn="just"/>
            <a:endParaRPr lang="el-GR" dirty="0"/>
          </a:p>
          <a:p>
            <a:pPr algn="just"/>
            <a:endParaRPr lang="el-GR" dirty="0"/>
          </a:p>
        </p:txBody>
      </p:sp>
      <p:sp>
        <p:nvSpPr>
          <p:cNvPr id="5" name="1 - Τίτλος">
            <a:extLst>
              <a:ext uri="{FF2B5EF4-FFF2-40B4-BE49-F238E27FC236}">
                <a16:creationId xmlns:a16="http://schemas.microsoft.com/office/drawing/2014/main" id="{643E5309-8CB6-4375-A3A6-42BDCD0B53D5}"/>
              </a:ext>
            </a:extLst>
          </p:cNvPr>
          <p:cNvSpPr txBox="1">
            <a:spLocks/>
          </p:cNvSpPr>
          <p:nvPr/>
        </p:nvSpPr>
        <p:spPr>
          <a:xfrm>
            <a:off x="838200" y="365125"/>
            <a:ext cx="10515600" cy="6508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l-GR" sz="2800" b="1" dirty="0"/>
              <a:t>Μεταβίβαση κυριότητας</a:t>
            </a:r>
            <a:endParaRPr lang="el-GR" sz="2800" b="1" dirty="0">
              <a:latin typeface="+mn-lt"/>
            </a:endParaRPr>
          </a:p>
        </p:txBody>
      </p:sp>
    </p:spTree>
    <p:extLst>
      <p:ext uri="{BB962C8B-B14F-4D97-AF65-F5344CB8AC3E}">
        <p14:creationId xmlns:p14="http://schemas.microsoft.com/office/powerpoint/2010/main" val="394820751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 Θέση περιεχομένου">
            <a:extLst>
              <a:ext uri="{FF2B5EF4-FFF2-40B4-BE49-F238E27FC236}">
                <a16:creationId xmlns:a16="http://schemas.microsoft.com/office/drawing/2014/main" id="{A5E150D8-AEB4-4040-B864-AE27B942DBDA}"/>
              </a:ext>
            </a:extLst>
          </p:cNvPr>
          <p:cNvSpPr>
            <a:spLocks noGrp="1"/>
          </p:cNvSpPr>
          <p:nvPr>
            <p:ph idx="1"/>
          </p:nvPr>
        </p:nvSpPr>
        <p:spPr>
          <a:xfrm>
            <a:off x="1938866" y="1130866"/>
            <a:ext cx="9414933" cy="4125600"/>
          </a:xfrm>
        </p:spPr>
        <p:txBody>
          <a:bodyPr>
            <a:normAutofit/>
          </a:bodyPr>
          <a:lstStyle/>
          <a:p>
            <a:pPr marL="0" indent="0" algn="just">
              <a:spcAft>
                <a:spcPts val="1200"/>
              </a:spcAft>
              <a:buNone/>
            </a:pPr>
            <a:r>
              <a:rPr lang="el-GR" sz="2000" b="1" dirty="0"/>
              <a:t>Τα καθεστώτα αποθήκευσης εκκαθαρίζονται με την:</a:t>
            </a:r>
            <a:endParaRPr lang="el-GR" sz="2000" dirty="0"/>
          </a:p>
          <a:p>
            <a:pPr marL="788988" indent="-342900" algn="just">
              <a:buFont typeface="Wingdings" panose="05000000000000000000" pitchFamily="2" charset="2"/>
              <a:buChar char="ü"/>
            </a:pPr>
            <a:r>
              <a:rPr lang="el-GR" sz="2000" dirty="0"/>
              <a:t>Εξαγωγή/ </a:t>
            </a:r>
            <a:r>
              <a:rPr lang="el-GR" sz="2000" dirty="0" err="1"/>
              <a:t>Επανεξαγωγή</a:t>
            </a:r>
            <a:endParaRPr lang="el-GR" sz="2000" dirty="0"/>
          </a:p>
          <a:p>
            <a:pPr marL="788988" indent="-342900" algn="just">
              <a:buFont typeface="Wingdings" panose="05000000000000000000" pitchFamily="2" charset="2"/>
              <a:buChar char="ü"/>
            </a:pPr>
            <a:r>
              <a:rPr lang="el-GR" sz="2000" dirty="0"/>
              <a:t>Ανάλωση στο εσωτερικό της χώρας</a:t>
            </a:r>
            <a:endParaRPr lang="el-GR" sz="2000" strike="sngStrike" dirty="0"/>
          </a:p>
          <a:p>
            <a:pPr marL="788988" indent="-342900" algn="just">
              <a:buFont typeface="Wingdings" panose="05000000000000000000" pitchFamily="2" charset="2"/>
              <a:buChar char="ü"/>
            </a:pPr>
            <a:r>
              <a:rPr lang="el-GR" sz="2000" dirty="0"/>
              <a:t>Ενδοκοινοτικές συναλλαγές</a:t>
            </a:r>
          </a:p>
          <a:p>
            <a:pPr marL="788988" indent="-342900" algn="just">
              <a:buFont typeface="Wingdings" panose="05000000000000000000" pitchFamily="2" charset="2"/>
              <a:buChar char="ü"/>
            </a:pPr>
            <a:r>
              <a:rPr lang="el-GR" sz="2000" dirty="0"/>
              <a:t>Εφοδιασμό πλοίων και αεροσκαφών</a:t>
            </a:r>
          </a:p>
          <a:p>
            <a:pPr marL="788988" indent="-342900" algn="just">
              <a:spcAft>
                <a:spcPts val="1800"/>
              </a:spcAft>
              <a:buFont typeface="Wingdings" panose="05000000000000000000" pitchFamily="2" charset="2"/>
              <a:buChar char="ü"/>
            </a:pPr>
            <a:r>
              <a:rPr lang="el-GR" sz="2000" dirty="0"/>
              <a:t>Καταστροφή ή Εγκατάλειψη υπέρ του Δημοσίου</a:t>
            </a:r>
            <a:endParaRPr lang="en-US" sz="2000" b="1" i="1" dirty="0"/>
          </a:p>
          <a:p>
            <a:pPr marL="0" indent="0" algn="just">
              <a:spcAft>
                <a:spcPts val="1200"/>
              </a:spcAft>
              <a:buNone/>
            </a:pPr>
            <a:r>
              <a:rPr lang="el-GR" sz="2000" b="1" dirty="0"/>
              <a:t>Το καθεστώς τελωνειακής αποταμίευσης εκκαθαρίζεται επιπλέον με την: </a:t>
            </a:r>
          </a:p>
          <a:p>
            <a:pPr marL="788988" indent="-342900" algn="just">
              <a:buFont typeface="Wingdings" panose="05000000000000000000" pitchFamily="2" charset="2"/>
              <a:buChar char="ü"/>
            </a:pPr>
            <a:r>
              <a:rPr lang="el-GR" sz="2000" dirty="0"/>
              <a:t>Υπαγωγή των εμπορευμάτων σε άλλο ειδικό καθεστώς</a:t>
            </a:r>
          </a:p>
          <a:p>
            <a:pPr marL="788988" indent="-342900" algn="just">
              <a:buFont typeface="Wingdings" panose="05000000000000000000" pitchFamily="2" charset="2"/>
              <a:buChar char="ü"/>
            </a:pPr>
            <a:endParaRPr lang="el-GR" sz="2200" dirty="0"/>
          </a:p>
          <a:p>
            <a:pPr marL="788988" indent="-342900" algn="just">
              <a:buFont typeface="Wingdings" panose="05000000000000000000" pitchFamily="2" charset="2"/>
              <a:buChar char="ü"/>
            </a:pPr>
            <a:endParaRPr lang="el-GR" sz="2400" i="1" dirty="0"/>
          </a:p>
          <a:p>
            <a:pPr marL="731838" indent="-285750" algn="just">
              <a:buFont typeface="Wingdings" panose="05000000000000000000" pitchFamily="2" charset="2"/>
              <a:buChar char="Ø"/>
            </a:pPr>
            <a:endParaRPr lang="el-GR" sz="1800" dirty="0"/>
          </a:p>
        </p:txBody>
      </p:sp>
      <p:sp>
        <p:nvSpPr>
          <p:cNvPr id="6" name="1 - Τίτλος">
            <a:extLst>
              <a:ext uri="{FF2B5EF4-FFF2-40B4-BE49-F238E27FC236}">
                <a16:creationId xmlns:a16="http://schemas.microsoft.com/office/drawing/2014/main" id="{AA8D23BA-8AD0-4AAA-8330-73E4E1212288}"/>
              </a:ext>
            </a:extLst>
          </p:cNvPr>
          <p:cNvSpPr txBox="1">
            <a:spLocks/>
          </p:cNvSpPr>
          <p:nvPr/>
        </p:nvSpPr>
        <p:spPr>
          <a:xfrm>
            <a:off x="838200" y="365125"/>
            <a:ext cx="10515600" cy="5492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l-GR" sz="2800" b="1" dirty="0"/>
              <a:t>Εκκαθάριση καθεστώτος</a:t>
            </a:r>
            <a:endParaRPr lang="el-GR" sz="2800" b="1" dirty="0">
              <a:latin typeface="+mn-lt"/>
            </a:endParaRPr>
          </a:p>
        </p:txBody>
      </p:sp>
    </p:spTree>
    <p:extLst>
      <p:ext uri="{BB962C8B-B14F-4D97-AF65-F5344CB8AC3E}">
        <p14:creationId xmlns:p14="http://schemas.microsoft.com/office/powerpoint/2010/main" val="25397774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3">
            <a:extLst>
              <a:ext uri="{FF2B5EF4-FFF2-40B4-BE49-F238E27FC236}">
                <a16:creationId xmlns:a16="http://schemas.microsoft.com/office/drawing/2014/main" id="{FA96F922-F02B-48B3-BF1B-E326F0D49D99}"/>
              </a:ext>
            </a:extLst>
          </p:cNvPr>
          <p:cNvSpPr/>
          <p:nvPr/>
        </p:nvSpPr>
        <p:spPr>
          <a:xfrm>
            <a:off x="2209800" y="1850534"/>
            <a:ext cx="8966200" cy="2922980"/>
          </a:xfrm>
          <a:prstGeom prst="rect">
            <a:avLst/>
          </a:prstGeom>
        </p:spPr>
        <p:txBody>
          <a:bodyPr wrap="square">
            <a:spAutoFit/>
          </a:bodyPr>
          <a:lstStyle/>
          <a:p>
            <a:pPr marL="342900" indent="-342900" algn="just">
              <a:lnSpc>
                <a:spcPct val="115000"/>
              </a:lnSpc>
              <a:spcBef>
                <a:spcPts val="600"/>
              </a:spcBef>
              <a:spcAft>
                <a:spcPts val="1800"/>
              </a:spcAft>
              <a:buFont typeface="Wingdings" panose="05000000000000000000" pitchFamily="2" charset="2"/>
              <a:buChar char="ü"/>
            </a:pPr>
            <a:r>
              <a:rPr lang="el-GR" sz="2000" dirty="0"/>
              <a:t>Ηλεκτρονική τήρηση </a:t>
            </a:r>
            <a:r>
              <a:rPr lang="el-GR" sz="2000" b="1" dirty="0"/>
              <a:t>λογιστικών καταχωρήσεων </a:t>
            </a:r>
          </a:p>
          <a:p>
            <a:pPr marL="342900" indent="-342900" algn="just">
              <a:lnSpc>
                <a:spcPct val="115000"/>
              </a:lnSpc>
              <a:spcBef>
                <a:spcPts val="600"/>
              </a:spcBef>
              <a:spcAft>
                <a:spcPts val="1800"/>
              </a:spcAft>
              <a:buFont typeface="Wingdings" panose="05000000000000000000" pitchFamily="2" charset="2"/>
              <a:buChar char="ü"/>
            </a:pPr>
            <a:r>
              <a:rPr lang="el-GR" sz="2000" dirty="0"/>
              <a:t>Μηνιαία </a:t>
            </a:r>
            <a:r>
              <a:rPr lang="el-GR" sz="2000" b="1" dirty="0"/>
              <a:t>κατάσταση αποθεμάτων</a:t>
            </a:r>
          </a:p>
          <a:p>
            <a:pPr marL="342900" indent="-342900">
              <a:lnSpc>
                <a:spcPct val="115000"/>
              </a:lnSpc>
              <a:spcBef>
                <a:spcPts val="600"/>
              </a:spcBef>
              <a:spcAft>
                <a:spcPts val="600"/>
              </a:spcAft>
              <a:buFont typeface="Wingdings" panose="05000000000000000000" pitchFamily="2" charset="2"/>
              <a:buChar char="ü"/>
            </a:pPr>
            <a:r>
              <a:rPr lang="el-GR" sz="2000" dirty="0"/>
              <a:t>Ενημέρωση της αρμόδιας τελωνειακής αρχής </a:t>
            </a:r>
            <a:r>
              <a:rPr lang="el-GR" sz="2000" b="1" dirty="0"/>
              <a:t>για οποιαδήποτε μεταβολή </a:t>
            </a:r>
            <a:r>
              <a:rPr lang="el-GR" sz="2000" dirty="0"/>
              <a:t>στην κατάσταση των εμπορευμάτων (εκτέλεση συνήθων εργασιών, </a:t>
            </a:r>
            <a:r>
              <a:rPr lang="el-GR" sz="2000" dirty="0" err="1"/>
              <a:t>συναποθήκευση</a:t>
            </a:r>
            <a:r>
              <a:rPr lang="el-GR" sz="2000" dirty="0"/>
              <a:t>, προσωρινή έξοδος, μεταβίβαση κυριότητας κ.λπ.) </a:t>
            </a:r>
          </a:p>
          <a:p>
            <a:pPr marL="285750" indent="-285750" algn="just">
              <a:lnSpc>
                <a:spcPct val="115000"/>
              </a:lnSpc>
              <a:spcBef>
                <a:spcPts val="600"/>
              </a:spcBef>
              <a:spcAft>
                <a:spcPts val="600"/>
              </a:spcAft>
              <a:buFont typeface="Wingdings" panose="05000000000000000000" pitchFamily="2" charset="2"/>
              <a:buChar char="Ø"/>
            </a:pPr>
            <a:endParaRPr lang="el-GR" i="1" dirty="0"/>
          </a:p>
        </p:txBody>
      </p:sp>
      <p:sp>
        <p:nvSpPr>
          <p:cNvPr id="7" name="1 - Τίτλος">
            <a:extLst>
              <a:ext uri="{FF2B5EF4-FFF2-40B4-BE49-F238E27FC236}">
                <a16:creationId xmlns:a16="http://schemas.microsoft.com/office/drawing/2014/main" id="{AA6A8119-5B50-450D-9878-392961EEA78E}"/>
              </a:ext>
            </a:extLst>
          </p:cNvPr>
          <p:cNvSpPr txBox="1">
            <a:spLocks/>
          </p:cNvSpPr>
          <p:nvPr/>
        </p:nvSpPr>
        <p:spPr>
          <a:xfrm>
            <a:off x="838200" y="365125"/>
            <a:ext cx="10515600" cy="7609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l-GR" sz="2800" b="1" dirty="0"/>
              <a:t>Υποχρεώσεις δικαιούχων (Ι)</a:t>
            </a:r>
          </a:p>
        </p:txBody>
      </p:sp>
    </p:spTree>
    <p:extLst>
      <p:ext uri="{BB962C8B-B14F-4D97-AF65-F5344CB8AC3E}">
        <p14:creationId xmlns:p14="http://schemas.microsoft.com/office/powerpoint/2010/main" val="302766877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3">
            <a:extLst>
              <a:ext uri="{FF2B5EF4-FFF2-40B4-BE49-F238E27FC236}">
                <a16:creationId xmlns:a16="http://schemas.microsoft.com/office/drawing/2014/main" id="{FA96F922-F02B-48B3-BF1B-E326F0D49D99}"/>
              </a:ext>
            </a:extLst>
          </p:cNvPr>
          <p:cNvSpPr/>
          <p:nvPr/>
        </p:nvSpPr>
        <p:spPr>
          <a:xfrm>
            <a:off x="563033" y="1185333"/>
            <a:ext cx="11476567" cy="4787080"/>
          </a:xfrm>
          <a:prstGeom prst="rect">
            <a:avLst/>
          </a:prstGeom>
        </p:spPr>
        <p:txBody>
          <a:bodyPr wrap="square">
            <a:spAutoFit/>
          </a:bodyPr>
          <a:lstStyle/>
          <a:p>
            <a:pPr marL="342900" indent="-342900" algn="just">
              <a:lnSpc>
                <a:spcPct val="115000"/>
              </a:lnSpc>
              <a:spcBef>
                <a:spcPts val="600"/>
              </a:spcBef>
              <a:spcAft>
                <a:spcPts val="1200"/>
              </a:spcAft>
              <a:buFont typeface="Wingdings" panose="05000000000000000000" pitchFamily="2" charset="2"/>
              <a:buChar char="Ø"/>
            </a:pPr>
            <a:r>
              <a:rPr lang="el-GR" sz="2000" b="1" dirty="0"/>
              <a:t>Παροχή εγγύησης</a:t>
            </a:r>
          </a:p>
          <a:p>
            <a:pPr marL="342900" indent="-342900" algn="just">
              <a:lnSpc>
                <a:spcPct val="115000"/>
              </a:lnSpc>
              <a:spcBef>
                <a:spcPts val="600"/>
              </a:spcBef>
              <a:spcAft>
                <a:spcPts val="600"/>
              </a:spcAft>
              <a:buFont typeface="Wingdings" panose="05000000000000000000" pitchFamily="2" charset="2"/>
              <a:buChar char="§"/>
            </a:pPr>
            <a:r>
              <a:rPr lang="el-GR" sz="2000" b="1" dirty="0"/>
              <a:t>Τελωνειακή αποθήκευση:</a:t>
            </a:r>
            <a:r>
              <a:rPr lang="en-US" sz="2000" b="1" dirty="0"/>
              <a:t> </a:t>
            </a:r>
            <a:r>
              <a:rPr lang="el-GR" sz="2000" dirty="0"/>
              <a:t>30% επί του ποσού ΦΠΑ που αντιστοιχεί στην αξία του μέσου  ημερήσιου αποθέματος ανά μήνα </a:t>
            </a:r>
          </a:p>
          <a:p>
            <a:pPr algn="just">
              <a:lnSpc>
                <a:spcPct val="115000"/>
              </a:lnSpc>
              <a:spcBef>
                <a:spcPts val="600"/>
              </a:spcBef>
              <a:spcAft>
                <a:spcPts val="600"/>
              </a:spcAft>
            </a:pPr>
            <a:endParaRPr lang="el-GR" sz="2000" baseline="30000" dirty="0"/>
          </a:p>
          <a:p>
            <a:pPr marL="342900" indent="-342900" algn="just">
              <a:lnSpc>
                <a:spcPct val="115000"/>
              </a:lnSpc>
              <a:spcBef>
                <a:spcPts val="600"/>
              </a:spcBef>
              <a:spcAft>
                <a:spcPts val="600"/>
              </a:spcAft>
              <a:buFont typeface="Wingdings" panose="05000000000000000000" pitchFamily="2" charset="2"/>
              <a:buChar char="§"/>
            </a:pPr>
            <a:r>
              <a:rPr lang="el-GR" sz="2000" b="1" dirty="0"/>
              <a:t>Τελωνειακή αποταμίευση</a:t>
            </a:r>
            <a:r>
              <a:rPr lang="el-GR" sz="2000" dirty="0"/>
              <a:t>: </a:t>
            </a:r>
          </a:p>
          <a:p>
            <a:pPr lvl="1" algn="just">
              <a:spcBef>
                <a:spcPts val="600"/>
              </a:spcBef>
              <a:spcAft>
                <a:spcPts val="600"/>
              </a:spcAft>
            </a:pPr>
            <a:r>
              <a:rPr lang="el-GR" sz="2000" dirty="0"/>
              <a:t>α) μεμονωμένη εγγύηση ανά παραστατικό εισαγωγής στο</a:t>
            </a:r>
            <a:r>
              <a:rPr lang="en-US" sz="2000" dirty="0"/>
              <a:t> </a:t>
            </a:r>
            <a:r>
              <a:rPr lang="el-GR" sz="2000" dirty="0"/>
              <a:t>100%</a:t>
            </a:r>
            <a:r>
              <a:rPr lang="en-US" sz="2000" dirty="0"/>
              <a:t> </a:t>
            </a:r>
            <a:r>
              <a:rPr lang="el-GR" sz="2000" dirty="0"/>
              <a:t>δασμών και λοιπών επιβαρύνσεων</a:t>
            </a:r>
            <a:r>
              <a:rPr lang="en-US" sz="2000" dirty="0"/>
              <a:t>, 15% </a:t>
            </a:r>
            <a:r>
              <a:rPr lang="el-GR" sz="2000" dirty="0"/>
              <a:t>του ΕΦΚ και 5% του ΦΠΑ  </a:t>
            </a:r>
          </a:p>
          <a:p>
            <a:pPr lvl="1" algn="just">
              <a:spcBef>
                <a:spcPts val="600"/>
              </a:spcBef>
              <a:spcAft>
                <a:spcPts val="600"/>
              </a:spcAft>
            </a:pPr>
            <a:r>
              <a:rPr lang="el-GR" sz="2000" dirty="0"/>
              <a:t>ή</a:t>
            </a:r>
          </a:p>
          <a:p>
            <a:pPr lvl="1" algn="just">
              <a:spcBef>
                <a:spcPts val="600"/>
              </a:spcBef>
              <a:spcAft>
                <a:spcPts val="600"/>
              </a:spcAft>
            </a:pPr>
            <a:r>
              <a:rPr lang="el-GR" sz="2000" dirty="0"/>
              <a:t>β) συνολική εγγύηση </a:t>
            </a:r>
            <a:r>
              <a:rPr lang="el-GR" sz="2000" b="1" dirty="0"/>
              <a:t>(με μειώσεις 30% ή 50% για κατόχους αδειών ΑΕΟ-</a:t>
            </a:r>
            <a:r>
              <a:rPr lang="en-US" sz="2000" b="1" dirty="0"/>
              <a:t>C</a:t>
            </a:r>
            <a:r>
              <a:rPr lang="el-GR" sz="2000" b="1" dirty="0"/>
              <a:t>)</a:t>
            </a:r>
          </a:p>
          <a:p>
            <a:pPr algn="just">
              <a:lnSpc>
                <a:spcPct val="115000"/>
              </a:lnSpc>
              <a:spcBef>
                <a:spcPts val="600"/>
              </a:spcBef>
              <a:spcAft>
                <a:spcPts val="600"/>
              </a:spcAft>
            </a:pPr>
            <a:endParaRPr lang="el-GR" b="1" baseline="30000" dirty="0"/>
          </a:p>
          <a:p>
            <a:pPr marL="285750" indent="-285750" algn="just">
              <a:lnSpc>
                <a:spcPct val="115000"/>
              </a:lnSpc>
              <a:spcBef>
                <a:spcPts val="600"/>
              </a:spcBef>
              <a:spcAft>
                <a:spcPts val="600"/>
              </a:spcAft>
              <a:buFont typeface="Wingdings" panose="05000000000000000000" pitchFamily="2" charset="2"/>
              <a:buChar char="Ø"/>
            </a:pPr>
            <a:endParaRPr lang="el-GR" i="1" dirty="0"/>
          </a:p>
        </p:txBody>
      </p:sp>
      <p:sp>
        <p:nvSpPr>
          <p:cNvPr id="7" name="1 - Τίτλος">
            <a:extLst>
              <a:ext uri="{FF2B5EF4-FFF2-40B4-BE49-F238E27FC236}">
                <a16:creationId xmlns:a16="http://schemas.microsoft.com/office/drawing/2014/main" id="{AA6A8119-5B50-450D-9878-392961EEA78E}"/>
              </a:ext>
            </a:extLst>
          </p:cNvPr>
          <p:cNvSpPr txBox="1">
            <a:spLocks/>
          </p:cNvSpPr>
          <p:nvPr/>
        </p:nvSpPr>
        <p:spPr>
          <a:xfrm>
            <a:off x="838200" y="365125"/>
            <a:ext cx="10515600" cy="473075"/>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l-GR" sz="2800" b="1" dirty="0"/>
              <a:t>Υποχρεώσεις δικαιούχων (ΙΙ)</a:t>
            </a:r>
          </a:p>
        </p:txBody>
      </p:sp>
    </p:spTree>
    <p:extLst>
      <p:ext uri="{BB962C8B-B14F-4D97-AF65-F5344CB8AC3E}">
        <p14:creationId xmlns:p14="http://schemas.microsoft.com/office/powerpoint/2010/main" val="16885095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3C71650-2DE1-4C40-B5F5-65504545B63E}"/>
              </a:ext>
            </a:extLst>
          </p:cNvPr>
          <p:cNvSpPr>
            <a:spLocks noGrp="1"/>
          </p:cNvSpPr>
          <p:nvPr>
            <p:ph type="title"/>
          </p:nvPr>
        </p:nvSpPr>
        <p:spPr>
          <a:xfrm>
            <a:off x="838200" y="129984"/>
            <a:ext cx="10515600" cy="970684"/>
          </a:xfrm>
        </p:spPr>
        <p:txBody>
          <a:bodyPr>
            <a:normAutofit/>
          </a:bodyPr>
          <a:lstStyle/>
          <a:p>
            <a:pPr algn="ctr"/>
            <a:r>
              <a:rPr lang="el-GR" altLang="el-GR" sz="2800" b="1" dirty="0">
                <a:solidFill>
                  <a:srgbClr val="112D63"/>
                </a:solidFill>
                <a:latin typeface="+mn-lt"/>
              </a:rPr>
              <a:t>Είδη τελωνειακής αποθήκευσης εμπορευμάτων</a:t>
            </a:r>
            <a:endParaRPr lang="el-GR" sz="2800" b="1" dirty="0">
              <a:solidFill>
                <a:srgbClr val="112D63"/>
              </a:solidFill>
              <a:latin typeface="+mn-lt"/>
            </a:endParaRPr>
          </a:p>
        </p:txBody>
      </p:sp>
      <p:graphicFrame>
        <p:nvGraphicFramePr>
          <p:cNvPr id="4" name="6 - Θέση περιεχομένου">
            <a:extLst>
              <a:ext uri="{FF2B5EF4-FFF2-40B4-BE49-F238E27FC236}">
                <a16:creationId xmlns:a16="http://schemas.microsoft.com/office/drawing/2014/main" id="{DB118AFF-40AD-46B5-92E3-1C5F1C7C4D78}"/>
              </a:ext>
            </a:extLst>
          </p:cNvPr>
          <p:cNvGraphicFramePr>
            <a:graphicFrameLocks noGrp="1"/>
          </p:cNvGraphicFramePr>
          <p:nvPr>
            <p:ph idx="1"/>
            <p:extLst>
              <p:ext uri="{D42A27DB-BD31-4B8C-83A1-F6EECF244321}">
                <p14:modId xmlns:p14="http://schemas.microsoft.com/office/powerpoint/2010/main" val="2323681943"/>
              </p:ext>
            </p:extLst>
          </p:nvPr>
        </p:nvGraphicFramePr>
        <p:xfrm>
          <a:off x="838200" y="1329239"/>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079246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3">
            <a:extLst>
              <a:ext uri="{FF2B5EF4-FFF2-40B4-BE49-F238E27FC236}">
                <a16:creationId xmlns:a16="http://schemas.microsoft.com/office/drawing/2014/main" id="{BB9BF58E-7EC7-49CE-A9FF-92FA126EAF89}"/>
              </a:ext>
            </a:extLst>
          </p:cNvPr>
          <p:cNvSpPr/>
          <p:nvPr/>
        </p:nvSpPr>
        <p:spPr>
          <a:xfrm>
            <a:off x="1981200" y="1681199"/>
            <a:ext cx="9373200" cy="3477875"/>
          </a:xfrm>
          <a:prstGeom prst="rect">
            <a:avLst/>
          </a:prstGeom>
        </p:spPr>
        <p:txBody>
          <a:bodyPr wrap="square">
            <a:spAutoFit/>
          </a:bodyPr>
          <a:lstStyle/>
          <a:p>
            <a:pPr marL="342900" indent="-342900" algn="just">
              <a:buFont typeface="Wingdings" panose="05000000000000000000" pitchFamily="2" charset="2"/>
              <a:buChar char="ü"/>
            </a:pPr>
            <a:r>
              <a:rPr lang="el-GR" sz="2000" dirty="0"/>
              <a:t>Εγκατεστημένος στη χώρα μας</a:t>
            </a:r>
          </a:p>
          <a:p>
            <a:pPr algn="just"/>
            <a:endParaRPr lang="el-GR" sz="2000" dirty="0"/>
          </a:p>
          <a:p>
            <a:pPr marL="342900" indent="-342900" algn="just">
              <a:buFont typeface="Wingdings" panose="05000000000000000000" pitchFamily="2" charset="2"/>
              <a:buChar char="ü"/>
            </a:pPr>
            <a:r>
              <a:rPr lang="el-GR" sz="2000" dirty="0"/>
              <a:t>Διαθέτει </a:t>
            </a:r>
            <a:r>
              <a:rPr lang="en-US" sz="2000" dirty="0"/>
              <a:t>EORI (</a:t>
            </a:r>
            <a:r>
              <a:rPr lang="el-GR" sz="2000" dirty="0"/>
              <a:t>αριθμός καταχώρησης και αναγνώρισης οικονομικού φορέα)</a:t>
            </a:r>
          </a:p>
          <a:p>
            <a:pPr algn="just"/>
            <a:endParaRPr lang="el-GR" sz="2000" dirty="0"/>
          </a:p>
          <a:p>
            <a:pPr marL="342900" indent="-342900" algn="just">
              <a:buFont typeface="Wingdings" panose="05000000000000000000" pitchFamily="2" charset="2"/>
              <a:buChar char="ü"/>
            </a:pPr>
            <a:r>
              <a:rPr lang="el-GR" sz="2000" dirty="0"/>
              <a:t>Απουσία σοβαρών τελωνειακών και φορολογικών παραβάσεων</a:t>
            </a:r>
          </a:p>
          <a:p>
            <a:pPr algn="just"/>
            <a:endParaRPr lang="el-GR" sz="2000" dirty="0"/>
          </a:p>
          <a:p>
            <a:pPr marL="342900" indent="-342900" algn="just">
              <a:buFont typeface="Wingdings" panose="05000000000000000000" pitchFamily="2" charset="2"/>
              <a:buChar char="ü"/>
            </a:pPr>
            <a:r>
              <a:rPr lang="el-GR" sz="2000" dirty="0"/>
              <a:t>Απουσία ποινικών αδικημάτων</a:t>
            </a:r>
          </a:p>
          <a:p>
            <a:pPr algn="just"/>
            <a:endParaRPr lang="el-GR" sz="2000" dirty="0"/>
          </a:p>
          <a:p>
            <a:pPr marL="342900" indent="-342900" algn="just">
              <a:buFont typeface="Wingdings" panose="05000000000000000000" pitchFamily="2" charset="2"/>
              <a:buChar char="ü"/>
            </a:pPr>
            <a:r>
              <a:rPr lang="el-GR" sz="2000" dirty="0"/>
              <a:t>Διαθέτει αποθηκευτικές εγκαταστάσεις </a:t>
            </a:r>
          </a:p>
          <a:p>
            <a:pPr algn="just">
              <a:buFont typeface="Wingdings" pitchFamily="2" charset="2"/>
              <a:buChar char="Ø"/>
            </a:pPr>
            <a:endParaRPr lang="el-GR" sz="2000" dirty="0"/>
          </a:p>
          <a:p>
            <a:pPr algn="just"/>
            <a:endParaRPr lang="el-GR" sz="2000" i="1" dirty="0"/>
          </a:p>
        </p:txBody>
      </p:sp>
      <p:sp>
        <p:nvSpPr>
          <p:cNvPr id="5" name="1 - Τίτλος">
            <a:extLst>
              <a:ext uri="{FF2B5EF4-FFF2-40B4-BE49-F238E27FC236}">
                <a16:creationId xmlns:a16="http://schemas.microsoft.com/office/drawing/2014/main" id="{74AF8401-73ED-44DB-B079-82CD364F9482}"/>
              </a:ext>
            </a:extLst>
          </p:cNvPr>
          <p:cNvSpPr txBox="1">
            <a:spLocks/>
          </p:cNvSpPr>
          <p:nvPr/>
        </p:nvSpPr>
        <p:spPr>
          <a:xfrm>
            <a:off x="838200" y="365126"/>
            <a:ext cx="10515600" cy="60854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l-GR" sz="2800" b="1" dirty="0"/>
              <a:t>Προϋποθέσεις χορήγησης</a:t>
            </a:r>
          </a:p>
        </p:txBody>
      </p:sp>
    </p:spTree>
    <p:extLst>
      <p:ext uri="{BB962C8B-B14F-4D97-AF65-F5344CB8AC3E}">
        <p14:creationId xmlns:p14="http://schemas.microsoft.com/office/powerpoint/2010/main" val="175652045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3">
            <a:extLst>
              <a:ext uri="{FF2B5EF4-FFF2-40B4-BE49-F238E27FC236}">
                <a16:creationId xmlns:a16="http://schemas.microsoft.com/office/drawing/2014/main" id="{BB9BF58E-7EC7-49CE-A9FF-92FA126EAF89}"/>
              </a:ext>
            </a:extLst>
          </p:cNvPr>
          <p:cNvSpPr/>
          <p:nvPr/>
        </p:nvSpPr>
        <p:spPr>
          <a:xfrm>
            <a:off x="838200" y="1444133"/>
            <a:ext cx="10515600" cy="3477875"/>
          </a:xfrm>
          <a:prstGeom prst="rect">
            <a:avLst/>
          </a:prstGeom>
        </p:spPr>
        <p:txBody>
          <a:bodyPr wrap="square">
            <a:spAutoFit/>
          </a:bodyPr>
          <a:lstStyle/>
          <a:p>
            <a:pPr algn="just"/>
            <a:endParaRPr lang="el-GR" sz="2000" dirty="0"/>
          </a:p>
          <a:p>
            <a:pPr algn="just"/>
            <a:r>
              <a:rPr lang="el-GR" sz="2000" b="1" dirty="0"/>
              <a:t>Για την τελωνειακή αποθήκευση </a:t>
            </a:r>
            <a:r>
              <a:rPr lang="el-GR" sz="2000" dirty="0"/>
              <a:t>απαιτούνται επιπλέον τα ακόλουθα:</a:t>
            </a:r>
          </a:p>
          <a:p>
            <a:pPr algn="just"/>
            <a:endParaRPr lang="el-GR" sz="2000" dirty="0"/>
          </a:p>
          <a:p>
            <a:pPr marL="342900" indent="-342900" algn="just">
              <a:buFont typeface="Wingdings" panose="05000000000000000000" pitchFamily="2" charset="2"/>
              <a:buChar char="ü"/>
            </a:pPr>
            <a:r>
              <a:rPr lang="el-GR" sz="2000" dirty="0"/>
              <a:t>Διαχειριστής αποθήκης να είναι κάτοχος αδειών </a:t>
            </a:r>
            <a:r>
              <a:rPr lang="en-US" sz="2000" dirty="0"/>
              <a:t>AEO-C</a:t>
            </a:r>
            <a:r>
              <a:rPr lang="el-GR" sz="2000" dirty="0"/>
              <a:t> (τελωνειακές απλουστεύσεις)</a:t>
            </a:r>
            <a:r>
              <a:rPr lang="en-US" sz="2000" dirty="0"/>
              <a:t> </a:t>
            </a:r>
            <a:r>
              <a:rPr lang="el-GR" sz="2000" dirty="0"/>
              <a:t>και </a:t>
            </a:r>
            <a:r>
              <a:rPr lang="en-US" sz="2000" dirty="0"/>
              <a:t>AEO-S</a:t>
            </a:r>
            <a:r>
              <a:rPr lang="el-GR" sz="2000" dirty="0"/>
              <a:t> (ασφάλεια και προστασία) ή κάτοχος </a:t>
            </a:r>
            <a:r>
              <a:rPr lang="en-US" sz="2000" dirty="0"/>
              <a:t>AEO</a:t>
            </a:r>
            <a:r>
              <a:rPr lang="el-GR" sz="2000" dirty="0"/>
              <a:t>-</a:t>
            </a:r>
            <a:r>
              <a:rPr lang="en-US" sz="2000" dirty="0"/>
              <a:t>F</a:t>
            </a:r>
            <a:endParaRPr lang="el-GR" sz="2000" dirty="0"/>
          </a:p>
          <a:p>
            <a:pPr algn="just"/>
            <a:endParaRPr lang="el-GR" sz="2000" dirty="0"/>
          </a:p>
          <a:p>
            <a:r>
              <a:rPr lang="en-US" sz="2000" dirty="0"/>
              <a:t>     </a:t>
            </a:r>
            <a:endParaRPr lang="el-GR" sz="2000" dirty="0"/>
          </a:p>
          <a:p>
            <a:pPr marL="285750" indent="-285750">
              <a:buFont typeface="Wingdings" panose="05000000000000000000" pitchFamily="2" charset="2"/>
              <a:buChar char="ü"/>
            </a:pPr>
            <a:r>
              <a:rPr lang="el-GR" sz="2000" dirty="0"/>
              <a:t>Πραγματοποίηση συνεχούς ροής εισαγωγών ή εισαγωγών μεγάλου όγκου και αξίας- </a:t>
            </a:r>
            <a:r>
              <a:rPr lang="el-GR" sz="2000" u="sng" dirty="0"/>
              <a:t>μόνο</a:t>
            </a:r>
            <a:r>
              <a:rPr lang="el-GR" sz="2000" dirty="0"/>
              <a:t> για τα εισαγόμενα εμπορεύματα – καθεστώς 07</a:t>
            </a:r>
          </a:p>
          <a:p>
            <a:pPr lvl="0"/>
            <a:endParaRPr lang="el-GR" sz="2000" dirty="0"/>
          </a:p>
          <a:p>
            <a:pPr algn="just"/>
            <a:endParaRPr lang="el-GR" sz="2000" i="1" dirty="0"/>
          </a:p>
        </p:txBody>
      </p:sp>
      <p:sp>
        <p:nvSpPr>
          <p:cNvPr id="6" name="1 - Τίτλος">
            <a:extLst>
              <a:ext uri="{FF2B5EF4-FFF2-40B4-BE49-F238E27FC236}">
                <a16:creationId xmlns:a16="http://schemas.microsoft.com/office/drawing/2014/main" id="{05C1CB36-9538-40FA-8DD7-4B91A5DC9038}"/>
              </a:ext>
            </a:extLst>
          </p:cNvPr>
          <p:cNvSpPr txBox="1">
            <a:spLocks/>
          </p:cNvSpPr>
          <p:nvPr/>
        </p:nvSpPr>
        <p:spPr>
          <a:xfrm>
            <a:off x="838200" y="365126"/>
            <a:ext cx="10515600" cy="7186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l-GR" sz="2800" b="1" dirty="0"/>
              <a:t>Προϋποθέσεις χορήγησης</a:t>
            </a:r>
          </a:p>
        </p:txBody>
      </p:sp>
    </p:spTree>
    <p:extLst>
      <p:ext uri="{BB962C8B-B14F-4D97-AF65-F5344CB8AC3E}">
        <p14:creationId xmlns:p14="http://schemas.microsoft.com/office/powerpoint/2010/main" val="13654448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Ορθογώνιο 2">
            <a:extLst>
              <a:ext uri="{FF2B5EF4-FFF2-40B4-BE49-F238E27FC236}">
                <a16:creationId xmlns:a16="http://schemas.microsoft.com/office/drawing/2014/main" id="{E569604D-FA1B-4146-9661-83E720A06314}"/>
              </a:ext>
            </a:extLst>
          </p:cNvPr>
          <p:cNvSpPr/>
          <p:nvPr/>
        </p:nvSpPr>
        <p:spPr>
          <a:xfrm>
            <a:off x="1337732" y="2409041"/>
            <a:ext cx="9287935" cy="369332"/>
          </a:xfrm>
          <a:prstGeom prst="rect">
            <a:avLst/>
          </a:prstGeom>
        </p:spPr>
        <p:txBody>
          <a:bodyPr wrap="square">
            <a:spAutoFit/>
          </a:bodyPr>
          <a:lstStyle/>
          <a:p>
            <a:pPr marL="285750" indent="-285750" algn="just">
              <a:buFont typeface="Wingdings" panose="05000000000000000000" pitchFamily="2" charset="2"/>
              <a:buChar char="Ø"/>
            </a:pPr>
            <a:endParaRPr lang="el-GR" dirty="0"/>
          </a:p>
        </p:txBody>
      </p:sp>
      <p:sp>
        <p:nvSpPr>
          <p:cNvPr id="4" name="Θέση περιεχομένου 2">
            <a:extLst>
              <a:ext uri="{FF2B5EF4-FFF2-40B4-BE49-F238E27FC236}">
                <a16:creationId xmlns:a16="http://schemas.microsoft.com/office/drawing/2014/main" id="{B5FEAF9C-44EC-4906-B95B-AC2D39A1E482}"/>
              </a:ext>
            </a:extLst>
          </p:cNvPr>
          <p:cNvSpPr>
            <a:spLocks noGrp="1"/>
          </p:cNvSpPr>
          <p:nvPr/>
        </p:nvSpPr>
        <p:spPr>
          <a:xfrm>
            <a:off x="728999" y="643467"/>
            <a:ext cx="10929601" cy="4724400"/>
          </a:xfrm>
          <a:prstGeom prst="rect">
            <a:avLst/>
          </a:prstGeom>
          <a:effectLst>
            <a:glow rad="63500">
              <a:schemeClr val="accent1">
                <a:satMod val="175000"/>
                <a:alpha val="40000"/>
              </a:schemeClr>
            </a:glow>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spcAft>
                <a:spcPts val="500"/>
              </a:spcAft>
              <a:buNone/>
            </a:pPr>
            <a:r>
              <a:rPr lang="el-GR" sz="2400" b="1" dirty="0">
                <a:solidFill>
                  <a:srgbClr val="002060"/>
                </a:solidFill>
                <a:latin typeface="+mj-lt"/>
              </a:rPr>
              <a:t>Η διεξαγωγή του συνόλου των διαδικασιών του καθεστώτος γίνεται μέσω του  </a:t>
            </a:r>
            <a:r>
              <a:rPr lang="en-US" sz="2400" b="1" dirty="0" err="1">
                <a:solidFill>
                  <a:srgbClr val="002060"/>
                </a:solidFill>
                <a:latin typeface="+mj-lt"/>
              </a:rPr>
              <a:t>ICISnet</a:t>
            </a:r>
            <a:r>
              <a:rPr lang="en-US" sz="2400" b="1" dirty="0">
                <a:solidFill>
                  <a:srgbClr val="002060"/>
                </a:solidFill>
                <a:latin typeface="+mj-lt"/>
              </a:rPr>
              <a:t>, </a:t>
            </a:r>
            <a:r>
              <a:rPr lang="el-GR" sz="2400" b="1" dirty="0">
                <a:solidFill>
                  <a:srgbClr val="002060"/>
                </a:solidFill>
                <a:latin typeface="+mj-lt"/>
              </a:rPr>
              <a:t>με ηλεκτρονική υποβολή:</a:t>
            </a:r>
          </a:p>
          <a:p>
            <a:pPr marL="0" indent="0" algn="just">
              <a:lnSpc>
                <a:spcPct val="100000"/>
              </a:lnSpc>
              <a:spcAft>
                <a:spcPts val="500"/>
              </a:spcAft>
              <a:buNone/>
            </a:pPr>
            <a:endParaRPr lang="el-GR" sz="2400" b="1" dirty="0">
              <a:solidFill>
                <a:srgbClr val="002060"/>
              </a:solidFill>
              <a:latin typeface="+mj-lt"/>
            </a:endParaRPr>
          </a:p>
          <a:p>
            <a:pPr lvl="1" algn="just">
              <a:spcAft>
                <a:spcPts val="500"/>
              </a:spcAft>
              <a:buFont typeface="Wingdings" panose="05000000000000000000" pitchFamily="2" charset="2"/>
              <a:buChar char="ü"/>
            </a:pPr>
            <a:r>
              <a:rPr lang="el-GR" sz="1800" dirty="0">
                <a:solidFill>
                  <a:srgbClr val="002060"/>
                </a:solidFill>
              </a:rPr>
              <a:t>Διασαφήσεων υπαγωγής και εκκαθάρισης των καθεστώτων αποθήκευσης και των σχετικών υποστηρικτών εγγράφων </a:t>
            </a:r>
          </a:p>
          <a:p>
            <a:pPr lvl="1" algn="just">
              <a:spcAft>
                <a:spcPts val="500"/>
              </a:spcAft>
              <a:buFont typeface="Wingdings" panose="05000000000000000000" pitchFamily="2" charset="2"/>
              <a:buChar char="ü"/>
            </a:pPr>
            <a:r>
              <a:rPr lang="el-GR" sz="1800" dirty="0">
                <a:solidFill>
                  <a:srgbClr val="002060"/>
                </a:solidFill>
              </a:rPr>
              <a:t>Δελτίων εισόδου και εξόδου από και προς την αποθήκη τελωνειακής αποθήκευσης</a:t>
            </a:r>
          </a:p>
          <a:p>
            <a:pPr lvl="1" algn="just">
              <a:spcAft>
                <a:spcPts val="500"/>
              </a:spcAft>
              <a:buFont typeface="Wingdings" panose="05000000000000000000" pitchFamily="2" charset="2"/>
              <a:buChar char="ü"/>
            </a:pPr>
            <a:r>
              <a:rPr lang="el-GR" sz="1800" dirty="0">
                <a:solidFill>
                  <a:srgbClr val="002060"/>
                </a:solidFill>
              </a:rPr>
              <a:t>Απαιτούμενων εντύπων (μηνιαία κατάσταση αποθεμάτων, συνήθων εργασιών, προσωρινής εξόδου, μεταβίβασης κυριότητας)</a:t>
            </a:r>
          </a:p>
          <a:p>
            <a:pPr lvl="1" algn="just">
              <a:buFont typeface="Wingdings" panose="05000000000000000000" pitchFamily="2" charset="2"/>
              <a:buChar char="ü"/>
            </a:pPr>
            <a:r>
              <a:rPr lang="el-GR" sz="1800" dirty="0"/>
              <a:t>Δήλωσης Ειδικού Φόρου Κατανάλωσης και Λοιπών Φορολογιών για την απόδοση του οφειλόμενου ΦΠΑ κατά την έξοδο των εμπορευμάτων από το καθεστώς τελωνειακής αποθήκευσης και τη θέση τους σε ανάλωση στο εσωτερικό της χώρας</a:t>
            </a:r>
          </a:p>
          <a:p>
            <a:pPr algn="just">
              <a:spcAft>
                <a:spcPts val="500"/>
              </a:spcAft>
              <a:buFont typeface="Wingdings" panose="05000000000000000000" pitchFamily="2" charset="2"/>
              <a:buChar char="ü"/>
            </a:pPr>
            <a:endParaRPr lang="el-GR" sz="2000" i="1" dirty="0">
              <a:solidFill>
                <a:srgbClr val="002060"/>
              </a:solidFill>
            </a:endParaRPr>
          </a:p>
          <a:p>
            <a:pPr marL="0" indent="0" algn="just">
              <a:spcAft>
                <a:spcPts val="500"/>
              </a:spcAft>
              <a:buNone/>
            </a:pPr>
            <a:endParaRPr lang="en-US" sz="1800" dirty="0">
              <a:solidFill>
                <a:srgbClr val="002060"/>
              </a:solidFill>
            </a:endParaRPr>
          </a:p>
          <a:p>
            <a:pPr marL="0" indent="0">
              <a:spcAft>
                <a:spcPts val="500"/>
              </a:spcAft>
              <a:buNone/>
            </a:pPr>
            <a:endParaRPr lang="el-GR" sz="1800" dirty="0">
              <a:solidFill>
                <a:srgbClr val="002060"/>
              </a:solidFill>
            </a:endParaRPr>
          </a:p>
          <a:p>
            <a:endParaRPr lang="el-GR" sz="2000" dirty="0"/>
          </a:p>
        </p:txBody>
      </p:sp>
    </p:spTree>
    <p:extLst>
      <p:ext uri="{BB962C8B-B14F-4D97-AF65-F5344CB8AC3E}">
        <p14:creationId xmlns:p14="http://schemas.microsoft.com/office/powerpoint/2010/main" val="25509732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 calcmode="lin" valueType="num">
                                      <p:cBhvr additive="base">
                                        <p:cTn id="1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 calcmode="lin" valueType="num">
                                      <p:cBhvr additive="base">
                                        <p:cTn id="2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ubtitle 12">
            <a:extLst>
              <a:ext uri="{FF2B5EF4-FFF2-40B4-BE49-F238E27FC236}">
                <a16:creationId xmlns:a16="http://schemas.microsoft.com/office/drawing/2014/main" id="{0CADA15D-1811-FB9B-D4CC-D05CEF141531}"/>
              </a:ext>
            </a:extLst>
          </p:cNvPr>
          <p:cNvSpPr>
            <a:spLocks noGrp="1"/>
          </p:cNvSpPr>
          <p:nvPr>
            <p:ph type="subTitle" idx="1"/>
          </p:nvPr>
        </p:nvSpPr>
        <p:spPr>
          <a:xfrm>
            <a:off x="4010400" y="2304000"/>
            <a:ext cx="4172400" cy="1364400"/>
          </a:xfrm>
        </p:spPr>
        <p:txBody>
          <a:bodyPr anchor="ctr">
            <a:normAutofit/>
          </a:bodyPr>
          <a:lstStyle/>
          <a:p>
            <a:r>
              <a:rPr lang="el-GR" sz="4000" b="1" dirty="0"/>
              <a:t>Ευχαριστούμε!</a:t>
            </a:r>
            <a:endParaRPr lang="en-GB" sz="4000" b="1" dirty="0"/>
          </a:p>
        </p:txBody>
      </p:sp>
      <p:pic>
        <p:nvPicPr>
          <p:cNvPr id="35" name="Picture 34">
            <a:extLst>
              <a:ext uri="{FF2B5EF4-FFF2-40B4-BE49-F238E27FC236}">
                <a16:creationId xmlns:a16="http://schemas.microsoft.com/office/drawing/2014/main" id="{3D83D515-BF29-DD72-2CA3-74486E3BD54C}"/>
              </a:ext>
            </a:extLst>
          </p:cNvPr>
          <p:cNvPicPr>
            <a:picLocks noChangeAspect="1"/>
          </p:cNvPicPr>
          <p:nvPr/>
        </p:nvPicPr>
        <p:blipFill>
          <a:blip r:embed="rId2"/>
          <a:srcRect/>
          <a:stretch/>
        </p:blipFill>
        <p:spPr>
          <a:xfrm>
            <a:off x="4119146" y="5157064"/>
            <a:ext cx="3189839" cy="2055775"/>
          </a:xfrm>
          <a:prstGeom prst="rect">
            <a:avLst/>
          </a:prstGeom>
        </p:spPr>
      </p:pic>
      <p:sp>
        <p:nvSpPr>
          <p:cNvPr id="40" name="Rectangle 39">
            <a:extLst>
              <a:ext uri="{FF2B5EF4-FFF2-40B4-BE49-F238E27FC236}">
                <a16:creationId xmlns:a16="http://schemas.microsoft.com/office/drawing/2014/main" id="{9DFA4ABD-5068-050E-08E0-1A7587B0F9E5}"/>
              </a:ext>
            </a:extLst>
          </p:cNvPr>
          <p:cNvSpPr/>
          <p:nvPr/>
        </p:nvSpPr>
        <p:spPr>
          <a:xfrm rot="5400000">
            <a:off x="9670730" y="754348"/>
            <a:ext cx="650932" cy="4391608"/>
          </a:xfrm>
          <a:prstGeom prst="rect">
            <a:avLst/>
          </a:prstGeom>
          <a:gradFill>
            <a:gsLst>
              <a:gs pos="5000">
                <a:schemeClr val="accent2">
                  <a:alpha val="0"/>
                </a:schemeClr>
              </a:gs>
              <a:gs pos="72000">
                <a:srgbClr val="3265C5">
                  <a:alpha val="91494"/>
                </a:srgbClr>
              </a:gs>
              <a:gs pos="90000">
                <a:schemeClr val="accent2"/>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41" name="Rectangle 40">
            <a:extLst>
              <a:ext uri="{FF2B5EF4-FFF2-40B4-BE49-F238E27FC236}">
                <a16:creationId xmlns:a16="http://schemas.microsoft.com/office/drawing/2014/main" id="{50FDF182-1D90-F161-D4F5-644E1765A83E}"/>
              </a:ext>
            </a:extLst>
          </p:cNvPr>
          <p:cNvSpPr/>
          <p:nvPr/>
        </p:nvSpPr>
        <p:spPr>
          <a:xfrm rot="16200000">
            <a:off x="1734106" y="890580"/>
            <a:ext cx="650932" cy="4119146"/>
          </a:xfrm>
          <a:prstGeom prst="rect">
            <a:avLst/>
          </a:prstGeom>
          <a:gradFill>
            <a:gsLst>
              <a:gs pos="5000">
                <a:schemeClr val="accent2">
                  <a:alpha val="0"/>
                </a:schemeClr>
              </a:gs>
              <a:gs pos="72000">
                <a:srgbClr val="3265C5">
                  <a:alpha val="91494"/>
                </a:srgbClr>
              </a:gs>
              <a:gs pos="90000">
                <a:schemeClr val="accent2"/>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Tree>
    <p:extLst>
      <p:ext uri="{BB962C8B-B14F-4D97-AF65-F5344CB8AC3E}">
        <p14:creationId xmlns:p14="http://schemas.microsoft.com/office/powerpoint/2010/main" val="423856368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D0F77F3-B0C8-418A-A7B2-7AD70A88BA3B}"/>
              </a:ext>
            </a:extLst>
          </p:cNvPr>
          <p:cNvSpPr>
            <a:spLocks noGrp="1"/>
          </p:cNvSpPr>
          <p:nvPr>
            <p:ph type="title"/>
          </p:nvPr>
        </p:nvSpPr>
        <p:spPr>
          <a:xfrm>
            <a:off x="838200" y="365126"/>
            <a:ext cx="10515600" cy="854074"/>
          </a:xfrm>
        </p:spPr>
        <p:txBody>
          <a:bodyPr>
            <a:normAutofit/>
          </a:bodyPr>
          <a:lstStyle/>
          <a:p>
            <a:pPr algn="ctr"/>
            <a:r>
              <a:rPr lang="el-GR" altLang="el-GR" sz="2800" b="1" dirty="0">
                <a:solidFill>
                  <a:srgbClr val="112D63"/>
                </a:solidFill>
              </a:rPr>
              <a:t>Καθεστώτα</a:t>
            </a:r>
            <a:r>
              <a:rPr lang="el-GR" altLang="el-GR" sz="3200" b="1" dirty="0">
                <a:solidFill>
                  <a:srgbClr val="112D63"/>
                </a:solidFill>
              </a:rPr>
              <a:t> </a:t>
            </a:r>
            <a:r>
              <a:rPr lang="el-GR" altLang="el-GR" sz="2800" b="1" dirty="0">
                <a:solidFill>
                  <a:srgbClr val="112D63"/>
                </a:solidFill>
              </a:rPr>
              <a:t>αποθήκευσης εμπορευμάτων</a:t>
            </a:r>
            <a:endParaRPr lang="el-GR" sz="2800" b="1" dirty="0"/>
          </a:p>
        </p:txBody>
      </p:sp>
      <p:sp>
        <p:nvSpPr>
          <p:cNvPr id="3" name="Θέση περιεχομένου 2">
            <a:extLst>
              <a:ext uri="{FF2B5EF4-FFF2-40B4-BE49-F238E27FC236}">
                <a16:creationId xmlns:a16="http://schemas.microsoft.com/office/drawing/2014/main" id="{DED4FC98-DBE0-47DB-8A75-6428150C0DE8}"/>
              </a:ext>
            </a:extLst>
          </p:cNvPr>
          <p:cNvSpPr>
            <a:spLocks noGrp="1"/>
          </p:cNvSpPr>
          <p:nvPr>
            <p:ph idx="1"/>
          </p:nvPr>
        </p:nvSpPr>
        <p:spPr>
          <a:xfrm>
            <a:off x="1693332" y="1515533"/>
            <a:ext cx="9762067" cy="3776134"/>
          </a:xfrm>
        </p:spPr>
        <p:txBody>
          <a:bodyPr/>
          <a:lstStyle/>
          <a:p>
            <a:pPr algn="just">
              <a:buFont typeface="Wingdings" panose="05000000000000000000" pitchFamily="2" charset="2"/>
              <a:buChar char="ü"/>
            </a:pPr>
            <a:r>
              <a:rPr lang="el-GR" sz="2000" b="1" dirty="0"/>
              <a:t>Αποτελούν τη βάση για την χρήση άλλων απλουστεύσεων - </a:t>
            </a:r>
            <a:r>
              <a:rPr lang="el-GR" sz="2000" dirty="0"/>
              <a:t>Παραλαβή των εμπορευμάτων απευθείας στους εγκεκριμένους χώρους (άδεια εγκεκριμένου παραλήπτη)</a:t>
            </a:r>
          </a:p>
          <a:p>
            <a:pPr marL="0" indent="0" algn="just">
              <a:buNone/>
            </a:pPr>
            <a:endParaRPr lang="el-GR" sz="2000" dirty="0"/>
          </a:p>
          <a:p>
            <a:pPr algn="just">
              <a:buFont typeface="Wingdings" panose="05000000000000000000" pitchFamily="2" charset="2"/>
              <a:buChar char="ü"/>
            </a:pPr>
            <a:r>
              <a:rPr lang="el-GR" sz="2000" b="1" dirty="0"/>
              <a:t>Αναστολή</a:t>
            </a:r>
            <a:r>
              <a:rPr lang="el-GR" sz="2000" dirty="0"/>
              <a:t> καταβολής εισαγωγικών δασμών, φόρων και λοιπών επιβαρύνσεων κατά περίπτωση</a:t>
            </a:r>
          </a:p>
          <a:p>
            <a:pPr marL="0" indent="0" algn="just">
              <a:buNone/>
            </a:pPr>
            <a:endParaRPr lang="el-GR" sz="2000" dirty="0"/>
          </a:p>
          <a:p>
            <a:pPr algn="just">
              <a:buFont typeface="Wingdings" panose="05000000000000000000" pitchFamily="2" charset="2"/>
              <a:buChar char="ü"/>
            </a:pPr>
            <a:r>
              <a:rPr lang="el-GR" sz="2000" b="1" dirty="0"/>
              <a:t>Διακίνηση</a:t>
            </a:r>
            <a:r>
              <a:rPr lang="el-GR" sz="2000" dirty="0"/>
              <a:t> των εμπορευμάτων μεταξύ διαφόρων τόπων που περιλαμβάνονται στην σχετική άδεια, όπως μεταξύ διαφορετικών αποθηκών, τελωνείου εισαγωγής και αποθήκης, αποθήκης και τελωνείου εξόδου από την Ε.Ε. χωρίς την παροχή επιπλέον εγγύησης</a:t>
            </a:r>
          </a:p>
          <a:p>
            <a:pPr marL="0" indent="0" algn="just">
              <a:buNone/>
            </a:pPr>
            <a:endParaRPr lang="el-GR" sz="2000" dirty="0"/>
          </a:p>
          <a:p>
            <a:pPr marL="0" indent="0" algn="just">
              <a:buNone/>
            </a:pPr>
            <a:endParaRPr lang="el-GR" sz="2000" dirty="0"/>
          </a:p>
          <a:p>
            <a:pPr marL="0" indent="0">
              <a:buNone/>
            </a:pPr>
            <a:endParaRPr lang="el-GR" sz="2000" dirty="0"/>
          </a:p>
          <a:p>
            <a:pPr>
              <a:buFont typeface="Wingdings" panose="05000000000000000000" pitchFamily="2" charset="2"/>
              <a:buChar char="ü"/>
            </a:pPr>
            <a:endParaRPr lang="el-GR" sz="2000" dirty="0"/>
          </a:p>
          <a:p>
            <a:pPr>
              <a:buFont typeface="Wingdings" panose="05000000000000000000" pitchFamily="2" charset="2"/>
              <a:buChar char="ü"/>
            </a:pPr>
            <a:endParaRPr lang="el-GR" dirty="0"/>
          </a:p>
        </p:txBody>
      </p:sp>
    </p:spTree>
    <p:extLst>
      <p:ext uri="{BB962C8B-B14F-4D97-AF65-F5344CB8AC3E}">
        <p14:creationId xmlns:p14="http://schemas.microsoft.com/office/powerpoint/2010/main" val="20550862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Ορθογώνιο 2">
            <a:extLst>
              <a:ext uri="{FF2B5EF4-FFF2-40B4-BE49-F238E27FC236}">
                <a16:creationId xmlns:a16="http://schemas.microsoft.com/office/drawing/2014/main" id="{E569604D-FA1B-4146-9661-83E720A06314}"/>
              </a:ext>
            </a:extLst>
          </p:cNvPr>
          <p:cNvSpPr/>
          <p:nvPr/>
        </p:nvSpPr>
        <p:spPr>
          <a:xfrm>
            <a:off x="1337732" y="2409041"/>
            <a:ext cx="9287935" cy="369332"/>
          </a:xfrm>
          <a:prstGeom prst="rect">
            <a:avLst/>
          </a:prstGeom>
        </p:spPr>
        <p:txBody>
          <a:bodyPr wrap="square">
            <a:spAutoFit/>
          </a:bodyPr>
          <a:lstStyle/>
          <a:p>
            <a:pPr marL="285750" indent="-285750" algn="just">
              <a:buFont typeface="Wingdings" panose="05000000000000000000" pitchFamily="2" charset="2"/>
              <a:buChar char="Ø"/>
            </a:pPr>
            <a:endParaRPr lang="el-GR" dirty="0"/>
          </a:p>
        </p:txBody>
      </p:sp>
      <p:sp>
        <p:nvSpPr>
          <p:cNvPr id="5" name="Ορθογώνιο 4">
            <a:extLst>
              <a:ext uri="{FF2B5EF4-FFF2-40B4-BE49-F238E27FC236}">
                <a16:creationId xmlns:a16="http://schemas.microsoft.com/office/drawing/2014/main" id="{E62AFEA5-820D-4915-83DA-8C5DCC766A54}"/>
              </a:ext>
            </a:extLst>
          </p:cNvPr>
          <p:cNvSpPr/>
          <p:nvPr/>
        </p:nvSpPr>
        <p:spPr>
          <a:xfrm>
            <a:off x="1337731" y="1376103"/>
            <a:ext cx="10014867" cy="3817135"/>
          </a:xfrm>
          <a:prstGeom prst="rect">
            <a:avLst/>
          </a:prstGeom>
          <a:noFill/>
        </p:spPr>
        <p:txBody>
          <a:bodyPr wrap="square">
            <a:spAutoFit/>
          </a:bodyPr>
          <a:lstStyle/>
          <a:p>
            <a:pPr lvl="0" algn="just">
              <a:lnSpc>
                <a:spcPct val="115000"/>
              </a:lnSpc>
              <a:spcBef>
                <a:spcPts val="600"/>
              </a:spcBef>
              <a:spcAft>
                <a:spcPts val="600"/>
              </a:spcAft>
            </a:pPr>
            <a:r>
              <a:rPr lang="el-GR" sz="2000" b="1" dirty="0"/>
              <a:t>Παρέχουν ευελιξία στις επιχειρήσεις να αγοράζουν και να εισάγουν με αναστολή καταβολής δασμών και ΦΠΑ μεγάλο όγκο εμπορευμάτων</a:t>
            </a:r>
          </a:p>
          <a:p>
            <a:pPr lvl="0" algn="just">
              <a:lnSpc>
                <a:spcPct val="115000"/>
              </a:lnSpc>
              <a:spcBef>
                <a:spcPts val="600"/>
              </a:spcBef>
              <a:spcAft>
                <a:spcPts val="600"/>
              </a:spcAft>
            </a:pPr>
            <a:endParaRPr lang="el-GR" sz="2000" b="1" dirty="0"/>
          </a:p>
          <a:p>
            <a:pPr marL="342900" lvl="0" indent="-342900" algn="just">
              <a:lnSpc>
                <a:spcPct val="115000"/>
              </a:lnSpc>
              <a:spcBef>
                <a:spcPts val="600"/>
              </a:spcBef>
              <a:spcAft>
                <a:spcPts val="600"/>
              </a:spcAft>
              <a:buFont typeface="Wingdings" panose="05000000000000000000" pitchFamily="2" charset="2"/>
              <a:buChar char="ü"/>
            </a:pPr>
            <a:r>
              <a:rPr lang="el-GR" sz="2000" dirty="0">
                <a:ea typeface="Calibri" panose="020F0502020204030204" pitchFamily="34" charset="0"/>
                <a:cs typeface="Times New Roman" panose="02020603050405020304" pitchFamily="18" charset="0"/>
              </a:rPr>
              <a:t>Εξοικονόμηση ρευστότητας για τις επιχειρήσεις</a:t>
            </a:r>
          </a:p>
          <a:p>
            <a:pPr marL="342900" lvl="0" indent="-342900" algn="just">
              <a:lnSpc>
                <a:spcPct val="115000"/>
              </a:lnSpc>
              <a:spcBef>
                <a:spcPts val="600"/>
              </a:spcBef>
              <a:spcAft>
                <a:spcPts val="600"/>
              </a:spcAft>
              <a:buFont typeface="Wingdings" panose="05000000000000000000" pitchFamily="2" charset="2"/>
              <a:buChar char="ü"/>
            </a:pPr>
            <a:r>
              <a:rPr lang="el-GR" sz="2000" dirty="0">
                <a:ea typeface="Calibri" panose="020F0502020204030204" pitchFamily="34" charset="0"/>
                <a:cs typeface="Times New Roman" panose="02020603050405020304" pitchFamily="18" charset="0"/>
              </a:rPr>
              <a:t>Δυνατότητα αποθεματοποίησης μεγάλου όγκου εμπορευμάτων</a:t>
            </a:r>
          </a:p>
          <a:p>
            <a:pPr marL="342900" indent="-342900" algn="just">
              <a:lnSpc>
                <a:spcPct val="115000"/>
              </a:lnSpc>
              <a:spcBef>
                <a:spcPts val="600"/>
              </a:spcBef>
              <a:spcAft>
                <a:spcPts val="600"/>
              </a:spcAft>
              <a:buFont typeface="Wingdings" panose="05000000000000000000" pitchFamily="2" charset="2"/>
              <a:buChar char="ü"/>
            </a:pPr>
            <a:r>
              <a:rPr lang="el-GR" sz="2000" dirty="0"/>
              <a:t>Ενίσχυση της επιχειρηματικής δραστηριότητας στον τομέα της αποθήκευσης</a:t>
            </a:r>
          </a:p>
          <a:p>
            <a:pPr marL="342900" indent="-342900" algn="just">
              <a:lnSpc>
                <a:spcPct val="115000"/>
              </a:lnSpc>
              <a:spcBef>
                <a:spcPts val="600"/>
              </a:spcBef>
              <a:spcAft>
                <a:spcPts val="600"/>
              </a:spcAft>
              <a:buFont typeface="Wingdings" panose="05000000000000000000" pitchFamily="2" charset="2"/>
              <a:buChar char="ü"/>
            </a:pPr>
            <a:r>
              <a:rPr lang="el-GR" sz="2000" dirty="0"/>
              <a:t>Προγραμματισμός ταμειακών ροών</a:t>
            </a:r>
            <a:endParaRPr lang="el-GR" sz="2000" dirty="0">
              <a:ea typeface="Calibri" panose="020F0502020204030204" pitchFamily="34" charset="0"/>
              <a:cs typeface="Times New Roman" panose="02020603050405020304" pitchFamily="18" charset="0"/>
            </a:endParaRPr>
          </a:p>
          <a:p>
            <a:pPr marL="342900" indent="-342900" algn="just">
              <a:lnSpc>
                <a:spcPct val="115000"/>
              </a:lnSpc>
              <a:spcBef>
                <a:spcPts val="600"/>
              </a:spcBef>
              <a:spcAft>
                <a:spcPts val="600"/>
              </a:spcAft>
              <a:buFont typeface="Wingdings" panose="05000000000000000000" pitchFamily="2" charset="2"/>
              <a:buChar char="ü"/>
            </a:pPr>
            <a:r>
              <a:rPr lang="el-GR" sz="2000" dirty="0">
                <a:ea typeface="Calibri" panose="020F0502020204030204" pitchFamily="34" charset="0"/>
                <a:cs typeface="Times New Roman" panose="02020603050405020304" pitchFamily="18" charset="0"/>
              </a:rPr>
              <a:t>Αποθήκευση εμπορευμάτων σε χώρους εγκεκριμένους και ελεγχόμενους</a:t>
            </a:r>
          </a:p>
        </p:txBody>
      </p:sp>
      <p:sp>
        <p:nvSpPr>
          <p:cNvPr id="6" name="1 - Τίτλος">
            <a:extLst>
              <a:ext uri="{FF2B5EF4-FFF2-40B4-BE49-F238E27FC236}">
                <a16:creationId xmlns:a16="http://schemas.microsoft.com/office/drawing/2014/main" id="{B536FCEB-2EC0-403B-947D-4017D25C22A5}"/>
              </a:ext>
            </a:extLst>
          </p:cNvPr>
          <p:cNvSpPr txBox="1">
            <a:spLocks/>
          </p:cNvSpPr>
          <p:nvPr/>
        </p:nvSpPr>
        <p:spPr>
          <a:xfrm>
            <a:off x="836999" y="229659"/>
            <a:ext cx="10515600" cy="81483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l-GR" sz="2800" b="1" dirty="0"/>
              <a:t>Καθεστώτα Αποθήκευσης – Οφέλη</a:t>
            </a:r>
          </a:p>
        </p:txBody>
      </p:sp>
      <p:sp>
        <p:nvSpPr>
          <p:cNvPr id="16" name="Ορθογώνιο: Στρογγύλεμα γωνιών 15">
            <a:extLst>
              <a:ext uri="{FF2B5EF4-FFF2-40B4-BE49-F238E27FC236}">
                <a16:creationId xmlns:a16="http://schemas.microsoft.com/office/drawing/2014/main" id="{DD3DFCE2-B07B-4122-8960-809E7CF11776}"/>
              </a:ext>
            </a:extLst>
          </p:cNvPr>
          <p:cNvSpPr/>
          <p:nvPr/>
        </p:nvSpPr>
        <p:spPr>
          <a:xfrm>
            <a:off x="1202267" y="1357760"/>
            <a:ext cx="10150932" cy="809708"/>
          </a:xfrm>
          <a:prstGeom prst="roundRect">
            <a:avLst/>
          </a:prstGeom>
          <a:noFill/>
          <a:ln>
            <a:solidFill>
              <a:srgbClr val="0C49BA"/>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200743570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8B39CE0-9077-4D30-9748-4C64AA506B5A}"/>
              </a:ext>
            </a:extLst>
          </p:cNvPr>
          <p:cNvSpPr>
            <a:spLocks noGrp="1"/>
          </p:cNvSpPr>
          <p:nvPr>
            <p:ph type="title"/>
          </p:nvPr>
        </p:nvSpPr>
        <p:spPr>
          <a:xfrm>
            <a:off x="863600" y="365126"/>
            <a:ext cx="10490200" cy="527047"/>
          </a:xfrm>
        </p:spPr>
        <p:txBody>
          <a:bodyPr>
            <a:normAutofit fontScale="90000"/>
          </a:bodyPr>
          <a:lstStyle/>
          <a:p>
            <a:pPr algn="ctr"/>
            <a:r>
              <a:rPr lang="el-GR" altLang="el-GR" sz="2700" b="1" dirty="0">
                <a:solidFill>
                  <a:srgbClr val="112D63"/>
                </a:solidFill>
              </a:rPr>
              <a:t>                   </a:t>
            </a:r>
            <a:br>
              <a:rPr lang="el-GR" altLang="el-GR" sz="2200" b="1" dirty="0">
                <a:solidFill>
                  <a:srgbClr val="112D63"/>
                </a:solidFill>
              </a:rPr>
            </a:br>
            <a:r>
              <a:rPr lang="el-GR" altLang="el-GR" sz="3100" b="1" dirty="0">
                <a:solidFill>
                  <a:srgbClr val="112D63"/>
                </a:solidFill>
              </a:rPr>
              <a:t>Άδειες καθεστώτων αποθήκευσης εμπορευμάτων</a:t>
            </a:r>
            <a:br>
              <a:rPr lang="el-GR" altLang="el-GR" sz="2200" b="1" dirty="0">
                <a:solidFill>
                  <a:srgbClr val="112D63"/>
                </a:solidFill>
              </a:rPr>
            </a:br>
            <a:br>
              <a:rPr lang="el-GR" sz="2200" dirty="0"/>
            </a:br>
            <a:endParaRPr lang="el-GR" sz="2200" dirty="0"/>
          </a:p>
        </p:txBody>
      </p:sp>
      <p:sp>
        <p:nvSpPr>
          <p:cNvPr id="3" name="Θέση περιεχομένου 2">
            <a:extLst>
              <a:ext uri="{FF2B5EF4-FFF2-40B4-BE49-F238E27FC236}">
                <a16:creationId xmlns:a16="http://schemas.microsoft.com/office/drawing/2014/main" id="{7E4DCEF0-9751-406E-A396-97F52481978F}"/>
              </a:ext>
            </a:extLst>
          </p:cNvPr>
          <p:cNvSpPr>
            <a:spLocks noGrp="1"/>
          </p:cNvSpPr>
          <p:nvPr>
            <p:ph idx="1"/>
          </p:nvPr>
        </p:nvSpPr>
        <p:spPr>
          <a:xfrm>
            <a:off x="939800" y="1778000"/>
            <a:ext cx="10718800" cy="4187827"/>
          </a:xfrm>
        </p:spPr>
        <p:txBody>
          <a:bodyPr numCol="2">
            <a:normAutofit/>
          </a:bodyPr>
          <a:lstStyle/>
          <a:p>
            <a:pPr indent="0" algn="ctr">
              <a:lnSpc>
                <a:spcPct val="100000"/>
              </a:lnSpc>
              <a:spcBef>
                <a:spcPts val="600"/>
              </a:spcBef>
              <a:spcAft>
                <a:spcPts val="600"/>
              </a:spcAft>
              <a:buNone/>
            </a:pPr>
            <a:endParaRPr lang="el-GR" sz="2000" b="1" dirty="0"/>
          </a:p>
          <a:p>
            <a:pPr indent="0" algn="ctr">
              <a:lnSpc>
                <a:spcPct val="100000"/>
              </a:lnSpc>
              <a:spcBef>
                <a:spcPts val="600"/>
              </a:spcBef>
              <a:spcAft>
                <a:spcPts val="600"/>
              </a:spcAft>
              <a:buNone/>
            </a:pPr>
            <a:r>
              <a:rPr lang="el-GR" sz="2000" b="1" dirty="0"/>
              <a:t>165 δημόσιες αποθήκες</a:t>
            </a:r>
          </a:p>
          <a:p>
            <a:pPr indent="0">
              <a:lnSpc>
                <a:spcPct val="100000"/>
              </a:lnSpc>
              <a:spcBef>
                <a:spcPts val="600"/>
              </a:spcBef>
              <a:spcAft>
                <a:spcPts val="600"/>
              </a:spcAft>
              <a:buNone/>
            </a:pPr>
            <a:r>
              <a:rPr lang="el-GR" sz="2000" dirty="0"/>
              <a:t>Επιχειρήσεις κυρίως:</a:t>
            </a:r>
          </a:p>
          <a:p>
            <a:pPr indent="0" algn="just">
              <a:lnSpc>
                <a:spcPct val="100000"/>
              </a:lnSpc>
              <a:spcBef>
                <a:spcPts val="600"/>
              </a:spcBef>
              <a:spcAft>
                <a:spcPts val="600"/>
              </a:spcAft>
              <a:buNone/>
            </a:pPr>
            <a:r>
              <a:rPr lang="el-GR" sz="1800" dirty="0"/>
              <a:t>α) Παροχής υπηρεσιών αποθήκευσης, </a:t>
            </a:r>
          </a:p>
          <a:p>
            <a:pPr indent="0" algn="just">
              <a:lnSpc>
                <a:spcPct val="100000"/>
              </a:lnSpc>
              <a:spcBef>
                <a:spcPts val="600"/>
              </a:spcBef>
              <a:spcAft>
                <a:spcPts val="600"/>
              </a:spcAft>
              <a:buNone/>
            </a:pPr>
            <a:r>
              <a:rPr lang="el-GR" sz="1800" dirty="0"/>
              <a:t>διανομής  και μεταφοράς εμπορευμάτων</a:t>
            </a:r>
          </a:p>
          <a:p>
            <a:pPr indent="0" algn="just">
              <a:lnSpc>
                <a:spcPct val="100000"/>
              </a:lnSpc>
              <a:spcBef>
                <a:spcPts val="600"/>
              </a:spcBef>
              <a:spcAft>
                <a:spcPts val="600"/>
              </a:spcAft>
              <a:buNone/>
            </a:pPr>
            <a:r>
              <a:rPr lang="el-GR" sz="1800" dirty="0"/>
              <a:t>β) Εφοδιαστικές</a:t>
            </a:r>
          </a:p>
          <a:p>
            <a:pPr indent="0" algn="just">
              <a:lnSpc>
                <a:spcPct val="100000"/>
              </a:lnSpc>
              <a:spcBef>
                <a:spcPts val="600"/>
              </a:spcBef>
              <a:spcAft>
                <a:spcPts val="600"/>
              </a:spcAft>
              <a:buNone/>
            </a:pPr>
            <a:r>
              <a:rPr lang="el-GR" sz="1800" dirty="0"/>
              <a:t>γ) Μεταφορικές</a:t>
            </a:r>
          </a:p>
          <a:p>
            <a:pPr indent="0" algn="just">
              <a:lnSpc>
                <a:spcPct val="100000"/>
              </a:lnSpc>
              <a:spcBef>
                <a:spcPts val="600"/>
              </a:spcBef>
              <a:spcAft>
                <a:spcPts val="600"/>
              </a:spcAft>
              <a:buNone/>
            </a:pPr>
            <a:endParaRPr lang="el-GR" sz="1800" b="1" dirty="0"/>
          </a:p>
          <a:p>
            <a:pPr marL="457200" lvl="1" indent="0" algn="just">
              <a:spcBef>
                <a:spcPts val="600"/>
              </a:spcBef>
              <a:spcAft>
                <a:spcPts val="600"/>
              </a:spcAft>
              <a:buNone/>
            </a:pPr>
            <a:r>
              <a:rPr lang="el-GR" sz="1800" b="1" dirty="0"/>
              <a:t>                                                                                 </a:t>
            </a:r>
            <a:endParaRPr lang="el-GR" sz="1800" dirty="0"/>
          </a:p>
          <a:p>
            <a:pPr indent="0" algn="just">
              <a:lnSpc>
                <a:spcPct val="100000"/>
              </a:lnSpc>
              <a:spcBef>
                <a:spcPts val="600"/>
              </a:spcBef>
              <a:spcAft>
                <a:spcPts val="600"/>
              </a:spcAft>
              <a:buNone/>
            </a:pPr>
            <a:endParaRPr lang="el-GR" sz="1800" b="1" dirty="0"/>
          </a:p>
          <a:p>
            <a:pPr indent="0" algn="ctr">
              <a:lnSpc>
                <a:spcPct val="100000"/>
              </a:lnSpc>
              <a:spcBef>
                <a:spcPts val="600"/>
              </a:spcBef>
              <a:spcAft>
                <a:spcPts val="600"/>
              </a:spcAft>
              <a:buNone/>
            </a:pPr>
            <a:r>
              <a:rPr lang="el-GR" sz="2000" b="1" dirty="0"/>
              <a:t>135 ιδιωτικές αποθήκες</a:t>
            </a:r>
          </a:p>
          <a:p>
            <a:pPr indent="0">
              <a:lnSpc>
                <a:spcPct val="100000"/>
              </a:lnSpc>
              <a:spcBef>
                <a:spcPts val="600"/>
              </a:spcBef>
              <a:spcAft>
                <a:spcPts val="600"/>
              </a:spcAft>
              <a:buNone/>
            </a:pPr>
            <a:r>
              <a:rPr lang="el-GR" sz="1800" dirty="0"/>
              <a:t>Επιχειρήσεις κυρίως:</a:t>
            </a:r>
          </a:p>
          <a:p>
            <a:pPr indent="0">
              <a:lnSpc>
                <a:spcPct val="100000"/>
              </a:lnSpc>
              <a:spcBef>
                <a:spcPts val="600"/>
              </a:spcBef>
              <a:spcAft>
                <a:spcPts val="600"/>
              </a:spcAft>
              <a:buNone/>
            </a:pPr>
            <a:r>
              <a:rPr lang="el-GR" sz="1800" dirty="0"/>
              <a:t>  α) Εμπορικές, Εισαγωγικές/Εξαγωγικές </a:t>
            </a:r>
          </a:p>
          <a:p>
            <a:pPr indent="0">
              <a:lnSpc>
                <a:spcPct val="100000"/>
              </a:lnSpc>
              <a:spcBef>
                <a:spcPts val="600"/>
              </a:spcBef>
              <a:spcAft>
                <a:spcPts val="600"/>
              </a:spcAft>
              <a:buNone/>
            </a:pPr>
            <a:r>
              <a:rPr lang="el-GR" sz="1800" dirty="0"/>
              <a:t>  β) Μεταποιητικές με σκοπό την ελαχιστοποίηση του κόστους παραγωγής των τελικών προϊόντων τους (αποθεματοποίηση α΄ ύλης με χαμηλό κόστος απόκτησης και αναζήτηση πελατών)</a:t>
            </a:r>
          </a:p>
        </p:txBody>
      </p:sp>
      <p:sp>
        <p:nvSpPr>
          <p:cNvPr id="10" name="Ορθογώνιο: Στρογγύλεμα γωνιών 9">
            <a:extLst>
              <a:ext uri="{FF2B5EF4-FFF2-40B4-BE49-F238E27FC236}">
                <a16:creationId xmlns:a16="http://schemas.microsoft.com/office/drawing/2014/main" id="{94744539-6F02-466A-AC2A-06023B285803}"/>
              </a:ext>
            </a:extLst>
          </p:cNvPr>
          <p:cNvSpPr/>
          <p:nvPr/>
        </p:nvSpPr>
        <p:spPr>
          <a:xfrm>
            <a:off x="1092200" y="1938866"/>
            <a:ext cx="4902200" cy="3564467"/>
          </a:xfrm>
          <a:prstGeom prst="roundRect">
            <a:avLst/>
          </a:prstGeom>
          <a:noFill/>
          <a:ln w="19050">
            <a:solidFill>
              <a:srgbClr val="112D63"/>
            </a:solid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algn="ctr"/>
            <a:endParaRPr lang="el-GR" dirty="0"/>
          </a:p>
        </p:txBody>
      </p:sp>
      <p:sp>
        <p:nvSpPr>
          <p:cNvPr id="14" name="Ορθογώνιο: Στρογγύλεμα γωνιών 13">
            <a:extLst>
              <a:ext uri="{FF2B5EF4-FFF2-40B4-BE49-F238E27FC236}">
                <a16:creationId xmlns:a16="http://schemas.microsoft.com/office/drawing/2014/main" id="{CABA802A-0894-421A-91EF-5E1B56EF6226}"/>
              </a:ext>
            </a:extLst>
          </p:cNvPr>
          <p:cNvSpPr/>
          <p:nvPr/>
        </p:nvSpPr>
        <p:spPr>
          <a:xfrm>
            <a:off x="6333067" y="1938865"/>
            <a:ext cx="5325533" cy="3564467"/>
          </a:xfrm>
          <a:prstGeom prst="roundRect">
            <a:avLst/>
          </a:prstGeom>
          <a:noFill/>
          <a:ln>
            <a:solidFill>
              <a:srgbClr val="0C49BA"/>
            </a:solidFill>
          </a:ln>
          <a:effectLst>
            <a:glow rad="63500">
              <a:schemeClr val="accent1">
                <a:satMod val="175000"/>
                <a:alpha val="40000"/>
              </a:schemeClr>
            </a:glow>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 name="Ορθογώνιο 3">
            <a:extLst>
              <a:ext uri="{FF2B5EF4-FFF2-40B4-BE49-F238E27FC236}">
                <a16:creationId xmlns:a16="http://schemas.microsoft.com/office/drawing/2014/main" id="{34490670-8F55-418B-94A1-FBAB47992C59}"/>
              </a:ext>
            </a:extLst>
          </p:cNvPr>
          <p:cNvSpPr/>
          <p:nvPr/>
        </p:nvSpPr>
        <p:spPr>
          <a:xfrm>
            <a:off x="1447800" y="1153204"/>
            <a:ext cx="9906000" cy="646331"/>
          </a:xfrm>
          <a:prstGeom prst="rect">
            <a:avLst/>
          </a:prstGeom>
        </p:spPr>
        <p:txBody>
          <a:bodyPr wrap="square">
            <a:spAutoFit/>
          </a:bodyPr>
          <a:lstStyle/>
          <a:p>
            <a:r>
              <a:rPr lang="el-GR" dirty="0"/>
              <a:t>Στη χώρα μας λειτουργούν </a:t>
            </a:r>
            <a:r>
              <a:rPr lang="el-GR" b="1" dirty="0"/>
              <a:t>συνολικά 278 αποθήκες αποταμίευσης</a:t>
            </a:r>
            <a:r>
              <a:rPr lang="en-US" b="1" dirty="0"/>
              <a:t> </a:t>
            </a:r>
            <a:r>
              <a:rPr lang="el-GR" b="1" dirty="0"/>
              <a:t>και 22 τελωνειακής αποθήκευσης</a:t>
            </a:r>
            <a:r>
              <a:rPr lang="el-GR" dirty="0"/>
              <a:t>: </a:t>
            </a:r>
          </a:p>
        </p:txBody>
      </p:sp>
    </p:spTree>
    <p:extLst>
      <p:ext uri="{BB962C8B-B14F-4D97-AF65-F5344CB8AC3E}">
        <p14:creationId xmlns:p14="http://schemas.microsoft.com/office/powerpoint/2010/main" val="3498783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F322583-BF15-4FFC-A513-4410667D3562}"/>
              </a:ext>
            </a:extLst>
          </p:cNvPr>
          <p:cNvSpPr>
            <a:spLocks noGrp="1"/>
          </p:cNvSpPr>
          <p:nvPr>
            <p:ph type="title"/>
          </p:nvPr>
        </p:nvSpPr>
        <p:spPr>
          <a:xfrm>
            <a:off x="838200" y="365126"/>
            <a:ext cx="10515600" cy="591608"/>
          </a:xfrm>
        </p:spPr>
        <p:txBody>
          <a:bodyPr>
            <a:normAutofit/>
          </a:bodyPr>
          <a:lstStyle/>
          <a:p>
            <a:pPr algn="ctr"/>
            <a:r>
              <a:rPr lang="el-GR" altLang="el-GR" sz="2800" b="1" dirty="0">
                <a:solidFill>
                  <a:srgbClr val="112D63"/>
                </a:solidFill>
              </a:rPr>
              <a:t>Καθεστώτα αποθήκευσης εμπορευμάτων</a:t>
            </a:r>
            <a:endParaRPr lang="el-GR" sz="2800" dirty="0"/>
          </a:p>
        </p:txBody>
      </p:sp>
      <p:graphicFrame>
        <p:nvGraphicFramePr>
          <p:cNvPr id="4" name="Θέση περιεχομένου 3">
            <a:extLst>
              <a:ext uri="{FF2B5EF4-FFF2-40B4-BE49-F238E27FC236}">
                <a16:creationId xmlns:a16="http://schemas.microsoft.com/office/drawing/2014/main" id="{0F8B6782-43D5-49D3-AB93-4A5DBCB0AEC0}"/>
              </a:ext>
            </a:extLst>
          </p:cNvPr>
          <p:cNvGraphicFramePr>
            <a:graphicFrameLocks noGrp="1"/>
          </p:cNvGraphicFramePr>
          <p:nvPr>
            <p:ph idx="1"/>
            <p:extLst>
              <p:ext uri="{D42A27DB-BD31-4B8C-83A1-F6EECF244321}">
                <p14:modId xmlns:p14="http://schemas.microsoft.com/office/powerpoint/2010/main" val="2014384725"/>
              </p:ext>
            </p:extLst>
          </p:nvPr>
        </p:nvGraphicFramePr>
        <p:xfrm>
          <a:off x="973138" y="1211263"/>
          <a:ext cx="10380662" cy="43767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820409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a:extLst>
              <a:ext uri="{FF2B5EF4-FFF2-40B4-BE49-F238E27FC236}">
                <a16:creationId xmlns:a16="http://schemas.microsoft.com/office/drawing/2014/main" id="{6BBB095C-171C-4F01-B31F-5581F93D2F16}"/>
              </a:ext>
            </a:extLst>
          </p:cNvPr>
          <p:cNvSpPr/>
          <p:nvPr/>
        </p:nvSpPr>
        <p:spPr>
          <a:xfrm>
            <a:off x="838800" y="1444752"/>
            <a:ext cx="10515600" cy="4362048"/>
          </a:xfrm>
          <a:prstGeom prst="rect">
            <a:avLst/>
          </a:prstGeom>
        </p:spPr>
        <p:txBody>
          <a:bodyPr wrap="square">
            <a:normAutofit/>
          </a:bodyPr>
          <a:lstStyle/>
          <a:p>
            <a:r>
              <a:rPr lang="el-GR" sz="2000" b="1" u="sng" dirty="0"/>
              <a:t>Απευθύνονται</a:t>
            </a:r>
            <a:r>
              <a:rPr lang="el-GR" sz="2000" i="1" dirty="0"/>
              <a:t> σ</a:t>
            </a:r>
            <a:r>
              <a:rPr lang="el-GR" sz="2000" dirty="0"/>
              <a:t>ε επιχειρήσεις ανεξαρτήτως οικονομικής δραστηριότητας:</a:t>
            </a:r>
            <a:endParaRPr lang="en-US" sz="2000" dirty="0"/>
          </a:p>
          <a:p>
            <a:endParaRPr lang="x-none" sz="2000" dirty="0"/>
          </a:p>
          <a:p>
            <a:pPr marL="342900" indent="-342900">
              <a:buFont typeface="Wingdings" panose="05000000000000000000" pitchFamily="2" charset="2"/>
              <a:buChar char="ü"/>
            </a:pPr>
            <a:r>
              <a:rPr lang="el-GR" sz="2000" dirty="0"/>
              <a:t>Εισαγωγείς – </a:t>
            </a:r>
            <a:r>
              <a:rPr lang="el-GR" sz="2000" dirty="0" err="1"/>
              <a:t>Εξαγωγείς</a:t>
            </a:r>
            <a:endParaRPr lang="el-GR" sz="2000" dirty="0"/>
          </a:p>
          <a:p>
            <a:endParaRPr lang="el-GR" sz="2000" dirty="0"/>
          </a:p>
          <a:p>
            <a:pPr marL="342900" indent="-342900">
              <a:buFont typeface="Wingdings" panose="05000000000000000000" pitchFamily="2" charset="2"/>
              <a:buChar char="ü"/>
            </a:pPr>
            <a:r>
              <a:rPr lang="el-GR" sz="2000" dirty="0"/>
              <a:t>Αποθηκευτικές εταιρείες</a:t>
            </a:r>
          </a:p>
          <a:p>
            <a:endParaRPr lang="el-GR" sz="2000" dirty="0"/>
          </a:p>
          <a:p>
            <a:pPr marL="342900" indent="-342900">
              <a:buFont typeface="Wingdings" panose="05000000000000000000" pitchFamily="2" charset="2"/>
              <a:buChar char="ü"/>
            </a:pPr>
            <a:r>
              <a:rPr lang="el-GR" sz="2000" dirty="0"/>
              <a:t>Μεταφορικές εταιρείες</a:t>
            </a:r>
          </a:p>
          <a:p>
            <a:endParaRPr lang="el-GR" sz="2000" dirty="0"/>
          </a:p>
          <a:p>
            <a:pPr marL="342900" indent="-342900">
              <a:buFont typeface="Wingdings" panose="05000000000000000000" pitchFamily="2" charset="2"/>
              <a:buChar char="ü"/>
            </a:pPr>
            <a:r>
              <a:rPr lang="el-GR" sz="2000" dirty="0"/>
              <a:t>Εφοδιαστικές επιχειρήσεις</a:t>
            </a:r>
          </a:p>
          <a:p>
            <a:endParaRPr lang="el-GR" sz="2000" dirty="0"/>
          </a:p>
          <a:p>
            <a:pPr marL="342900" indent="-342900">
              <a:buFont typeface="Wingdings" panose="05000000000000000000" pitchFamily="2" charset="2"/>
              <a:buChar char="ü"/>
            </a:pPr>
            <a:r>
              <a:rPr lang="el-GR" sz="2000" dirty="0"/>
              <a:t>Μεταποιητικές εταιρείες</a:t>
            </a:r>
          </a:p>
          <a:p>
            <a:pPr marL="342900" indent="-342900">
              <a:buFont typeface="Wingdings" panose="05000000000000000000" pitchFamily="2" charset="2"/>
              <a:buChar char="ü"/>
            </a:pPr>
            <a:endParaRPr lang="el-GR" sz="2000" dirty="0"/>
          </a:p>
          <a:p>
            <a:endParaRPr lang="el-GR" sz="2000" dirty="0"/>
          </a:p>
        </p:txBody>
      </p:sp>
      <p:sp>
        <p:nvSpPr>
          <p:cNvPr id="3" name="Ορθογώνιο 2">
            <a:extLst>
              <a:ext uri="{FF2B5EF4-FFF2-40B4-BE49-F238E27FC236}">
                <a16:creationId xmlns:a16="http://schemas.microsoft.com/office/drawing/2014/main" id="{D3D2CDCF-04A9-4827-847F-BE171B0F27C4}"/>
              </a:ext>
            </a:extLst>
          </p:cNvPr>
          <p:cNvSpPr/>
          <p:nvPr/>
        </p:nvSpPr>
        <p:spPr>
          <a:xfrm>
            <a:off x="3048000" y="3105835"/>
            <a:ext cx="6096000" cy="369332"/>
          </a:xfrm>
          <a:prstGeom prst="rect">
            <a:avLst/>
          </a:prstGeom>
        </p:spPr>
        <p:txBody>
          <a:bodyPr>
            <a:spAutoFit/>
          </a:bodyPr>
          <a:lstStyle/>
          <a:p>
            <a:pPr algn="just"/>
            <a:endParaRPr lang="x-none" dirty="0"/>
          </a:p>
        </p:txBody>
      </p:sp>
      <p:sp>
        <p:nvSpPr>
          <p:cNvPr id="7" name="1 - Τίτλος">
            <a:extLst>
              <a:ext uri="{FF2B5EF4-FFF2-40B4-BE49-F238E27FC236}">
                <a16:creationId xmlns:a16="http://schemas.microsoft.com/office/drawing/2014/main" id="{CC059ECE-3686-4DE7-A6D0-81DD32F2BF9F}"/>
              </a:ext>
            </a:extLst>
          </p:cNvPr>
          <p:cNvSpPr txBox="1">
            <a:spLocks/>
          </p:cNvSpPr>
          <p:nvPr/>
        </p:nvSpPr>
        <p:spPr>
          <a:xfrm>
            <a:off x="838200" y="365125"/>
            <a:ext cx="10515600" cy="107962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l-GR" altLang="el-GR" sz="2800" b="1" dirty="0">
                <a:solidFill>
                  <a:srgbClr val="112D63"/>
                </a:solidFill>
              </a:rPr>
              <a:t>Καθεστώτα αποθήκευσης εμπορευμάτων</a:t>
            </a:r>
            <a:br>
              <a:rPr lang="en-US" sz="2800" b="1" dirty="0">
                <a:latin typeface="+mn-lt"/>
              </a:rPr>
            </a:br>
            <a:endParaRPr lang="el-GR" sz="2800" b="1" dirty="0">
              <a:latin typeface="+mn-lt"/>
            </a:endParaRPr>
          </a:p>
        </p:txBody>
      </p:sp>
      <p:grpSp>
        <p:nvGrpSpPr>
          <p:cNvPr id="9" name="Group 2">
            <a:extLst>
              <a:ext uri="{FF2B5EF4-FFF2-40B4-BE49-F238E27FC236}">
                <a16:creationId xmlns:a16="http://schemas.microsoft.com/office/drawing/2014/main" id="{5052E03C-22E2-4E47-989C-BF67A670376E}"/>
              </a:ext>
            </a:extLst>
          </p:cNvPr>
          <p:cNvGrpSpPr/>
          <p:nvPr/>
        </p:nvGrpSpPr>
        <p:grpSpPr bwMode="auto">
          <a:xfrm>
            <a:off x="6237814" y="2074437"/>
            <a:ext cx="5737541" cy="3652507"/>
            <a:chOff x="23" y="248"/>
            <a:chExt cx="1399" cy="4834"/>
          </a:xfrm>
        </p:grpSpPr>
        <p:pic>
          <p:nvPicPr>
            <p:cNvPr id="10" name="Picture 4">
              <a:extLst>
                <a:ext uri="{FF2B5EF4-FFF2-40B4-BE49-F238E27FC236}">
                  <a16:creationId xmlns:a16="http://schemas.microsoft.com/office/drawing/2014/main" id="{86F06A6B-A1B0-42A0-9667-959C8E73153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 y="2742"/>
              <a:ext cx="688" cy="234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 name="Picture 5">
              <a:extLst>
                <a:ext uri="{FF2B5EF4-FFF2-40B4-BE49-F238E27FC236}">
                  <a16:creationId xmlns:a16="http://schemas.microsoft.com/office/drawing/2014/main" id="{EA18415C-905E-4B10-A133-13DBD2C96F8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1" y="2742"/>
              <a:ext cx="681" cy="234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 name="Picture 6">
              <a:extLst>
                <a:ext uri="{FF2B5EF4-FFF2-40B4-BE49-F238E27FC236}">
                  <a16:creationId xmlns:a16="http://schemas.microsoft.com/office/drawing/2014/main" id="{02BBDE4E-530D-4C61-BA7F-F6170EF4B3B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r="12949"/>
            <a:stretch>
              <a:fillRect/>
            </a:stretch>
          </p:blipFill>
          <p:spPr bwMode="auto">
            <a:xfrm>
              <a:off x="30" y="248"/>
              <a:ext cx="681" cy="2340"/>
            </a:xfrm>
            <a:prstGeom prst="rect">
              <a:avLst/>
            </a:prstGeom>
            <a:noFill/>
            <a:ln>
              <a:noFill/>
            </a:ln>
            <a:effectLst/>
            <a:extLst>
              <a:ext uri="{909E8E84-426E-40DD-AFC4-6F175D3DCCD1}">
                <a14:hiddenFill xmlns:a14="http://schemas.microsoft.com/office/drawing/2010/main">
                  <a:blipFill dpi="0" rotWithShape="0">
                    <a:blip/>
                    <a:srcRect r="12949"/>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pic>
        <p:nvPicPr>
          <p:cNvPr id="13" name="Picture 3">
            <a:extLst>
              <a:ext uri="{FF2B5EF4-FFF2-40B4-BE49-F238E27FC236}">
                <a16:creationId xmlns:a16="http://schemas.microsoft.com/office/drawing/2014/main" id="{910BB1C9-61A8-4FFA-90BF-74ABCB08AA9A}"/>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106585" y="2074437"/>
            <a:ext cx="2868770" cy="1768073"/>
          </a:xfrm>
          <a:prstGeom prst="rect">
            <a:avLst/>
          </a:prstGeom>
          <a:noFill/>
          <a:ln>
            <a:noFill/>
          </a:ln>
          <a:effectLst/>
          <a:extLst/>
        </p:spPr>
      </p:pic>
    </p:spTree>
    <p:extLst>
      <p:ext uri="{BB962C8B-B14F-4D97-AF65-F5344CB8AC3E}">
        <p14:creationId xmlns:p14="http://schemas.microsoft.com/office/powerpoint/2010/main" val="60713042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a:extLst>
              <a:ext uri="{FF2B5EF4-FFF2-40B4-BE49-F238E27FC236}">
                <a16:creationId xmlns:a16="http://schemas.microsoft.com/office/drawing/2014/main" id="{6BBB095C-171C-4F01-B31F-5581F93D2F16}"/>
              </a:ext>
            </a:extLst>
          </p:cNvPr>
          <p:cNvSpPr/>
          <p:nvPr/>
        </p:nvSpPr>
        <p:spPr>
          <a:xfrm>
            <a:off x="838800" y="567268"/>
            <a:ext cx="10515600" cy="5239532"/>
          </a:xfrm>
          <a:prstGeom prst="rect">
            <a:avLst/>
          </a:prstGeom>
        </p:spPr>
        <p:txBody>
          <a:bodyPr wrap="square">
            <a:normAutofit/>
          </a:bodyPr>
          <a:lstStyle/>
          <a:p>
            <a:r>
              <a:rPr lang="el-GR" sz="2800" b="1" dirty="0">
                <a:solidFill>
                  <a:srgbClr val="112D63"/>
                </a:solidFill>
                <a:latin typeface="+mj-lt"/>
                <a:ea typeface="+mj-ea"/>
                <a:cs typeface="+mj-cs"/>
              </a:rPr>
              <a:t>Οι αποθήκες τελωνειακής αποθήκευσης απευθύνονται επιπλέον σε:</a:t>
            </a:r>
            <a:endParaRPr lang="en-US" sz="2800" b="1" dirty="0">
              <a:solidFill>
                <a:srgbClr val="112D63"/>
              </a:solidFill>
              <a:latin typeface="+mj-lt"/>
              <a:ea typeface="+mj-ea"/>
              <a:cs typeface="+mj-cs"/>
            </a:endParaRPr>
          </a:p>
          <a:p>
            <a:endParaRPr lang="el-GR" sz="2400" dirty="0"/>
          </a:p>
          <a:p>
            <a:pPr marL="342900" indent="-342900">
              <a:buFont typeface="Wingdings" panose="05000000000000000000" pitchFamily="2" charset="2"/>
              <a:buChar char="ü"/>
            </a:pPr>
            <a:r>
              <a:rPr lang="el-GR" sz="2000" dirty="0"/>
              <a:t>Ναυτιλιακές εταιρείες</a:t>
            </a:r>
          </a:p>
          <a:p>
            <a:pPr marL="342900" indent="-342900">
              <a:buFont typeface="Wingdings" panose="05000000000000000000" pitchFamily="2" charset="2"/>
              <a:buChar char="ü"/>
            </a:pPr>
            <a:endParaRPr lang="el-GR" sz="2000" dirty="0"/>
          </a:p>
          <a:p>
            <a:pPr marL="342900" indent="-342900">
              <a:buFont typeface="Wingdings" panose="05000000000000000000" pitchFamily="2" charset="2"/>
              <a:buChar char="ü"/>
            </a:pPr>
            <a:r>
              <a:rPr lang="el-GR" sz="2000" dirty="0"/>
              <a:t>Εγχώριους προμηθευτές-παραγωγούς</a:t>
            </a:r>
          </a:p>
          <a:p>
            <a:pPr marL="342900" indent="-342900">
              <a:buFont typeface="Wingdings" panose="05000000000000000000" pitchFamily="2" charset="2"/>
              <a:buChar char="ü"/>
            </a:pPr>
            <a:endParaRPr lang="el-GR" sz="2000" dirty="0"/>
          </a:p>
          <a:p>
            <a:pPr marL="342900" indent="-342900">
              <a:buFont typeface="Wingdings" panose="05000000000000000000" pitchFamily="2" charset="2"/>
              <a:buChar char="ü"/>
            </a:pPr>
            <a:r>
              <a:rPr lang="el-GR" sz="2000" dirty="0"/>
              <a:t>Επιχειρηματικούς ομίλους του εξωτερικού</a:t>
            </a:r>
          </a:p>
          <a:p>
            <a:pPr marL="342900" indent="-342900">
              <a:buFont typeface="Wingdings" panose="05000000000000000000" pitchFamily="2" charset="2"/>
              <a:buChar char="ü"/>
            </a:pPr>
            <a:endParaRPr lang="el-GR" sz="2000" dirty="0"/>
          </a:p>
          <a:p>
            <a:pPr marL="342900" indent="-342900">
              <a:buFont typeface="Wingdings" panose="05000000000000000000" pitchFamily="2" charset="2"/>
              <a:buChar char="ü"/>
            </a:pPr>
            <a:r>
              <a:rPr lang="el-GR" sz="2000" dirty="0"/>
              <a:t>Εφοδιαστικές επιχειρήσεις πλοίων και αεροσκαφών</a:t>
            </a:r>
          </a:p>
          <a:p>
            <a:endParaRPr lang="el-GR" sz="2000" dirty="0"/>
          </a:p>
          <a:p>
            <a:pPr>
              <a:buFont typeface="Wingdings" pitchFamily="2" charset="2"/>
              <a:buChar char="ü"/>
            </a:pPr>
            <a:endParaRPr lang="el-GR" sz="2400" dirty="0"/>
          </a:p>
          <a:p>
            <a:pPr>
              <a:buFont typeface="Wingdings" pitchFamily="2" charset="2"/>
              <a:buChar char="ü"/>
            </a:pPr>
            <a:endParaRPr lang="el-GR" sz="2400" dirty="0"/>
          </a:p>
          <a:p>
            <a:pPr>
              <a:buFont typeface="Wingdings" pitchFamily="2" charset="2"/>
              <a:buChar char="ü"/>
            </a:pPr>
            <a:endParaRPr lang="el-GR" sz="2200" b="1" dirty="0">
              <a:latin typeface="Constantia" pitchFamily="18" charset="0"/>
            </a:endParaRPr>
          </a:p>
          <a:p>
            <a:pPr>
              <a:buFont typeface="Wingdings" pitchFamily="2" charset="2"/>
              <a:buChar char="ü"/>
            </a:pPr>
            <a:endParaRPr lang="el-GR" sz="2000" dirty="0"/>
          </a:p>
          <a:p>
            <a:pPr>
              <a:buFont typeface="Wingdings" pitchFamily="2" charset="2"/>
              <a:buChar char="ü"/>
            </a:pPr>
            <a:endParaRPr lang="el-GR" sz="2000" dirty="0"/>
          </a:p>
        </p:txBody>
      </p:sp>
      <p:sp>
        <p:nvSpPr>
          <p:cNvPr id="3" name="Ορθογώνιο 2">
            <a:extLst>
              <a:ext uri="{FF2B5EF4-FFF2-40B4-BE49-F238E27FC236}">
                <a16:creationId xmlns:a16="http://schemas.microsoft.com/office/drawing/2014/main" id="{D3D2CDCF-04A9-4827-847F-BE171B0F27C4}"/>
              </a:ext>
            </a:extLst>
          </p:cNvPr>
          <p:cNvSpPr/>
          <p:nvPr/>
        </p:nvSpPr>
        <p:spPr>
          <a:xfrm>
            <a:off x="3048000" y="3105835"/>
            <a:ext cx="6096000" cy="369332"/>
          </a:xfrm>
          <a:prstGeom prst="rect">
            <a:avLst/>
          </a:prstGeom>
        </p:spPr>
        <p:txBody>
          <a:bodyPr>
            <a:spAutoFit/>
          </a:bodyPr>
          <a:lstStyle/>
          <a:p>
            <a:pPr algn="just"/>
            <a:endParaRPr lang="x-none" dirty="0"/>
          </a:p>
        </p:txBody>
      </p:sp>
    </p:spTree>
    <p:extLst>
      <p:ext uri="{BB962C8B-B14F-4D97-AF65-F5344CB8AC3E}">
        <p14:creationId xmlns:p14="http://schemas.microsoft.com/office/powerpoint/2010/main" val="4000987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5D908F0-4285-3FAB-79D8-D163B74B18C0}"/>
              </a:ext>
            </a:extLst>
          </p:cNvPr>
          <p:cNvSpPr txBox="1"/>
          <p:nvPr/>
        </p:nvSpPr>
        <p:spPr>
          <a:xfrm>
            <a:off x="1092199" y="974999"/>
            <a:ext cx="10413999" cy="4570667"/>
          </a:xfrm>
          <a:prstGeom prst="rect">
            <a:avLst/>
          </a:prstGeom>
          <a:noFill/>
        </p:spPr>
        <p:txBody>
          <a:bodyPr wrap="square">
            <a:normAutofit fontScale="47500" lnSpcReduction="20000"/>
          </a:bodyPr>
          <a:lstStyle/>
          <a:p>
            <a:pPr marL="1028700" lvl="1" indent="-571500" algn="just">
              <a:lnSpc>
                <a:spcPct val="150000"/>
              </a:lnSpc>
              <a:buFont typeface="Wingdings" panose="05000000000000000000" pitchFamily="2" charset="2"/>
              <a:buChar char="v"/>
            </a:pPr>
            <a:r>
              <a:rPr lang="el-GR" sz="4200" b="1" dirty="0"/>
              <a:t>ΤΕΛΩΝΕΙΑΚΗ ΑΠΟΤΑΜΙΕΥΣΗ </a:t>
            </a:r>
          </a:p>
          <a:p>
            <a:pPr algn="just">
              <a:lnSpc>
                <a:spcPct val="150000"/>
              </a:lnSpc>
              <a:spcAft>
                <a:spcPts val="600"/>
              </a:spcAft>
            </a:pPr>
            <a:r>
              <a:rPr lang="el-GR" sz="4200" b="1" u="sng" dirty="0"/>
              <a:t>Επιτρέπει</a:t>
            </a:r>
            <a:r>
              <a:rPr lang="el-GR" sz="4200" dirty="0"/>
              <a:t> εμπορεύματα τρίτων χωρών, να αποθηκεύονται εντός της Ευρωπαϊκής Ένωσης, σε </a:t>
            </a:r>
            <a:r>
              <a:rPr lang="el-GR" sz="4200" u="sng" dirty="0"/>
              <a:t>εγκεκριμένους</a:t>
            </a:r>
            <a:r>
              <a:rPr lang="el-GR" sz="4200" dirty="0"/>
              <a:t> από τις τελωνειακές αρχές χώρους, </a:t>
            </a:r>
            <a:r>
              <a:rPr lang="el-GR" sz="4200" b="1" dirty="0"/>
              <a:t>χωρίς την καταβολή εισαγωγικών δασμών, μέτρων εμπορικής πολιτικής (</a:t>
            </a:r>
            <a:r>
              <a:rPr lang="el-GR" sz="4200" b="1" dirty="0" err="1"/>
              <a:t>αντιντάμπινγκ</a:t>
            </a:r>
            <a:r>
              <a:rPr lang="el-GR" sz="4200" b="1" dirty="0"/>
              <a:t>) και λοιπών επιβαρύνσεων (ΦΠΑ)</a:t>
            </a:r>
          </a:p>
          <a:p>
            <a:pPr marL="1028700" lvl="1" indent="-571500" algn="just">
              <a:lnSpc>
                <a:spcPct val="150000"/>
              </a:lnSpc>
              <a:buFont typeface="Wingdings" panose="05000000000000000000" pitchFamily="2" charset="2"/>
              <a:buChar char="v"/>
            </a:pPr>
            <a:r>
              <a:rPr lang="el-GR" sz="4200" b="1" dirty="0"/>
              <a:t>ΤΕΛΩΝΕΙΑΚΗ ΑΠΟΘΗΚΕΥΣΗ (ΚΑΘΕΣΤΩΣ 07)</a:t>
            </a:r>
            <a:endParaRPr lang="en-US" sz="4200" b="1" dirty="0"/>
          </a:p>
          <a:p>
            <a:pPr algn="just">
              <a:lnSpc>
                <a:spcPct val="150000"/>
              </a:lnSpc>
            </a:pPr>
            <a:r>
              <a:rPr lang="el-GR" sz="4200" b="1" u="sng" dirty="0"/>
              <a:t>Επιτρέπει</a:t>
            </a:r>
            <a:r>
              <a:rPr lang="el-GR" sz="4200" dirty="0"/>
              <a:t> εγχώρια εμπορεύματα και εμπορεύματα τρίτων χωρών, τα οποία τίθενται σε ελεύθερη κυκλοφορία με την καταβολή των δασμών και λοιπών επιβαρύνσεων, να αποθηκεύονται εντός της χώρας, σε εγκεκριμένους από τις τελωνειακές αρχές χώρους, </a:t>
            </a:r>
            <a:r>
              <a:rPr lang="el-GR" sz="4200" b="1" dirty="0"/>
              <a:t>με απαλλαγή από το ΦΠΑ </a:t>
            </a:r>
          </a:p>
          <a:p>
            <a:pPr>
              <a:lnSpc>
                <a:spcPct val="150000"/>
              </a:lnSpc>
            </a:pPr>
            <a:r>
              <a:rPr lang="el-GR" sz="4200" dirty="0"/>
              <a:t>Η διάρκεια παραμονής στο καθεστώς είναι απεριόριστη</a:t>
            </a:r>
          </a:p>
          <a:p>
            <a:pPr>
              <a:lnSpc>
                <a:spcPct val="150000"/>
              </a:lnSpc>
            </a:pPr>
            <a:endParaRPr lang="el-GR" sz="3600" dirty="0"/>
          </a:p>
          <a:p>
            <a:pPr>
              <a:lnSpc>
                <a:spcPct val="150000"/>
              </a:lnSpc>
            </a:pPr>
            <a:endParaRPr lang="el-GR" sz="2400" dirty="0"/>
          </a:p>
          <a:p>
            <a:pPr>
              <a:lnSpc>
                <a:spcPct val="150000"/>
              </a:lnSpc>
            </a:pPr>
            <a:endParaRPr lang="el-GR" sz="2400" dirty="0"/>
          </a:p>
          <a:p>
            <a:pPr>
              <a:lnSpc>
                <a:spcPct val="150000"/>
              </a:lnSpc>
            </a:pPr>
            <a:endParaRPr lang="el-GR" sz="2400" dirty="0"/>
          </a:p>
          <a:p>
            <a:pPr>
              <a:lnSpc>
                <a:spcPct val="150000"/>
              </a:lnSpc>
            </a:pPr>
            <a:endParaRPr lang="el-GR" sz="2000" dirty="0"/>
          </a:p>
          <a:p>
            <a:pPr>
              <a:lnSpc>
                <a:spcPct val="150000"/>
              </a:lnSpc>
            </a:pPr>
            <a:endParaRPr lang="x-none" dirty="0"/>
          </a:p>
        </p:txBody>
      </p:sp>
      <p:sp>
        <p:nvSpPr>
          <p:cNvPr id="4" name="1 - Τίτλος">
            <a:extLst>
              <a:ext uri="{FF2B5EF4-FFF2-40B4-BE49-F238E27FC236}">
                <a16:creationId xmlns:a16="http://schemas.microsoft.com/office/drawing/2014/main" id="{8E098D1F-D692-4A9E-AB31-D3C1F29ACAAF}"/>
              </a:ext>
            </a:extLst>
          </p:cNvPr>
          <p:cNvSpPr>
            <a:spLocks noGrp="1"/>
          </p:cNvSpPr>
          <p:nvPr>
            <p:ph type="title"/>
          </p:nvPr>
        </p:nvSpPr>
        <p:spPr>
          <a:xfrm>
            <a:off x="939800" y="216735"/>
            <a:ext cx="10414000" cy="621465"/>
          </a:xfrm>
        </p:spPr>
        <p:txBody>
          <a:bodyPr>
            <a:noAutofit/>
          </a:bodyPr>
          <a:lstStyle/>
          <a:p>
            <a:pPr algn="ctr"/>
            <a:r>
              <a:rPr lang="el-GR" altLang="el-GR" sz="2800" b="1" dirty="0">
                <a:solidFill>
                  <a:srgbClr val="112D63"/>
                </a:solidFill>
              </a:rPr>
              <a:t>Σκοπός </a:t>
            </a:r>
            <a:endParaRPr lang="el-GR" sz="2800" b="1" dirty="0">
              <a:solidFill>
                <a:srgbClr val="112D63"/>
              </a:solidFill>
            </a:endParaRPr>
          </a:p>
        </p:txBody>
      </p:sp>
    </p:spTree>
    <p:extLst>
      <p:ext uri="{BB962C8B-B14F-4D97-AF65-F5344CB8AC3E}">
        <p14:creationId xmlns:p14="http://schemas.microsoft.com/office/powerpoint/2010/main" val="83173432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theme/theme1.xml><?xml version="1.0" encoding="utf-8"?>
<a:theme xmlns:a="http://schemas.openxmlformats.org/drawingml/2006/main" name="Office Theme">
  <a:themeElements>
    <a:clrScheme name="ΑΑΔΕ colors">
      <a:dk1>
        <a:srgbClr val="112C63"/>
      </a:dk1>
      <a:lt1>
        <a:srgbClr val="FEFFFF"/>
      </a:lt1>
      <a:dk2>
        <a:srgbClr val="009FDF"/>
      </a:dk2>
      <a:lt2>
        <a:srgbClr val="E7E6E6"/>
      </a:lt2>
      <a:accent1>
        <a:srgbClr val="0C49BA"/>
      </a:accent1>
      <a:accent2>
        <a:srgbClr val="0C49BA"/>
      </a:accent2>
      <a:accent3>
        <a:srgbClr val="112C63"/>
      </a:accent3>
      <a:accent4>
        <a:srgbClr val="0B499F"/>
      </a:accent4>
      <a:accent5>
        <a:srgbClr val="009FDF"/>
      </a:accent5>
      <a:accent6>
        <a:srgbClr val="0C49BA"/>
      </a:accent6>
      <a:hlink>
        <a:srgbClr val="009FDF"/>
      </a:hlink>
      <a:folHlink>
        <a:srgbClr val="009FDF"/>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ADE_Branding_pptx_template1" id="{122AE4DF-B901-BB4F-A3E1-D424BD4A44FD}" vid="{586DC34A-5417-914C-B8AB-6E0C8C24F963}"/>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1971</TotalTime>
  <Words>1667</Words>
  <Application>Microsoft Office PowerPoint</Application>
  <PresentationFormat>Ευρεία οθόνη</PresentationFormat>
  <Paragraphs>230</Paragraphs>
  <Slides>23</Slides>
  <Notes>9</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1</vt:i4>
      </vt:variant>
      <vt:variant>
        <vt:lpstr>Τίτλοι διαφανειών</vt:lpstr>
      </vt:variant>
      <vt:variant>
        <vt:i4>23</vt:i4>
      </vt:variant>
    </vt:vector>
  </HeadingPairs>
  <TitlesOfParts>
    <vt:vector size="29" baseType="lpstr">
      <vt:lpstr>Arial</vt:lpstr>
      <vt:lpstr>Calibri</vt:lpstr>
      <vt:lpstr>Constantia</vt:lpstr>
      <vt:lpstr>Times New Roman</vt:lpstr>
      <vt:lpstr>Wingdings</vt:lpstr>
      <vt:lpstr>Office Theme</vt:lpstr>
      <vt:lpstr>Παρουσίαση του PowerPoint</vt:lpstr>
      <vt:lpstr>Είδη τελωνειακής αποθήκευσης εμπορευμάτων</vt:lpstr>
      <vt:lpstr>Καθεστώτα αποθήκευσης εμπορευμάτων</vt:lpstr>
      <vt:lpstr>Παρουσίαση του PowerPoint</vt:lpstr>
      <vt:lpstr>                    Άδειες καθεστώτων αποθήκευσης εμπορευμάτων  </vt:lpstr>
      <vt:lpstr>Καθεστώτα αποθήκευσης εμπορευμάτων</vt:lpstr>
      <vt:lpstr>Παρουσίαση του PowerPoint</vt:lpstr>
      <vt:lpstr>Παρουσίαση του PowerPoint</vt:lpstr>
      <vt:lpstr>Σκοπός </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Myrto Zografaki</dc:creator>
  <cp:lastModifiedBy>ΔΕΠΙΚ</cp:lastModifiedBy>
  <cp:revision>251</cp:revision>
  <cp:lastPrinted>2024-04-10T12:05:38Z</cp:lastPrinted>
  <dcterms:created xsi:type="dcterms:W3CDTF">2023-02-16T11:30:03Z</dcterms:created>
  <dcterms:modified xsi:type="dcterms:W3CDTF">2025-04-11T12:38:44Z</dcterms:modified>
</cp:coreProperties>
</file>